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404" r:id="rId2"/>
    <p:sldId id="405" r:id="rId3"/>
    <p:sldId id="439" r:id="rId4"/>
    <p:sldId id="443" r:id="rId5"/>
    <p:sldId id="411" r:id="rId6"/>
    <p:sldId id="413" r:id="rId7"/>
    <p:sldId id="414" r:id="rId8"/>
    <p:sldId id="406" r:id="rId9"/>
    <p:sldId id="438" r:id="rId10"/>
    <p:sldId id="415" r:id="rId11"/>
    <p:sldId id="416" r:id="rId12"/>
    <p:sldId id="417" r:id="rId13"/>
    <p:sldId id="396" r:id="rId14"/>
    <p:sldId id="427" r:id="rId15"/>
    <p:sldId id="429" r:id="rId16"/>
    <p:sldId id="430" r:id="rId17"/>
    <p:sldId id="444" r:id="rId18"/>
    <p:sldId id="395" r:id="rId19"/>
    <p:sldId id="419" r:id="rId20"/>
    <p:sldId id="420" r:id="rId21"/>
    <p:sldId id="422" r:id="rId2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7E76BA-1C17-4B79-BB53-6B7EFC6BF484}">
          <p14:sldIdLst>
            <p14:sldId id="404"/>
            <p14:sldId id="405"/>
            <p14:sldId id="439"/>
            <p14:sldId id="443"/>
            <p14:sldId id="411"/>
            <p14:sldId id="413"/>
            <p14:sldId id="414"/>
            <p14:sldId id="406"/>
            <p14:sldId id="438"/>
            <p14:sldId id="415"/>
            <p14:sldId id="416"/>
            <p14:sldId id="417"/>
            <p14:sldId id="396"/>
            <p14:sldId id="427"/>
            <p14:sldId id="429"/>
            <p14:sldId id="430"/>
            <p14:sldId id="444"/>
            <p14:sldId id="395"/>
            <p14:sldId id="419"/>
            <p14:sldId id="420"/>
            <p14:sldId id="422"/>
          </p14:sldIdLst>
        </p14:section>
        <p14:section name="Untitled Section" id="{7FC38CFA-B4DC-48AA-9A47-243C2BB4B50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3629" autoAdjust="0"/>
  </p:normalViewPr>
  <p:slideViewPr>
    <p:cSldViewPr>
      <p:cViewPr varScale="1">
        <p:scale>
          <a:sx n="150" d="100"/>
          <a:sy n="150" d="100"/>
        </p:scale>
        <p:origin x="40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2017-11-23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0185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107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9947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67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High-level (simplistic) end product breakdown structure of the Bunker System. Only to first assembly level. </a:t>
            </a:r>
          </a:p>
          <a:p>
            <a:r>
              <a:rPr lang="en-GB" dirty="0"/>
              <a:t>System Design Description (SDD) for the Bunker System ESS-0123264.</a:t>
            </a:r>
          </a:p>
          <a:p>
            <a:r>
              <a:rPr lang="en-GB" dirty="0"/>
              <a:t>System Integration Plan (SIP) for the Bunker System ESS-0123956.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836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3357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4354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2033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24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798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bunker roof, part of NSS, has to be dismantled during insert changes.</a:t>
            </a:r>
          </a:p>
          <a:p>
            <a:r>
              <a:rPr lang="en-US" dirty="0" smtClean="0"/>
              <a:t>The sequence</a:t>
            </a:r>
            <a:r>
              <a:rPr lang="en-US" baseline="0" dirty="0" smtClean="0"/>
              <a:t> when changing the insert will be more detailed in </a:t>
            </a:r>
            <a:r>
              <a:rPr lang="en-US" baseline="0" dirty="0" err="1" smtClean="0"/>
              <a:t>Naja’s</a:t>
            </a:r>
            <a:r>
              <a:rPr lang="en-US" baseline="0" dirty="0" smtClean="0"/>
              <a:t> presentation during the decommissioning of inserts.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</a:rPr>
              <a:pPr/>
              <a:t>13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45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697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2017-11-23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2017-11-23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2017-11-23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2017-11-23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2017-11-23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1.wdp"/><Relationship Id="rId5" Type="http://schemas.openxmlformats.org/officeDocument/2006/relationships/image" Target="../media/image19.jpeg"/><Relationship Id="rId6" Type="http://schemas.microsoft.com/office/2007/relationships/hdphoto" Target="../media/hdphoto2.wdp"/><Relationship Id="rId7" Type="http://schemas.openxmlformats.org/officeDocument/2006/relationships/image" Target="../media/image20.jpeg"/><Relationship Id="rId8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6408712" cy="23762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6000" dirty="0" smtClean="0"/>
              <a:t>Bunker Project</a:t>
            </a:r>
            <a:br>
              <a:rPr lang="en-US" sz="6000" dirty="0" smtClean="0"/>
            </a:br>
            <a:r>
              <a:rPr lang="en-US" sz="3600" dirty="0" smtClean="0"/>
              <a:t>Integration/Interfaces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29309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sv-SE" sz="24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5 October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0712" y="5296703"/>
            <a:ext cx="269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Zvonko Lazic; Mark Ridgley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10342"/>
            <a:ext cx="5168900" cy="3547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380312" cy="868958"/>
          </a:xfrm>
        </p:spPr>
        <p:txBody>
          <a:bodyPr anchor="t">
            <a:noAutofit/>
          </a:bodyPr>
          <a:lstStyle/>
          <a:p>
            <a:r>
              <a:rPr lang="en-US" dirty="0" smtClean="0"/>
              <a:t>Bunker to CF – boundary </a:t>
            </a:r>
            <a:r>
              <a:rPr lang="en-US" sz="2000" dirty="0"/>
              <a:t>(ESS-0085422)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8244408" y="6597353"/>
            <a:ext cx="899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19 June 2016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Screen Shot 2016-12-08 at 08.46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6134100" cy="1803400"/>
          </a:xfrm>
          <a:prstGeom prst="rect">
            <a:avLst/>
          </a:prstGeom>
        </p:spPr>
      </p:pic>
      <p:pic>
        <p:nvPicPr>
          <p:cNvPr id="7" name="Picture 6" descr="Screen Shot 2016-12-08 at 08.46.4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8902" y="1510804"/>
            <a:ext cx="3240360" cy="2108200"/>
          </a:xfrm>
          <a:prstGeom prst="rect">
            <a:avLst/>
          </a:prstGeom>
        </p:spPr>
      </p:pic>
      <p:pic>
        <p:nvPicPr>
          <p:cNvPr id="10" name="Picture 9" descr="Screen Shot 2016-12-08 at 08.46.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3657600"/>
            <a:ext cx="3352800" cy="3200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1835696" y="2564904"/>
            <a:ext cx="1403178" cy="21043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123728" y="5445224"/>
            <a:ext cx="5112568" cy="91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84450" y="2585978"/>
            <a:ext cx="4795862" cy="26718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73931" y="2561689"/>
            <a:ext cx="3045172" cy="36933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Boundary against CF (W &amp; 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3696644"/>
            <a:ext cx="2389262" cy="646331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Boundary against CF (Monolith skirt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19103" y="5548932"/>
            <a:ext cx="3045172" cy="36933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Boundary against CF (N &amp; 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6" y="4509120"/>
            <a:ext cx="3467866" cy="2375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380312" cy="868958"/>
          </a:xfrm>
        </p:spPr>
        <p:txBody>
          <a:bodyPr anchor="t">
            <a:noAutofit/>
          </a:bodyPr>
          <a:lstStyle/>
          <a:p>
            <a:r>
              <a:rPr lang="en-US" dirty="0" smtClean="0"/>
              <a:t>Bunker to CF – contact</a:t>
            </a:r>
            <a:br>
              <a:rPr lang="en-US" dirty="0" smtClean="0"/>
            </a:br>
            <a:r>
              <a:rPr lang="en-US" sz="2000" dirty="0" smtClean="0"/>
              <a:t>(ESS-0068165; ESS-0084435)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9" name="Picture 8" descr="Screen Shot 2016-12-08 at 08.56.18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836" y="4360242"/>
            <a:ext cx="4552574" cy="2416171"/>
          </a:xfrm>
          <a:prstGeom prst="rect">
            <a:avLst/>
          </a:prstGeom>
        </p:spPr>
      </p:pic>
      <p:pic>
        <p:nvPicPr>
          <p:cNvPr id="11" name="Picture 10" descr="Screen Shot 2016-12-08 at 08.56.04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426468"/>
            <a:ext cx="5620699" cy="2564904"/>
          </a:xfrm>
          <a:prstGeom prst="rect">
            <a:avLst/>
          </a:prstGeom>
        </p:spPr>
      </p:pic>
      <p:pic>
        <p:nvPicPr>
          <p:cNvPr id="13" name="Picture 12" descr="Screen Shot 2016-12-08 at 08.55.59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7" y="1431006"/>
            <a:ext cx="3190604" cy="307811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971600" y="2636912"/>
            <a:ext cx="504056" cy="33537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208621" y="5744015"/>
            <a:ext cx="1970981" cy="4932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65802" y="2924944"/>
            <a:ext cx="3534390" cy="2376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17032" y="3343480"/>
            <a:ext cx="3045172" cy="36933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Contact against CF (N &amp; 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77606" y="3917435"/>
            <a:ext cx="3045172" cy="36933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Contact against CF (W &amp; 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58332" y="5097684"/>
            <a:ext cx="1989736" cy="646331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Contact against CF (floor/base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380312" cy="868958"/>
          </a:xfrm>
        </p:spPr>
        <p:txBody>
          <a:bodyPr anchor="t">
            <a:noAutofit/>
          </a:bodyPr>
          <a:lstStyle/>
          <a:p>
            <a:r>
              <a:rPr lang="en-US" dirty="0" smtClean="0"/>
              <a:t>Bunker to CF – contact</a:t>
            </a:r>
            <a:br>
              <a:rPr lang="en-US" dirty="0" smtClean="0"/>
            </a:br>
            <a:r>
              <a:rPr lang="en-US" sz="2000" dirty="0" smtClean="0"/>
              <a:t>(ESS-0084435; ESS-0084423)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5301208"/>
            <a:ext cx="1651850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16 Neutron Instruments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Shot 2016-12-08 at 08.54.3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96952"/>
            <a:ext cx="4958224" cy="3857228"/>
          </a:xfrm>
          <a:prstGeom prst="rect">
            <a:avLst/>
          </a:prstGeom>
        </p:spPr>
      </p:pic>
      <p:pic>
        <p:nvPicPr>
          <p:cNvPr id="6" name="Picture 5" descr="Screen Shot 2016-12-08 at 09.03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610" y="2492896"/>
            <a:ext cx="4225334" cy="4365104"/>
          </a:xfrm>
          <a:prstGeom prst="rect">
            <a:avLst/>
          </a:prstGeom>
        </p:spPr>
      </p:pic>
      <p:pic>
        <p:nvPicPr>
          <p:cNvPr id="7" name="Picture 6" descr="Screen Shot 2016-12-08 at 09.03.59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776"/>
            <a:ext cx="4932040" cy="296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636072"/>
            <a:ext cx="6716588" cy="4208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Bunker to </a:t>
            </a:r>
            <a:r>
              <a:rPr lang="en-US" dirty="0" smtClean="0"/>
              <a:t>instruments </a:t>
            </a:r>
            <a:r>
              <a:rPr lang="en-US" dirty="0"/>
              <a:t>– </a:t>
            </a:r>
            <a:r>
              <a:rPr lang="en-US" dirty="0" smtClean="0"/>
              <a:t>boundary</a:t>
            </a:r>
            <a:endParaRPr lang="nl-NL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9" y="1449067"/>
            <a:ext cx="3700542" cy="11870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Instruments envelopes pass through the bunker volume. Support pillars position has been frozen allowing firm definition of available volumes.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5718" y="2094554"/>
            <a:ext cx="2385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Instrument beam guide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17561" y="1907456"/>
            <a:ext cx="1711047" cy="298263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26768" y="1538124"/>
            <a:ext cx="145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Bunker frame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5733256"/>
            <a:ext cx="127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Bunker wall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V="1">
            <a:off x="2105178" y="5344290"/>
            <a:ext cx="1559231" cy="57363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93270" y="2375181"/>
            <a:ext cx="690560" cy="296910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100392" y="2375181"/>
            <a:ext cx="180943" cy="278201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96336" y="2094554"/>
            <a:ext cx="148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Monolith wall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1204" y="4520758"/>
            <a:ext cx="128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Bunker roof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2250468" y="3962235"/>
            <a:ext cx="2060511" cy="74318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14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Bunker to instruments – boundary</a:t>
            </a:r>
            <a:br>
              <a:rPr lang="en-US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4710"/>
            <a:ext cx="7511625" cy="49191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9752" y="3933056"/>
            <a:ext cx="1512168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339752" y="1454709"/>
            <a:ext cx="278975" cy="24783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851920" y="1464138"/>
            <a:ext cx="5292080" cy="24689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51920" y="5445224"/>
            <a:ext cx="5292080" cy="1412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39752" y="5445224"/>
            <a:ext cx="314471" cy="1412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223" y="1464139"/>
            <a:ext cx="6454281" cy="539386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18" name="Straight Connector 17"/>
          <p:cNvCxnSpPr/>
          <p:nvPr/>
        </p:nvCxnSpPr>
        <p:spPr>
          <a:xfrm flipV="1">
            <a:off x="3131840" y="3645024"/>
            <a:ext cx="5472608" cy="1800200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71800" y="5134690"/>
            <a:ext cx="6031290" cy="3568"/>
          </a:xfrm>
          <a:prstGeom prst="line">
            <a:avLst/>
          </a:prstGeom>
          <a:ln w="28575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43075" y="4689140"/>
            <a:ext cx="781053" cy="52322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TCS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44942" y="2392420"/>
            <a:ext cx="2524388" cy="707886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1500</a:t>
            </a:r>
            <a:br>
              <a:rPr lang="en-US" sz="2400" dirty="0" smtClean="0"/>
            </a:br>
            <a:r>
              <a:rPr lang="en-US" sz="1600" dirty="0" smtClean="0"/>
              <a:t>TCS-to-bottom of the frame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733175" y="2038477"/>
            <a:ext cx="2398665" cy="707886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1700</a:t>
            </a:r>
            <a:br>
              <a:rPr lang="en-US" sz="2400" dirty="0" smtClean="0"/>
            </a:br>
            <a:r>
              <a:rPr lang="en-US" sz="1600" dirty="0" smtClean="0"/>
              <a:t>TCS-to-bottom of the roof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16424" y="2269291"/>
            <a:ext cx="340910" cy="286421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31840" y="1983786"/>
            <a:ext cx="414666" cy="315090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90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50" y="1685739"/>
            <a:ext cx="8461464" cy="51722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15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Bunker to instruments – </a:t>
            </a:r>
            <a:r>
              <a:rPr lang="en-US" sz="3600" dirty="0" smtClean="0"/>
              <a:t>service interface</a:t>
            </a:r>
            <a:br>
              <a:rPr lang="en-US" sz="3600" dirty="0" smtClean="0"/>
            </a:br>
            <a:r>
              <a:rPr lang="en-US" sz="2200" dirty="0" smtClean="0"/>
              <a:t>Utilities feed-through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000" dirty="0"/>
          </a:p>
        </p:txBody>
      </p:sp>
      <p:sp>
        <p:nvSpPr>
          <p:cNvPr id="13" name="Rectangle 12"/>
          <p:cNvSpPr/>
          <p:nvPr/>
        </p:nvSpPr>
        <p:spPr>
          <a:xfrm>
            <a:off x="60810" y="1604945"/>
            <a:ext cx="7928846" cy="371248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55991" y="5327252"/>
            <a:ext cx="1000385" cy="681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98432"/>
            <a:ext cx="6955991" cy="38288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983672" y="1613324"/>
            <a:ext cx="1160328" cy="474302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706553" y="1478786"/>
            <a:ext cx="249823" cy="3848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810" y="6031663"/>
            <a:ext cx="7922862" cy="82633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40067" y="6008342"/>
            <a:ext cx="216309" cy="849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810" y="5317429"/>
            <a:ext cx="6867885" cy="71699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008342"/>
            <a:ext cx="6955991" cy="849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" y="1460628"/>
            <a:ext cx="7645743" cy="535956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4706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5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2219030"/>
            <a:ext cx="8280920" cy="46778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16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Bunker to instruments – service interface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200" dirty="0" smtClean="0"/>
              <a:t>Utilities feed-through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000" dirty="0"/>
          </a:p>
        </p:txBody>
      </p:sp>
      <p:sp>
        <p:nvSpPr>
          <p:cNvPr id="13" name="Rectangle 12"/>
          <p:cNvSpPr/>
          <p:nvPr/>
        </p:nvSpPr>
        <p:spPr>
          <a:xfrm>
            <a:off x="60810" y="1604945"/>
            <a:ext cx="7928846" cy="371248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55991" y="5327252"/>
            <a:ext cx="1000385" cy="681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98432"/>
            <a:ext cx="6955991" cy="38288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983672" y="1613324"/>
            <a:ext cx="1160328" cy="474302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534953" y="1417638"/>
            <a:ext cx="2421423" cy="39096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810" y="6031663"/>
            <a:ext cx="7922862" cy="82633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578615" y="6008342"/>
            <a:ext cx="2377761" cy="849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810" y="5317429"/>
            <a:ext cx="6867885" cy="71699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008342"/>
            <a:ext cx="6955991" cy="849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6" y="1478786"/>
            <a:ext cx="5474143" cy="535956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50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5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" y="4650809"/>
            <a:ext cx="5191062" cy="21964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95558" y="4803188"/>
            <a:ext cx="3463851" cy="205481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744" y="4509120"/>
            <a:ext cx="5360153" cy="294069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76965" y="136148"/>
            <a:ext cx="55425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Bunker to Instruments – </a:t>
            </a:r>
            <a:r>
              <a:rPr lang="en-US" sz="3200" dirty="0" smtClean="0">
                <a:solidFill>
                  <a:schemeClr val="bg1"/>
                </a:solidFill>
              </a:rPr>
              <a:t>contact</a:t>
            </a:r>
          </a:p>
          <a:p>
            <a:pPr>
              <a:spcBef>
                <a:spcPct val="0"/>
              </a:spcBef>
            </a:pPr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E3 </a:t>
            </a:r>
            <a:r>
              <a:rPr lang="en-GB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SKADI </a:t>
            </a:r>
            <a:r>
              <a:rPr lang="en-GB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image credit – Sebastian L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.)</a:t>
            </a:r>
            <a:endParaRPr lang="en-US" sz="1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536861"/>
            <a:ext cx="4084293" cy="4612714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55576" y="4826441"/>
            <a:ext cx="1120932" cy="135420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3"/>
          </p:cNvCxnSpPr>
          <p:nvPr/>
        </p:nvCxnSpPr>
        <p:spPr>
          <a:xfrm flipV="1">
            <a:off x="1876508" y="3912042"/>
            <a:ext cx="3093057" cy="159150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504" y="1592772"/>
            <a:ext cx="45365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Upstream side – support pillar mounted to the concrete floor in the in-wall cutout space.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Downstream side – support pillar mounted to the concrete floor and instrument shielding interfaces with wall cutout.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" y="6203902"/>
            <a:ext cx="1895558" cy="6433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" y="4803187"/>
            <a:ext cx="721093" cy="139000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4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Bunker to Target – </a:t>
            </a:r>
            <a:r>
              <a:rPr lang="en-US" dirty="0" smtClean="0"/>
              <a:t>boundary</a:t>
            </a:r>
            <a:br>
              <a:rPr lang="en-US" dirty="0" smtClean="0"/>
            </a:br>
            <a:r>
              <a:rPr lang="en-US" sz="1600" dirty="0" smtClean="0"/>
              <a:t>image credit – </a:t>
            </a:r>
            <a:r>
              <a:rPr lang="en-US" sz="1600" dirty="0" err="1" smtClean="0"/>
              <a:t>Naja</a:t>
            </a:r>
            <a:r>
              <a:rPr lang="en-US" sz="1600" dirty="0" smtClean="0"/>
              <a:t> </a:t>
            </a:r>
            <a:r>
              <a:rPr lang="en-US" sz="1600" dirty="0" err="1" smtClean="0"/>
              <a:t>dlC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2C86-6791-534D-839A-22BBA09716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11/23/17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The bunker interfaces with the target systems at ~R6m where R6m bunker pillars are nested between light shutters; as well as with the Insert Exchange Tool.</a:t>
            </a:r>
          </a:p>
        </p:txBody>
      </p:sp>
      <p:pic>
        <p:nvPicPr>
          <p:cNvPr id="11" name="Picture 2" descr="C:\data\HiT\Projects\ESS 2017\NBEX\2017-06-09_Overviews\00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2735979"/>
            <a:ext cx="6660232" cy="34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49290" y="2266064"/>
            <a:ext cx="1819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R6m pillars (bunker)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8560" y="2843399"/>
            <a:ext cx="1819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Insert Exchange Tool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8560" y="3396988"/>
            <a:ext cx="1819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Light shutters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>
            <a:stCxn id="9" idx="1"/>
          </p:cNvCxnSpPr>
          <p:nvPr/>
        </p:nvCxnSpPr>
        <p:spPr>
          <a:xfrm flipH="1">
            <a:off x="4139952" y="2419953"/>
            <a:ext cx="2009338" cy="10687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>
            <a:off x="4499992" y="2419953"/>
            <a:ext cx="1649298" cy="1153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>
            <a:off x="4660776" y="2419953"/>
            <a:ext cx="1488514" cy="13138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</p:cNvCxnSpPr>
          <p:nvPr/>
        </p:nvCxnSpPr>
        <p:spPr>
          <a:xfrm flipH="1">
            <a:off x="5724128" y="2997288"/>
            <a:ext cx="1564432" cy="180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1"/>
          </p:cNvCxnSpPr>
          <p:nvPr/>
        </p:nvCxnSpPr>
        <p:spPr>
          <a:xfrm flipH="1">
            <a:off x="3874368" y="3550877"/>
            <a:ext cx="3414192" cy="4524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1"/>
          </p:cNvCxnSpPr>
          <p:nvPr/>
        </p:nvCxnSpPr>
        <p:spPr>
          <a:xfrm flipH="1">
            <a:off x="3563888" y="3550877"/>
            <a:ext cx="3724672" cy="6728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5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380312" cy="1152128"/>
          </a:xfrm>
        </p:spPr>
        <p:txBody>
          <a:bodyPr anchor="t">
            <a:noAutofit/>
          </a:bodyPr>
          <a:lstStyle/>
          <a:p>
            <a:r>
              <a:rPr lang="en-US" dirty="0" smtClean="0"/>
              <a:t>Bunker to Target – boundary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5301208"/>
            <a:ext cx="1651850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16 Neutron Instruments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8505" y="1422001"/>
            <a:ext cx="6212920" cy="5436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926391" y="3416960"/>
            <a:ext cx="3936389" cy="2820609"/>
            <a:chOff x="3926391" y="3416960"/>
            <a:chExt cx="3936389" cy="2820609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7620000" y="4670435"/>
              <a:ext cx="74076" cy="990813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3926391" y="3416960"/>
              <a:ext cx="3936389" cy="2820609"/>
              <a:chOff x="3926391" y="3416960"/>
              <a:chExt cx="3936389" cy="2820609"/>
            </a:xfrm>
          </p:grpSpPr>
          <p:sp>
            <p:nvSpPr>
              <p:cNvPr id="13" name="Arc 12"/>
              <p:cNvSpPr/>
              <p:nvPr/>
            </p:nvSpPr>
            <p:spPr>
              <a:xfrm>
                <a:off x="4067944" y="3416960"/>
                <a:ext cx="3794836" cy="1757175"/>
              </a:xfrm>
              <a:prstGeom prst="arc">
                <a:avLst>
                  <a:gd name="adj1" fmla="val 702631"/>
                  <a:gd name="adj2" fmla="val 9808999"/>
                </a:avLst>
              </a:prstGeom>
              <a:ln w="3810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>
                <a:endCxn id="14" idx="2"/>
              </p:cNvCxnSpPr>
              <p:nvPr/>
            </p:nvCxnSpPr>
            <p:spPr>
              <a:xfrm flipH="1">
                <a:off x="4345213" y="4799761"/>
                <a:ext cx="47689" cy="1109824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Arc 13"/>
              <p:cNvSpPr/>
              <p:nvPr/>
            </p:nvSpPr>
            <p:spPr>
              <a:xfrm>
                <a:off x="3926391" y="4480394"/>
                <a:ext cx="3794836" cy="1757175"/>
              </a:xfrm>
              <a:prstGeom prst="arc">
                <a:avLst>
                  <a:gd name="adj1" fmla="val 550406"/>
                  <a:gd name="adj2" fmla="val 9574532"/>
                </a:avLst>
              </a:prstGeom>
              <a:ln w="3810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2" y="1422000"/>
            <a:ext cx="3703728" cy="54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8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7484" y="188640"/>
            <a:ext cx="3754760" cy="11430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B</a:t>
            </a:r>
            <a:r>
              <a:rPr lang="en-GB" dirty="0" smtClean="0"/>
              <a:t>unker - content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0885" y="1567286"/>
            <a:ext cx="55446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Design overview</a:t>
            </a:r>
          </a:p>
          <a:p>
            <a:pPr marL="72000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i="1" dirty="0"/>
              <a:t>Frame </a:t>
            </a:r>
          </a:p>
          <a:p>
            <a:pPr marL="72000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i="1" dirty="0"/>
              <a:t>Roof </a:t>
            </a:r>
          </a:p>
          <a:p>
            <a:pPr marL="72000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i="1" dirty="0" smtClean="0"/>
              <a:t>Walls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Interfaces</a:t>
            </a:r>
          </a:p>
          <a:p>
            <a:pPr marL="72000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i="1" dirty="0" smtClean="0"/>
              <a:t>Definition</a:t>
            </a:r>
          </a:p>
          <a:p>
            <a:pPr marL="72000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i="1" dirty="0" smtClean="0"/>
              <a:t>Bunker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↔ CF</a:t>
            </a:r>
            <a:endParaRPr lang="en-US" i="1" dirty="0" smtClean="0"/>
          </a:p>
          <a:p>
            <a:pPr marL="72000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i="1" dirty="0" smtClean="0"/>
              <a:t>Bunker</a:t>
            </a:r>
            <a:r>
              <a:rPr lang="en-US" i="1" dirty="0" smtClean="0">
                <a:sym typeface="Wingdings" panose="05000000000000000000" pitchFamily="2" charset="2"/>
              </a:rPr>
              <a:t> ↔ Target</a:t>
            </a:r>
          </a:p>
          <a:p>
            <a:pPr marL="72000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i="1" dirty="0" smtClean="0">
                <a:sym typeface="Wingdings" panose="05000000000000000000" pitchFamily="2" charset="2"/>
              </a:rPr>
              <a:t>Bunker ↔ Instruments</a:t>
            </a:r>
            <a:endParaRPr lang="en-US" i="1" dirty="0" smtClean="0"/>
          </a:p>
          <a:p>
            <a:pPr marL="285750" lvl="1" indent="-28575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Installation considerations</a:t>
            </a:r>
          </a:p>
          <a:p>
            <a:pPr marL="285750" lvl="1" indent="-28575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Operation considerations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Safety considerations</a:t>
            </a:r>
            <a:r>
              <a:rPr lang="en-US" sz="1200" i="1" dirty="0" smtClean="0"/>
              <a:t/>
            </a:r>
            <a:br>
              <a:rPr lang="en-US" sz="1200" i="1" dirty="0" smtClean="0"/>
            </a:br>
            <a:endParaRPr lang="en-US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762" y="1484784"/>
            <a:ext cx="478274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380312" cy="1152128"/>
          </a:xfrm>
        </p:spPr>
        <p:txBody>
          <a:bodyPr anchor="t">
            <a:noAutofit/>
          </a:bodyPr>
          <a:lstStyle/>
          <a:p>
            <a:r>
              <a:rPr lang="en-US" dirty="0" smtClean="0"/>
              <a:t>Bunker to Target – boundary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5301208"/>
            <a:ext cx="1651850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16 Neutron Instruments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3720"/>
            <a:ext cx="3635896" cy="4410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445" y="2780928"/>
            <a:ext cx="5388658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Bunker Interfaces</a:t>
            </a:r>
            <a:br>
              <a:rPr lang="en-US" dirty="0" smtClean="0"/>
            </a:br>
            <a:r>
              <a:rPr lang="en-US" sz="2000" dirty="0" smtClean="0"/>
              <a:t>Q/A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824" y="1593303"/>
            <a:ext cx="3350176" cy="1566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1772816"/>
            <a:ext cx="5328592" cy="3240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End of presentation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Q/A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93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5B3E0F-E007-4CEE-91BC-ED7461EC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Bunker System End Product Breakdown</a:t>
            </a:r>
            <a:br>
              <a:rPr lang="en-GB" dirty="0"/>
            </a:br>
            <a:r>
              <a:rPr lang="en-GB" sz="2000" dirty="0"/>
              <a:t>SDD </a:t>
            </a:r>
            <a:r>
              <a:rPr lang="en-GB" sz="2000" dirty="0" smtClean="0"/>
              <a:t>ESS-0123264  </a:t>
            </a:r>
            <a:r>
              <a:rPr lang="en-GB" sz="1600" dirty="0" smtClean="0"/>
              <a:t>(slide credit Mark R.)</a:t>
            </a: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010ECE9-AE16-431C-95E2-1AFD5295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47701C6-DA20-471A-9E44-6372D8B38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17638"/>
            <a:ext cx="6947762" cy="540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9007"/>
            <a:ext cx="8172400" cy="46789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 smtClean="0"/>
              <a:t>The bunker – Design overview</a:t>
            </a:r>
            <a:br>
              <a:rPr lang="en-GB" dirty="0" smtClean="0"/>
            </a:br>
            <a:r>
              <a:rPr lang="en-GB" sz="2000" dirty="0" smtClean="0"/>
              <a:t>SUPPORT FRAME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1436300"/>
            <a:ext cx="3600400" cy="1815882"/>
          </a:xfrm>
          <a:prstGeom prst="rect">
            <a:avLst/>
          </a:prstGeom>
          <a:solidFill>
            <a:srgbClr val="0094CA">
              <a:alpha val="5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bunker frame has to: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i="1" dirty="0" smtClean="0"/>
              <a:t>Support the roof load;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i="1" dirty="0" smtClean="0"/>
              <a:t>Sustain seismic loads (up to H4);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i="1" dirty="0" smtClean="0"/>
              <a:t>Allow easy disassembly;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i="1" dirty="0" smtClean="0"/>
              <a:t>Ensure that blocks stacked on top, fit;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i="1" dirty="0" smtClean="0"/>
              <a:t>Ensure repeatability of stacking/unstacking of blocks;</a:t>
            </a:r>
          </a:p>
        </p:txBody>
      </p:sp>
    </p:spTree>
    <p:extLst>
      <p:ext uri="{BB962C8B-B14F-4D97-AF65-F5344CB8AC3E}">
        <p14:creationId xmlns:p14="http://schemas.microsoft.com/office/powerpoint/2010/main" val="8437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6669"/>
            <a:ext cx="8100392" cy="54488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 smtClean="0"/>
              <a:t>The bunker – Design status</a:t>
            </a:r>
            <a:br>
              <a:rPr lang="en-GB" dirty="0" smtClean="0"/>
            </a:br>
            <a:r>
              <a:rPr lang="en-GB" sz="2000" dirty="0" smtClean="0"/>
              <a:t>WALLS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1406669"/>
            <a:ext cx="3246856" cy="1077218"/>
          </a:xfrm>
          <a:prstGeom prst="rect">
            <a:avLst/>
          </a:prstGeom>
          <a:solidFill>
            <a:srgbClr val="0094CA">
              <a:alpha val="9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The bunker walls function is to: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i="1" dirty="0" smtClean="0"/>
              <a:t>Shield (from radiation);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i="1" dirty="0" smtClean="0"/>
              <a:t>Support (roof above);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i="1" dirty="0" smtClean="0"/>
              <a:t>Integrate (beam feed-</a:t>
            </a:r>
            <a:r>
              <a:rPr lang="en-US" sz="1600" i="1" dirty="0" err="1" smtClean="0"/>
              <a:t>throughs</a:t>
            </a:r>
            <a:r>
              <a:rPr lang="en-US" sz="1600" i="1" dirty="0" smtClean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6754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6448"/>
            <a:ext cx="7668344" cy="54689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 smtClean="0"/>
              <a:t>The bunker – Design status</a:t>
            </a:r>
            <a:br>
              <a:rPr lang="en-GB" dirty="0" smtClean="0"/>
            </a:br>
            <a:r>
              <a:rPr lang="en-GB" sz="2000" dirty="0" smtClean="0"/>
              <a:t>ROOF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1406669"/>
            <a:ext cx="4248472" cy="1323439"/>
          </a:xfrm>
          <a:prstGeom prst="rect">
            <a:avLst/>
          </a:prstGeom>
          <a:solidFill>
            <a:srgbClr val="0094CA">
              <a:alpha val="9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The bunker roof function is to: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i="1" dirty="0" smtClean="0"/>
              <a:t>Shield (from radiation);</a:t>
            </a:r>
          </a:p>
          <a:p>
            <a:r>
              <a:rPr lang="en-US" sz="1600" dirty="0" smtClean="0"/>
              <a:t>It also has to allow for: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i="1" dirty="0" smtClean="0"/>
              <a:t>Reasonably fast access into the bunker cavity;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i="1" dirty="0" smtClean="0"/>
              <a:t>Ability to unstack and stack blocks repeatedly;</a:t>
            </a:r>
          </a:p>
        </p:txBody>
      </p:sp>
    </p:spTree>
    <p:extLst>
      <p:ext uri="{BB962C8B-B14F-4D97-AF65-F5344CB8AC3E}">
        <p14:creationId xmlns:p14="http://schemas.microsoft.com/office/powerpoint/2010/main" val="40829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1" y="1417638"/>
            <a:ext cx="6685715" cy="54326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 smtClean="0"/>
              <a:t>The bunker – Design status</a:t>
            </a:r>
            <a:br>
              <a:rPr lang="en-GB" dirty="0" smtClean="0"/>
            </a:br>
            <a:r>
              <a:rPr lang="en-GB" sz="2000" dirty="0" smtClean="0"/>
              <a:t>ROOF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896746" y="1417638"/>
            <a:ext cx="4248472" cy="1077218"/>
          </a:xfrm>
          <a:prstGeom prst="rect">
            <a:avLst/>
          </a:prstGeom>
          <a:solidFill>
            <a:srgbClr val="0094CA">
              <a:alpha val="9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The bunker roof is made out of blocks;</a:t>
            </a:r>
          </a:p>
          <a:p>
            <a:r>
              <a:rPr lang="en-US" sz="1600" i="1" dirty="0" smtClean="0"/>
              <a:t>The blocks are arranged in 3 overlapping levels;</a:t>
            </a:r>
          </a:p>
          <a:p>
            <a:r>
              <a:rPr lang="en-US" sz="1600" i="1" dirty="0" smtClean="0"/>
              <a:t>Lifting times depend on the particular point of entry;</a:t>
            </a:r>
          </a:p>
        </p:txBody>
      </p:sp>
    </p:spTree>
    <p:extLst>
      <p:ext uri="{BB962C8B-B14F-4D97-AF65-F5344CB8AC3E}">
        <p14:creationId xmlns:p14="http://schemas.microsoft.com/office/powerpoint/2010/main" val="24438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F6FD-7A1C-6A4A-8DB5-FE5355A44DA7}" type="slidenum">
              <a:rPr lang="en-US" smtClean="0"/>
              <a:t>8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9552" y="404664"/>
            <a:ext cx="46085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Interface types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628800"/>
            <a:ext cx="8784976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b="1" dirty="0"/>
              <a:t>Boundary Interface [Bi]</a:t>
            </a:r>
            <a:endParaRPr lang="en-US" b="1" dirty="0"/>
          </a:p>
          <a:p>
            <a:r>
              <a:rPr lang="is-IS" dirty="0" smtClean="0"/>
              <a:t>…</a:t>
            </a:r>
            <a:r>
              <a:rPr lang="en-GB" dirty="0" smtClean="0"/>
              <a:t>is </a:t>
            </a:r>
            <a:r>
              <a:rPr lang="en-GB" dirty="0"/>
              <a:t>an interface where the </a:t>
            </a:r>
            <a:r>
              <a:rPr lang="en-GB" dirty="0" smtClean="0"/>
              <a:t>bunker </a:t>
            </a:r>
            <a:r>
              <a:rPr lang="en-GB" dirty="0"/>
              <a:t>system </a:t>
            </a:r>
            <a:r>
              <a:rPr lang="en-GB" dirty="0" smtClean="0"/>
              <a:t>meets </a:t>
            </a:r>
            <a:r>
              <a:rPr lang="en-GB" dirty="0"/>
              <a:t>with a neighbouring system without any impact (no contact, no transfer of force, signal, power, goods or fluids</a:t>
            </a:r>
            <a:r>
              <a:rPr lang="en-GB" dirty="0" smtClean="0"/>
              <a:t>)</a:t>
            </a:r>
            <a:br>
              <a:rPr lang="en-GB" dirty="0" smtClean="0"/>
            </a:br>
            <a:endParaRPr lang="en-US" dirty="0"/>
          </a:p>
          <a:p>
            <a:pPr lvl="1"/>
            <a:r>
              <a:rPr lang="en-GB" b="1" dirty="0"/>
              <a:t>Contact Interface [</a:t>
            </a:r>
            <a:r>
              <a:rPr lang="en-GB" b="1" dirty="0" err="1"/>
              <a:t>Ci</a:t>
            </a:r>
            <a:r>
              <a:rPr lang="en-GB" b="1" dirty="0"/>
              <a:t>]</a:t>
            </a:r>
            <a:endParaRPr lang="en-US" b="1" dirty="0"/>
          </a:p>
          <a:p>
            <a:r>
              <a:rPr lang="is-IS" dirty="0" smtClean="0"/>
              <a:t>…</a:t>
            </a:r>
            <a:r>
              <a:rPr lang="en-GB" dirty="0" smtClean="0"/>
              <a:t>is </a:t>
            </a:r>
            <a:r>
              <a:rPr lang="en-GB" dirty="0"/>
              <a:t>an interface where the </a:t>
            </a:r>
            <a:r>
              <a:rPr lang="en-GB" dirty="0" smtClean="0"/>
              <a:t>bunker </a:t>
            </a:r>
            <a:r>
              <a:rPr lang="en-GB" dirty="0"/>
              <a:t>meets with a neighbouring system, and imparts/transfer a force to the neighbouring system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US" dirty="0"/>
          </a:p>
          <a:p>
            <a:pPr lvl="1"/>
            <a:r>
              <a:rPr lang="en-GB" b="1" dirty="0"/>
              <a:t>Service Interface [Si]</a:t>
            </a:r>
            <a:endParaRPr lang="en-US" b="1" dirty="0"/>
          </a:p>
          <a:p>
            <a:r>
              <a:rPr lang="is-IS" dirty="0" smtClean="0"/>
              <a:t>…</a:t>
            </a:r>
            <a:r>
              <a:rPr lang="en-GB" dirty="0" smtClean="0"/>
              <a:t>is </a:t>
            </a:r>
            <a:r>
              <a:rPr lang="en-GB" dirty="0"/>
              <a:t>an interface where the </a:t>
            </a:r>
            <a:r>
              <a:rPr lang="en-GB" dirty="0" smtClean="0"/>
              <a:t>bunker system meets </a:t>
            </a:r>
            <a:r>
              <a:rPr lang="en-GB" dirty="0"/>
              <a:t>with a neighbouring system, with an area/volume defined for transfer of goods or services (this encompasses access points, all supplies; water, vacuum, power,…</a:t>
            </a:r>
            <a:r>
              <a:rPr lang="en-GB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GB" b="1" dirty="0"/>
              <a:t>Hardware Interface [Hi]</a:t>
            </a:r>
            <a:endParaRPr lang="en-US" b="1" dirty="0"/>
          </a:p>
          <a:p>
            <a:r>
              <a:rPr lang="is-IS" dirty="0" smtClean="0"/>
              <a:t>…</a:t>
            </a:r>
            <a:r>
              <a:rPr lang="en-GB" dirty="0" smtClean="0"/>
              <a:t>is </a:t>
            </a:r>
            <a:r>
              <a:rPr lang="en-GB" dirty="0"/>
              <a:t>an interface where the </a:t>
            </a:r>
            <a:r>
              <a:rPr lang="en-GB" dirty="0" smtClean="0"/>
              <a:t>bunker system meets </a:t>
            </a:r>
            <a:r>
              <a:rPr lang="en-GB" dirty="0"/>
              <a:t>with a neighbouring system, providing a defined volume/surface reserved for passage of the neighbouring system (in the bunker system case, this happens when an instrument passes through the bunker wall).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09EC3-6D7C-4394-AEFD-8507C473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Bunker System Interface Description</a:t>
            </a:r>
            <a:br>
              <a:rPr lang="en-GB" dirty="0"/>
            </a:br>
            <a:r>
              <a:rPr lang="en-GB" sz="2000" dirty="0">
                <a:solidFill>
                  <a:prstClr val="white"/>
                </a:solidFill>
              </a:rPr>
              <a:t>SID </a:t>
            </a:r>
            <a:r>
              <a:rPr lang="en-GB" sz="2000" dirty="0" smtClean="0">
                <a:solidFill>
                  <a:prstClr val="white"/>
                </a:solidFill>
              </a:rPr>
              <a:t>ESS-0087572 </a:t>
            </a:r>
            <a:r>
              <a:rPr lang="en-GB" sz="1600" dirty="0"/>
              <a:t>(slide credit Mark R.)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5958B4-B33C-46DE-AFEC-99C7C752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B701A6-EBE8-4D71-B2C8-1B4A244AE8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04" y="1651762"/>
            <a:ext cx="4770174" cy="4880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E51D0A-24D4-44E1-80F5-B27EBD02E5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610" y="1442828"/>
            <a:ext cx="3123923" cy="27315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DE465AF-59A1-4197-9F88-EDBA56CB53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610" y="4091860"/>
            <a:ext cx="3106469" cy="273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3637</TotalTime>
  <Words>587</Words>
  <Application>Microsoft Macintosh PowerPoint</Application>
  <PresentationFormat>On-screen Show (4:3)</PresentationFormat>
  <Paragraphs>135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Courier New</vt:lpstr>
      <vt:lpstr>Wingdings</vt:lpstr>
      <vt:lpstr>Arial</vt:lpstr>
      <vt:lpstr>Office Theme</vt:lpstr>
      <vt:lpstr>Bunker Project Integration/Interfaces</vt:lpstr>
      <vt:lpstr>The Bunker - content</vt:lpstr>
      <vt:lpstr>Bunker System End Product Breakdown SDD ESS-0123264  (slide credit Mark R.)</vt:lpstr>
      <vt:lpstr>The bunker – Design overview SUPPORT FRAME</vt:lpstr>
      <vt:lpstr>The bunker – Design status WALLS</vt:lpstr>
      <vt:lpstr>The bunker – Design status ROOF</vt:lpstr>
      <vt:lpstr>The bunker – Design status ROOF</vt:lpstr>
      <vt:lpstr>PowerPoint Presentation</vt:lpstr>
      <vt:lpstr>Bunker System Interface Description SID ESS-0087572 (slide credit Mark R.)</vt:lpstr>
      <vt:lpstr>Bunker to CF – boundary (ESS-0085422)</vt:lpstr>
      <vt:lpstr>Bunker to CF – contact (ESS-0068165; ESS-0084435)</vt:lpstr>
      <vt:lpstr>Bunker to CF – contact (ESS-0084435; ESS-0084423)</vt:lpstr>
      <vt:lpstr>Bunker to instruments – boundary</vt:lpstr>
      <vt:lpstr>Bunker to instruments – boundary  </vt:lpstr>
      <vt:lpstr>Bunker to instruments – service interface Utilities feed-through </vt:lpstr>
      <vt:lpstr>Bunker to instruments – service interface Utilities feed-through </vt:lpstr>
      <vt:lpstr>PowerPoint Presentation</vt:lpstr>
      <vt:lpstr>Bunker to Target – boundary image credit – Naja dlC</vt:lpstr>
      <vt:lpstr>Bunker to Target – boundary </vt:lpstr>
      <vt:lpstr>Bunker to Target – boundary </vt:lpstr>
      <vt:lpstr>The Bunker Interfaces Q/A</vt:lpstr>
    </vt:vector>
  </TitlesOfParts>
  <Company>ESS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486</cp:revision>
  <cp:lastPrinted>2015-05-29T11:24:30Z</cp:lastPrinted>
  <dcterms:created xsi:type="dcterms:W3CDTF">2013-10-29T16:05:10Z</dcterms:created>
  <dcterms:modified xsi:type="dcterms:W3CDTF">2017-11-23T09:21:22Z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12</vt:lpwstr>
  </property>
  <property fmtid="{D5CDD505-2E9C-101B-9397-08002B2CF9AE}" pid="4" name="MXActual_state_Obsolete">
    <vt:lpwstr>N/A</vt:lpwstr>
  </property>
  <property fmtid="{D5CDD505-2E9C-101B-9397-08002B2CF9AE}" pid="5" name="MXActual_state_Preliminary">
    <vt:lpwstr>Nov 4, 2016</vt:lpwstr>
  </property>
  <property fmtid="{D5CDD505-2E9C-101B-9397-08002B2CF9AE}" pid="6" name="MXActual_state_Release">
    <vt:lpwstr>N/A</vt:lpwstr>
  </property>
  <property fmtid="{D5CDD505-2E9C-101B-9397-08002B2CF9AE}" pid="7" name="MXActual_state_Review">
    <vt:lpwstr>N/A</vt:lpwstr>
  </property>
  <property fmtid="{D5CDD505-2E9C-101B-9397-08002B2CF9AE}" pid="8" name="MXApprover">
    <vt:lpwstr/>
  </property>
  <property fmtid="{D5CDD505-2E9C-101B-9397-08002B2CF9AE}" pid="9" name="MXAuthor">
    <vt:lpwstr>Holmberg, Rickard</vt:lpwstr>
  </property>
  <property fmtid="{D5CDD505-2E9C-101B-9397-08002B2CF9AE}" pid="10" name="MXCheckin Reason">
    <vt:lpwstr/>
  </property>
  <property fmtid="{D5CDD505-2E9C-101B-9397-08002B2CF9AE}" pid="11" name="MXclau">
    <vt:lpwstr>False</vt:lpwstr>
  </property>
  <property fmtid="{D5CDD505-2E9C-101B-9397-08002B2CF9AE}" pid="12" name="MXConfidentiality">
    <vt:lpwstr>Internal</vt:lpwstr>
  </property>
  <property fmtid="{D5CDD505-2E9C-101B-9397-08002B2CF9AE}" pid="13" name="MXCurrent">
    <vt:lpwstr>Preliminary</vt:lpwstr>
  </property>
  <property fmtid="{D5CDD505-2E9C-101B-9397-08002B2CF9AE}" pid="14" name="MXCurrent.Localized">
    <vt:lpwstr>Preliminary</vt:lpwstr>
  </property>
  <property fmtid="{D5CDD505-2E9C-101B-9397-08002B2CF9AE}" pid="15" name="MXDescription">
    <vt:lpwstr>Outer Shielding Presentation</vt:lpwstr>
  </property>
  <property fmtid="{D5CDD505-2E9C-101B-9397-08002B2CF9AE}" pid="16" name="MXDesignated User">
    <vt:lpwstr>Unassigned</vt:lpwstr>
  </property>
  <property fmtid="{D5CDD505-2E9C-101B-9397-08002B2CF9AE}" pid="17" name="MXdmg_GeneratedFrom">
    <vt:lpwstr/>
  </property>
  <property fmtid="{D5CDD505-2E9C-101B-9397-08002B2CF9AE}" pid="18" name="MXdmg_Language">
    <vt:lpwstr>en</vt:lpwstr>
  </property>
  <property fmtid="{D5CDD505-2E9C-101B-9397-08002B2CF9AE}" pid="19" name="MXdmg_LastSourceFileCheckin">
    <vt:lpwstr>Apr 6, 2017</vt:lpwstr>
  </property>
  <property fmtid="{D5CDD505-2E9C-101B-9397-08002B2CF9AE}" pid="20" name="MXEmail">
    <vt:lpwstr>Rickard.Holmberg@esss.se</vt:lpwstr>
  </property>
  <property fmtid="{D5CDD505-2E9C-101B-9397-08002B2CF9AE}" pid="21" name="MXess_LevelOfMaturity">
    <vt:lpwstr/>
  </property>
  <property fmtid="{D5CDD505-2E9C-101B-9397-08002B2CF9AE}" pid="22" name="MXFile Created Date">
    <vt:lpwstr/>
  </property>
  <property fmtid="{D5CDD505-2E9C-101B-9397-08002B2CF9AE}" pid="23" name="MXFile Dimension">
    <vt:lpwstr/>
  </property>
  <property fmtid="{D5CDD505-2E9C-101B-9397-08002B2CF9AE}" pid="24" name="MXFile Duration">
    <vt:lpwstr>0.0</vt:lpwstr>
  </property>
  <property fmtid="{D5CDD505-2E9C-101B-9397-08002B2CF9AE}" pid="25" name="MXFile Modified Date">
    <vt:lpwstr/>
  </property>
  <property fmtid="{D5CDD505-2E9C-101B-9397-08002B2CF9AE}" pid="26" name="MXFile Size">
    <vt:lpwstr>0</vt:lpwstr>
  </property>
  <property fmtid="{D5CDD505-2E9C-101B-9397-08002B2CF9AE}" pid="27" name="MXFile Type">
    <vt:lpwstr/>
  </property>
  <property fmtid="{D5CDD505-2E9C-101B-9397-08002B2CF9AE}" pid="28" name="MXFirstName">
    <vt:lpwstr>Rickard</vt:lpwstr>
  </property>
  <property fmtid="{D5CDD505-2E9C-101B-9397-08002B2CF9AE}" pid="29" name="MXIs Version Object">
    <vt:lpwstr>False</vt:lpwstr>
  </property>
  <property fmtid="{D5CDD505-2E9C-101B-9397-08002B2CF9AE}" pid="30" name="MXLanguage">
    <vt:lpwstr>English</vt:lpwstr>
  </property>
  <property fmtid="{D5CDD505-2E9C-101B-9397-08002B2CF9AE}" pid="31" name="MXLastName">
    <vt:lpwstr>Holmberg</vt:lpwstr>
  </property>
  <property fmtid="{D5CDD505-2E9C-101B-9397-08002B2CF9AE}" pid="32" name="MXLatestVersion">
    <vt:lpwstr>12</vt:lpwstr>
  </property>
  <property fmtid="{D5CDD505-2E9C-101B-9397-08002B2CF9AE}" pid="33" name="MXLegacy Id">
    <vt:lpwstr/>
  </property>
  <property fmtid="{D5CDD505-2E9C-101B-9397-08002B2CF9AE}" pid="34" name="MXLink">
    <vt:lpwstr/>
  </property>
  <property fmtid="{D5CDD505-2E9C-101B-9397-08002B2CF9AE}" pid="35" name="MXMiddleName">
    <vt:lpwstr>Hans</vt:lpwstr>
  </property>
  <property fmtid="{D5CDD505-2E9C-101B-9397-08002B2CF9AE}" pid="36" name="MXMove Files To Version">
    <vt:lpwstr>False</vt:lpwstr>
  </property>
  <property fmtid="{D5CDD505-2E9C-101B-9397-08002B2CF9AE}" pid="37" name="MXName">
    <vt:lpwstr>ESS-0084066</vt:lpwstr>
  </property>
  <property fmtid="{D5CDD505-2E9C-101B-9397-08002B2CF9AE}" pid="38" name="MXOriginator">
    <vt:lpwstr>rickardholmberg</vt:lpwstr>
  </property>
  <property fmtid="{D5CDD505-2E9C-101B-9397-08002B2CF9AE}" pid="39" name="MXPolicy">
    <vt:lpwstr>Controlled Document</vt:lpwstr>
  </property>
  <property fmtid="{D5CDD505-2E9C-101B-9397-08002B2CF9AE}" pid="40" name="MXPolicy.Localized">
    <vt:lpwstr>Controlled Document</vt:lpwstr>
  </property>
  <property fmtid="{D5CDD505-2E9C-101B-9397-08002B2CF9AE}" pid="41" name="MXPrinted Date">
    <vt:lpwstr>Apr 6, 2017</vt:lpwstr>
  </property>
  <property fmtid="{D5CDD505-2E9C-101B-9397-08002B2CF9AE}" pid="42" name="MXPrinted Version">
    <vt:lpwstr>(12)</vt:lpwstr>
  </property>
  <property fmtid="{D5CDD505-2E9C-101B-9397-08002B2CF9AE}" pid="43" name="MXReference">
    <vt:lpwstr/>
  </property>
  <property fmtid="{D5CDD505-2E9C-101B-9397-08002B2CF9AE}" pid="44" name="MXRev">
    <vt:lpwstr>1</vt:lpwstr>
  </property>
  <property fmtid="{D5CDD505-2E9C-101B-9397-08002B2CF9AE}" pid="45" name="MXRevision">
    <vt:lpwstr>1</vt:lpwstr>
  </property>
  <property fmtid="{D5CDD505-2E9C-101B-9397-08002B2CF9AE}" pid="46" name="MXSignatures_state_Obsolete">
    <vt:lpwstr/>
  </property>
  <property fmtid="{D5CDD505-2E9C-101B-9397-08002B2CF9AE}" pid="47" name="MXSignatures_state_Preliminary">
    <vt:lpwstr/>
  </property>
  <property fmtid="{D5CDD505-2E9C-101B-9397-08002B2CF9AE}" pid="48" name="MXSignatures_state_Release">
    <vt:lpwstr/>
  </property>
  <property fmtid="{D5CDD505-2E9C-101B-9397-08002B2CF9AE}" pid="49" name="MXSignatures_state_Review">
    <vt:lpwstr/>
  </property>
  <property fmtid="{D5CDD505-2E9C-101B-9397-08002B2CF9AE}" pid="50" name="MXSubmitter">
    <vt:lpwstr>Holmberg, Rickard</vt:lpwstr>
  </property>
  <property fmtid="{D5CDD505-2E9C-101B-9397-08002B2CF9AE}" pid="51" name="MXSuspend Versioning">
    <vt:lpwstr>False</vt:lpwstr>
  </property>
  <property fmtid="{D5CDD505-2E9C-101B-9397-08002B2CF9AE}" pid="52" name="MXTitle">
    <vt:lpwstr>Outer Shielding Presentation</vt:lpwstr>
  </property>
  <property fmtid="{D5CDD505-2E9C-101B-9397-08002B2CF9AE}" pid="53" name="MXTVADummy1">
    <vt:lpwstr/>
  </property>
  <property fmtid="{D5CDD505-2E9C-101B-9397-08002B2CF9AE}" pid="54" name="MXTVADummy2">
    <vt:lpwstr/>
  </property>
  <property fmtid="{D5CDD505-2E9C-101B-9397-08002B2CF9AE}" pid="55" name="MXTVADummy3">
    <vt:lpwstr/>
  </property>
  <property fmtid="{D5CDD505-2E9C-101B-9397-08002B2CF9AE}" pid="56" name="MXType">
    <vt:lpwstr>dmg_Presentation</vt:lpwstr>
  </property>
  <property fmtid="{D5CDD505-2E9C-101B-9397-08002B2CF9AE}" pid="57" name="MXType.Localized">
    <vt:lpwstr>Presentation</vt:lpwstr>
  </property>
  <property fmtid="{D5CDD505-2E9C-101B-9397-08002B2CF9AE}" pid="58" name="MXUser">
    <vt:lpwstr>rickardholmberg</vt:lpwstr>
  </property>
  <property fmtid="{D5CDD505-2E9C-101B-9397-08002B2CF9AE}" pid="59" name="MXVersion">
    <vt:lpwstr>12</vt:lpwstr>
  </property>
</Properties>
</file>