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82" r:id="rId9"/>
    <p:sldId id="262" r:id="rId10"/>
    <p:sldId id="284" r:id="rId11"/>
    <p:sldId id="294" r:id="rId12"/>
    <p:sldId id="263" r:id="rId13"/>
    <p:sldId id="264" r:id="rId14"/>
    <p:sldId id="265" r:id="rId15"/>
    <p:sldId id="266" r:id="rId16"/>
    <p:sldId id="289" r:id="rId17"/>
    <p:sldId id="274" r:id="rId18"/>
    <p:sldId id="285" r:id="rId19"/>
    <p:sldId id="268" r:id="rId20"/>
    <p:sldId id="269" r:id="rId21"/>
    <p:sldId id="270" r:id="rId22"/>
    <p:sldId id="292" r:id="rId23"/>
    <p:sldId id="275" r:id="rId24"/>
    <p:sldId id="276" r:id="rId25"/>
    <p:sldId id="277" r:id="rId26"/>
    <p:sldId id="278" r:id="rId27"/>
    <p:sldId id="280" r:id="rId28"/>
    <p:sldId id="286" r:id="rId29"/>
    <p:sldId id="291" r:id="rId30"/>
    <p:sldId id="295" r:id="rId31"/>
    <p:sldId id="287" r:id="rId32"/>
    <p:sldId id="288" r:id="rId33"/>
    <p:sldId id="283" r:id="rId34"/>
    <p:sldId id="293" r:id="rId35"/>
    <p:sldId id="296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 autoAdjust="0"/>
    <p:restoredTop sz="90641" autoAdjust="0"/>
  </p:normalViewPr>
  <p:slideViewPr>
    <p:cSldViewPr>
      <p:cViewPr>
        <p:scale>
          <a:sx n="110" d="100"/>
          <a:sy n="110" d="100"/>
        </p:scale>
        <p:origin x="-1950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2018-01-22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453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764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002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517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412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875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6014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7247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774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804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3939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5811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75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317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3652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591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6214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179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071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13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2018-01-22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2018-01-22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2018-01-22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2018-01-22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2018-01-22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65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Mechanical design </a:t>
            </a:r>
            <a:r>
              <a:rPr lang="sv-SE" sz="4000" dirty="0" smtClean="0"/>
              <a:t>of B10 </a:t>
            </a:r>
            <a:r>
              <a:rPr lang="sv-SE" sz="4000" dirty="0"/>
              <a:t>based technology neutron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Isaak Lopez Higuera</a:t>
            </a:r>
          </a:p>
          <a:p>
            <a:r>
              <a:rPr lang="sv-SE" sz="2000" dirty="0">
                <a:solidFill>
                  <a:schemeClr val="bg1"/>
                </a:solidFill>
              </a:rPr>
              <a:t>o</a:t>
            </a:r>
            <a:r>
              <a:rPr lang="sv-SE" sz="2000" dirty="0" smtClean="0">
                <a:solidFill>
                  <a:schemeClr val="bg1"/>
                </a:solidFill>
              </a:rPr>
              <a:t>n behalf of the ESS Detector Group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November 28, 2017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8259"/>
            <a:ext cx="2838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IMG_67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132" y="1475598"/>
            <a:ext cx="1692188" cy="11617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2" y="1470051"/>
            <a:ext cx="1832268" cy="1167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59898"/>
            <a:ext cx="1840140" cy="1177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Multi-Blade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How it works: Cassette assembly</a:t>
            </a:r>
            <a:endParaRPr lang="sv-S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6" name="Right Arrow 5"/>
          <p:cNvSpPr/>
          <p:nvPr/>
        </p:nvSpPr>
        <p:spPr>
          <a:xfrm>
            <a:off x="3466044" y="4107032"/>
            <a:ext cx="936104" cy="4064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1160" y="2547316"/>
            <a:ext cx="4163746" cy="2664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262" y="2547316"/>
            <a:ext cx="4483541" cy="2856408"/>
          </a:xfrm>
          <a:prstGeom prst="rect">
            <a:avLst/>
          </a:prstGeom>
        </p:spPr>
      </p:pic>
      <p:pic>
        <p:nvPicPr>
          <p:cNvPr id="14" name="Picture 13" descr="IMG_670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955" y="2547316"/>
            <a:ext cx="4090154" cy="2808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974" y="2702060"/>
            <a:ext cx="4125528" cy="28019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477901"/>
            <a:ext cx="1703809" cy="11571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71292" y="2976555"/>
            <a:ext cx="3681678" cy="31683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62378" y="1562324"/>
            <a:ext cx="1564820" cy="13466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99157" y="3113307"/>
            <a:ext cx="3825949" cy="286946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23395" y="4560731"/>
            <a:ext cx="844949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8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Multi-Blade demonstrators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sz="1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dirty="0" smtClean="0">
                <a:solidFill>
                  <a:schemeClr val="tx1"/>
                </a:solidFill>
              </a:rPr>
              <a:t>Concept introduced in 2005</a:t>
            </a:r>
          </a:p>
          <a:p>
            <a:endParaRPr lang="sv-SE" dirty="0" smtClean="0">
              <a:solidFill>
                <a:schemeClr val="tx1"/>
              </a:solidFill>
            </a:endParaRPr>
          </a:p>
          <a:p>
            <a:endParaRPr lang="sv-SE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dirty="0" smtClean="0">
                <a:solidFill>
                  <a:schemeClr val="tx1"/>
                </a:solidFill>
              </a:rPr>
              <a:t>Proof of concept in 2012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697" y="1593792"/>
            <a:ext cx="732798" cy="689886"/>
          </a:xfrm>
          <a:prstGeom prst="rect">
            <a:avLst/>
          </a:prstGeom>
        </p:spPr>
      </p:pic>
      <p:pic>
        <p:nvPicPr>
          <p:cNvPr id="6" name="Image 5" descr="Logo_Università_di_Perugia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8495" y="2933652"/>
            <a:ext cx="740053" cy="73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33987" y="2318686"/>
            <a:ext cx="2404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Avenir Book"/>
                <a:cs typeface="Avenir Book"/>
              </a:rPr>
              <a:t>Institut</a:t>
            </a:r>
            <a:r>
              <a:rPr lang="en-US" sz="1100" dirty="0">
                <a:latin typeface="Avenir Book"/>
                <a:cs typeface="Avenir Book"/>
              </a:rPr>
              <a:t> Laue-</a:t>
            </a:r>
            <a:r>
              <a:rPr lang="en-US" sz="1100" dirty="0" err="1">
                <a:latin typeface="Avenir Book"/>
                <a:cs typeface="Avenir Book"/>
              </a:rPr>
              <a:t>Langevin</a:t>
            </a:r>
            <a:endParaRPr lang="en-US" sz="1100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6412" y="3815462"/>
            <a:ext cx="2404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venir Book"/>
                <a:cs typeface="Avenir Book"/>
              </a:rPr>
              <a:t>University of Perugia</a:t>
            </a:r>
          </a:p>
        </p:txBody>
      </p:sp>
      <p:pic>
        <p:nvPicPr>
          <p:cNvPr id="9" name="Picture 11" descr="P3052075.JPG"/>
          <p:cNvPicPr>
            <a:picLocks noChangeAspect="1"/>
          </p:cNvPicPr>
          <p:nvPr/>
        </p:nvPicPr>
        <p:blipFill>
          <a:blip r:embed="rId4" cstate="print"/>
          <a:srcRect l="14971" t="3900" r="22150" b="2708"/>
          <a:stretch>
            <a:fillRect/>
          </a:stretch>
        </p:blipFill>
        <p:spPr bwMode="auto">
          <a:xfrm>
            <a:off x="1128505" y="3623538"/>
            <a:ext cx="2568966" cy="28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562" y="2977199"/>
            <a:ext cx="732798" cy="6898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3852" y="3796396"/>
            <a:ext cx="2404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Avenir Book"/>
                <a:cs typeface="Avenir Book"/>
              </a:rPr>
              <a:t>Institut</a:t>
            </a:r>
            <a:r>
              <a:rPr lang="en-US" sz="1100" dirty="0">
                <a:latin typeface="Avenir Book"/>
                <a:cs typeface="Avenir Book"/>
              </a:rPr>
              <a:t> Laue-</a:t>
            </a:r>
            <a:r>
              <a:rPr lang="en-US" sz="1100" dirty="0" err="1">
                <a:latin typeface="Avenir Book"/>
                <a:cs typeface="Avenir Book"/>
              </a:rPr>
              <a:t>Langevin</a:t>
            </a:r>
            <a:endParaRPr lang="en-US" sz="1100" dirty="0"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7624" y="6484998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4 cassette demonstrator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27703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sse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7" r="27084"/>
          <a:stretch/>
        </p:blipFill>
        <p:spPr>
          <a:xfrm>
            <a:off x="4345120" y="2115057"/>
            <a:ext cx="4443272" cy="4491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Multi-Blade demonstrators</a:t>
            </a:r>
            <a:r>
              <a:rPr lang="sv-SE" dirty="0"/>
              <a:t/>
            </a:r>
            <a:br>
              <a:rPr lang="sv-SE" dirty="0"/>
            </a:br>
            <a:r>
              <a:rPr lang="sv-SE" sz="2400" dirty="0" smtClean="0"/>
              <a:t>MB15</a:t>
            </a:r>
            <a:endParaRPr lang="sv-SE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1484784"/>
            <a:ext cx="8378825" cy="4641379"/>
          </a:xfrm>
        </p:spPr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First demonstrator at ESS</a:t>
            </a:r>
          </a:p>
          <a:p>
            <a:r>
              <a:rPr lang="en-US" sz="2000" dirty="0">
                <a:solidFill>
                  <a:schemeClr val="tx1"/>
                </a:solidFill>
              </a:rPr>
              <a:t>100x140mm active area </a:t>
            </a:r>
            <a:r>
              <a:rPr lang="en-US" sz="2000" dirty="0" smtClean="0">
                <a:solidFill>
                  <a:schemeClr val="tx1"/>
                </a:solidFill>
              </a:rPr>
              <a:t>demonstrator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Overall size 480x380mm 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6" name="AutoShape 2" descr="IMG_48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1367644" y="6404901"/>
            <a:ext cx="2196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MB15 without front lid</a:t>
            </a:r>
            <a:endParaRPr lang="sv-SE" sz="16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6267505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MB15 isometric view</a:t>
            </a:r>
            <a:endParaRPr lang="sv-SE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66" y="2924944"/>
            <a:ext cx="25146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9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Multi-Blade demonstrators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MB16</a:t>
            </a:r>
            <a:endParaRPr lang="sv-SE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000" dirty="0" smtClean="0">
                <a:solidFill>
                  <a:schemeClr val="tx1"/>
                </a:solidFill>
              </a:rPr>
              <a:t>360˚ access to the detector</a:t>
            </a:r>
          </a:p>
          <a:p>
            <a:r>
              <a:rPr lang="sv-SE" sz="2000" dirty="0" smtClean="0">
                <a:solidFill>
                  <a:schemeClr val="tx1"/>
                </a:solidFill>
              </a:rPr>
              <a:t>Different thickness windows (0.5, 1, 2mm)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Overall size 420x260mm</a:t>
            </a:r>
            <a:endParaRPr lang="sv-SE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03900"/>
            <a:ext cx="4020315" cy="37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451" y="1489750"/>
            <a:ext cx="311961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1640" y="641765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MB16 vessel</a:t>
            </a:r>
            <a:endParaRPr lang="sv-SE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83109" y="641644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MB16 expanded view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32362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smtClean="0"/>
              <a:t>Multi-Blade demonstrators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700" dirty="0"/>
              <a:t>MB16SS and test at RAL</a:t>
            </a:r>
            <a:r>
              <a:rPr lang="sv-SE" dirty="0">
                <a:solidFill>
                  <a:schemeClr val="tx1"/>
                </a:solidFill>
              </a:rPr>
              <a:t/>
            </a:r>
            <a:br>
              <a:rPr lang="sv-SE" dirty="0">
                <a:solidFill>
                  <a:schemeClr val="tx1"/>
                </a:solidFill>
              </a:rPr>
            </a:b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58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More compact 300x190mm</a:t>
            </a:r>
          </a:p>
          <a:p>
            <a:r>
              <a:rPr lang="en-US" sz="2000" dirty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lectronics outside: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	- Easy access to hem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	- Less pollution of </a:t>
            </a:r>
            <a:r>
              <a:rPr lang="en-US" sz="2000" dirty="0" err="1" smtClean="0">
                <a:solidFill>
                  <a:schemeClr val="tx1"/>
                </a:solidFill>
              </a:rPr>
              <a:t>Ar</a:t>
            </a:r>
            <a:r>
              <a:rPr lang="en-US" sz="2000" dirty="0" smtClean="0">
                <a:solidFill>
                  <a:schemeClr val="tx1"/>
                </a:solidFill>
              </a:rPr>
              <a:t>, heat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96952"/>
            <a:ext cx="304071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55379"/>
            <a:ext cx="4032210" cy="4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8612" y="659735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MB16SS assembled</a:t>
            </a:r>
            <a:endParaRPr lang="sv-SE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594928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MB16SS expanded view</a:t>
            </a:r>
            <a:endParaRPr lang="sv-SE" sz="1600" i="1" dirty="0"/>
          </a:p>
        </p:txBody>
      </p:sp>
      <p:pic>
        <p:nvPicPr>
          <p:cNvPr id="4098" name="Picture 2" descr="C:\Users\isaaklhiguera\AppData\Local\Microsoft\Windows\Temporary Internet Files\Content.Outlook\EPXC8XUY\2016-09-08 14.25.06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41" y="2990733"/>
            <a:ext cx="218900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42930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Titanium blades</a:t>
            </a:r>
            <a:endParaRPr lang="sv-SE" dirty="0"/>
          </a:p>
        </p:txBody>
      </p:sp>
      <p:grpSp>
        <p:nvGrpSpPr>
          <p:cNvPr id="11" name="Group 10"/>
          <p:cNvGrpSpPr/>
          <p:nvPr/>
        </p:nvGrpSpPr>
        <p:grpSpPr>
          <a:xfrm>
            <a:off x="5004166" y="1556792"/>
            <a:ext cx="4032212" cy="4925949"/>
            <a:chOff x="5401733" y="1749619"/>
            <a:chExt cx="3426599" cy="4573564"/>
          </a:xfrm>
        </p:grpSpPr>
        <p:pic>
          <p:nvPicPr>
            <p:cNvPr id="12" name="Picture 11" descr="P1000207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23255" y="3218107"/>
              <a:ext cx="2783555" cy="3426598"/>
            </a:xfrm>
            <a:prstGeom prst="rect">
              <a:avLst/>
            </a:prstGeom>
          </p:spPr>
        </p:pic>
        <p:pic>
          <p:nvPicPr>
            <p:cNvPr id="13" name="Picture 12" descr="IMG_0244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1733" y="1749619"/>
              <a:ext cx="3426598" cy="156616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401734" y="3235517"/>
              <a:ext cx="34265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1mm              2mm              3mm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5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633864" y="1384128"/>
            <a:ext cx="3744415" cy="2626766"/>
            <a:chOff x="5292081" y="1449710"/>
            <a:chExt cx="3744415" cy="2626766"/>
          </a:xfrm>
        </p:grpSpPr>
        <p:pic>
          <p:nvPicPr>
            <p:cNvPr id="5123" name="Picture 3" descr="C:\Users\isaaklhiguera\Pictures\Catia Screenshots\Multiblade\MB16SS\goniomete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1" y="1449710"/>
              <a:ext cx="3312368" cy="2626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 flipH="1" flipV="1">
              <a:off x="7668344" y="2996952"/>
              <a:ext cx="648072" cy="480203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8316416" y="3292489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</a:t>
              </a:r>
              <a:endParaRPr lang="sv-SE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Multi-Blade demonstrator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MB16SS and test at RAL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Tested at RAL, in a horizontal reflectometer</a:t>
            </a:r>
            <a:endParaRPr lang="sv-SE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v-SE" sz="2000" dirty="0" smtClean="0">
                <a:solidFill>
                  <a:schemeClr val="tx1"/>
                </a:solidFill>
              </a:rPr>
              <a:t>Use of a goniometer, </a:t>
            </a:r>
            <a:r>
              <a:rPr lang="sv-SE" sz="2000" dirty="0">
                <a:solidFill>
                  <a:schemeClr val="tx1"/>
                </a:solidFill>
              </a:rPr>
              <a:t>±</a:t>
            </a:r>
            <a:r>
              <a:rPr lang="sv-SE" sz="2000" dirty="0" smtClean="0">
                <a:solidFill>
                  <a:schemeClr val="tx1"/>
                </a:solidFill>
              </a:rPr>
              <a:t>18˚ of rotation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33447" y="3178798"/>
            <a:ext cx="2625664" cy="4039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5090" y="6093296"/>
            <a:ext cx="2480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Set up for the test at RAL</a:t>
            </a:r>
            <a:endParaRPr lang="sv-SE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156176" y="6511356"/>
            <a:ext cx="269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Installation for the test at RAL</a:t>
            </a:r>
            <a:endParaRPr lang="sv-SE" sz="1600" i="1" dirty="0"/>
          </a:p>
        </p:txBody>
      </p:sp>
      <p:grpSp>
        <p:nvGrpSpPr>
          <p:cNvPr id="14347" name="Group 14346"/>
          <p:cNvGrpSpPr/>
          <p:nvPr/>
        </p:nvGrpSpPr>
        <p:grpSpPr>
          <a:xfrm>
            <a:off x="30659" y="3256594"/>
            <a:ext cx="5812962" cy="2476662"/>
            <a:chOff x="30659" y="3256594"/>
            <a:chExt cx="5812962" cy="2476662"/>
          </a:xfrm>
        </p:grpSpPr>
        <p:grpSp>
          <p:nvGrpSpPr>
            <p:cNvPr id="14345" name="Group 14344"/>
            <p:cNvGrpSpPr/>
            <p:nvPr/>
          </p:nvGrpSpPr>
          <p:grpSpPr>
            <a:xfrm>
              <a:off x="30659" y="3256594"/>
              <a:ext cx="5812962" cy="2476662"/>
              <a:chOff x="30659" y="3256594"/>
              <a:chExt cx="5812962" cy="2476662"/>
            </a:xfrm>
          </p:grpSpPr>
          <p:grpSp>
            <p:nvGrpSpPr>
              <p:cNvPr id="14339" name="Group 14338"/>
              <p:cNvGrpSpPr/>
              <p:nvPr/>
            </p:nvGrpSpPr>
            <p:grpSpPr>
              <a:xfrm>
                <a:off x="30659" y="3256594"/>
                <a:ext cx="5812962" cy="2203376"/>
                <a:chOff x="-10174" y="3901474"/>
                <a:chExt cx="5812962" cy="2203376"/>
              </a:xfrm>
            </p:grpSpPr>
            <p:grpSp>
              <p:nvGrpSpPr>
                <p:cNvPr id="14337" name="Group 14336"/>
                <p:cNvGrpSpPr/>
                <p:nvPr/>
              </p:nvGrpSpPr>
              <p:grpSpPr>
                <a:xfrm>
                  <a:off x="-10174" y="3901474"/>
                  <a:ext cx="5812962" cy="2203376"/>
                  <a:chOff x="61814" y="2689951"/>
                  <a:chExt cx="5812962" cy="2203376"/>
                </a:xfrm>
              </p:grpSpPr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3419872" y="4480730"/>
                    <a:ext cx="864096" cy="133175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cxnSp>
                <p:nvCxnSpPr>
                  <p:cNvPr id="40" name="Straight Arrow Connector 39"/>
                  <p:cNvCxnSpPr/>
                  <p:nvPr/>
                </p:nvCxnSpPr>
                <p:spPr>
                  <a:xfrm flipH="1" flipV="1">
                    <a:off x="2336363" y="3717032"/>
                    <a:ext cx="1386111" cy="66829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 flipH="1">
                    <a:off x="4067944" y="3717032"/>
                    <a:ext cx="1008112" cy="668294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1882005" y="3319064"/>
                    <a:ext cx="965799" cy="1383660"/>
                    <a:chOff x="2166041" y="3485500"/>
                    <a:chExt cx="965799" cy="1383660"/>
                  </a:xfrm>
                </p:grpSpPr>
                <p:sp>
                  <p:nvSpPr>
                    <p:cNvPr id="44" name="Arc 43"/>
                    <p:cNvSpPr/>
                    <p:nvPr/>
                  </p:nvSpPr>
                  <p:spPr>
                    <a:xfrm rot="2669050">
                      <a:off x="2166041" y="3485500"/>
                      <a:ext cx="749775" cy="1383660"/>
                    </a:xfrm>
                    <a:prstGeom prst="arc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sv-SE"/>
                    </a:p>
                  </p:txBody>
                </p:sp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>
                      <a:off x="3029418" y="3674930"/>
                      <a:ext cx="0" cy="11411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3029418" y="3674930"/>
                      <a:ext cx="102422" cy="57055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/>
                    <p:cNvCxnSpPr>
                      <a:stCxn id="44" idx="2"/>
                    </p:cNvCxnSpPr>
                    <p:nvPr/>
                  </p:nvCxnSpPr>
                  <p:spPr>
                    <a:xfrm flipV="1">
                      <a:off x="2808390" y="4339481"/>
                      <a:ext cx="35418" cy="10053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 flipV="1">
                      <a:off x="2808390" y="4389749"/>
                      <a:ext cx="107426" cy="502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61814" y="2689951"/>
                    <a:ext cx="2422358" cy="2203376"/>
                    <a:chOff x="61814" y="2689951"/>
                    <a:chExt cx="2422358" cy="2203376"/>
                  </a:xfrm>
                </p:grpSpPr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61814" y="2689951"/>
                      <a:ext cx="2422358" cy="2203376"/>
                      <a:chOff x="61814" y="2694391"/>
                      <a:chExt cx="2422358" cy="2203376"/>
                    </a:xfrm>
                  </p:grpSpPr>
                  <p:sp>
                    <p:nvSpPr>
                      <p:cNvPr id="67" name="TextBox 66"/>
                      <p:cNvSpPr txBox="1"/>
                      <p:nvPr/>
                    </p:nvSpPr>
                    <p:spPr>
                      <a:xfrm rot="1313679">
                        <a:off x="1332044" y="2694391"/>
                        <a:ext cx="115212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sv-SE" dirty="0" smtClean="0"/>
                          <a:t>MB16SS</a:t>
                        </a:r>
                        <a:endParaRPr lang="sv-SE" dirty="0"/>
                      </a:p>
                    </p:txBody>
                  </p:sp>
                  <p:grpSp>
                    <p:nvGrpSpPr>
                      <p:cNvPr id="68" name="Group 67"/>
                      <p:cNvGrpSpPr/>
                      <p:nvPr/>
                    </p:nvGrpSpPr>
                    <p:grpSpPr>
                      <a:xfrm>
                        <a:off x="61814" y="2951980"/>
                        <a:ext cx="2274549" cy="1945787"/>
                        <a:chOff x="353046" y="2775186"/>
                        <a:chExt cx="2274549" cy="1945787"/>
                      </a:xfrm>
                    </p:grpSpPr>
                    <p:grpSp>
                      <p:nvGrpSpPr>
                        <p:cNvPr id="69" name="Group 68"/>
                        <p:cNvGrpSpPr/>
                        <p:nvPr/>
                      </p:nvGrpSpPr>
                      <p:grpSpPr>
                        <a:xfrm>
                          <a:off x="647083" y="2775186"/>
                          <a:ext cx="1980512" cy="1661926"/>
                          <a:chOff x="683568" y="2908361"/>
                          <a:chExt cx="1980512" cy="1661926"/>
                        </a:xfrm>
                      </p:grpSpPr>
                      <p:sp>
                        <p:nvSpPr>
                          <p:cNvPr id="75" name="Rectangle 74"/>
                          <p:cNvSpPr/>
                          <p:nvPr/>
                        </p:nvSpPr>
                        <p:spPr>
                          <a:xfrm rot="1288476">
                            <a:off x="1310201" y="2908361"/>
                            <a:ext cx="1238706" cy="864096"/>
                          </a:xfrm>
                          <a:prstGeom prst="rect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/>
                          </a:p>
                        </p:txBody>
                      </p:sp>
                      <p:sp>
                        <p:nvSpPr>
                          <p:cNvPr id="76" name="Rectangle 75"/>
                          <p:cNvSpPr/>
                          <p:nvPr/>
                        </p:nvSpPr>
                        <p:spPr>
                          <a:xfrm rot="1283419">
                            <a:off x="1257689" y="3794392"/>
                            <a:ext cx="941905" cy="25217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2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/>
                          </a:p>
                        </p:txBody>
                      </p:sp>
                      <p:sp>
                        <p:nvSpPr>
                          <p:cNvPr id="77" name="Right Triangle 76"/>
                          <p:cNvSpPr/>
                          <p:nvPr/>
                        </p:nvSpPr>
                        <p:spPr>
                          <a:xfrm>
                            <a:off x="1021494" y="3862295"/>
                            <a:ext cx="1241540" cy="479412"/>
                          </a:xfrm>
                          <a:prstGeom prst="rtTriangle">
                            <a:avLst/>
                          </a:prstGeom>
                        </p:spPr>
                        <p:style>
                          <a:lnRef idx="0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3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/>
                          </a:p>
                        </p:txBody>
                      </p:sp>
                      <p:sp>
                        <p:nvSpPr>
                          <p:cNvPr id="78" name="Rectangle 77"/>
                          <p:cNvSpPr/>
                          <p:nvPr/>
                        </p:nvSpPr>
                        <p:spPr>
                          <a:xfrm>
                            <a:off x="683568" y="4437112"/>
                            <a:ext cx="1980512" cy="133175"/>
                          </a:xfrm>
                          <a:prstGeom prst="rect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/>
                          </a:p>
                        </p:txBody>
                      </p:sp>
                    </p:grpSp>
                    <p:grpSp>
                      <p:nvGrpSpPr>
                        <p:cNvPr id="70" name="Group 69"/>
                        <p:cNvGrpSpPr/>
                        <p:nvPr/>
                      </p:nvGrpSpPr>
                      <p:grpSpPr>
                        <a:xfrm>
                          <a:off x="1335049" y="3942021"/>
                          <a:ext cx="714214" cy="382880"/>
                          <a:chOff x="1335049" y="3942021"/>
                          <a:chExt cx="714214" cy="382880"/>
                        </a:xfrm>
                      </p:grpSpPr>
                      <p:sp>
                        <p:nvSpPr>
                          <p:cNvPr id="73" name="Arc 72"/>
                          <p:cNvSpPr/>
                          <p:nvPr/>
                        </p:nvSpPr>
                        <p:spPr>
                          <a:xfrm rot="14525596">
                            <a:off x="1635994" y="4038313"/>
                            <a:ext cx="324428" cy="248748"/>
                          </a:xfrm>
                          <a:prstGeom prst="arc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sv-SE"/>
                          </a:p>
                        </p:txBody>
                      </p:sp>
                      <p:sp>
                        <p:nvSpPr>
                          <p:cNvPr id="74" name="TextBox 73"/>
                          <p:cNvSpPr txBox="1"/>
                          <p:nvPr/>
                        </p:nvSpPr>
                        <p:spPr>
                          <a:xfrm>
                            <a:off x="1335049" y="3942021"/>
                            <a:ext cx="714214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sv-SE" sz="1400" dirty="0" smtClean="0">
                                <a:solidFill>
                                  <a:srgbClr val="FF0000"/>
                                </a:solidFill>
                              </a:rPr>
                              <a:t>18˚</a:t>
                            </a:r>
                            <a:endParaRPr lang="sv-SE" sz="14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71" name="TextBox 70"/>
                        <p:cNvSpPr txBox="1"/>
                        <p:nvPr/>
                      </p:nvSpPr>
                      <p:spPr>
                        <a:xfrm>
                          <a:off x="353046" y="3814937"/>
                          <a:ext cx="805497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sv-SE" sz="1400" dirty="0" smtClean="0"/>
                            <a:t>Wedge</a:t>
                          </a:r>
                          <a:endParaRPr lang="sv-SE" sz="1400" dirty="0"/>
                        </a:p>
                      </p:txBody>
                    </p:sp>
                    <p:sp>
                      <p:nvSpPr>
                        <p:cNvPr id="72" name="TextBox 71"/>
                        <p:cNvSpPr txBox="1"/>
                        <p:nvPr/>
                      </p:nvSpPr>
                      <p:spPr>
                        <a:xfrm>
                          <a:off x="1199089" y="4413196"/>
                          <a:ext cx="930303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sv-SE" sz="1400" dirty="0" smtClean="0"/>
                            <a:t>Table</a:t>
                          </a:r>
                          <a:endParaRPr lang="sv-SE" sz="1400" dirty="0"/>
                        </a:p>
                      </p:txBody>
                    </p:sp>
                  </p:grpSp>
                </p:grpSp>
                <p:grpSp>
                  <p:nvGrpSpPr>
                    <p:cNvPr id="79" name="Group 78"/>
                    <p:cNvGrpSpPr/>
                    <p:nvPr/>
                  </p:nvGrpSpPr>
                  <p:grpSpPr>
                    <a:xfrm>
                      <a:off x="1517462" y="3136528"/>
                      <a:ext cx="648579" cy="610586"/>
                      <a:chOff x="1517462" y="3140968"/>
                      <a:chExt cx="648579" cy="610586"/>
                    </a:xfrm>
                  </p:grpSpPr>
                  <p:cxnSp>
                    <p:nvCxnSpPr>
                      <p:cNvPr id="80" name="Straight Connector 79"/>
                      <p:cNvCxnSpPr/>
                      <p:nvPr/>
                    </p:nvCxnSpPr>
                    <p:spPr>
                      <a:xfrm>
                        <a:off x="1684903" y="3140968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Straight Connector 80"/>
                      <p:cNvCxnSpPr/>
                      <p:nvPr/>
                    </p:nvCxnSpPr>
                    <p:spPr>
                      <a:xfrm>
                        <a:off x="1660965" y="3218939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Straight Connector 81"/>
                      <p:cNvCxnSpPr/>
                      <p:nvPr/>
                    </p:nvCxnSpPr>
                    <p:spPr>
                      <a:xfrm>
                        <a:off x="1619387" y="3281332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" name="Straight Connector 82"/>
                      <p:cNvCxnSpPr/>
                      <p:nvPr/>
                    </p:nvCxnSpPr>
                    <p:spPr>
                      <a:xfrm>
                        <a:off x="1595050" y="3363740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" name="Straight Connector 83"/>
                      <p:cNvCxnSpPr/>
                      <p:nvPr/>
                    </p:nvCxnSpPr>
                    <p:spPr>
                      <a:xfrm>
                        <a:off x="1554047" y="3444019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/>
                      <p:cNvCxnSpPr/>
                      <p:nvPr/>
                    </p:nvCxnSpPr>
                    <p:spPr>
                      <a:xfrm>
                        <a:off x="1517462" y="3508494"/>
                        <a:ext cx="481138" cy="24306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4336" name="TextBox 14335"/>
                  <p:cNvSpPr txBox="1"/>
                  <p:nvPr/>
                </p:nvSpPr>
                <p:spPr>
                  <a:xfrm rot="19591381">
                    <a:off x="3858552" y="3478466"/>
                    <a:ext cx="201622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v-SE" dirty="0" smtClean="0">
                        <a:solidFill>
                          <a:srgbClr val="FF0000"/>
                        </a:solidFill>
                      </a:rPr>
                      <a:t>Neutron beam</a:t>
                    </a:r>
                    <a:endParaRPr lang="sv-SE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 rot="1303629">
                  <a:off x="773570" y="5135001"/>
                  <a:ext cx="167868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200" dirty="0" smtClean="0"/>
                    <a:t>Goniometer</a:t>
                  </a:r>
                  <a:endParaRPr lang="sv-SE" dirty="0"/>
                </a:p>
              </p:txBody>
            </p:sp>
          </p:grpSp>
          <p:grpSp>
            <p:nvGrpSpPr>
              <p:cNvPr id="14344" name="Group 14343"/>
              <p:cNvGrpSpPr/>
              <p:nvPr/>
            </p:nvGrpSpPr>
            <p:grpSpPr>
              <a:xfrm>
                <a:off x="1792797" y="5586288"/>
                <a:ext cx="2135980" cy="146968"/>
                <a:chOff x="1792797" y="5586288"/>
                <a:chExt cx="2135980" cy="146968"/>
              </a:xfrm>
            </p:grpSpPr>
            <p:cxnSp>
              <p:nvCxnSpPr>
                <p:cNvPr id="14341" name="Straight Connector 14340"/>
                <p:cNvCxnSpPr/>
                <p:nvPr/>
              </p:nvCxnSpPr>
              <p:spPr>
                <a:xfrm>
                  <a:off x="1804464" y="5661248"/>
                  <a:ext cx="2088309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43" name="Straight Connector 14342"/>
                <p:cNvCxnSpPr/>
                <p:nvPr/>
              </p:nvCxnSpPr>
              <p:spPr>
                <a:xfrm flipH="1">
                  <a:off x="3856769" y="5589240"/>
                  <a:ext cx="72008" cy="1440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 flipH="1">
                  <a:off x="1792797" y="5586288"/>
                  <a:ext cx="72008" cy="14401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346" name="TextBox 14345"/>
            <p:cNvSpPr txBox="1"/>
            <p:nvPr/>
          </p:nvSpPr>
          <p:spPr>
            <a:xfrm>
              <a:off x="2480329" y="5363924"/>
              <a:ext cx="13195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dirty="0" smtClean="0"/>
                <a:t>2.3m</a:t>
              </a:r>
              <a:endParaRPr lang="sv-S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822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3400954" cy="25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Multi-Blade demonstrator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MB16SS and test at RAL</a:t>
            </a:r>
            <a:endParaRPr lang="sv-S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9" y="3728789"/>
            <a:ext cx="4174049" cy="3129211"/>
          </a:xfrm>
          <a:prstGeom prst="rect">
            <a:avLst/>
          </a:prstGeom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2466329" cy="181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94" y="1455506"/>
            <a:ext cx="3672408" cy="28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3"/>
          <p:cNvSpPr>
            <a:spLocks noChangeArrowheads="1"/>
          </p:cNvSpPr>
          <p:nvPr/>
        </p:nvSpPr>
        <p:spPr bwMode="auto">
          <a:xfrm>
            <a:off x="7675614" y="4581128"/>
            <a:ext cx="132385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venir Book"/>
                <a:cs typeface="Avenir Book"/>
              </a:rPr>
              <a:t>Not a dead area but the </a:t>
            </a:r>
            <a:r>
              <a:rPr lang="en-US" sz="1600" dirty="0" smtClean="0">
                <a:solidFill>
                  <a:srgbClr val="FF0000"/>
                </a:solidFill>
                <a:latin typeface="Avenir Book"/>
                <a:cs typeface="Avenir Book"/>
              </a:rPr>
              <a:t>overlap</a:t>
            </a:r>
            <a:r>
              <a:rPr lang="en-US" sz="1600" dirty="0" smtClean="0">
                <a:latin typeface="Avenir Book"/>
                <a:cs typeface="Avenir Book"/>
              </a:rPr>
              <a:t> avoids dead zones 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25378" y="1742974"/>
            <a:ext cx="1459407" cy="1519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009" y="3232223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BNi mask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8468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79512" y="1388216"/>
            <a:ext cx="6469400" cy="4000598"/>
            <a:chOff x="107504" y="2832062"/>
            <a:chExt cx="6469400" cy="40005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937848"/>
              <a:ext cx="5000192" cy="389481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656708" y="4390591"/>
              <a:ext cx="936104" cy="516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1" idx="3"/>
            </p:cNvCxnSpPr>
            <p:nvPr/>
          </p:nvCxnSpPr>
          <p:spPr>
            <a:xfrm>
              <a:off x="3005399" y="3016728"/>
              <a:ext cx="552417" cy="6794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141303" y="283206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CSPEC</a:t>
              </a:r>
              <a:endParaRPr lang="sv-SE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45145" y="4205925"/>
              <a:ext cx="1031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T-REX</a:t>
              </a:r>
              <a:endParaRPr lang="sv-SE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Multi-Grid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Multi-Grid </a:t>
            </a:r>
            <a:r>
              <a:rPr lang="en-US" sz="2400" dirty="0"/>
              <a:t>detector technology for ESS instruments</a:t>
            </a:r>
            <a:endParaRPr lang="en-US" sz="18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440475"/>
              </p:ext>
            </p:extLst>
          </p:nvPr>
        </p:nvGraphicFramePr>
        <p:xfrm>
          <a:off x="3487261" y="3537980"/>
          <a:ext cx="5652121" cy="332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0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40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140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492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n>
                          <a:noFill/>
                        </a:ln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CSPEC (cold)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T-REX (thermal/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bispectral</a:t>
                      </a:r>
                      <a:r>
                        <a:rPr lang="en-US" sz="1600" dirty="0" smtClean="0">
                          <a:ln>
                            <a:noFill/>
                          </a:ln>
                        </a:rPr>
                        <a:t>)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</a:rPr>
                        <a:t>Sample-detector</a:t>
                      </a:r>
                      <a:r>
                        <a:rPr lang="en-US" sz="1600" baseline="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600" baseline="0" dirty="0" err="1" smtClean="0">
                          <a:ln>
                            <a:noFill/>
                          </a:ln>
                        </a:rPr>
                        <a:t>distantce</a:t>
                      </a:r>
                      <a:endParaRPr lang="en-US" sz="1600" dirty="0" smtClean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3.5m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3m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</a:rPr>
                        <a:t>Typical initial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λ</a:t>
                      </a:r>
                      <a:r>
                        <a:rPr lang="en-US" sz="1600" dirty="0" smtClean="0">
                          <a:ln>
                            <a:noFill/>
                          </a:ln>
                        </a:rPr>
                        <a:t>,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Å</a:t>
                      </a:r>
                      <a:r>
                        <a:rPr lang="en-US" sz="1600" dirty="0" smtClean="0">
                          <a:ln>
                            <a:noFill/>
                          </a:ln>
                        </a:rPr>
                        <a:t> (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meV</a:t>
                      </a:r>
                      <a:r>
                        <a:rPr lang="en-US" sz="1600" dirty="0" smtClean="0">
                          <a:ln>
                            <a:noFill/>
                          </a:ln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2 to 15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Å</a:t>
                      </a:r>
                      <a:endParaRPr lang="en-US" sz="1600" dirty="0" smtClean="0">
                        <a:ln>
                          <a:noFill/>
                        </a:ln>
                      </a:endParaRPr>
                    </a:p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(20 to 0.36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</a:rPr>
                        <a:t>meV</a:t>
                      </a:r>
                      <a:r>
                        <a:rPr lang="en-US" sz="1600" dirty="0" smtClean="0">
                          <a:ln>
                            <a:noFill/>
                          </a:ln>
                        </a:rPr>
                        <a:t>)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0.7</a:t>
                      </a:r>
                      <a:r>
                        <a:rPr lang="en-US" sz="1600" baseline="0" dirty="0" smtClean="0">
                          <a:ln>
                            <a:noFill/>
                          </a:ln>
                        </a:rPr>
                        <a:t> to 6.4 </a:t>
                      </a:r>
                      <a:r>
                        <a:rPr lang="en-US" sz="1600" baseline="0" dirty="0" err="1" smtClean="0">
                          <a:ln>
                            <a:noFill/>
                          </a:ln>
                        </a:rPr>
                        <a:t>Å</a:t>
                      </a:r>
                      <a:endParaRPr lang="en-US" sz="1600" baseline="0" dirty="0" smtClean="0">
                        <a:ln>
                          <a:noFill/>
                        </a:ln>
                      </a:endParaRPr>
                    </a:p>
                    <a:p>
                      <a:r>
                        <a:rPr lang="en-US" sz="1600" baseline="0" dirty="0" smtClean="0">
                          <a:ln>
                            <a:noFill/>
                          </a:ln>
                        </a:rPr>
                        <a:t>(160 to 2 </a:t>
                      </a:r>
                      <a:r>
                        <a:rPr lang="en-US" sz="1600" baseline="0" dirty="0" err="1" smtClean="0">
                          <a:ln>
                            <a:noFill/>
                          </a:ln>
                        </a:rPr>
                        <a:t>meV</a:t>
                      </a:r>
                      <a:r>
                        <a:rPr lang="en-US" sz="1600" baseline="0" dirty="0" smtClean="0">
                          <a:ln>
                            <a:noFill/>
                          </a:ln>
                        </a:rPr>
                        <a:t>)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414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</a:rPr>
                        <a:t>Detector coverage,</a:t>
                      </a:r>
                      <a:r>
                        <a:rPr lang="en-US" sz="1600" baseline="0" dirty="0" smtClean="0">
                          <a:ln>
                            <a:noFill/>
                          </a:ln>
                        </a:rPr>
                        <a:t> </a:t>
                      </a:r>
                      <a:r>
                        <a:rPr lang="en-US" sz="1600" baseline="0" dirty="0" err="1" smtClean="0">
                          <a:ln>
                            <a:noFill/>
                          </a:ln>
                        </a:rPr>
                        <a:t>deg</a:t>
                      </a:r>
                      <a:endParaRPr lang="en-US" sz="1600" dirty="0" smtClean="0">
                        <a:ln>
                          <a:noFill/>
                        </a:ln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-30 to 140</a:t>
                      </a:r>
                    </a:p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+-26</a:t>
                      </a:r>
                    </a:p>
                    <a:p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-30 to 150</a:t>
                      </a:r>
                    </a:p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-15 to +25</a:t>
                      </a:r>
                    </a:p>
                    <a:p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58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</a:rPr>
                        <a:t>Detector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29m2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n>
                            <a:noFill/>
                          </a:ln>
                        </a:rPr>
                        <a:t>21m2</a:t>
                      </a:r>
                      <a:endParaRPr lang="en-US" sz="1600" dirty="0">
                        <a:ln>
                          <a:noFill/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ILL-web-pn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797" y="1865177"/>
            <a:ext cx="484978" cy="45818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110165" y="1861695"/>
            <a:ext cx="3446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The Multi-Grid technology will be used in the spectrometers: </a:t>
            </a:r>
            <a:r>
              <a:rPr lang="sv-SE" b="1" dirty="0" smtClean="0"/>
              <a:t>CSPEC</a:t>
            </a:r>
            <a:r>
              <a:rPr lang="sv-SE" dirty="0" smtClean="0"/>
              <a:t> and </a:t>
            </a:r>
            <a:r>
              <a:rPr lang="sv-SE" b="1" dirty="0" smtClean="0"/>
              <a:t>T-REX</a:t>
            </a:r>
            <a:endParaRPr lang="sv-SE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494777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Instruments layout at ESS</a:t>
            </a:r>
            <a:endParaRPr lang="sv-SE" sz="1600" i="1" dirty="0"/>
          </a:p>
        </p:txBody>
      </p:sp>
      <p:sp>
        <p:nvSpPr>
          <p:cNvPr id="5" name="Oval 4"/>
          <p:cNvSpPr/>
          <p:nvPr/>
        </p:nvSpPr>
        <p:spPr>
          <a:xfrm>
            <a:off x="5180696" y="6309320"/>
            <a:ext cx="12961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Oval 16"/>
          <p:cNvSpPr/>
          <p:nvPr/>
        </p:nvSpPr>
        <p:spPr>
          <a:xfrm>
            <a:off x="6648912" y="6306740"/>
            <a:ext cx="129614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8" name="Picture 16" descr="Image result for brightnes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812" y="1494002"/>
            <a:ext cx="1345563" cy="3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Multi-Grid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How it works: Grid</a:t>
            </a:r>
            <a:endParaRPr lang="sv-S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9651"/>
            <a:ext cx="4464496" cy="262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146" y="5202197"/>
            <a:ext cx="3550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Layer thicknesses for cold spectrometer optimization used at MG.CNCS and applies to CSPEC(16 blades):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7 blades 0.5</a:t>
            </a:r>
            <a:r>
              <a:rPr lang="en-US" sz="1400" dirty="0">
                <a:solidFill>
                  <a:srgbClr val="FF0000"/>
                </a:solidFill>
              </a:rPr>
              <a:t>μ</a:t>
            </a:r>
            <a:r>
              <a:rPr lang="en-US" sz="1400" dirty="0" smtClean="0">
                <a:solidFill>
                  <a:srgbClr val="FF0000"/>
                </a:solidFill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7 blades 1.0</a:t>
            </a:r>
            <a:r>
              <a:rPr lang="en-US" sz="1400" dirty="0">
                <a:solidFill>
                  <a:srgbClr val="0000FF"/>
                </a:solidFill>
              </a:rPr>
              <a:t>μ</a:t>
            </a:r>
            <a:r>
              <a:rPr lang="en-US" sz="1400" dirty="0" smtClean="0">
                <a:solidFill>
                  <a:srgbClr val="0000FF"/>
                </a:solidFill>
              </a:rPr>
              <a:t>m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3 blades </a:t>
            </a:r>
            <a:r>
              <a:rPr lang="en-US" sz="1400" dirty="0" smtClean="0">
                <a:solidFill>
                  <a:srgbClr val="008000"/>
                </a:solidFill>
              </a:rPr>
              <a:t>1.5μm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9875" y="5633085"/>
            <a:ext cx="3168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 thermal optimization 20 blades total: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4</a:t>
            </a:r>
            <a:r>
              <a:rPr lang="en-US" sz="1400" dirty="0" smtClean="0">
                <a:solidFill>
                  <a:srgbClr val="FF0000"/>
                </a:solidFill>
              </a:rPr>
              <a:t> blades 1.0μm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10 blades 1.25μm</a:t>
            </a:r>
            <a:r>
              <a:rPr lang="en-US" sz="1400" dirty="0">
                <a:solidFill>
                  <a:srgbClr val="0000FF"/>
                </a:solidFill>
              </a:rPr>
              <a:t>,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6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blades </a:t>
            </a:r>
            <a:r>
              <a:rPr lang="en-US" sz="1400" dirty="0" smtClean="0">
                <a:solidFill>
                  <a:srgbClr val="008000"/>
                </a:solidFill>
              </a:rPr>
              <a:t>2.0μm.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8361" y="5205905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Column assembly</a:t>
            </a:r>
            <a:endParaRPr lang="sv-SE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857415" y="4993005"/>
            <a:ext cx="539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Grid</a:t>
            </a:r>
            <a:endParaRPr lang="sv-SE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4814898" y="1988840"/>
            <a:ext cx="4148459" cy="3732410"/>
            <a:chOff x="4769875" y="1578090"/>
            <a:chExt cx="4148459" cy="3732410"/>
          </a:xfrm>
        </p:grpSpPr>
        <p:pic>
          <p:nvPicPr>
            <p:cNvPr id="1026" name="Picture 2" descr="M:\MG_photos\MG_24\2016_02_14\DSCF03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9875" y="1578090"/>
              <a:ext cx="4148459" cy="311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Down Arrow 2"/>
            <p:cNvSpPr/>
            <p:nvPr/>
          </p:nvSpPr>
          <p:spPr>
            <a:xfrm rot="11573569">
              <a:off x="5110890" y="4017267"/>
              <a:ext cx="151168" cy="1004700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64641" y="494116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rgbClr val="C00000"/>
                  </a:solidFill>
                </a:rPr>
                <a:t>n</a:t>
              </a:r>
              <a:endParaRPr lang="sv-SE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1520" y="1515953"/>
            <a:ext cx="8291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The MultiGrid detector design was invented by the ILL and is jointly developed by the ILL and ESS</a:t>
            </a:r>
          </a:p>
        </p:txBody>
      </p:sp>
    </p:spTree>
    <p:extLst>
      <p:ext uri="{BB962C8B-B14F-4D97-AF65-F5344CB8AC3E}">
        <p14:creationId xmlns:p14="http://schemas.microsoft.com/office/powerpoint/2010/main" val="21196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Multi-Grid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How it works: column assembly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04" y="1510151"/>
            <a:ext cx="5645696" cy="533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210"/>
            <a:ext cx="8888818" cy="536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3563888" y="1412776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635896" y="133640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endParaRPr lang="sv-S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387"/>
            <a:ext cx="8254752" cy="1143000"/>
          </a:xfrm>
        </p:spPr>
        <p:txBody>
          <a:bodyPr>
            <a:normAutofit fontScale="90000"/>
          </a:bodyPr>
          <a:lstStyle/>
          <a:p>
            <a:r>
              <a:rPr lang="sv-SE" sz="4000" dirty="0" smtClean="0"/>
              <a:t>ESS Detector group </a:t>
            </a:r>
            <a:r>
              <a:rPr lang="sv-SE" sz="4000" dirty="0"/>
              <a:t>and Event Formation Groups and Friends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5076056" y="1484784"/>
            <a:ext cx="4067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People</a:t>
            </a:r>
            <a:r>
              <a:rPr lang="sv-SE" b="1" dirty="0" smtClean="0"/>
              <a:t>: </a:t>
            </a:r>
            <a:r>
              <a:rPr lang="sv-SE" dirty="0"/>
              <a:t>Mostly funded by EU grants</a:t>
            </a:r>
            <a:endParaRPr lang="sv-SE" b="1" dirty="0"/>
          </a:p>
          <a:p>
            <a:r>
              <a:rPr lang="sv-SE" dirty="0" smtClean="0"/>
              <a:t>ESS HQ Lund: 22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r>
              <a:rPr lang="sv-SE" dirty="0" smtClean="0"/>
              <a:t>Linkoping:  4 people</a:t>
            </a:r>
          </a:p>
          <a:p>
            <a:r>
              <a:rPr lang="sv-SE" dirty="0" smtClean="0"/>
              <a:t>Daresbury: 4 people</a:t>
            </a:r>
          </a:p>
          <a:p>
            <a:r>
              <a:rPr lang="sv-SE" dirty="0" smtClean="0"/>
              <a:t>CERN: 1 person</a:t>
            </a:r>
          </a:p>
          <a:p>
            <a:r>
              <a:rPr lang="sv-SE" dirty="0" smtClean="0"/>
              <a:t>Collaborations with 30 groups across EU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509120"/>
            <a:ext cx="4000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/>
              <a:t>Facilities:</a:t>
            </a:r>
          </a:p>
          <a:p>
            <a:r>
              <a:rPr lang="sv-SE" dirty="0"/>
              <a:t>Mechanical workshop (Embla)</a:t>
            </a:r>
          </a:p>
          <a:p>
            <a:r>
              <a:rPr lang="sv-SE" dirty="0"/>
              <a:t>Detector workshop (</a:t>
            </a:r>
            <a:r>
              <a:rPr lang="sv-SE" dirty="0" smtClean="0"/>
              <a:t>Utgård, </a:t>
            </a:r>
            <a:r>
              <a:rPr lang="sv-SE" dirty="0"/>
              <a:t>790 m²</a:t>
            </a:r>
            <a:r>
              <a:rPr lang="sv-SE" dirty="0" smtClean="0"/>
              <a:t>)</a:t>
            </a:r>
            <a:endParaRPr lang="sv-SE" dirty="0"/>
          </a:p>
          <a:p>
            <a:r>
              <a:rPr lang="sv-SE" dirty="0"/>
              <a:t>Source Facility (at Lund University</a:t>
            </a:r>
            <a:r>
              <a:rPr lang="sv-SE" dirty="0" smtClean="0"/>
              <a:t>)</a:t>
            </a:r>
            <a:endParaRPr lang="sv-SE" dirty="0"/>
          </a:p>
        </p:txBody>
      </p:sp>
      <p:pic>
        <p:nvPicPr>
          <p:cNvPr id="9" name="Picture 2" descr="C:\Users\isaaklhiguera\Downloads\20170926_IKON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90"/>
          <a:stretch/>
        </p:blipFill>
        <p:spPr bwMode="auto">
          <a:xfrm>
            <a:off x="0" y="1412776"/>
            <a:ext cx="4860032" cy="26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isaaklhiguera\Downloads\IMG_20171116_111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68" y="4077072"/>
            <a:ext cx="4740019" cy="266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saaklhiguera\AppData\Local\Microsoft\Windows\Temporary Internet Files\Content.Outlook\OS0AD2OQ\IMG_0413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68" y="3538584"/>
            <a:ext cx="4355976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isaaklhiguera\Downloads\20150821-20150821-untitled-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87069"/>
            <a:ext cx="4572000" cy="337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isaaklhiguera\Pictures\Catia Screenshots\MG\MG24\vess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771" y="1492590"/>
            <a:ext cx="3529702" cy="216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Multi-Grid demonstrator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MG24 and iterations</a:t>
            </a:r>
            <a:endParaRPr lang="sv-SE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372075" y="17008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MG24: First demonstrator</a:t>
            </a:r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347126" y="234888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MG24.Copper: Test with low </a:t>
            </a:r>
            <a:r>
              <a:rPr lang="el-GR" dirty="0" smtClean="0"/>
              <a:t>α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347126" y="300947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MG24.T: Optimized for thermal neutrons</a:t>
            </a:r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347126" y="3789040"/>
            <a:ext cx="3432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MG24.Alu foil: Test with foil window</a:t>
            </a:r>
            <a:endParaRPr lang="sv-S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762" y="3924157"/>
            <a:ext cx="4255720" cy="259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M:\MG_photos\MG_24\2016_09_09\IMG_27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957" y="2213820"/>
            <a:ext cx="4124525" cy="30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76" y="2093223"/>
            <a:ext cx="5281549" cy="31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isaaklhiguera\Pictures\Catia Screenshots\MG\MG24\vesselAlFoil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733" y="2845693"/>
            <a:ext cx="3714749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70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Multi-Grid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MG.CNCS and test at SNS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930" y="14640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 smtClean="0">
                <a:solidFill>
                  <a:schemeClr val="tx1"/>
                </a:solidFill>
              </a:rPr>
              <a:t>Tested in CNCS instrument at SNS </a:t>
            </a:r>
            <a:endParaRPr lang="sv-SE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395" y="1454791"/>
            <a:ext cx="1379350" cy="505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3435669" cy="286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6300423_crop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730" y="1488507"/>
            <a:ext cx="3220665" cy="21565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3890" y="2566766"/>
            <a:ext cx="31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-2 columns of 48 grids</a:t>
            </a:r>
          </a:p>
          <a:p>
            <a:r>
              <a:rPr lang="sv-SE" dirty="0" smtClean="0"/>
              <a:t>-3mm thickness window</a:t>
            </a:r>
          </a:p>
          <a:p>
            <a:r>
              <a:rPr lang="sv-SE" dirty="0" smtClean="0"/>
              <a:t>-Detector area 1150x185mm²</a:t>
            </a:r>
            <a:endParaRPr lang="sv-SE" dirty="0"/>
          </a:p>
        </p:txBody>
      </p:sp>
      <p:sp>
        <p:nvSpPr>
          <p:cNvPr id="10" name="Block Arc 9"/>
          <p:cNvSpPr/>
          <p:nvPr/>
        </p:nvSpPr>
        <p:spPr>
          <a:xfrm rot="21353979">
            <a:off x="4505730" y="2786008"/>
            <a:ext cx="2474883" cy="484846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264154">
            <a:off x="5059282" y="2434869"/>
            <a:ext cx="163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3He tubes</a:t>
            </a:r>
            <a:endParaRPr lang="sv-S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7504" y="1923278"/>
            <a:ext cx="2304256" cy="4509120"/>
            <a:chOff x="107504" y="1923278"/>
            <a:chExt cx="2304256" cy="4509120"/>
          </a:xfrm>
        </p:grpSpPr>
        <p:pic>
          <p:nvPicPr>
            <p:cNvPr id="5" name="Picture 3" descr="C:\Users\isaaklhiguera\AppData\Local\Microsoft\Windows\Temporary Internet Files\Content.Outlook\EPXC8XUY\MG CNCS full (2)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923278"/>
              <a:ext cx="1273936" cy="450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1115616" y="4329100"/>
              <a:ext cx="744074" cy="36004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859690" y="4531327"/>
              <a:ext cx="552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</a:t>
              </a:r>
              <a:endParaRPr lang="sv-SE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1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LL-web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8545" y="1739207"/>
            <a:ext cx="492889" cy="46565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12731" y="6009722"/>
            <a:ext cx="784902" cy="59671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1000572" y="5822475"/>
            <a:ext cx="115450" cy="230915"/>
          </a:xfrm>
          <a:prstGeom prst="can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59667" y="6154192"/>
            <a:ext cx="68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Crystal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0230" y="5568477"/>
            <a:ext cx="86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Incident beam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640438" y="4960657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17.20meV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332023" y="5838358"/>
            <a:ext cx="1617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Reflected beam at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i</a:t>
            </a:r>
            <a:r>
              <a:rPr lang="en-US" sz="1400" dirty="0" smtClean="0"/>
              <a:t> = 13.74meV</a:t>
            </a:r>
            <a:endParaRPr lang="en-US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461299" y="-18575"/>
            <a:ext cx="1786944" cy="6858000"/>
            <a:chOff x="5810097" y="-28500"/>
            <a:chExt cx="1786944" cy="6858000"/>
          </a:xfrm>
        </p:grpSpPr>
        <p:pic>
          <p:nvPicPr>
            <p:cNvPr id="8" name="Picture 7" descr="He3_16tubes_image_frames_300Hz_frame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0097" y="-28500"/>
              <a:ext cx="1786944" cy="68580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343795" y="259833"/>
              <a:ext cx="689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He3</a:t>
              </a:r>
              <a:endPara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65120" y="239330"/>
            <a:ext cx="2435133" cy="5698603"/>
            <a:chOff x="3347403" y="290084"/>
            <a:chExt cx="2435133" cy="5698603"/>
          </a:xfrm>
        </p:grpSpPr>
        <p:pic>
          <p:nvPicPr>
            <p:cNvPr id="17" name="Picture 16" descr="P6300420_crop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403" y="1551718"/>
              <a:ext cx="2435133" cy="443696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3787825" y="290084"/>
              <a:ext cx="966114" cy="472132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26475" y="2378533"/>
              <a:ext cx="440676" cy="2632878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14432" y="200783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000" dirty="0" smtClean="0"/>
              <a:t>Multi-Grid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1800" dirty="0" smtClean="0"/>
              <a:t>MG.CNCS and test at SNS</a:t>
            </a:r>
            <a:endParaRPr lang="sv-SE" dirty="0"/>
          </a:p>
        </p:txBody>
      </p:sp>
      <p:grpSp>
        <p:nvGrpSpPr>
          <p:cNvPr id="16" name="Group 15"/>
          <p:cNvGrpSpPr/>
          <p:nvPr/>
        </p:nvGrpSpPr>
        <p:grpSpPr>
          <a:xfrm>
            <a:off x="7278658" y="2654712"/>
            <a:ext cx="1004915" cy="4000425"/>
            <a:chOff x="7287593" y="2801692"/>
            <a:chExt cx="1004915" cy="4000425"/>
          </a:xfrm>
        </p:grpSpPr>
        <p:pic>
          <p:nvPicPr>
            <p:cNvPr id="6" name="Picture 5" descr="image_frames_300Hz_front_frame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593" y="2801692"/>
              <a:ext cx="1004915" cy="400042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491475" y="2846852"/>
              <a:ext cx="649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MG</a:t>
              </a:r>
              <a:endPara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1142918" y="4654924"/>
            <a:ext cx="1700890" cy="131003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142918" y="4715120"/>
            <a:ext cx="2821612" cy="1255096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940792" y="9509"/>
            <a:ext cx="1615109" cy="6858000"/>
            <a:chOff x="5940792" y="9509"/>
            <a:chExt cx="1615109" cy="6858000"/>
          </a:xfrm>
        </p:grpSpPr>
        <p:pic>
          <p:nvPicPr>
            <p:cNvPr id="36" name="Picture 35" descr="He3_16tubes_image_frames_300Hz_frame6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92" y="9509"/>
              <a:ext cx="1615109" cy="68580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372200" y="422158"/>
              <a:ext cx="689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He3</a:t>
              </a:r>
              <a:endPara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63485" y="2699872"/>
            <a:ext cx="968426" cy="4030497"/>
            <a:chOff x="8163485" y="2699872"/>
            <a:chExt cx="968426" cy="4030497"/>
          </a:xfrm>
        </p:grpSpPr>
        <p:pic>
          <p:nvPicPr>
            <p:cNvPr id="37" name="Picture 36" descr="image_frames_300Hz_front_frame6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485" y="2699872"/>
              <a:ext cx="968426" cy="403049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322804" y="2919006"/>
              <a:ext cx="6497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MG</a:t>
              </a:r>
              <a:endParaRPr lang="en-US" sz="2400" b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040" name="Picture 16" descr="Image result for brightness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829" y="1499957"/>
            <a:ext cx="1091434" cy="2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03075" y="654570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High rate</a:t>
            </a:r>
            <a:endParaRPr lang="sv-SE" dirty="0"/>
          </a:p>
        </p:txBody>
      </p:sp>
      <p:sp>
        <p:nvSpPr>
          <p:cNvPr id="30" name="TextBox 29"/>
          <p:cNvSpPr txBox="1"/>
          <p:nvPr/>
        </p:nvSpPr>
        <p:spPr>
          <a:xfrm>
            <a:off x="8049670" y="65701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High rate</a:t>
            </a:r>
            <a:endParaRPr lang="sv-SE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9329" y="1772816"/>
            <a:ext cx="668312" cy="44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128792" cy="1228998"/>
          </a:xfrm>
        </p:spPr>
        <p:txBody>
          <a:bodyPr>
            <a:normAutofit fontScale="90000"/>
          </a:bodyPr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smtClean="0"/>
              <a:t>Multi-Grid demonstrator </a:t>
            </a:r>
            <a:br>
              <a:rPr lang="sv-SE" sz="4400" dirty="0" smtClean="0"/>
            </a:br>
            <a:r>
              <a:rPr lang="sv-SE" sz="2200" dirty="0" smtClean="0"/>
              <a:t>MG.SEQ: I</a:t>
            </a:r>
            <a:r>
              <a:rPr lang="sv-SE" sz="2200" dirty="0" smtClean="0">
                <a:solidFill>
                  <a:prstClr val="white"/>
                </a:solidFill>
              </a:rPr>
              <a:t>nstallation </a:t>
            </a:r>
            <a:r>
              <a:rPr lang="sv-SE" sz="2200" b="1" dirty="0" smtClean="0">
                <a:solidFill>
                  <a:prstClr val="white"/>
                </a:solidFill>
              </a:rPr>
              <a:t>proposal</a:t>
            </a:r>
            <a:r>
              <a:rPr lang="sv-SE" sz="2200" dirty="0" smtClean="0">
                <a:solidFill>
                  <a:prstClr val="white"/>
                </a:solidFill>
              </a:rPr>
              <a:t> </a:t>
            </a:r>
            <a:r>
              <a:rPr lang="sv-SE" sz="2200" dirty="0">
                <a:solidFill>
                  <a:prstClr val="white"/>
                </a:solidFill>
              </a:rPr>
              <a:t>at SNS in the SEQUOIA instrument </a:t>
            </a:r>
            <a:r>
              <a:rPr lang="sv-SE" dirty="0" smtClean="0"/>
              <a:t>	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8623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628800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Test with </a:t>
            </a:r>
            <a:r>
              <a:rPr lang="sv-SE" sz="1600" b="1" dirty="0" smtClean="0"/>
              <a:t>thermal/epithermal</a:t>
            </a:r>
            <a:r>
              <a:rPr lang="sv-SE" sz="1600" dirty="0" smtClean="0"/>
              <a:t> neutrons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First large area detector under </a:t>
            </a:r>
            <a:r>
              <a:rPr lang="sv-SE" sz="1600" b="1" dirty="0" smtClean="0"/>
              <a:t>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Mounted in the lower bank ~5m and 25˚ </a:t>
            </a:r>
            <a:r>
              <a:rPr lang="sv-SE" sz="1600" dirty="0"/>
              <a:t>from </a:t>
            </a:r>
            <a:r>
              <a:rPr lang="sv-SE" sz="1600" dirty="0" smtClean="0"/>
              <a:t>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 smtClean="0"/>
              <a:t>˞  1m² of detection area</a:t>
            </a:r>
            <a:endParaRPr lang="sv-SE" sz="1600" b="1" dirty="0"/>
          </a:p>
        </p:txBody>
      </p:sp>
      <p:pic>
        <p:nvPicPr>
          <p:cNvPr id="3074" name="Picture 2" descr="C:\Users\isaaklhiguera\Desktop\SEQUOIA\P530085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011977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413025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View of SEQUOIA instrument with MG.SEQ in green</a:t>
            </a:r>
            <a:endParaRPr lang="sv-SE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084168" y="652074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SEQUOIA instrument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26125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8229600" cy="264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5154" y="1700808"/>
            <a:ext cx="6698846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1700808"/>
            <a:ext cx="24451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9</a:t>
            </a:r>
            <a:r>
              <a:rPr lang="sv-SE" sz="1600" dirty="0" smtClean="0"/>
              <a:t> columns, 40 grids in 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Telescopic sliders to access grid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smtClean="0"/>
              <a:t>Use of inclined wedges so all grids are at the same distance from the sample</a:t>
            </a:r>
            <a:endParaRPr lang="sv-SE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4149080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1050 x 914 x 450mm</a:t>
            </a:r>
            <a:endParaRPr lang="sv-SE" sz="1400" dirty="0"/>
          </a:p>
        </p:txBody>
      </p:sp>
      <p:sp>
        <p:nvSpPr>
          <p:cNvPr id="3" name="Down Arrow 2"/>
          <p:cNvSpPr/>
          <p:nvPr/>
        </p:nvSpPr>
        <p:spPr>
          <a:xfrm>
            <a:off x="5421600" y="1468800"/>
            <a:ext cx="216000" cy="38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5600176" y="1409676"/>
            <a:ext cx="119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neutrons</a:t>
            </a:r>
            <a:endParaRPr lang="sv-SE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488832" cy="1228998"/>
          </a:xfrm>
        </p:spPr>
        <p:txBody>
          <a:bodyPr>
            <a:normAutofit fontScale="90000"/>
          </a:bodyPr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smtClean="0"/>
              <a:t>Multi-Grid demonstrator </a:t>
            </a:r>
            <a:br>
              <a:rPr lang="sv-SE" sz="4400" dirty="0" smtClean="0"/>
            </a:br>
            <a:r>
              <a:rPr lang="sv-SE" sz="2000" dirty="0" smtClean="0"/>
              <a:t>MG.SEQ: </a:t>
            </a:r>
            <a:r>
              <a:rPr lang="sv-SE" sz="2200" dirty="0" smtClean="0"/>
              <a:t>I</a:t>
            </a:r>
            <a:r>
              <a:rPr lang="sv-SE" sz="2200" dirty="0" smtClean="0">
                <a:solidFill>
                  <a:prstClr val="white"/>
                </a:solidFill>
              </a:rPr>
              <a:t>nstallation </a:t>
            </a:r>
            <a:r>
              <a:rPr lang="sv-SE" sz="2200" b="1" dirty="0" smtClean="0">
                <a:solidFill>
                  <a:prstClr val="white"/>
                </a:solidFill>
              </a:rPr>
              <a:t>proposal</a:t>
            </a:r>
            <a:r>
              <a:rPr lang="sv-SE" sz="2200" dirty="0" smtClean="0">
                <a:solidFill>
                  <a:prstClr val="white"/>
                </a:solidFill>
              </a:rPr>
              <a:t> </a:t>
            </a:r>
            <a:r>
              <a:rPr lang="sv-SE" sz="2200" dirty="0">
                <a:solidFill>
                  <a:prstClr val="white"/>
                </a:solidFill>
              </a:rPr>
              <a:t>at SNS in the SEQUOIA instrument </a:t>
            </a:r>
            <a:r>
              <a:rPr lang="sv-SE" sz="3100" dirty="0" smtClean="0"/>
              <a:t>	</a:t>
            </a:r>
            <a:endParaRPr lang="sv-SE" sz="3100" dirty="0"/>
          </a:p>
        </p:txBody>
      </p:sp>
      <p:sp>
        <p:nvSpPr>
          <p:cNvPr id="2" name="TextBox 1"/>
          <p:cNvSpPr txBox="1"/>
          <p:nvPr/>
        </p:nvSpPr>
        <p:spPr>
          <a:xfrm>
            <a:off x="6588224" y="6556206"/>
            <a:ext cx="2394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MG.SEQ isometric view</a:t>
            </a:r>
            <a:endParaRPr lang="sv-SE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452320" y="3835788"/>
            <a:ext cx="1785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MG.SEQ top view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2948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944" y="1702925"/>
            <a:ext cx="4944056" cy="25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1970812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3mm thickness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8 rows of 17 rods, Ø3mm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Full access only from 1 side</a:t>
            </a:r>
            <a:endParaRPr lang="sv-SE" sz="2000" dirty="0"/>
          </a:p>
        </p:txBody>
      </p:sp>
      <p:sp>
        <p:nvSpPr>
          <p:cNvPr id="6" name="Down Arrow 5"/>
          <p:cNvSpPr/>
          <p:nvPr/>
        </p:nvSpPr>
        <p:spPr>
          <a:xfrm>
            <a:off x="6611734" y="1412776"/>
            <a:ext cx="202800" cy="43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6749757" y="1281164"/>
            <a:ext cx="34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1"/>
                </a:solidFill>
              </a:rPr>
              <a:t>n</a:t>
            </a:r>
            <a:endParaRPr lang="sv-SE" b="1" dirty="0">
              <a:solidFill>
                <a:schemeClr val="accent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136904" cy="1228998"/>
          </a:xfrm>
        </p:spPr>
        <p:txBody>
          <a:bodyPr>
            <a:normAutofit fontScale="90000"/>
          </a:bodyPr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smtClean="0"/>
              <a:t>Multi-Grid demonstrator </a:t>
            </a:r>
            <a:br>
              <a:rPr lang="sv-SE" sz="4400" dirty="0" smtClean="0"/>
            </a:br>
            <a:r>
              <a:rPr lang="sv-SE" sz="2200" dirty="0" smtClean="0"/>
              <a:t>MG.SEQ: I</a:t>
            </a:r>
            <a:r>
              <a:rPr lang="sv-SE" sz="2200" dirty="0" smtClean="0">
                <a:solidFill>
                  <a:prstClr val="white"/>
                </a:solidFill>
              </a:rPr>
              <a:t>nstallation </a:t>
            </a:r>
            <a:r>
              <a:rPr lang="sv-SE" sz="2200" b="1" dirty="0" smtClean="0">
                <a:solidFill>
                  <a:prstClr val="white"/>
                </a:solidFill>
              </a:rPr>
              <a:t>proposal</a:t>
            </a:r>
            <a:r>
              <a:rPr lang="sv-SE" sz="2200" dirty="0" smtClean="0">
                <a:solidFill>
                  <a:prstClr val="white"/>
                </a:solidFill>
              </a:rPr>
              <a:t> </a:t>
            </a:r>
            <a:r>
              <a:rPr lang="sv-SE" sz="2200" dirty="0">
                <a:solidFill>
                  <a:prstClr val="white"/>
                </a:solidFill>
              </a:rPr>
              <a:t>at SNS in the SEQUOIA instrument </a:t>
            </a:r>
            <a:r>
              <a:rPr lang="sv-SE" dirty="0" smtClean="0"/>
              <a:t>	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6249000" y="414908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MG.SEQ bottom view</a:t>
            </a:r>
            <a:endParaRPr lang="sv-SE" sz="1600" i="1" dirty="0"/>
          </a:p>
        </p:txBody>
      </p:sp>
      <p:pic>
        <p:nvPicPr>
          <p:cNvPr id="18" name="Picture 2" descr="C:\Users\isaaklhiguera\AppData\Local\Microsoft\Windows\Temporary Internet Files\Content.Outlook\EPXC8XUY\Total deforma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8384"/>
            <a:ext cx="4799394" cy="30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43608" y="348764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smtClean="0"/>
              <a:t>Total deformation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18183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26" y="1412776"/>
            <a:ext cx="5101625" cy="323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7524328" y="1412776"/>
            <a:ext cx="22322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FF0000"/>
                </a:solidFill>
              </a:rPr>
              <a:t>Amplified 50 times</a:t>
            </a:r>
          </a:p>
          <a:p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8427" y="183778"/>
            <a:ext cx="7215881" cy="1228998"/>
          </a:xfrm>
        </p:spPr>
        <p:txBody>
          <a:bodyPr>
            <a:normAutofit fontScale="90000"/>
          </a:bodyPr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smtClean="0"/>
              <a:t>Multi-Grid demonstrator </a:t>
            </a:r>
            <a:br>
              <a:rPr lang="sv-SE" sz="4400" dirty="0" smtClean="0"/>
            </a:br>
            <a:r>
              <a:rPr lang="sv-SE" sz="2200" dirty="0" smtClean="0"/>
              <a:t>MG.SEQ: I</a:t>
            </a:r>
            <a:r>
              <a:rPr lang="sv-SE" sz="2200" dirty="0" smtClean="0">
                <a:solidFill>
                  <a:prstClr val="white"/>
                </a:solidFill>
              </a:rPr>
              <a:t>nstallation </a:t>
            </a:r>
            <a:r>
              <a:rPr lang="sv-SE" sz="2200" b="1" dirty="0" smtClean="0">
                <a:solidFill>
                  <a:prstClr val="white"/>
                </a:solidFill>
              </a:rPr>
              <a:t>proposal</a:t>
            </a:r>
            <a:r>
              <a:rPr lang="sv-SE" sz="2200" dirty="0" smtClean="0">
                <a:solidFill>
                  <a:prstClr val="white"/>
                </a:solidFill>
              </a:rPr>
              <a:t> </a:t>
            </a:r>
            <a:r>
              <a:rPr lang="sv-SE" sz="2200" dirty="0">
                <a:solidFill>
                  <a:prstClr val="white"/>
                </a:solidFill>
              </a:rPr>
              <a:t>at SNS in the SEQUOIA instrument </a:t>
            </a:r>
            <a:r>
              <a:rPr lang="sv-SE" dirty="0" smtClean="0"/>
              <a:t>	</a:t>
            </a:r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128427" y="184482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Max deformation: 1.2mm on the sides</a:t>
            </a:r>
          </a:p>
          <a:p>
            <a:r>
              <a:rPr lang="sv-SE" dirty="0" smtClean="0"/>
              <a:t>Max equivalent stress: 176 MPa</a:t>
            </a:r>
          </a:p>
          <a:p>
            <a:r>
              <a:rPr lang="sv-SE" dirty="0" smtClean="0"/>
              <a:t>Stress in the rods: 80 MPa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284198" y="335699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smtClean="0"/>
              <a:t>Equivalent stress in the vessel</a:t>
            </a:r>
            <a:endParaRPr lang="sv-SE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619389" y="460346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smtClean="0"/>
              <a:t>Equivalent stress in the rods</a:t>
            </a:r>
            <a:endParaRPr lang="sv-SE" i="1" dirty="0"/>
          </a:p>
        </p:txBody>
      </p:sp>
      <p:pic>
        <p:nvPicPr>
          <p:cNvPr id="16" name="Picture 4" descr="C:\Users\isaaklhiguera\AppData\Local\Microsoft\Windows\Temporary Internet Files\Content.Outlook\EPXC8XUY\Von Mises stre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8" y="3644409"/>
            <a:ext cx="4857860" cy="307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6585729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>
                <a:solidFill>
                  <a:srgbClr val="FF0000"/>
                </a:solidFill>
              </a:rPr>
              <a:t>Amplified 50 times</a:t>
            </a:r>
            <a:endParaRPr lang="sv-S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6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8" y="3257425"/>
            <a:ext cx="544504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isaaklhiguera\AppData\Local\Microsoft\Windows\Temporary Internet Files\Content.Outlook\EPXC8XUY\03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9" t="4626" r="3369" b="-4626"/>
          <a:stretch/>
        </p:blipFill>
        <p:spPr bwMode="auto">
          <a:xfrm>
            <a:off x="4535488" y="1479383"/>
            <a:ext cx="4608512" cy="22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Multi-Grid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400" dirty="0" smtClean="0"/>
              <a:t>Detector for CSPEC</a:t>
            </a:r>
            <a:endParaRPr lang="sv-S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5569755" y="3645024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Neighbour vessels configuration, minimizing dead spaces, 21mm from grid to grid</a:t>
            </a:r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6273225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smtClean="0"/>
              <a:t>Integration of the detector vessels in the CSPEC instrument</a:t>
            </a:r>
            <a:endParaRPr lang="sv-SE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601328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Vessel length: 3.5m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Detector configuration: 2 columns per vessel (column width 153.5mm)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47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Future steps</a:t>
            </a:r>
            <a:endParaRPr lang="en-US" sz="6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467544" y="2060848"/>
            <a:ext cx="60682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Multi-Blade</a:t>
            </a:r>
          </a:p>
          <a:p>
            <a:endParaRPr lang="sv-S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b="1" dirty="0" smtClean="0"/>
              <a:t>MB17</a:t>
            </a:r>
            <a:r>
              <a:rPr lang="sv-SE" sz="2400" dirty="0" smtClean="0"/>
              <a:t> with 300mm converters, size of </a:t>
            </a:r>
            <a:r>
              <a:rPr lang="sv-SE" sz="2400" b="1" dirty="0" smtClean="0"/>
              <a:t>FREIA</a:t>
            </a:r>
          </a:p>
          <a:p>
            <a:r>
              <a:rPr lang="sv-SE" sz="2400" dirty="0" smtClean="0"/>
              <a:t>	- Already coated Titanium blades of this 	size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Work in the </a:t>
            </a:r>
            <a:r>
              <a:rPr lang="sv-SE" sz="2400" b="1" dirty="0" smtClean="0"/>
              <a:t>integration</a:t>
            </a:r>
            <a:r>
              <a:rPr lang="sv-SE" sz="2400" dirty="0" smtClean="0"/>
              <a:t> with </a:t>
            </a:r>
            <a:r>
              <a:rPr lang="sv-SE" sz="2400" b="1" dirty="0" smtClean="0"/>
              <a:t>ESTIA</a:t>
            </a:r>
            <a:endParaRPr lang="sv-SE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18143" y="4797152"/>
            <a:ext cx="83529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/>
              <a:t>Multi-Grid</a:t>
            </a:r>
          </a:p>
          <a:p>
            <a:endParaRPr lang="sv-S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 smtClean="0"/>
              <a:t>Finalize the design of </a:t>
            </a:r>
            <a:r>
              <a:rPr lang="sv-SE" sz="2400" b="1" dirty="0" smtClean="0"/>
              <a:t>MG.SEQ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/>
              <a:t>Keep working towards the instrument specific design for the </a:t>
            </a:r>
            <a:r>
              <a:rPr lang="sv-SE" sz="2400" b="1" dirty="0"/>
              <a:t>CSPEC</a:t>
            </a:r>
            <a:r>
              <a:rPr lang="sv-SE" sz="2400" dirty="0"/>
              <a:t> and </a:t>
            </a:r>
            <a:r>
              <a:rPr lang="sv-SE" sz="2400" b="1" dirty="0" smtClean="0"/>
              <a:t>T-REX</a:t>
            </a:r>
            <a:r>
              <a:rPr lang="sv-SE" sz="2400" dirty="0"/>
              <a:t> instruments</a:t>
            </a:r>
          </a:p>
          <a:p>
            <a:endParaRPr lang="sv-SE" sz="2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06" y="1628800"/>
            <a:ext cx="24479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15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260648"/>
            <a:ext cx="7139136" cy="1143000"/>
          </a:xfrm>
        </p:spPr>
        <p:txBody>
          <a:bodyPr/>
          <a:lstStyle/>
          <a:p>
            <a:r>
              <a:rPr lang="en-US" dirty="0" smtClean="0"/>
              <a:t>Thanks!!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pic>
        <p:nvPicPr>
          <p:cNvPr id="2050" name="Picture 2" descr="https://www.e-architect.co.uk/images/jpgs/sweden/european-spallation-source-lund-h280213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143301" cy="51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Image result for brightnes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7" y="2420888"/>
            <a:ext cx="1661143" cy="4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00" y="1498666"/>
            <a:ext cx="1144196" cy="764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717" y="2893056"/>
            <a:ext cx="19056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Horizon 2020 grant agreement 676548</a:t>
            </a:r>
          </a:p>
        </p:txBody>
      </p:sp>
      <p:pic>
        <p:nvPicPr>
          <p:cNvPr id="8" name="Picture 7" descr="ILL-web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3429" y="3935329"/>
            <a:ext cx="792088" cy="748325"/>
          </a:xfrm>
          <a:prstGeom prst="rect">
            <a:avLst/>
          </a:prstGeom>
        </p:spPr>
      </p:pic>
      <p:pic>
        <p:nvPicPr>
          <p:cNvPr id="9" name="Picture 8" descr="linkopings_universitet_logo_detail_blu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4" y="5984213"/>
            <a:ext cx="599058" cy="599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446" y="4221088"/>
            <a:ext cx="1247934" cy="6968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7872" y="5301208"/>
            <a:ext cx="1024508" cy="683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1785" y="1961989"/>
            <a:ext cx="1859865" cy="6665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929" y="3148412"/>
            <a:ext cx="1210394" cy="447846"/>
          </a:xfrm>
          <a:prstGeom prst="rect">
            <a:avLst/>
          </a:prstGeom>
        </p:spPr>
      </p:pic>
      <p:pic>
        <p:nvPicPr>
          <p:cNvPr id="14" name="Picture 13" descr="Screen Shot 2015-09-16 at 14.46.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52" y="5081612"/>
            <a:ext cx="1800200" cy="4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069160"/>
          </a:xfrm>
        </p:spPr>
        <p:txBody>
          <a:bodyPr>
            <a:normAutofit fontScale="92500" lnSpcReduction="20000"/>
          </a:bodyPr>
          <a:lstStyle/>
          <a:p>
            <a:r>
              <a:rPr lang="sv-SE" sz="2000" dirty="0" smtClean="0">
                <a:solidFill>
                  <a:schemeClr val="tx1"/>
                </a:solidFill>
              </a:rPr>
              <a:t>The need for a new detector technology</a:t>
            </a:r>
          </a:p>
          <a:p>
            <a:endParaRPr lang="sv-SE" sz="2000" dirty="0" smtClean="0">
              <a:solidFill>
                <a:schemeClr val="tx1"/>
              </a:solidFill>
            </a:endParaRPr>
          </a:p>
          <a:p>
            <a:r>
              <a:rPr lang="sv-SE" sz="2000" dirty="0" smtClean="0">
                <a:solidFill>
                  <a:schemeClr val="tx1"/>
                </a:solidFill>
              </a:rPr>
              <a:t>B10 </a:t>
            </a:r>
            <a:r>
              <a:rPr lang="sv-SE" sz="2000" dirty="0" err="1" smtClean="0">
                <a:solidFill>
                  <a:schemeClr val="tx1"/>
                </a:solidFill>
              </a:rPr>
              <a:t>technology</a:t>
            </a:r>
            <a:endParaRPr lang="sv-SE" sz="2000" dirty="0" smtClean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 smtClean="0">
                <a:solidFill>
                  <a:schemeClr val="tx1"/>
                </a:solidFill>
              </a:rPr>
              <a:t>Coatings</a:t>
            </a:r>
          </a:p>
          <a:p>
            <a:pPr marL="457200" lvl="1" indent="0">
              <a:buNone/>
            </a:pPr>
            <a:endParaRPr lang="sv-SE" sz="1800" dirty="0" smtClean="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</a:rPr>
              <a:t>Mechanical </a:t>
            </a:r>
            <a:r>
              <a:rPr lang="sv-SE" sz="2000" dirty="0" smtClean="0">
                <a:solidFill>
                  <a:schemeClr val="tx1"/>
                </a:solidFill>
              </a:rPr>
              <a:t>design engineering work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sv-SE" sz="2000" dirty="0" smtClean="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chemeClr val="tx1"/>
                </a:solidFill>
              </a:rPr>
              <a:t>Multi-</a:t>
            </a:r>
            <a:r>
              <a:rPr lang="sv-SE" sz="2000" dirty="0" err="1" smtClean="0">
                <a:solidFill>
                  <a:schemeClr val="tx1"/>
                </a:solidFill>
              </a:rPr>
              <a:t>Blade</a:t>
            </a:r>
            <a:endParaRPr lang="sv-SE" sz="2000" dirty="0" smtClean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tx1"/>
                </a:solidFill>
              </a:rPr>
              <a:t>MB15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tx1"/>
                </a:solidFill>
              </a:rPr>
              <a:t>MB16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tx1"/>
                </a:solidFill>
              </a:rPr>
              <a:t>MB16SS and </a:t>
            </a:r>
            <a:r>
              <a:rPr lang="sv-SE" sz="1800" dirty="0" smtClean="0">
                <a:solidFill>
                  <a:schemeClr val="tx1"/>
                </a:solidFill>
              </a:rPr>
              <a:t>test at RAL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 smtClean="0">
                <a:solidFill>
                  <a:schemeClr val="tx1"/>
                </a:solidFill>
              </a:rPr>
              <a:t>MB future plans (Integration design for ESTIA/FREIA)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sv-SE" sz="1800" dirty="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sv-SE" sz="2000" dirty="0" smtClean="0">
                <a:solidFill>
                  <a:schemeClr val="tx1"/>
                </a:solidFill>
              </a:rPr>
              <a:t>Multi-Grid</a:t>
            </a:r>
            <a:endParaRPr lang="sv-SE" sz="2000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>
                <a:solidFill>
                  <a:schemeClr val="tx1"/>
                </a:solidFill>
              </a:rPr>
              <a:t>MG24 and iterations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 smtClean="0">
                <a:solidFill>
                  <a:schemeClr val="tx1"/>
                </a:solidFill>
              </a:rPr>
              <a:t>MG.CNCS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 smtClean="0">
                <a:solidFill>
                  <a:schemeClr val="tx1"/>
                </a:solidFill>
              </a:rPr>
              <a:t>MG.SEQ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sv-SE" sz="1800" dirty="0" smtClean="0">
                <a:solidFill>
                  <a:schemeClr val="tx1"/>
                </a:solidFill>
              </a:rPr>
              <a:t>Integration design for CSPEC</a:t>
            </a:r>
          </a:p>
          <a:p>
            <a:pPr lvl="1"/>
            <a:endParaRPr lang="sv-SE" sz="1800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34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31</a:t>
            </a:fld>
            <a:endParaRPr lang="sv-SE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155" y="2205600"/>
            <a:ext cx="3143689" cy="33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3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00" y="6362700"/>
            <a:ext cx="9131300" cy="501650"/>
            <a:chOff x="12700" y="6362700"/>
            <a:chExt cx="9131300" cy="501650"/>
          </a:xfrm>
        </p:grpSpPr>
        <p:sp>
          <p:nvSpPr>
            <p:cNvPr id="3" name="Rectangle 2"/>
            <p:cNvSpPr/>
            <p:nvPr/>
          </p:nvSpPr>
          <p:spPr>
            <a:xfrm>
              <a:off x="12700" y="6362700"/>
              <a:ext cx="91313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Screen Shot 2014-10-14 at 09.12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99" y="6373981"/>
              <a:ext cx="4546601" cy="480726"/>
            </a:xfrm>
            <a:prstGeom prst="rect">
              <a:avLst/>
            </a:prstGeom>
          </p:spPr>
        </p:pic>
      </p:grpSp>
      <p:pic>
        <p:nvPicPr>
          <p:cNvPr id="8" name="Picture 7" descr="Screen Shot 2015-04-28 at 14.29.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825" y="574650"/>
            <a:ext cx="2324547" cy="2422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5-04-28 at 14.28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913" y="591583"/>
            <a:ext cx="3603319" cy="2497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542464" y="5799566"/>
            <a:ext cx="1939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smtClean="0">
                <a:latin typeface="Avenir Book"/>
                <a:cs typeface="Avenir Book"/>
              </a:rPr>
              <a:t>Vertical Reflectometer</a:t>
            </a:r>
            <a:endParaRPr lang="en-US" sz="1400" u="sng" dirty="0" smtClean="0">
              <a:latin typeface="Avenir Book"/>
              <a:cs typeface="Avenir Book"/>
            </a:endParaRPr>
          </a:p>
        </p:txBody>
      </p:sp>
      <p:pic>
        <p:nvPicPr>
          <p:cNvPr id="11" name="Picture 10" descr="Vertreflec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913" y="3803527"/>
            <a:ext cx="3352800" cy="1846602"/>
          </a:xfrm>
          <a:prstGeom prst="rect">
            <a:avLst/>
          </a:prstGeom>
        </p:spPr>
      </p:pic>
      <p:pic>
        <p:nvPicPr>
          <p:cNvPr id="12" name="Picture 11" descr="Reflectome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425" y="3617260"/>
            <a:ext cx="3493657" cy="2234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0780" y="5796925"/>
            <a:ext cx="217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 smtClean="0">
                <a:latin typeface="Avenir Book"/>
                <a:cs typeface="Avenir Book"/>
              </a:rPr>
              <a:t>Horizontal Reflectometer</a:t>
            </a:r>
          </a:p>
          <a:p>
            <a:endParaRPr lang="en-US" sz="1400" dirty="0">
              <a:latin typeface="Avenir Book"/>
              <a:cs typeface="Avenir Book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-48317" y="24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u="sng" dirty="0" err="1" smtClean="0">
                <a:solidFill>
                  <a:srgbClr val="000000"/>
                </a:solidFill>
                <a:latin typeface="Avenir Book"/>
                <a:cs typeface="Avenir Book"/>
              </a:rPr>
              <a:t>Reflectometry</a:t>
            </a:r>
            <a:r>
              <a:rPr lang="en-US" u="sng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u="sng" dirty="0" smtClean="0">
                <a:solidFill>
                  <a:srgbClr val="000000"/>
                </a:solidFill>
                <a:latin typeface="Avenir Book"/>
                <a:cs typeface="Avenir Book"/>
              </a:rPr>
              <a:t>at ESS: FREIA and ESTIA</a:t>
            </a:r>
          </a:p>
        </p:txBody>
      </p:sp>
      <p:pic>
        <p:nvPicPr>
          <p:cNvPr id="15" name="Picture 14" descr="brightnessGreenXL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811" y="6410269"/>
            <a:ext cx="1892904" cy="41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Multiblade	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MB16 SS and test at RAL: Results</a:t>
            </a:r>
          </a:p>
          <a:p>
            <a:pPr marL="0" indent="0">
              <a:buNone/>
            </a:pP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207469"/>
              </p:ext>
            </p:extLst>
          </p:nvPr>
        </p:nvGraphicFramePr>
        <p:xfrm>
          <a:off x="1547664" y="2278857"/>
          <a:ext cx="5612081" cy="3962400"/>
        </p:xfrm>
        <a:graphic>
          <a:graphicData uri="http://schemas.openxmlformats.org/drawingml/2006/table">
            <a:tbl>
              <a:tblPr firstRow="1" bandRow="1"/>
              <a:tblGrid>
                <a:gridCol w="24532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588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58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Multi-Blade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gas gain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20</a:t>
                      </a:r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efficiency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45% @ 2.5Å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56% @ 4.2Å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65% @ 5.1Å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spatial resolution 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0.5 x 2.5 mm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2</a:t>
                      </a:r>
                      <a:endParaRPr lang="en-US" sz="1600" baseline="300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uniformity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10%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overlap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50% eff. drop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in 0.75mm gap</a:t>
                      </a:r>
                      <a:endParaRPr lang="en-US" sz="1600" dirty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stability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&lt;1% in 12h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counting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rate capability</a:t>
                      </a:r>
                      <a:endParaRPr lang="en-US" sz="1600" dirty="0" smtClean="0">
                        <a:latin typeface="Avenir Book" charset="0"/>
                        <a:ea typeface="Avenir Book" charset="0"/>
                        <a:cs typeface="Avenir Book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Tx/>
                        <a:buNone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&gt;1.6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 kHz/mm2 (lower limit)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&gt;17kHz / channel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(lower limit)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gamma-ray sensitivity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&lt; 10</a:t>
                      </a:r>
                      <a:r>
                        <a:rPr lang="en-US" sz="1600" baseline="3000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-7 </a:t>
                      </a:r>
                      <a:r>
                        <a:rPr lang="en-US" sz="1600" baseline="0" dirty="0" smtClean="0">
                          <a:latin typeface="Avenir Book" charset="0"/>
                          <a:ea typeface="Avenir Book" charset="0"/>
                          <a:cs typeface="Avenir Book" charset="0"/>
                        </a:rPr>
                        <a:t>(with 100keV threshold)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341" y="1484784"/>
            <a:ext cx="3643103" cy="232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172" y="4090814"/>
            <a:ext cx="4944056" cy="25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2636912"/>
            <a:ext cx="1608536" cy="1199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1715407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smtClean="0"/>
              <a:t>Intermediate PCB layer, separates both atmospheres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smtClean="0"/>
              <a:t>Groove in the cover to guide flat cables to the PCB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500" dirty="0" smtClean="0"/>
              <a:t>Electronics plugged to the PCB </a:t>
            </a:r>
            <a:r>
              <a:rPr lang="sv-SE" sz="1500" dirty="0" err="1" smtClean="0"/>
              <a:t>layer</a:t>
            </a:r>
            <a:endParaRPr lang="sv-SE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500" dirty="0" smtClean="0"/>
          </a:p>
          <a:p>
            <a:pPr lvl="2"/>
            <a:r>
              <a:rPr lang="en-US" sz="1100" dirty="0" smtClean="0"/>
              <a:t>	</a:t>
            </a:r>
            <a:r>
              <a:rPr lang="en-US" sz="1400" dirty="0" err="1" smtClean="0"/>
              <a:t>Mesytec</a:t>
            </a:r>
            <a:r>
              <a:rPr lang="en-US" sz="1400" dirty="0" smtClean="0"/>
              <a:t> </a:t>
            </a:r>
            <a:r>
              <a:rPr lang="en-US" sz="1400" dirty="0"/>
              <a:t>128 channel front-end </a:t>
            </a:r>
          </a:p>
          <a:p>
            <a:pPr lvl="2"/>
            <a:r>
              <a:rPr lang="en-US" sz="1400" dirty="0" smtClean="0"/>
              <a:t>	Preamp</a:t>
            </a:r>
            <a:r>
              <a:rPr lang="en-US" sz="1400" dirty="0"/>
              <a:t>, shaper, multiplexer</a:t>
            </a:r>
          </a:p>
          <a:p>
            <a:pPr lvl="2"/>
            <a:r>
              <a:rPr lang="en-US" sz="1400" dirty="0" smtClean="0"/>
              <a:t>	60 </a:t>
            </a:r>
            <a:r>
              <a:rPr lang="en-US" sz="1400" dirty="0"/>
              <a:t>x 140 x 20 mm</a:t>
            </a:r>
            <a:r>
              <a:rPr lang="en-US" sz="1400" baseline="30000" dirty="0"/>
              <a:t>3</a:t>
            </a:r>
          </a:p>
          <a:p>
            <a:pPr lvl="2"/>
            <a:r>
              <a:rPr lang="en-US" sz="1400" dirty="0" smtClean="0"/>
              <a:t>	1 </a:t>
            </a:r>
            <a:r>
              <a:rPr lang="en-US" sz="1400" dirty="0"/>
              <a:t>per detector module</a:t>
            </a:r>
          </a:p>
          <a:p>
            <a:pPr lvl="2"/>
            <a:r>
              <a:rPr lang="en-US" sz="1400" dirty="0" smtClean="0"/>
              <a:t>	9 </a:t>
            </a:r>
            <a:r>
              <a:rPr lang="en-US" sz="1400" dirty="0"/>
              <a:t>required in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3568" y="470263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3mm thickness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8 rows of 17 rods, Ø3mm</a:t>
            </a:r>
            <a:endParaRPr lang="sv-SE" dirty="0"/>
          </a:p>
        </p:txBody>
      </p:sp>
      <p:sp>
        <p:nvSpPr>
          <p:cNvPr id="3" name="Right Arrow 2"/>
          <p:cNvSpPr/>
          <p:nvPr/>
        </p:nvSpPr>
        <p:spPr>
          <a:xfrm>
            <a:off x="171741" y="2304000"/>
            <a:ext cx="453600" cy="237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-87459" y="2208268"/>
            <a:ext cx="38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n</a:t>
            </a:r>
            <a:endParaRPr lang="sv-SE" dirty="0"/>
          </a:p>
        </p:txBody>
      </p:sp>
      <p:sp>
        <p:nvSpPr>
          <p:cNvPr id="6" name="Down Arrow 5"/>
          <p:cNvSpPr/>
          <p:nvPr/>
        </p:nvSpPr>
        <p:spPr>
          <a:xfrm>
            <a:off x="6350400" y="3952800"/>
            <a:ext cx="202800" cy="43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6451800" y="3768134"/>
            <a:ext cx="34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n</a:t>
            </a:r>
            <a:endParaRPr lang="sv-SE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128792" cy="1228998"/>
          </a:xfrm>
        </p:spPr>
        <p:txBody>
          <a:bodyPr>
            <a:normAutofit fontScale="90000"/>
          </a:bodyPr>
          <a:lstStyle/>
          <a:p>
            <a:r>
              <a:rPr lang="sv-SE" sz="4400" dirty="0" smtClean="0"/>
              <a:t/>
            </a:r>
            <a:br>
              <a:rPr lang="sv-SE" sz="4400" dirty="0" smtClean="0"/>
            </a:br>
            <a:r>
              <a:rPr lang="sv-SE" sz="4400" dirty="0" smtClean="0"/>
              <a:t>Multi-Grid demonstrator </a:t>
            </a:r>
            <a:br>
              <a:rPr lang="sv-SE" sz="4400" dirty="0" smtClean="0"/>
            </a:br>
            <a:r>
              <a:rPr lang="sv-SE" sz="2000" dirty="0" smtClean="0"/>
              <a:t>MG.SEQ: </a:t>
            </a:r>
            <a:r>
              <a:rPr lang="sv-SE" sz="2200" dirty="0" smtClean="0"/>
              <a:t>I</a:t>
            </a:r>
            <a:r>
              <a:rPr lang="sv-SE" sz="2200" dirty="0" smtClean="0">
                <a:solidFill>
                  <a:prstClr val="white"/>
                </a:solidFill>
              </a:rPr>
              <a:t>nstallation </a:t>
            </a:r>
            <a:r>
              <a:rPr lang="sv-SE" sz="2200" b="1" dirty="0" smtClean="0">
                <a:solidFill>
                  <a:prstClr val="white"/>
                </a:solidFill>
              </a:rPr>
              <a:t>proposal</a:t>
            </a:r>
            <a:r>
              <a:rPr lang="sv-SE" sz="2200" dirty="0" smtClean="0">
                <a:solidFill>
                  <a:prstClr val="white"/>
                </a:solidFill>
              </a:rPr>
              <a:t> </a:t>
            </a:r>
            <a:r>
              <a:rPr lang="sv-SE" sz="2200" dirty="0">
                <a:solidFill>
                  <a:prstClr val="white"/>
                </a:solidFill>
              </a:rPr>
              <a:t>at SNS in the SEQUOIA instrument </a:t>
            </a:r>
            <a:r>
              <a:rPr lang="sv-SE" dirty="0" smtClean="0"/>
              <a:t>	</a:t>
            </a:r>
            <a:endParaRPr lang="sv-SE" dirty="0"/>
          </a:p>
        </p:txBody>
      </p:sp>
      <p:sp>
        <p:nvSpPr>
          <p:cNvPr id="2" name="TextBox 1"/>
          <p:cNvSpPr txBox="1"/>
          <p:nvPr/>
        </p:nvSpPr>
        <p:spPr>
          <a:xfrm>
            <a:off x="5652120" y="6627168"/>
            <a:ext cx="252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 smtClean="0"/>
              <a:t>MG.SEQ bottom view</a:t>
            </a:r>
            <a:endParaRPr lang="sv-SE" sz="9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95636" y="3807941"/>
            <a:ext cx="1872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00" i="1" dirty="0" smtClean="0"/>
              <a:t>MG.SEQ section</a:t>
            </a:r>
            <a:endParaRPr lang="sv-SE" sz="900" i="1" dirty="0"/>
          </a:p>
        </p:txBody>
      </p:sp>
    </p:spTree>
    <p:extLst>
      <p:ext uri="{BB962C8B-B14F-4D97-AF65-F5344CB8AC3E}">
        <p14:creationId xmlns:p14="http://schemas.microsoft.com/office/powerpoint/2010/main" val="151840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/>
          </a:p>
        </p:txBody>
      </p:sp>
      <p:pic>
        <p:nvPicPr>
          <p:cNvPr id="5" name="Content Placeholder 4" descr="C:\Users\isaaklhiguera\AppData\Local\Microsoft\Windows\Temporary Internet Files\Content.Outlook\EPXC8XUY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25" y="2501106"/>
            <a:ext cx="56197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66" y="4869160"/>
            <a:ext cx="505363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isaaklhiguera\Desktop\Isaak work\DENIM\He3 suppl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03" y="1844824"/>
            <a:ext cx="5348102" cy="253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New detector technology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8" y="1875468"/>
            <a:ext cx="4464496" cy="1699617"/>
          </a:xfrm>
        </p:spPr>
        <p:txBody>
          <a:bodyPr/>
          <a:lstStyle/>
          <a:p>
            <a:pPr marL="0" indent="0">
              <a:buNone/>
            </a:pPr>
            <a:r>
              <a:rPr lang="sv-SE" sz="2000" b="1" dirty="0" smtClean="0">
                <a:solidFill>
                  <a:srgbClr val="000000"/>
                </a:solidFill>
              </a:rPr>
              <a:t>Why a new detector technology:</a:t>
            </a:r>
            <a:endParaRPr lang="sv-SE" sz="2000" b="1" dirty="0">
              <a:solidFill>
                <a:srgbClr val="000000"/>
              </a:solidFill>
            </a:endParaRPr>
          </a:p>
          <a:p>
            <a:r>
              <a:rPr lang="sv-SE" sz="2000" dirty="0" smtClean="0">
                <a:solidFill>
                  <a:srgbClr val="000000"/>
                </a:solidFill>
              </a:rPr>
              <a:t>Shortage of He3 gas</a:t>
            </a:r>
          </a:p>
          <a:p>
            <a:r>
              <a:rPr lang="sv-SE" sz="2000" dirty="0" smtClean="0">
                <a:solidFill>
                  <a:srgbClr val="000000"/>
                </a:solidFill>
              </a:rPr>
              <a:t>Affordable large area detectors </a:t>
            </a:r>
          </a:p>
          <a:p>
            <a:r>
              <a:rPr lang="sv-SE" sz="2000" dirty="0" smtClean="0">
                <a:solidFill>
                  <a:srgbClr val="000000"/>
                </a:solidFill>
              </a:rPr>
              <a:t>Better counting rate capability</a:t>
            </a:r>
          </a:p>
          <a:p>
            <a:endParaRPr lang="sv-SE" sz="2200" dirty="0">
              <a:solidFill>
                <a:srgbClr val="000000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v-SE" dirty="0" smtClean="0">
              <a:solidFill>
                <a:srgbClr val="000000"/>
              </a:solidFill>
            </a:endParaRPr>
          </a:p>
          <a:p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18" y="3400425"/>
            <a:ext cx="4320480" cy="286232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/>
              <a:buChar char="•"/>
            </a:pPr>
            <a:endParaRPr lang="en-US" b="1" dirty="0" smtClean="0">
              <a:latin typeface="Calibri"/>
            </a:endParaRPr>
          </a:p>
          <a:p>
            <a:endParaRPr lang="sv-SE" dirty="0" smtClean="0">
              <a:solidFill>
                <a:srgbClr val="000000"/>
              </a:solidFill>
            </a:endParaRPr>
          </a:p>
          <a:p>
            <a:r>
              <a:rPr lang="sv-SE" sz="2000" b="1" dirty="0" smtClean="0">
                <a:solidFill>
                  <a:srgbClr val="000000"/>
                </a:solidFill>
              </a:rPr>
              <a:t>Best </a:t>
            </a:r>
            <a:r>
              <a:rPr lang="sv-SE" sz="2000" b="1" dirty="0">
                <a:solidFill>
                  <a:srgbClr val="000000"/>
                </a:solidFill>
              </a:rPr>
              <a:t>alternative...B10 </a:t>
            </a:r>
            <a:r>
              <a:rPr lang="sv-SE" sz="2000" b="1" dirty="0" smtClean="0">
                <a:solidFill>
                  <a:srgbClr val="000000"/>
                </a:solidFill>
              </a:rPr>
              <a:t>detectors</a:t>
            </a:r>
          </a:p>
          <a:p>
            <a:endParaRPr lang="sv-SE" sz="1200" dirty="0">
              <a:solidFill>
                <a:srgbClr val="000000"/>
              </a:solidFill>
            </a:endParaRPr>
          </a:p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latin typeface="Calibri"/>
              </a:rPr>
              <a:t>Large area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b="1" dirty="0" smtClean="0">
                <a:latin typeface="Calibri"/>
              </a:rPr>
              <a:t>Low cost 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latin typeface="Calibri"/>
              </a:rPr>
              <a:t>Modular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latin typeface="Calibri"/>
              </a:rPr>
              <a:t>High total efficiency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latin typeface="Calibri"/>
              </a:rPr>
              <a:t>Many layers – lower local rate</a:t>
            </a:r>
          </a:p>
          <a:p>
            <a:pPr marL="285750" indent="-285750" defTabSz="914400">
              <a:buFont typeface="Arial"/>
              <a:buChar char="•"/>
            </a:pPr>
            <a:r>
              <a:rPr lang="en-US" dirty="0" smtClean="0">
                <a:latin typeface="Calibri"/>
              </a:rPr>
              <a:t>No need for resistive readout – low gain</a:t>
            </a:r>
            <a:endParaRPr lang="en-US" dirty="0"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5297" y="4380009"/>
            <a:ext cx="2627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He3 supply demand graphic</a:t>
            </a:r>
            <a:endParaRPr lang="sv-SE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580112" y="6418645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 smtClean="0"/>
              <a:t>ESS detector’s rate capability needs graph</a:t>
            </a:r>
            <a:endParaRPr lang="sv-SE" sz="1600" i="1" dirty="0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7440761" cy="1143000"/>
          </a:xfrm>
        </p:spPr>
        <p:txBody>
          <a:bodyPr>
            <a:noAutofit/>
          </a:bodyPr>
          <a:lstStyle/>
          <a:p>
            <a:r>
              <a:rPr lang="sv-SE" sz="4000" dirty="0" smtClean="0"/>
              <a:t>B10 detectors as alternative to He3</a:t>
            </a:r>
            <a:endParaRPr lang="sv-SE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2160551" y="1772816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Several blades to increase efficiency</a:t>
            </a:r>
            <a:endParaRPr lang="sv-SE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68144" y="3350096"/>
                <a:ext cx="27943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aseline="30000" dirty="0"/>
                      <m:t>10</m:t>
                    </m:r>
                    <m:r>
                      <m:rPr>
                        <m:nor/>
                      </m:rPr>
                      <a:rPr lang="en-US" dirty="0"/>
                      <m:t>B</m:t>
                    </m:r>
                    <m:r>
                      <m:rPr>
                        <m:nor/>
                      </m:rPr>
                      <a:rPr lang="en-US" dirty="0"/>
                      <m:t> + </m:t>
                    </m:r>
                    <m:r>
                      <m:rPr>
                        <m:nor/>
                      </m:rPr>
                      <a:rPr lang="en-US" dirty="0"/>
                      <m:t>n</m:t>
                    </m:r>
                    <m:r>
                      <m:rPr>
                        <m:nor/>
                      </m:rPr>
                      <a:rPr lang="en-US" dirty="0"/>
                      <m:t> →</m:t>
                    </m:r>
                    <m:r>
                      <m:rPr>
                        <m:nor/>
                      </m:rPr>
                      <a:rPr lang="sv-SE" b="0" i="0" baseline="30000" dirty="0" smtClean="0"/>
                      <m:t>7</m:t>
                    </m:r>
                    <m:r>
                      <m:rPr>
                        <m:nor/>
                      </m:rPr>
                      <a:rPr lang="en-US" dirty="0"/>
                      <m:t>Li</m:t>
                    </m:r>
                    <m:r>
                      <m:rPr>
                        <m:nor/>
                      </m:rPr>
                      <a:rPr lang="en-US" dirty="0"/>
                      <m:t> + </m:t>
                    </m:r>
                    <m:r>
                      <m:rPr>
                        <m:nor/>
                      </m:rPr>
                      <a:rPr lang="en-US" dirty="0">
                        <a:latin typeface="Symbol" pitchFamily="1" charset="2"/>
                      </a:rPr>
                      <m:t>a</m:t>
                    </m:r>
                  </m:oMath>
                </a14:m>
                <a:r>
                  <a:rPr lang="sv-SE" dirty="0" smtClean="0"/>
                  <a:t> + 2.97 MeV</a:t>
                </a:r>
                <a:endParaRPr lang="sv-SE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350096"/>
                <a:ext cx="2794355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r="-1092" b="-266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https://latex.codecogs.com/gif.latex?_%7B%7D%5E%7B7%7D%5Ctextrm%7BLi%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80975" cy="1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403648" y="2780928"/>
            <a:ext cx="4105275" cy="3276600"/>
            <a:chOff x="1403648" y="2780928"/>
            <a:chExt cx="4105275" cy="3276600"/>
          </a:xfrm>
        </p:grpSpPr>
        <p:grpSp>
          <p:nvGrpSpPr>
            <p:cNvPr id="13" name="Group 12"/>
            <p:cNvGrpSpPr/>
            <p:nvPr/>
          </p:nvGrpSpPr>
          <p:grpSpPr>
            <a:xfrm>
              <a:off x="1403648" y="2780928"/>
              <a:ext cx="4105275" cy="3276600"/>
              <a:chOff x="1403648" y="2780928"/>
              <a:chExt cx="4105275" cy="32766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403648" y="2780928"/>
                <a:ext cx="4105275" cy="3276600"/>
                <a:chOff x="1028958" y="2129226"/>
                <a:chExt cx="4105275" cy="3276600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8958" y="2129226"/>
                  <a:ext cx="4105275" cy="3276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>
                  <a:off x="4270137" y="2334159"/>
                  <a:ext cx="864096" cy="652269"/>
                  <a:chOff x="5373005" y="2203123"/>
                  <a:chExt cx="864096" cy="652269"/>
                </a:xfrm>
              </p:grpSpPr>
              <p:sp>
                <p:nvSpPr>
                  <p:cNvPr id="8" name="Right Brace 7"/>
                  <p:cNvSpPr/>
                  <p:nvPr/>
                </p:nvSpPr>
                <p:spPr>
                  <a:xfrm rot="16200000">
                    <a:off x="5544108" y="2531356"/>
                    <a:ext cx="288033" cy="360039"/>
                  </a:xfrm>
                  <a:prstGeom prst="rightBrac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5373005" y="2203123"/>
                    <a:ext cx="86409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sv-SE" dirty="0" smtClean="0"/>
                      <a:t>blade</a:t>
                    </a:r>
                    <a:endParaRPr lang="sv-SE" dirty="0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836515" y="4725144"/>
                    <a:ext cx="64807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sv-SE" baseline="30000" dirty="0" smtClean="0">
                              <a:solidFill>
                                <a:srgbClr val="FF0000"/>
                              </a:solidFill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dirty="0" smtClean="0">
                              <a:solidFill>
                                <a:srgbClr val="FF0000"/>
                              </a:solidFill>
                            </a:rPr>
                            <m:t>Li</m:t>
                          </m:r>
                        </m:oMath>
                      </m:oMathPara>
                    </a14:m>
                    <a:endParaRPr lang="sv-SE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36515" y="4725144"/>
                    <a:ext cx="648072" cy="3693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sv-S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/>
              <p:cNvSpPr txBox="1"/>
              <p:nvPr/>
            </p:nvSpPr>
            <p:spPr>
              <a:xfrm>
                <a:off x="3186215" y="391287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FF0000"/>
                    </a:solidFill>
                  </a:rPr>
                  <a:t>α</a:t>
                </a:r>
                <a:endParaRPr lang="sv-SE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339752" y="2793529"/>
              <a:ext cx="19704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ArCO</a:t>
              </a:r>
              <a:r>
                <a:rPr lang="en-US" baseline="-25000" dirty="0"/>
                <a:t>2</a:t>
              </a:r>
              <a:r>
                <a:rPr lang="en-US" dirty="0"/>
                <a:t> </a:t>
              </a:r>
              <a:r>
                <a:rPr lang="sv-SE" dirty="0" smtClean="0"/>
                <a:t> atmosphere</a:t>
              </a:r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6905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8100392" cy="1143000"/>
          </a:xfrm>
        </p:spPr>
        <p:txBody>
          <a:bodyPr>
            <a:noAutofit/>
          </a:bodyPr>
          <a:lstStyle/>
          <a:p>
            <a:r>
              <a:rPr lang="sv-SE" sz="3600" dirty="0" smtClean="0"/>
              <a:t>Detector </a:t>
            </a:r>
            <a:r>
              <a:rPr lang="sv-SE" sz="3600" dirty="0"/>
              <a:t>Coatings Workshop - Linköping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525963"/>
          </a:xfrm>
        </p:spPr>
        <p:txBody>
          <a:bodyPr/>
          <a:lstStyle/>
          <a:p>
            <a:r>
              <a:rPr lang="sv-SE" sz="2000" b="1" dirty="0">
                <a:solidFill>
                  <a:schemeClr val="tx1"/>
                </a:solidFill>
              </a:rPr>
              <a:t>CemeCon CC800/9 </a:t>
            </a:r>
            <a:r>
              <a:rPr lang="sv-SE" sz="2000" dirty="0" smtClean="0">
                <a:solidFill>
                  <a:schemeClr val="tx1"/>
                </a:solidFill>
              </a:rPr>
              <a:t>”Chewbacca” – industrial DC magnetron sputtering machine</a:t>
            </a:r>
            <a:endParaRPr lang="sv-SE" dirty="0"/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</a:rPr>
              <a:t>2 </a:t>
            </a:r>
            <a:r>
              <a:rPr lang="en-US" sz="2000" b="1" dirty="0">
                <a:solidFill>
                  <a:schemeClr val="tx1"/>
                </a:solidFill>
              </a:rPr>
              <a:t>runs/day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(~1.7 </a:t>
            </a:r>
            <a:r>
              <a:rPr lang="en-US" sz="2000" dirty="0">
                <a:solidFill>
                  <a:schemeClr val="tx1"/>
                </a:solidFill>
              </a:rPr>
              <a:t>m</a:t>
            </a:r>
            <a:r>
              <a:rPr lang="en-US" sz="2000" baseline="30000" dirty="0">
                <a:solidFill>
                  <a:schemeClr val="tx1"/>
                </a:solidFill>
              </a:rPr>
              <a:t>2 </a:t>
            </a:r>
            <a:r>
              <a:rPr lang="en-US" sz="2000" dirty="0" smtClean="0">
                <a:solidFill>
                  <a:schemeClr val="tx1"/>
                </a:solidFill>
              </a:rPr>
              <a:t>1 </a:t>
            </a:r>
            <a:r>
              <a:rPr lang="en-US" sz="2000" dirty="0" err="1">
                <a:solidFill>
                  <a:schemeClr val="tx1"/>
                </a:solidFill>
              </a:rPr>
              <a:t>μm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aseline="30000" dirty="0">
                <a:solidFill>
                  <a:schemeClr val="tx1"/>
                </a:solidFill>
              </a:rPr>
              <a:t>10</a:t>
            </a:r>
            <a:r>
              <a:rPr lang="en-US" sz="2000" dirty="0">
                <a:solidFill>
                  <a:schemeClr val="tx1"/>
                </a:solidFill>
              </a:rPr>
              <a:t>B</a:t>
            </a:r>
            <a:r>
              <a:rPr lang="en-US" sz="2000" baseline="-25000" dirty="0">
                <a:solidFill>
                  <a:schemeClr val="tx1"/>
                </a:solidFill>
              </a:rPr>
              <a:t>4</a:t>
            </a:r>
            <a:r>
              <a:rPr lang="en-US" sz="2000" dirty="0">
                <a:solidFill>
                  <a:schemeClr val="tx1"/>
                </a:solidFill>
              </a:rPr>
              <a:t>C/run )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800 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- </a:t>
            </a:r>
            <a:r>
              <a:rPr lang="en-US" sz="2000" dirty="0" smtClean="0">
                <a:solidFill>
                  <a:schemeClr val="tx1"/>
                </a:solidFill>
                <a:sym typeface="Wingdings"/>
              </a:rPr>
              <a:t>900 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m</a:t>
            </a:r>
            <a:r>
              <a:rPr lang="en-US" sz="2000" baseline="30000" dirty="0">
                <a:solidFill>
                  <a:schemeClr val="tx1"/>
                </a:solidFill>
                <a:sym typeface="Wingdings"/>
              </a:rPr>
              <a:t>2</a:t>
            </a:r>
            <a:r>
              <a:rPr lang="en-US" sz="2000" dirty="0">
                <a:solidFill>
                  <a:schemeClr val="tx1"/>
                </a:solidFill>
                <a:sym typeface="Wingdings"/>
              </a:rPr>
              <a:t> per year</a:t>
            </a:r>
          </a:p>
          <a:p>
            <a:endParaRPr lang="sv-SE" sz="2000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3800" y="1"/>
            <a:ext cx="49177798" cy="3871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Linköping univ logo?</a:t>
            </a:r>
            <a:endParaRPr lang="sv-SE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983487"/>
              </p:ext>
            </p:extLst>
          </p:nvPr>
        </p:nvGraphicFramePr>
        <p:xfrm>
          <a:off x="3347864" y="2564904"/>
          <a:ext cx="5688632" cy="1412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65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20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53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800" dirty="0">
                          <a:effectLst/>
                        </a:rPr>
                        <a:t>Good adhesion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v-SE" sz="1800" dirty="0" smtClean="0">
                          <a:effectLst/>
                        </a:rPr>
                        <a:t>0.5-10 </a:t>
                      </a:r>
                      <a:r>
                        <a:rPr lang="el-GR" sz="1800" dirty="0" smtClean="0">
                          <a:effectLst/>
                        </a:rPr>
                        <a:t>μ</a:t>
                      </a:r>
                      <a:r>
                        <a:rPr lang="en-US" sz="1800" dirty="0">
                          <a:effectLst/>
                        </a:rPr>
                        <a:t>m on Al, Si, Al</a:t>
                      </a:r>
                      <a:r>
                        <a:rPr lang="en-US" sz="1800" baseline="-25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O</a:t>
                      </a:r>
                      <a:r>
                        <a:rPr lang="en-US" sz="1800" baseline="-25000" dirty="0">
                          <a:effectLst/>
                        </a:rPr>
                        <a:t>3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 Density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2.45 g/cm</a:t>
                      </a:r>
                      <a:r>
                        <a:rPr lang="en-US" sz="1800" baseline="30000">
                          <a:effectLst/>
                        </a:rPr>
                        <a:t>3</a:t>
                      </a:r>
                      <a:endParaRPr lang="sv-SE" sz="240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30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 </a:t>
                      </a:r>
                      <a:r>
                        <a:rPr lang="en-US" sz="1800" baseline="30000" dirty="0">
                          <a:effectLst/>
                        </a:rPr>
                        <a:t>10</a:t>
                      </a:r>
                      <a:r>
                        <a:rPr lang="en-US" sz="1800" dirty="0">
                          <a:effectLst/>
                        </a:rPr>
                        <a:t>B content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79.3%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 residual stress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0.09 </a:t>
                      </a:r>
                      <a:r>
                        <a:rPr lang="en-US" sz="1800" dirty="0" err="1">
                          <a:effectLst/>
                        </a:rPr>
                        <a:t>GPa</a:t>
                      </a:r>
                      <a:r>
                        <a:rPr lang="en-US" sz="1800" dirty="0">
                          <a:effectLst/>
                        </a:rPr>
                        <a:t> at 1 mm </a:t>
                      </a:r>
                      <a:r>
                        <a:rPr lang="en-US" sz="1800" baseline="30000" dirty="0">
                          <a:effectLst/>
                        </a:rPr>
                        <a:t>10</a:t>
                      </a:r>
                      <a:r>
                        <a:rPr lang="en-US" sz="1800" dirty="0">
                          <a:effectLst/>
                        </a:rPr>
                        <a:t>B</a:t>
                      </a:r>
                      <a:r>
                        <a:rPr lang="en-US" sz="1800" baseline="-25000" dirty="0">
                          <a:effectLst/>
                        </a:rPr>
                        <a:t>4</a:t>
                      </a:r>
                      <a:r>
                        <a:rPr lang="en-US" sz="1800" dirty="0">
                          <a:effectLst/>
                        </a:rPr>
                        <a:t>C on Si</a:t>
                      </a:r>
                      <a:endParaRPr lang="sv-SE" sz="2400" dirty="0">
                        <a:effectLst/>
                        <a:latin typeface="Swiss 721 Roman"/>
                        <a:ea typeface="Times New Roman"/>
                        <a:cs typeface="Times New Roman"/>
                      </a:endParaRPr>
                    </a:p>
                  </a:txBody>
                  <a:tcPr marL="78740" marR="78740" marT="39370" marB="3937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1503" y="628707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Multi-Grid inner blades hanging</a:t>
            </a:r>
            <a:endParaRPr lang="sv-SE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11960" y="6597352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Chewbacca opened  view</a:t>
            </a:r>
            <a:endParaRPr lang="sv-SE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78720" y="5412527"/>
            <a:ext cx="885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target</a:t>
            </a:r>
            <a:endParaRPr lang="sv-SE" dirty="0"/>
          </a:p>
        </p:txBody>
      </p:sp>
      <p:pic>
        <p:nvPicPr>
          <p:cNvPr id="15" name="Picture 2" descr="C:\Users\isaaklhiguera\Desktop\Isaak work\DENIM\Outter blades coatin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2996" r="6598" b="3425"/>
          <a:stretch/>
        </p:blipFill>
        <p:spPr bwMode="auto">
          <a:xfrm>
            <a:off x="409515" y="2605378"/>
            <a:ext cx="2592288" cy="36817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isaaklhiguera\Desktop\Isaak work\DENIM\Chewbacc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6881" r="3489" b="4983"/>
          <a:stretch/>
        </p:blipFill>
        <p:spPr bwMode="auto">
          <a:xfrm>
            <a:off x="4233985" y="4207331"/>
            <a:ext cx="3290343" cy="231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214624" y="5238245"/>
            <a:ext cx="864096" cy="3485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8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99240" y="2010966"/>
            <a:ext cx="5140052" cy="4661192"/>
            <a:chOff x="3086497" y="1732166"/>
            <a:chExt cx="5140052" cy="46611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6497" y="2006142"/>
              <a:ext cx="5140052" cy="4387216"/>
            </a:xfrm>
            <a:prstGeom prst="rect">
              <a:avLst/>
            </a:prstGeom>
          </p:spPr>
        </p:pic>
        <p:sp>
          <p:nvSpPr>
            <p:cNvPr id="9" name="Down Arrow 8"/>
            <p:cNvSpPr/>
            <p:nvPr/>
          </p:nvSpPr>
          <p:spPr>
            <a:xfrm>
              <a:off x="5868144" y="1916832"/>
              <a:ext cx="216024" cy="93610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61435" y="173216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</a:t>
              </a:r>
              <a:endParaRPr lang="sv-SE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643192" cy="1143000"/>
          </a:xfrm>
        </p:spPr>
        <p:txBody>
          <a:bodyPr>
            <a:noAutofit/>
          </a:bodyPr>
          <a:lstStyle/>
          <a:p>
            <a:r>
              <a:rPr lang="sv-SE" dirty="0" smtClean="0"/>
              <a:t>The mechanical design engineering work	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B10 MWPC test 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Multi-Blade</a:t>
            </a:r>
          </a:p>
          <a:p>
            <a:r>
              <a:rPr lang="sv-SE" dirty="0" smtClean="0">
                <a:solidFill>
                  <a:schemeClr val="tx1"/>
                </a:solidFill>
              </a:rPr>
              <a:t>Multi-Grid</a:t>
            </a:r>
          </a:p>
          <a:p>
            <a:endParaRPr lang="sv-SE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20035" y="2137527"/>
            <a:ext cx="4995111" cy="4616867"/>
            <a:chOff x="3686996" y="1701245"/>
            <a:chExt cx="4898232" cy="4454786"/>
          </a:xfrm>
        </p:grpSpPr>
        <p:pic>
          <p:nvPicPr>
            <p:cNvPr id="15362" name="Picture 2" descr="C:\Users\isaaklhiguera\Desktop\Isaak work\DENIM\MB16 S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551" y="1701245"/>
              <a:ext cx="4806677" cy="445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ight Arrow 11"/>
            <p:cNvSpPr/>
            <p:nvPr/>
          </p:nvSpPr>
          <p:spPr>
            <a:xfrm>
              <a:off x="3995936" y="4230658"/>
              <a:ext cx="720080" cy="27846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86996" y="4185084"/>
              <a:ext cx="432048" cy="369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</a:t>
              </a:r>
              <a:endParaRPr lang="sv-SE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27784" y="1988840"/>
            <a:ext cx="6516216" cy="4587430"/>
            <a:chOff x="2794533" y="1979548"/>
            <a:chExt cx="6349467" cy="4291860"/>
          </a:xfrm>
        </p:grpSpPr>
        <p:pic>
          <p:nvPicPr>
            <p:cNvPr id="15363" name="Picture 3" descr="C:\Users\isaaklhiguera\Desktop\Isaak work\DENIM\MG24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533" y="2043463"/>
              <a:ext cx="6349467" cy="422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Down Arrow 5"/>
            <p:cNvSpPr/>
            <p:nvPr/>
          </p:nvSpPr>
          <p:spPr>
            <a:xfrm>
              <a:off x="6228184" y="2132856"/>
              <a:ext cx="144016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0192" y="197954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</a:t>
              </a:r>
              <a:endParaRPr lang="sv-SE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87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000" dirty="0" smtClean="0"/>
              <a:t>Multi-Blade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en-US" sz="2400" dirty="0"/>
              <a:t>Multi-Blade detector technology for ESS instruments</a:t>
            </a:r>
            <a:endParaRPr lang="sv-S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899592" y="1700808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The Multi-</a:t>
            </a:r>
            <a:r>
              <a:rPr lang="sv-SE" dirty="0" err="1" smtClean="0"/>
              <a:t>Blade</a:t>
            </a:r>
            <a:r>
              <a:rPr lang="sv-SE" dirty="0" smtClean="0"/>
              <a:t> will be used in the reflectometers </a:t>
            </a:r>
            <a:r>
              <a:rPr lang="sv-SE" b="1" dirty="0" smtClean="0"/>
              <a:t>ESTIA</a:t>
            </a:r>
            <a:r>
              <a:rPr lang="sv-SE" dirty="0" smtClean="0"/>
              <a:t> and </a:t>
            </a:r>
            <a:r>
              <a:rPr lang="sv-SE" b="1" dirty="0" smtClean="0"/>
              <a:t>FREIA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12291" name="Picture 3" descr="C:\Users\isaaklhiguera\Desktop\complete layout whit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2492896"/>
            <a:ext cx="471466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31432" y="4898484"/>
            <a:ext cx="51125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Detector requeriments:</a:t>
            </a:r>
          </a:p>
          <a:p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High instantaneous rate capability: </a:t>
            </a:r>
            <a:r>
              <a:rPr lang="en-US" b="1" dirty="0">
                <a:cs typeface="Avenir Book"/>
              </a:rPr>
              <a:t>100 kHz/mm</a:t>
            </a:r>
            <a:r>
              <a:rPr lang="en-US" b="1" baseline="30000" dirty="0">
                <a:cs typeface="Avenir Book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High spacial resolution: </a:t>
            </a:r>
            <a:r>
              <a:rPr lang="sv-SE" b="1" dirty="0" smtClean="0"/>
              <a:t>0.5mm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b="1" dirty="0" smtClean="0"/>
          </a:p>
          <a:p>
            <a:pPr algn="ctr"/>
            <a:endParaRPr lang="en-US" b="1" baseline="30000" dirty="0">
              <a:cs typeface="Avenir Book"/>
            </a:endParaRPr>
          </a:p>
          <a:p>
            <a:pPr algn="ctr"/>
            <a:endParaRPr lang="en-US" b="1" baseline="30000" dirty="0">
              <a:cs typeface="Avenir Book"/>
            </a:endParaRPr>
          </a:p>
          <a:p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2100064" y="5085184"/>
            <a:ext cx="1554088" cy="504056"/>
            <a:chOff x="2483768" y="5013176"/>
            <a:chExt cx="1554088" cy="504056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2483768" y="5013176"/>
              <a:ext cx="576064" cy="2293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9744" y="514790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FREIA</a:t>
              </a:r>
              <a:endParaRPr lang="sv-S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2243" y="5589240"/>
            <a:ext cx="1152128" cy="830257"/>
            <a:chOff x="795947" y="5517232"/>
            <a:chExt cx="1152128" cy="830257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475656" y="5517232"/>
              <a:ext cx="0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95947" y="597815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smtClean="0">
                  <a:solidFill>
                    <a:srgbClr val="FF0000"/>
                  </a:solidFill>
                </a:rPr>
                <a:t>ESTIA</a:t>
              </a:r>
              <a:endParaRPr lang="sv-SE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26027"/>
              </p:ext>
            </p:extLst>
          </p:nvPr>
        </p:nvGraphicFramePr>
        <p:xfrm>
          <a:off x="4788024" y="2300972"/>
          <a:ext cx="421297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08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ESTIA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4-10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Sample-detector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Max instantaneous flux kHz/mm2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100-500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r>
                        <a:rPr lang="en-US" baseline="0" dirty="0" smtClean="0"/>
                        <a:t> x (mm)</a:t>
                      </a:r>
                    </a:p>
                    <a:p>
                      <a:r>
                        <a:rPr lang="en-US" dirty="0" smtClean="0"/>
                        <a:t>        y (mm)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</a:p>
                    <a:p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</a:p>
                    <a:p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49896" y="6419497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Instruments layout at ESS</a:t>
            </a:r>
            <a:endParaRPr lang="sv-SE" sz="1600" i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6084168" y="4964710"/>
            <a:ext cx="3240614" cy="1857958"/>
            <a:chOff x="6084168" y="4964710"/>
            <a:chExt cx="3240614" cy="1857958"/>
          </a:xfrm>
        </p:grpSpPr>
        <p:sp>
          <p:nvSpPr>
            <p:cNvPr id="11" name="Oval 10"/>
            <p:cNvSpPr/>
            <p:nvPr/>
          </p:nvSpPr>
          <p:spPr>
            <a:xfrm>
              <a:off x="6461401" y="6055127"/>
              <a:ext cx="1008112" cy="3643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Oval 15"/>
            <p:cNvSpPr/>
            <p:nvPr/>
          </p:nvSpPr>
          <p:spPr>
            <a:xfrm>
              <a:off x="7596336" y="5361052"/>
              <a:ext cx="1458181" cy="5740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64034" y="4964710"/>
              <a:ext cx="21607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solidFill>
                    <a:srgbClr val="FF0000"/>
                  </a:solidFill>
                </a:rPr>
                <a:t>x</a:t>
              </a:r>
              <a:r>
                <a:rPr lang="sv-SE" dirty="0" smtClean="0">
                  <a:solidFill>
                    <a:srgbClr val="FF0000"/>
                  </a:solidFill>
                </a:rPr>
                <a:t>100 state of the art</a:t>
              </a:r>
              <a:endParaRPr lang="sv-SE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84168" y="6453336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solidFill>
                    <a:srgbClr val="FF0000"/>
                  </a:solidFill>
                </a:rPr>
                <a:t>x</a:t>
              </a:r>
              <a:r>
                <a:rPr lang="sv-SE" dirty="0" smtClean="0">
                  <a:solidFill>
                    <a:srgbClr val="FF0000"/>
                  </a:solidFill>
                </a:rPr>
                <a:t>3 state of the art</a:t>
              </a:r>
              <a:endParaRPr lang="sv-S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5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Multi-Blade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en-US" sz="2400" dirty="0" smtClean="0"/>
              <a:t>How it works: the </a:t>
            </a:r>
            <a:r>
              <a:rPr lang="en-US" sz="2400" dirty="0"/>
              <a:t>physics behind the Multi-Blade</a:t>
            </a:r>
            <a:endParaRPr lang="sv-SE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Blades oriented in a 4m radius and inclined 5˚</a:t>
            </a:r>
          </a:p>
          <a:p>
            <a:pPr marL="0" indent="0">
              <a:buNone/>
            </a:pPr>
            <a:r>
              <a:rPr lang="sv-SE" sz="2400" dirty="0" smtClean="0">
                <a:solidFill>
                  <a:schemeClr val="tx1"/>
                </a:solidFill>
              </a:rPr>
              <a:t>Knife shaped converter (coated)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929496"/>
            <a:ext cx="3960440" cy="191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21439"/>
            <a:ext cx="1470176" cy="119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16044"/>
            <a:ext cx="4298999" cy="251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62194" y="6340583"/>
            <a:ext cx="2472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Efficiency </a:t>
            </a:r>
            <a:r>
              <a:rPr lang="en-US" dirty="0">
                <a:solidFill>
                  <a:srgbClr val="FF0000"/>
                </a:solidFill>
                <a:latin typeface="Avenir Book"/>
                <a:cs typeface="Avenir Book"/>
              </a:rPr>
              <a:t>45%</a:t>
            </a:r>
            <a:r>
              <a:rPr lang="en-US" dirty="0">
                <a:latin typeface="Avenir Book"/>
                <a:cs typeface="Avenir Book"/>
              </a:rPr>
              <a:t> at 2.5Å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57800" y="2924944"/>
            <a:ext cx="3234680" cy="3740359"/>
            <a:chOff x="5657800" y="2924944"/>
            <a:chExt cx="3234680" cy="37403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00" y="2924944"/>
              <a:ext cx="3103786" cy="3415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588224" y="6326749"/>
              <a:ext cx="230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Cassette assembly</a:t>
              </a:r>
              <a:endParaRPr lang="sv-SE" sz="1600" i="1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 flipV="1">
            <a:off x="7884368" y="5229200"/>
            <a:ext cx="877218" cy="6561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17028" y="5805264"/>
            <a:ext cx="38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 smtClean="0">
                <a:solidFill>
                  <a:schemeClr val="accent1"/>
                </a:solidFill>
              </a:rPr>
              <a:t>n</a:t>
            </a:r>
            <a:endParaRPr lang="sv-SE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08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Powerpoint template</Template>
  <TotalTime>6986</TotalTime>
  <Words>1153</Words>
  <Application>Microsoft Office PowerPoint</Application>
  <PresentationFormat>On-screen Show (4:3)</PresentationFormat>
  <Paragraphs>369</Paragraphs>
  <Slides>35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ESS Powerpoint template</vt:lpstr>
      <vt:lpstr>Mechanical design of B10 based technology neutron detectors</vt:lpstr>
      <vt:lpstr>ESS Detector group and Event Formation Groups and Friends</vt:lpstr>
      <vt:lpstr>Outline</vt:lpstr>
      <vt:lpstr>New detector technology</vt:lpstr>
      <vt:lpstr>B10 detectors as alternative to He3</vt:lpstr>
      <vt:lpstr>Detector Coatings Workshop - Linköping </vt:lpstr>
      <vt:lpstr>The mechanical design engineering work </vt:lpstr>
      <vt:lpstr>Multi-Blade Multi-Blade detector technology for ESS instruments</vt:lpstr>
      <vt:lpstr>Multi-Blade How it works: the physics behind the Multi-Blade</vt:lpstr>
      <vt:lpstr>Multi-Blade How it works: Cassette assembly</vt:lpstr>
      <vt:lpstr>Multi-Blade demonstrators</vt:lpstr>
      <vt:lpstr>Multi-Blade demonstrators MB15</vt:lpstr>
      <vt:lpstr>Multi-Blade demonstrators MB16</vt:lpstr>
      <vt:lpstr> Multi-Blade demonstrators MB16SS and test at RAL </vt:lpstr>
      <vt:lpstr>Multi-Blade demonstrator MB16SS and test at RAL</vt:lpstr>
      <vt:lpstr>Multi-Blade demonstrator MB16SS and test at RAL</vt:lpstr>
      <vt:lpstr>Multi-Grid Multi-Grid detector technology for ESS instruments</vt:lpstr>
      <vt:lpstr>Multi-Grid How it works: Grid</vt:lpstr>
      <vt:lpstr>Multi-Grid How it works: column assembly</vt:lpstr>
      <vt:lpstr>Multi-Grid demonstrator MG24 and iterations</vt:lpstr>
      <vt:lpstr>Multi-Grid MG.CNCS and test at SNS</vt:lpstr>
      <vt:lpstr>PowerPoint Presentation</vt:lpstr>
      <vt:lpstr> Multi-Grid demonstrator  MG.SEQ: Installation proposal at SNS in the SEQUOIA instrument  </vt:lpstr>
      <vt:lpstr> Multi-Grid demonstrator  MG.SEQ: Installation proposal at SNS in the SEQUOIA instrument  </vt:lpstr>
      <vt:lpstr> Multi-Grid demonstrator  MG.SEQ: Installation proposal at SNS in the SEQUOIA instrument  </vt:lpstr>
      <vt:lpstr> Multi-Grid demonstrator  MG.SEQ: Installation proposal at SNS in the SEQUOIA instrument  </vt:lpstr>
      <vt:lpstr>Multi-Grid Detector for CSPEC</vt:lpstr>
      <vt:lpstr>Future steps</vt:lpstr>
      <vt:lpstr>Thanks!!</vt:lpstr>
      <vt:lpstr>PowerPoint Presentation</vt:lpstr>
      <vt:lpstr>PowerPoint Presentation</vt:lpstr>
      <vt:lpstr>PowerPoint Presentation</vt:lpstr>
      <vt:lpstr>Multiblade </vt:lpstr>
      <vt:lpstr> Multi-Grid demonstrator  MG.SEQ: Installation proposal at SNS in the SEQUOIA instrument  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Isaak Lopez Higuera</dc:creator>
  <cp:lastModifiedBy>Isaak Lopez Higuera</cp:lastModifiedBy>
  <cp:revision>174</cp:revision>
  <dcterms:created xsi:type="dcterms:W3CDTF">2017-10-09T09:18:37Z</dcterms:created>
  <dcterms:modified xsi:type="dcterms:W3CDTF">2018-01-22T07:56:25Z</dcterms:modified>
</cp:coreProperties>
</file>