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502007" r:id="rId1"/>
  </p:sldMasterIdLst>
  <p:notesMasterIdLst>
    <p:notesMasterId r:id="rId22"/>
  </p:notesMasterIdLst>
  <p:handoutMasterIdLst>
    <p:handoutMasterId r:id="rId23"/>
  </p:handoutMasterIdLst>
  <p:sldIdLst>
    <p:sldId id="2340" r:id="rId2"/>
    <p:sldId id="2455" r:id="rId3"/>
    <p:sldId id="2454" r:id="rId4"/>
    <p:sldId id="2467" r:id="rId5"/>
    <p:sldId id="2466" r:id="rId6"/>
    <p:sldId id="2457" r:id="rId7"/>
    <p:sldId id="2458" r:id="rId8"/>
    <p:sldId id="2459" r:id="rId9"/>
    <p:sldId id="2460" r:id="rId10"/>
    <p:sldId id="2461" r:id="rId11"/>
    <p:sldId id="2462" r:id="rId12"/>
    <p:sldId id="2464" r:id="rId13"/>
    <p:sldId id="2465" r:id="rId14"/>
    <p:sldId id="2452" r:id="rId15"/>
    <p:sldId id="2463" r:id="rId16"/>
    <p:sldId id="2369" r:id="rId17"/>
    <p:sldId id="2440" r:id="rId18"/>
    <p:sldId id="2446" r:id="rId19"/>
    <p:sldId id="2447" r:id="rId20"/>
    <p:sldId id="2435" r:id="rId21"/>
  </p:sldIdLst>
  <p:sldSz cx="9144000" cy="6858000" type="screen4x3"/>
  <p:notesSz cx="6811963" cy="9942513"/>
  <p:defaultTextStyle>
    <a:defPPr>
      <a:defRPr lang="fr-FR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rd Bertrand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0000FF"/>
    <a:srgbClr val="CC0000"/>
    <a:srgbClr val="FF9966"/>
    <a:srgbClr val="0066FF"/>
    <a:srgbClr val="6BA6ED"/>
    <a:srgbClr val="CC3300"/>
    <a:srgbClr val="FF6600"/>
    <a:srgbClr val="FF3300"/>
    <a:srgbClr val="FFF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238" autoAdjust="0"/>
  </p:normalViewPr>
  <p:slideViewPr>
    <p:cSldViewPr snapToGrid="0">
      <p:cViewPr varScale="1">
        <p:scale>
          <a:sx n="73" d="100"/>
          <a:sy n="73" d="100"/>
        </p:scale>
        <p:origin x="77" y="130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4852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490" y="12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576" y="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buNone/>
              <a:defRPr/>
            </a:pPr>
            <a:fld id="{D7381257-66DF-4C83-A00A-A00637A2B8FE}" type="datetimeFigureOut">
              <a:rPr lang="fr-FR"/>
              <a:pPr>
                <a:buNone/>
                <a:defRPr/>
              </a:pPr>
              <a:t>02/12/2017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32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576" y="944332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pPr>
              <a:buNone/>
              <a:defRPr/>
            </a:pPr>
            <a:fld id="{E3655026-EC26-4D0C-B2BC-89811960C8F1}" type="slidenum">
              <a:rPr lang="fr-FR"/>
              <a:pPr>
                <a:buNone/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0232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576" y="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4" y="4723254"/>
            <a:ext cx="5449895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32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576" y="944332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BDF97A-C648-401A-8383-DC0E87CEF8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85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14" y="3004220"/>
            <a:ext cx="1009994" cy="109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4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682885" y="52752"/>
            <a:ext cx="655644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05081"/>
            <a:ext cx="2122599" cy="237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04/12/2017</a:t>
            </a:r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  <a:prstGeom prst="rect">
            <a:avLst/>
          </a:prstGeom>
        </p:spPr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20B9139-BAE7-44D3-A8B0-998EE27CB7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Risks management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613" y="97280"/>
            <a:ext cx="6585626" cy="772298"/>
          </a:xfrm>
        </p:spPr>
        <p:txBody>
          <a:bodyPr>
            <a:noAutofit/>
          </a:bodyPr>
          <a:lstStyle>
            <a:lvl1pPr algn="ctr">
              <a:defRPr sz="2400" b="1" i="1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80" y="970158"/>
            <a:ext cx="8619893" cy="5508703"/>
          </a:xfrm>
          <a:prstGeom prst="rect">
            <a:avLst/>
          </a:prstGeom>
        </p:spPr>
        <p:txBody>
          <a:bodyPr/>
          <a:lstStyle>
            <a:lvl1pPr marL="450850" indent="-450850">
              <a:buFont typeface="Wingdings" panose="05000000000000000000" pitchFamily="2" charset="2"/>
              <a:buChar char="Ø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339725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05081"/>
            <a:ext cx="2122599" cy="237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637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05081"/>
            <a:ext cx="2122599" cy="237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4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663431" y="52752"/>
            <a:ext cx="6566170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137" y="6614809"/>
            <a:ext cx="2122599" cy="2431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7010400" y="6614809"/>
            <a:ext cx="2133600" cy="248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‹#›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36" y="233714"/>
            <a:ext cx="451732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/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185" y="113498"/>
            <a:ext cx="660074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94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17" r:id="rId1"/>
    <p:sldLayoutId id="2147502012" r:id="rId2"/>
    <p:sldLayoutId id="2147502018" r:id="rId3"/>
    <p:sldLayoutId id="2147502019" r:id="rId4"/>
    <p:sldLayoutId id="2147502021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1" kern="1200" cap="all" baseline="0" dirty="0">
          <a:solidFill>
            <a:srgbClr val="002060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gray">
          <a:xfrm>
            <a:off x="3454176" y="520792"/>
            <a:ext cx="5445984" cy="63372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  <a:defRPr lang="fr-FR" sz="2800" b="0" i="0" kern="1200" cap="all" baseline="0">
                <a:solidFill>
                  <a:srgbClr val="666666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b="1" dirty="0" smtClean="0"/>
              <a:t>CDR1.1 </a:t>
            </a:r>
            <a:r>
              <a:rPr lang="en-US" b="1" cap="none" dirty="0" smtClean="0"/>
              <a:t>of</a:t>
            </a:r>
            <a:r>
              <a:rPr lang="en-US" b="1" dirty="0" smtClean="0"/>
              <a:t> </a:t>
            </a:r>
            <a:r>
              <a:rPr lang="en-US" b="1" cap="none" dirty="0" smtClean="0"/>
              <a:t>n</a:t>
            </a:r>
            <a:r>
              <a:rPr lang="en-US" b="1" dirty="0" smtClean="0"/>
              <a:t>BLM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sz="2000" dirty="0" err="1" smtClean="0">
                <a:solidFill>
                  <a:schemeClr val="tx1"/>
                </a:solidFill>
              </a:rPr>
              <a:t>December</a:t>
            </a:r>
            <a:r>
              <a:rPr lang="fr-FR" sz="2000" dirty="0" smtClean="0">
                <a:solidFill>
                  <a:schemeClr val="tx1"/>
                </a:solidFill>
              </a:rPr>
              <a:t> 4</a:t>
            </a:r>
            <a:r>
              <a:rPr lang="fr-FR" sz="2000" cap="none" baseline="30000" dirty="0" smtClean="0">
                <a:solidFill>
                  <a:schemeClr val="tx1"/>
                </a:solidFill>
              </a:rPr>
              <a:t>th</a:t>
            </a:r>
            <a:r>
              <a:rPr lang="fr-FR" sz="2000" dirty="0" smtClean="0">
                <a:solidFill>
                  <a:schemeClr val="tx1"/>
                </a:solidFill>
              </a:rPr>
              <a:t> 2017</a:t>
            </a:r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 smtClean="0">
              <a:solidFill>
                <a:schemeClr val="tx1"/>
              </a:solidFill>
            </a:endParaRPr>
          </a:p>
          <a:p>
            <a:pPr algn="ctr"/>
            <a:endParaRPr lang="fr-FR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i="1" cap="none" dirty="0">
                <a:solidFill>
                  <a:schemeClr val="tx1"/>
                </a:solidFill>
              </a:rPr>
              <a:t>nBLM based on </a:t>
            </a:r>
            <a:r>
              <a:rPr lang="en-US" sz="2400" b="1" i="1" cap="none" dirty="0" smtClean="0">
                <a:solidFill>
                  <a:schemeClr val="tx1"/>
                </a:solidFill>
              </a:rPr>
              <a:t>Micromegas </a:t>
            </a:r>
            <a:r>
              <a:rPr lang="en-US" sz="2400" b="1" i="1" cap="none" dirty="0">
                <a:solidFill>
                  <a:schemeClr val="tx1"/>
                </a:solidFill>
              </a:rPr>
              <a:t>detectors: </a:t>
            </a:r>
            <a:r>
              <a:rPr lang="en-US" sz="2400" b="1" i="1" cap="none" dirty="0" smtClean="0">
                <a:solidFill>
                  <a:schemeClr val="tx1"/>
                </a:solidFill>
              </a:rPr>
              <a:t>Status &amp; Plans</a:t>
            </a:r>
            <a:endParaRPr lang="fr-FR" sz="2400" b="1" i="1" cap="none" dirty="0">
              <a:solidFill>
                <a:schemeClr val="tx1"/>
              </a:solidFill>
            </a:endParaRPr>
          </a:p>
          <a:p>
            <a:pPr algn="ctr"/>
            <a:endParaRPr lang="fr-FR" sz="2400" b="1" cap="none" dirty="0" smtClean="0">
              <a:solidFill>
                <a:schemeClr val="tx1"/>
              </a:solidFill>
            </a:endParaRPr>
          </a:p>
          <a:p>
            <a:pPr algn="ctr"/>
            <a:endParaRPr lang="fr-FR" sz="2400" b="1" cap="none" dirty="0" smtClean="0">
              <a:solidFill>
                <a:schemeClr val="tx1"/>
              </a:solidFill>
            </a:endParaRPr>
          </a:p>
          <a:p>
            <a:pPr algn="ctr"/>
            <a:endParaRPr lang="fr-FR" sz="2400" b="1" cap="none" dirty="0">
              <a:solidFill>
                <a:schemeClr val="tx1"/>
              </a:solidFill>
            </a:endParaRPr>
          </a:p>
          <a:p>
            <a:pPr algn="ctr"/>
            <a:r>
              <a:rPr lang="fr-FR" sz="2400" b="1" cap="none" dirty="0" smtClean="0">
                <a:solidFill>
                  <a:schemeClr val="tx1"/>
                </a:solidFill>
              </a:rPr>
              <a:t/>
            </a:r>
            <a:br>
              <a:rPr lang="fr-FR" sz="2400" b="1" cap="none" dirty="0" smtClean="0">
                <a:solidFill>
                  <a:schemeClr val="tx1"/>
                </a:solidFill>
              </a:rPr>
            </a:br>
            <a:r>
              <a:rPr lang="fr-FR" sz="2000" b="1" cap="none" dirty="0" smtClean="0">
                <a:solidFill>
                  <a:schemeClr val="tx1"/>
                </a:solidFill>
              </a:rPr>
              <a:t>Thomas Papaevangelou</a:t>
            </a:r>
            <a:r>
              <a:rPr lang="fr-FR" sz="4400" b="1" cap="none" dirty="0" smtClean="0">
                <a:solidFill>
                  <a:schemeClr val="tx1"/>
                </a:solidFill>
              </a:rPr>
              <a:t/>
            </a:r>
            <a:br>
              <a:rPr lang="fr-FR" sz="4400" b="1" cap="none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80" y="970158"/>
            <a:ext cx="8598889" cy="5508703"/>
          </a:xfrm>
        </p:spPr>
        <p:txBody>
          <a:bodyPr/>
          <a:lstStyle/>
          <a:p>
            <a:r>
              <a:rPr lang="en-US" sz="1800" dirty="0" smtClean="0"/>
              <a:t>Design of gas system has been forwarded to match with ESS installation schedule</a:t>
            </a:r>
          </a:p>
          <a:p>
            <a:r>
              <a:rPr lang="en-US" sz="1800" dirty="0" smtClean="0"/>
              <a:t>First version in PDR1.1</a:t>
            </a:r>
          </a:p>
          <a:p>
            <a:r>
              <a:rPr lang="en-US" sz="1800" dirty="0" smtClean="0"/>
              <a:t>Revised version in CDR 1.1 in order to address possible system failure </a:t>
            </a:r>
            <a:r>
              <a:rPr lang="en-US" sz="1800" dirty="0" err="1" smtClean="0"/>
              <a:t>scenaria</a:t>
            </a:r>
            <a:r>
              <a:rPr lang="en-US" sz="1800" dirty="0" smtClean="0"/>
              <a:t> and to minimize commissioning and intervention times</a:t>
            </a:r>
          </a:p>
          <a:p>
            <a:r>
              <a:rPr lang="en-US" sz="1800" dirty="0" smtClean="0"/>
              <a:t>Added possibility for complete manual bypass of PLC and electronic flow controllers</a:t>
            </a:r>
          </a:p>
          <a:p>
            <a:r>
              <a:rPr lang="en-US" sz="1800" dirty="0" smtClean="0"/>
              <a:t>Detectors grouped in 10 distribution lines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Design </a:t>
            </a:r>
            <a:r>
              <a:rPr lang="en-US" sz="1800" dirty="0">
                <a:solidFill>
                  <a:srgbClr val="C00000"/>
                </a:solidFill>
              </a:rPr>
              <a:t>practically </a:t>
            </a:r>
            <a:r>
              <a:rPr lang="en-US" sz="1800" dirty="0" smtClean="0">
                <a:solidFill>
                  <a:srgbClr val="C00000"/>
                </a:solidFill>
              </a:rPr>
              <a:t>completed, production planning to be defined soon</a:t>
            </a:r>
            <a:endParaRPr lang="en-US" sz="1800" dirty="0">
              <a:solidFill>
                <a:srgbClr val="C00000"/>
              </a:solidFill>
            </a:endParaRP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Image 3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7538"/>
            <a:ext cx="4594133" cy="3248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14717" y="3327538"/>
            <a:ext cx="1908699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More in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aura’s talk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Image 3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133" y="4067504"/>
            <a:ext cx="4549867" cy="2523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1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Finalized the detector count and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locations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Detector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3d models put in the EPL (ESS plant layout)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model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First concept for mechanical support and cable + gas tube rooting along the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linac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elements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78831"/>
              </p:ext>
            </p:extLst>
          </p:nvPr>
        </p:nvGraphicFramePr>
        <p:xfrm>
          <a:off x="578068" y="2886935"/>
          <a:ext cx="3997759" cy="2198530"/>
        </p:xfrm>
        <a:graphic>
          <a:graphicData uri="http://schemas.openxmlformats.org/drawingml/2006/table">
            <a:tbl>
              <a:tblPr firstRow="1" firstCol="1" bandRow="1"/>
              <a:tblGrid>
                <a:gridCol w="637859"/>
                <a:gridCol w="1411506"/>
                <a:gridCol w="1948394"/>
              </a:tblGrid>
              <a:tr h="48856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Detectors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Detailed 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distribution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MEBT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2xFast + 2xSlow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DTL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(4xFast + 4xSlow)/DTL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SPK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(1xFast + 1xSlow)/SPK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1xFast + 1xSlow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1xFast + 1xSlow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PBW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3xFast + 3xSlow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cap="all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06" marR="75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075" name="Imag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0" y="2844782"/>
            <a:ext cx="1478729" cy="318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57" y="2835716"/>
            <a:ext cx="2420479" cy="12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56" y="4452729"/>
            <a:ext cx="2420479" cy="15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684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776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625" y="6268581"/>
            <a:ext cx="2924712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More in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aura’s and Irena’s talks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6" name="Image 25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" t="13379" r="122" b="58015"/>
          <a:stretch/>
        </p:blipFill>
        <p:spPr bwMode="auto">
          <a:xfrm>
            <a:off x="947535" y="5167245"/>
            <a:ext cx="3066521" cy="1328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06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Extended detector tests: winter – spring 2018 </a:t>
            </a:r>
          </a:p>
          <a:p>
            <a:pPr lvl="1"/>
            <a:r>
              <a:rPr lang="en-US" sz="1800" dirty="0" smtClean="0"/>
              <a:t>CEA/IPHI Jan 2018</a:t>
            </a:r>
          </a:p>
          <a:p>
            <a:pPr lvl="1"/>
            <a:r>
              <a:rPr lang="en-US" sz="1800" dirty="0" smtClean="0"/>
              <a:t>AMANDA CEA </a:t>
            </a:r>
            <a:r>
              <a:rPr lang="en-US" sz="1800" dirty="0" err="1" smtClean="0"/>
              <a:t>Cadarache</a:t>
            </a:r>
            <a:r>
              <a:rPr lang="en-US" sz="1800" dirty="0" smtClean="0"/>
              <a:t> demand on Dec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 Birmingham: flexible dates</a:t>
            </a:r>
          </a:p>
          <a:p>
            <a:pPr lvl="1"/>
            <a:r>
              <a:rPr lang="en-US" sz="1800" dirty="0" smtClean="0"/>
              <a:t>Linac4: installation windows January 2018 / summer 2018 </a:t>
            </a:r>
          </a:p>
          <a:p>
            <a:pPr lvl="1"/>
            <a:r>
              <a:rPr lang="en-US" sz="1800" dirty="0" smtClean="0"/>
              <a:t>Gamma irradiation (CEA/PAGURE – other source @ CEA </a:t>
            </a:r>
            <a:r>
              <a:rPr lang="en-US" sz="1800" dirty="0" err="1" smtClean="0"/>
              <a:t>Saclay</a:t>
            </a:r>
            <a:r>
              <a:rPr lang="en-US" sz="1800" dirty="0" smtClean="0"/>
              <a:t>)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Validate the detector design for CDR1.2</a:t>
            </a:r>
          </a:p>
          <a:p>
            <a:r>
              <a:rPr lang="en-US" sz="2000" dirty="0" smtClean="0"/>
              <a:t>Establish assembly and validation setups (May 2018)</a:t>
            </a:r>
          </a:p>
          <a:p>
            <a:r>
              <a:rPr lang="en-US" sz="2000" dirty="0" smtClean="0"/>
              <a:t>Launch production June 2018</a:t>
            </a:r>
          </a:p>
          <a:p>
            <a:pPr lvl="1"/>
            <a:r>
              <a:rPr lang="en-US" sz="1800" dirty="0" smtClean="0"/>
              <a:t>Detector mechanics</a:t>
            </a:r>
          </a:p>
          <a:p>
            <a:pPr lvl="1"/>
            <a:r>
              <a:rPr lang="en-US" sz="1800" dirty="0" smtClean="0"/>
              <a:t>Micromegas</a:t>
            </a:r>
          </a:p>
          <a:p>
            <a:pPr lvl="1"/>
            <a:r>
              <a:rPr lang="en-US" sz="1800" dirty="0" smtClean="0"/>
              <a:t>FE  Electronics &amp; HV filters</a:t>
            </a:r>
          </a:p>
          <a:p>
            <a:pPr lvl="1"/>
            <a:r>
              <a:rPr lang="en-US" sz="1800" dirty="0" smtClean="0"/>
              <a:t>Patch-panels </a:t>
            </a:r>
          </a:p>
          <a:p>
            <a:pPr lvl="1"/>
            <a:r>
              <a:rPr lang="en-US" sz="1800" dirty="0" smtClean="0"/>
              <a:t>Mechanical  supports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Vertical integration test Oct 2018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3442" y="3020805"/>
            <a:ext cx="1908699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More in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aura’s talk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9783" y="4078749"/>
            <a:ext cx="3562499" cy="2536061"/>
          </a:xfrm>
          <a:prstGeom prst="rect">
            <a:avLst/>
          </a:prstGeom>
        </p:spPr>
        <p:txBody>
          <a:bodyPr/>
          <a:lstStyle>
            <a:lvl1pPr marL="450850" indent="-450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kern="0" dirty="0" smtClean="0"/>
              <a:t>Detector validation:</a:t>
            </a:r>
          </a:p>
          <a:p>
            <a:pPr lvl="1">
              <a:lnSpc>
                <a:spcPct val="100000"/>
              </a:lnSpc>
            </a:pPr>
            <a:r>
              <a:rPr lang="en-US" sz="1600" kern="0" dirty="0" smtClean="0"/>
              <a:t>Gas tightness</a:t>
            </a:r>
          </a:p>
          <a:p>
            <a:pPr lvl="1">
              <a:lnSpc>
                <a:spcPct val="100000"/>
              </a:lnSpc>
            </a:pPr>
            <a:r>
              <a:rPr lang="en-US" sz="1600" kern="0" dirty="0" smtClean="0"/>
              <a:t>HV  tests</a:t>
            </a:r>
          </a:p>
          <a:p>
            <a:pPr lvl="1">
              <a:lnSpc>
                <a:spcPct val="100000"/>
              </a:lnSpc>
            </a:pPr>
            <a:r>
              <a:rPr lang="en-US" sz="1600" kern="0" baseline="30000" dirty="0" smtClean="0"/>
              <a:t>252</a:t>
            </a:r>
            <a:r>
              <a:rPr lang="en-US" sz="1600" kern="0" dirty="0" smtClean="0"/>
              <a:t>Cf irradiation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kern="0" dirty="0" smtClean="0"/>
              <a:t>FEE validation</a:t>
            </a:r>
          </a:p>
          <a:p>
            <a:pPr lvl="1">
              <a:lnSpc>
                <a:spcPct val="100000"/>
              </a:lnSpc>
            </a:pPr>
            <a:r>
              <a:rPr lang="en-US" sz="1600" kern="0" dirty="0" smtClean="0"/>
              <a:t>Pulse generator</a:t>
            </a:r>
          </a:p>
          <a:p>
            <a:pPr lvl="1">
              <a:lnSpc>
                <a:spcPct val="100000"/>
              </a:lnSpc>
            </a:pPr>
            <a:r>
              <a:rPr lang="en-US" sz="1600" kern="0" dirty="0" smtClean="0"/>
              <a:t>Test with reference detector</a:t>
            </a:r>
          </a:p>
          <a:p>
            <a:pPr lvl="1">
              <a:lnSpc>
                <a:spcPct val="100000"/>
              </a:lnSpc>
            </a:pPr>
            <a:r>
              <a:rPr lang="en-US" sz="1600" kern="0" dirty="0" smtClean="0"/>
              <a:t>Irradiation at Birmingham </a:t>
            </a:r>
          </a:p>
        </p:txBody>
      </p:sp>
    </p:spTree>
    <p:extLst>
      <p:ext uri="{BB962C8B-B14F-4D97-AF65-F5344CB8AC3E}">
        <p14:creationId xmlns:p14="http://schemas.microsoft.com/office/powerpoint/2010/main" val="3157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Acquisition &amp; Control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4287" y="1058840"/>
            <a:ext cx="1908699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Talk by Yannick 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7" name="Image 3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00" y="1684442"/>
            <a:ext cx="6192520" cy="4252595"/>
          </a:xfrm>
          <a:prstGeom prst="rect">
            <a:avLst/>
          </a:prstGeom>
        </p:spPr>
      </p:pic>
      <p:pic>
        <p:nvPicPr>
          <p:cNvPr id="8" name="Image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321" y="2459115"/>
            <a:ext cx="3020334" cy="12058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11878" y="3742542"/>
            <a:ext cx="223922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IOxOS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IFC1410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two ADC-3111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</a:t>
            </a:r>
            <a:r>
              <a:rPr lang="en-US" dirty="0"/>
              <a:t>BLM </a:t>
            </a:r>
            <a:r>
              <a:rPr lang="en-US" dirty="0" smtClean="0"/>
              <a:t>Acquisition SYSTEM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talks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by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Laura &amp; Yannick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797" y="966788"/>
            <a:ext cx="80795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</a:pP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 acquisition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363538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ICS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standardisation for fast acquisition is based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0" indent="-285750" algn="just">
              <a:lnSpc>
                <a:spcPct val="120000"/>
              </a:lnSpc>
              <a:spcAft>
                <a:spcPts val="0"/>
              </a:spcAft>
            </a:pPr>
            <a:r>
              <a:rPr lang="el-G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TCA.4</a:t>
            </a:r>
          </a:p>
          <a:p>
            <a:pPr marL="6413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IOxOS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CPU IFC_1410 </a:t>
            </a:r>
            <a:endParaRPr lang="en-GB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IOxOS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ADC_3111 FMC boards. </a:t>
            </a:r>
            <a:r>
              <a:rPr lang="en-GB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1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FPGA software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FPGA will have 3main tasks: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Detection of neutrons and counting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Trigger an alarm on the Beam Interlock System if needed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Supply of debug and diagnostic data  (neutron rates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FPGA software design and development will be done by ESS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20000"/>
              </a:lnSpc>
              <a:spcAft>
                <a:spcPts val="0"/>
              </a:spcAft>
              <a:buNone/>
            </a:pPr>
            <a:endParaRPr lang="en-GB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Requirements will be presented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document :</a:t>
            </a:r>
            <a:endParaRPr lang="en-GB" sz="1600" i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Requirements and functions to be implemented for the nBLM control system”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[to be  </a:t>
            </a:r>
            <a:r>
              <a:rPr lang="en-GB" sz="160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released soon].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72" y="3462062"/>
            <a:ext cx="1613992" cy="1828060"/>
          </a:xfrm>
          <a:prstGeom prst="rect">
            <a:avLst/>
          </a:prstGeom>
        </p:spPr>
      </p:pic>
      <p:pic>
        <p:nvPicPr>
          <p:cNvPr id="8" name="Image 6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2" y="1423674"/>
            <a:ext cx="2905704" cy="1769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9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</a:t>
            </a:r>
            <a:r>
              <a:rPr lang="el-GR" cap="none" dirty="0" smtClean="0"/>
              <a:t>μ</a:t>
            </a:r>
            <a:r>
              <a:rPr lang="en-US" dirty="0" smtClean="0"/>
              <a:t>TCA + </a:t>
            </a:r>
            <a:r>
              <a:rPr lang="en-US" dirty="0" err="1" smtClean="0"/>
              <a:t>IO</a:t>
            </a:r>
            <a:r>
              <a:rPr lang="en-US" cap="none" dirty="0" err="1" smtClean="0"/>
              <a:t>x</a:t>
            </a:r>
            <a:r>
              <a:rPr lang="en-US" dirty="0" err="1" smtClean="0"/>
              <a:t>OS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/>
              <a:t>Timeline:</a:t>
            </a:r>
          </a:p>
          <a:p>
            <a:r>
              <a:rPr lang="en-US" sz="1600" dirty="0" smtClean="0"/>
              <a:t>Kickoff </a:t>
            </a:r>
            <a:r>
              <a:rPr lang="en-US" sz="1600" dirty="0"/>
              <a:t>meeting </a:t>
            </a:r>
            <a:r>
              <a:rPr lang="en-US" sz="1600" dirty="0" smtClean="0"/>
              <a:t>July </a:t>
            </a:r>
            <a:r>
              <a:rPr lang="en-US" sz="1600" dirty="0"/>
              <a:t>2016: agreed that the </a:t>
            </a:r>
            <a:r>
              <a:rPr lang="en-US" sz="1600" dirty="0" err="1" smtClean="0"/>
              <a:t>Saclay</a:t>
            </a:r>
            <a:r>
              <a:rPr lang="en-US" sz="1600" dirty="0" smtClean="0"/>
              <a:t> ICS gets </a:t>
            </a:r>
            <a:r>
              <a:rPr lang="en-US" sz="1600" dirty="0"/>
              <a:t>the board </a:t>
            </a:r>
            <a:r>
              <a:rPr lang="en-US" sz="1600" dirty="0" smtClean="0"/>
              <a:t>between Nov 2016 – Jan 2017 in </a:t>
            </a:r>
            <a:r>
              <a:rPr lang="en-US" sz="1600" dirty="0"/>
              <a:t>order to start their </a:t>
            </a:r>
            <a:r>
              <a:rPr lang="en-US" sz="1600" dirty="0" smtClean="0"/>
              <a:t>work</a:t>
            </a:r>
            <a:endParaRPr lang="en-US" sz="1600" dirty="0"/>
          </a:p>
          <a:p>
            <a:r>
              <a:rPr lang="en-US" sz="1600" dirty="0"/>
              <a:t>Before the </a:t>
            </a:r>
            <a:r>
              <a:rPr lang="en-US" sz="1600" dirty="0" smtClean="0"/>
              <a:t>PDR1.1 </a:t>
            </a:r>
            <a:r>
              <a:rPr lang="en-US" sz="1600" dirty="0"/>
              <a:t>(Dec 2016): a demo version was set up in </a:t>
            </a:r>
            <a:r>
              <a:rPr lang="en-US" sz="1600" dirty="0" err="1" smtClean="0"/>
              <a:t>Saclay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smtClean="0"/>
              <a:t>nBLM </a:t>
            </a:r>
            <a:r>
              <a:rPr lang="en-US" sz="1600" dirty="0"/>
              <a:t>prototype exposed to neutron source was </a:t>
            </a:r>
            <a:endParaRPr lang="en-US" sz="1600" dirty="0" smtClean="0"/>
          </a:p>
          <a:p>
            <a:pPr lvl="1"/>
            <a:r>
              <a:rPr lang="en-US" sz="1600" dirty="0" err="1" smtClean="0"/>
              <a:t>CAENels</a:t>
            </a:r>
            <a:r>
              <a:rPr lang="en-US" sz="1600" dirty="0" smtClean="0"/>
              <a:t> </a:t>
            </a:r>
            <a:r>
              <a:rPr lang="en-US" sz="1600" dirty="0"/>
              <a:t>based readout board (DAMC, </a:t>
            </a:r>
            <a:r>
              <a:rPr lang="en-US" sz="1600" dirty="0" smtClean="0"/>
              <a:t>500Msmpl/s) </a:t>
            </a:r>
            <a:r>
              <a:rPr lang="en-US" sz="1600" dirty="0"/>
              <a:t>reading the data without any dead time. </a:t>
            </a:r>
            <a:endParaRPr lang="en-US" sz="1600" dirty="0" smtClean="0"/>
          </a:p>
          <a:p>
            <a:pPr lvl="1"/>
            <a:r>
              <a:rPr lang="en-US" sz="1600" b="1" dirty="0" smtClean="0"/>
              <a:t>Test demonstrated </a:t>
            </a:r>
            <a:r>
              <a:rPr lang="en-US" sz="1600" b="1" dirty="0"/>
              <a:t>that the fast continuous sampling without dead times is feasible.</a:t>
            </a:r>
          </a:p>
          <a:p>
            <a:r>
              <a:rPr lang="en-US" sz="1600" dirty="0" smtClean="0"/>
              <a:t>The board was delivered to </a:t>
            </a:r>
            <a:r>
              <a:rPr lang="en-US" sz="1600" dirty="0" err="1" smtClean="0"/>
              <a:t>Saclay</a:t>
            </a:r>
            <a:r>
              <a:rPr lang="en-US" sz="1600" dirty="0" smtClean="0"/>
              <a:t> ICS team after </a:t>
            </a:r>
            <a:r>
              <a:rPr lang="en-US" sz="1600" dirty="0"/>
              <a:t>several delays </a:t>
            </a:r>
            <a:r>
              <a:rPr lang="en-US" sz="1600" b="1" dirty="0" smtClean="0"/>
              <a:t>just </a:t>
            </a:r>
            <a:r>
              <a:rPr lang="en-US" sz="1600" b="1" dirty="0"/>
              <a:t>before </a:t>
            </a:r>
            <a:r>
              <a:rPr lang="en-US" sz="1600" b="1" dirty="0" smtClean="0"/>
              <a:t>PDR1.2 </a:t>
            </a:r>
            <a:r>
              <a:rPr lang="en-US" sz="1600" b="1" dirty="0"/>
              <a:t>in July </a:t>
            </a:r>
            <a:r>
              <a:rPr lang="en-US" sz="1600" b="1" dirty="0" smtClean="0"/>
              <a:t>2017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/>
              <a:t>After the board was received by </a:t>
            </a:r>
            <a:r>
              <a:rPr lang="en-US" sz="1600" dirty="0" err="1"/>
              <a:t>Saclay</a:t>
            </a:r>
            <a:r>
              <a:rPr lang="en-US" sz="1600" dirty="0"/>
              <a:t> ICS, </a:t>
            </a:r>
            <a:r>
              <a:rPr lang="en-US" sz="1600" b="1" dirty="0"/>
              <a:t>problems with setting up the IFC1410</a:t>
            </a:r>
            <a:r>
              <a:rPr lang="en-US" sz="1600" dirty="0"/>
              <a:t> were encountered - these were finally resolved after a short visit of an ESS ICS expert in </a:t>
            </a:r>
            <a:r>
              <a:rPr lang="en-US" sz="1600" dirty="0" err="1"/>
              <a:t>Saclay</a:t>
            </a:r>
            <a:r>
              <a:rPr lang="en-US" sz="1600" dirty="0"/>
              <a:t> </a:t>
            </a:r>
            <a:r>
              <a:rPr lang="en-US" sz="1600" dirty="0" smtClean="0"/>
              <a:t>(Nov 2017)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Current </a:t>
            </a:r>
            <a:r>
              <a:rPr lang="en-US" sz="1600" dirty="0"/>
              <a:t>status: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board </a:t>
            </a:r>
            <a:r>
              <a:rPr lang="en-US" sz="1600" dirty="0" smtClean="0"/>
              <a:t>is currently </a:t>
            </a:r>
            <a:r>
              <a:rPr lang="en-US" sz="1600" dirty="0"/>
              <a:t>equipped with a FW providing simple scope mode readout, </a:t>
            </a:r>
            <a:endParaRPr lang="en-US" sz="1600" dirty="0" smtClean="0"/>
          </a:p>
          <a:p>
            <a:pPr marL="444500" indent="274638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 </a:t>
            </a:r>
            <a:r>
              <a:rPr lang="en-US" sz="1600" b="1" dirty="0" smtClean="0"/>
              <a:t>does </a:t>
            </a:r>
            <a:r>
              <a:rPr lang="en-US" sz="1600" b="1" dirty="0"/>
              <a:t>not meet our requirements </a:t>
            </a:r>
            <a:r>
              <a:rPr lang="en-US" sz="1600" dirty="0"/>
              <a:t>due to the </a:t>
            </a:r>
            <a:r>
              <a:rPr lang="en-US" sz="1600" b="1" dirty="0"/>
              <a:t>limitation on sample size and trigger rate</a:t>
            </a:r>
            <a:r>
              <a:rPr lang="en-US" sz="1600" dirty="0"/>
              <a:t>. </a:t>
            </a:r>
            <a:endParaRPr lang="en-US" sz="1600" dirty="0" smtClean="0"/>
          </a:p>
          <a:p>
            <a:pPr marL="0" indent="1163638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 </a:t>
            </a:r>
            <a:r>
              <a:rPr lang="en-US" sz="1600" dirty="0" smtClean="0"/>
              <a:t>The </a:t>
            </a:r>
            <a:r>
              <a:rPr lang="en-US" sz="1600" dirty="0"/>
              <a:t>problems expected to be resolved by January 2018.</a:t>
            </a:r>
          </a:p>
          <a:p>
            <a:pPr marL="0" indent="0">
              <a:buNone/>
            </a:pPr>
            <a:r>
              <a:rPr lang="en-US" sz="1600" dirty="0" smtClean="0"/>
              <a:t>Plan B:</a:t>
            </a:r>
          </a:p>
          <a:p>
            <a:r>
              <a:rPr lang="en-US" sz="1600" dirty="0" smtClean="0"/>
              <a:t>In </a:t>
            </a:r>
            <a:r>
              <a:rPr lang="en-US" sz="1600" dirty="0"/>
              <a:t>case the board is not received in time for our system tests: </a:t>
            </a:r>
            <a:r>
              <a:rPr lang="en-US" sz="1600" dirty="0" smtClean="0"/>
              <a:t>the </a:t>
            </a:r>
            <a:r>
              <a:rPr lang="en-US" sz="1600" dirty="0"/>
              <a:t>Struck board (8300ku, has ADC on board so no extra FMC needed, 125Msmpl/s) </a:t>
            </a:r>
            <a:r>
              <a:rPr lang="en-US" sz="1600" dirty="0" smtClean="0"/>
              <a:t>backup </a:t>
            </a:r>
            <a:r>
              <a:rPr lang="en-US" sz="1600" dirty="0"/>
              <a:t>until the IFC1410 is available in order to support our test.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420888"/>
            <a:ext cx="531011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for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attention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49" y="5991093"/>
            <a:ext cx="567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Commissariat à l’énergie atomique et aux énergies alternatives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Centre de Saclay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91191 Gif-sur-Yvette Cedex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T. +33 (0)1 69 08 76 11 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F. +33 (0)1 69 08 30 24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Etablissement public à caractère industriel et commercial </a:t>
            </a:r>
            <a:r>
              <a:rPr lang="fr-FR" sz="3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050" dirty="0" smtClean="0">
                <a:solidFill>
                  <a:schemeClr val="bg1">
                    <a:lumMod val="75000"/>
                  </a:schemeClr>
                </a:solidFill>
              </a:rPr>
              <a:t>RCS Paris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B 775 685 019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Risks management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720B9139-BAE7-44D3-A8B0-998EE27CB7D0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550033"/>
              </p:ext>
            </p:extLst>
          </p:nvPr>
        </p:nvGraphicFramePr>
        <p:xfrm>
          <a:off x="3960203" y="3903653"/>
          <a:ext cx="4445457" cy="1225296"/>
        </p:xfrm>
        <a:graphic>
          <a:graphicData uri="http://schemas.openxmlformats.org/drawingml/2006/table">
            <a:tbl>
              <a:tblPr firstRow="1" firstCol="1" bandRow="1"/>
              <a:tblGrid>
                <a:gridCol w="472662"/>
                <a:gridCol w="397279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0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100" i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Documents delivered with CDR1.1</a:t>
                      </a:r>
                      <a:endParaRPr lang="en-US" sz="10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Zone capteur étanche rapide V4-1 - dossier de plans </a:t>
                      </a:r>
                      <a:r>
                        <a:rPr lang="fr-FR" sz="11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</a:t>
                      </a:r>
                      <a:r>
                        <a:rPr lang="fr-FR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B.pdf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Capteur lent zone centrale V4-1 Dossier de plans </a:t>
                      </a:r>
                      <a:r>
                        <a:rPr lang="fr-FR" sz="11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rév</a:t>
                      </a:r>
                      <a:r>
                        <a:rPr lang="fr-FR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B.pdf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nBLM_CDR11_SlowvsFast_nBLM_Detector.pdf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nBLM_subsystemsRiskAnalysis.pdf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[9]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nBLM control system design.pdf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new BLM?</a:t>
            </a:r>
            <a:endParaRPr lang="fr-FR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525463" y="969963"/>
            <a:ext cx="8618537" cy="550862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r>
              <a:rPr lang="en-US" dirty="0" smtClean="0"/>
              <a:t>RF cavities emit </a:t>
            </a:r>
            <a:r>
              <a:rPr lang="el-GR" dirty="0" smtClean="0">
                <a:solidFill>
                  <a:srgbClr val="C00000"/>
                </a:solidFill>
              </a:rPr>
              <a:t>γ-</a:t>
            </a:r>
            <a:r>
              <a:rPr lang="en-US" dirty="0" smtClean="0">
                <a:solidFill>
                  <a:srgbClr val="C00000"/>
                </a:solidFill>
              </a:rPr>
              <a:t>rays</a:t>
            </a:r>
            <a:r>
              <a:rPr lang="en-US" dirty="0" smtClean="0"/>
              <a:t>. Those </a:t>
            </a:r>
            <a:r>
              <a:rPr lang="el-GR" dirty="0" smtClean="0"/>
              <a:t>γ’</a:t>
            </a:r>
            <a:r>
              <a:rPr lang="en-US" dirty="0" smtClean="0"/>
              <a:t>s may pose a problem to ionization chambers used as  BLMs</a:t>
            </a:r>
          </a:p>
          <a:p>
            <a:r>
              <a:rPr lang="en-US" dirty="0" smtClean="0"/>
              <a:t>In the case of </a:t>
            </a:r>
            <a:r>
              <a:rPr lang="en-US" dirty="0" smtClean="0">
                <a:solidFill>
                  <a:srgbClr val="C00000"/>
                </a:solidFill>
              </a:rPr>
              <a:t>high intensity but low energy regions</a:t>
            </a:r>
            <a:r>
              <a:rPr lang="en-US" dirty="0" smtClean="0"/>
              <a:t> of an accelerator charged particles and </a:t>
            </a:r>
            <a:r>
              <a:rPr lang="el-GR" dirty="0" smtClean="0"/>
              <a:t>γ’</a:t>
            </a:r>
            <a:r>
              <a:rPr lang="en-US" dirty="0"/>
              <a:t>s </a:t>
            </a:r>
            <a:r>
              <a:rPr lang="en-US" dirty="0" smtClean="0"/>
              <a:t>do not even exit the accelerator vessel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Continuous monitoring of small losses </a:t>
            </a:r>
            <a:r>
              <a:rPr lang="en-US" dirty="0" smtClean="0"/>
              <a:t>is needed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Signature of beam loss: </a:t>
            </a:r>
            <a:r>
              <a:rPr lang="en-US" b="1" dirty="0" smtClean="0"/>
              <a:t>fast neutrons</a:t>
            </a:r>
            <a:endParaRPr lang="en-US" dirty="0" smtClean="0">
              <a:solidFill>
                <a:srgbClr val="C00000"/>
              </a:solidFill>
            </a:endParaRPr>
          </a:p>
          <a:p>
            <a:pPr marL="531813" lvl="1" indent="-358775">
              <a:buFont typeface="Wingdings" panose="05000000000000000000" pitchFamily="2" charset="2"/>
              <a:buChar char="è"/>
            </a:pPr>
            <a:r>
              <a:rPr lang="en-US" dirty="0" smtClean="0"/>
              <a:t>Thermal neutrons can come from moderation inside the walls, so </a:t>
            </a:r>
            <a:r>
              <a:rPr lang="en-US" dirty="0" smtClean="0">
                <a:solidFill>
                  <a:srgbClr val="C00000"/>
                </a:solidFill>
              </a:rPr>
              <a:t>must to be rejected</a:t>
            </a:r>
          </a:p>
          <a:p>
            <a:pPr marL="531813" lvl="1" indent="-358775">
              <a:buFont typeface="Wingdings" panose="05000000000000000000" pitchFamily="2" charset="2"/>
              <a:buChar char="è"/>
            </a:pPr>
            <a:r>
              <a:rPr lang="en-US" dirty="0" smtClean="0"/>
              <a:t>Gamma’s and X-rays present during normal operation, so the </a:t>
            </a:r>
            <a:r>
              <a:rPr lang="en-US" dirty="0" smtClean="0">
                <a:solidFill>
                  <a:srgbClr val="C00000"/>
                </a:solidFill>
              </a:rPr>
              <a:t>detector must be insensitive</a:t>
            </a:r>
            <a:r>
              <a:rPr lang="en-US" dirty="0" smtClean="0"/>
              <a:t> to them</a:t>
            </a:r>
            <a:endParaRPr lang="en-US" sz="900" dirty="0"/>
          </a:p>
          <a:p>
            <a:pPr marL="4040188">
              <a:spcBef>
                <a:spcPts val="600"/>
              </a:spcBef>
              <a:buNone/>
            </a:pPr>
            <a:r>
              <a:rPr lang="en-US" sz="2500" dirty="0"/>
              <a:t>The nBLM should be: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sensitive enough to monitor small losses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sensitive &amp; fast enough to react on </a:t>
            </a:r>
            <a:br>
              <a:rPr lang="en-US" sz="2500" dirty="0"/>
            </a:br>
            <a:r>
              <a:rPr lang="en-US" sz="2500" dirty="0"/>
              <a:t>“catastrophic event”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appropriate for </a:t>
            </a:r>
            <a:r>
              <a:rPr lang="en-US" sz="2500" i="1" dirty="0"/>
              <a:t>high rates</a:t>
            </a:r>
            <a:r>
              <a:rPr lang="en-US" sz="2500" dirty="0"/>
              <a:t> 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radiation hard </a:t>
            </a:r>
          </a:p>
          <a:p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525463" y="4698298"/>
            <a:ext cx="3470984" cy="1532727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The “nBLM for ESS”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consept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i="1" dirty="0">
                <a:solidFill>
                  <a:srgbClr val="C00000"/>
                </a:solidFill>
                <a:latin typeface="Comic Sans MS" panose="030F0702030302020204" pitchFamily="66" charset="0"/>
              </a:rPr>
              <a:t>Micromegas equipped with combination of appropriate neutron convertors &amp; moderators</a:t>
            </a:r>
            <a:endParaRPr lang="fr-FR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4321" r="11250" b="1852"/>
          <a:stretch/>
        </p:blipFill>
        <p:spPr>
          <a:xfrm rot="10800000">
            <a:off x="4867354" y="5287899"/>
            <a:ext cx="2387169" cy="14444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2"/>
          <a:stretch/>
        </p:blipFill>
        <p:spPr>
          <a:xfrm>
            <a:off x="572251" y="2866012"/>
            <a:ext cx="1827060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1"/>
          <a:stretch/>
        </p:blipFill>
        <p:spPr>
          <a:xfrm>
            <a:off x="2705850" y="3730012"/>
            <a:ext cx="913551" cy="1044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650" y="3049431"/>
            <a:ext cx="1681834" cy="1584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171" y="4654655"/>
            <a:ext cx="1655829" cy="461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171" y="5159328"/>
            <a:ext cx="1312365" cy="97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171" y="6134011"/>
            <a:ext cx="1655829" cy="46190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175884" y="5090661"/>
            <a:ext cx="2362526" cy="1648592"/>
            <a:chOff x="2344562" y="5090661"/>
            <a:chExt cx="2362526" cy="1648592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9" t="10494" r="39999" b="19054"/>
            <a:stretch/>
          </p:blipFill>
          <p:spPr>
            <a:xfrm rot="5400000">
              <a:off x="3252792" y="5284957"/>
              <a:ext cx="1648592" cy="126000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2344562" y="5297270"/>
              <a:ext cx="1319557" cy="941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0070C0"/>
                  </a:solidFill>
                </a:rPr>
                <a:t>Detector size</a:t>
              </a:r>
            </a:p>
            <a:p>
              <a:pPr>
                <a:buNone/>
              </a:pPr>
              <a:r>
                <a:rPr lang="en-GB" sz="1200" dirty="0" smtClean="0">
                  <a:solidFill>
                    <a:srgbClr val="0070C0"/>
                  </a:solidFill>
                </a:rPr>
                <a:t>~30x30x30cm</a:t>
              </a:r>
              <a:r>
                <a:rPr lang="en-GB" sz="1200" baseline="30000" dirty="0" smtClean="0">
                  <a:solidFill>
                    <a:srgbClr val="0070C0"/>
                  </a:solidFill>
                </a:rPr>
                <a:t>3</a:t>
              </a:r>
            </a:p>
            <a:p>
              <a:pPr>
                <a:buNone/>
              </a:pPr>
              <a:r>
                <a:rPr lang="en-GB" sz="1200" dirty="0" smtClean="0">
                  <a:solidFill>
                    <a:srgbClr val="0070C0"/>
                  </a:solidFill>
                </a:rPr>
                <a:t>~3kg</a:t>
              </a:r>
            </a:p>
            <a:p>
              <a:pPr>
                <a:buNone/>
              </a:pPr>
              <a:r>
                <a:rPr lang="en-GB" sz="1200" dirty="0">
                  <a:solidFill>
                    <a:srgbClr val="0070C0"/>
                  </a:solidFill>
                </a:rPr>
                <a:t>E</a:t>
              </a:r>
              <a:r>
                <a:rPr lang="en-GB" sz="1200" dirty="0" smtClean="0">
                  <a:solidFill>
                    <a:srgbClr val="0070C0"/>
                  </a:solidFill>
                </a:rPr>
                <a:t>asy to transport</a:t>
              </a:r>
              <a:endParaRPr lang="fr-FR" sz="1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79" y="2713458"/>
            <a:ext cx="2234937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2948254" y="4270434"/>
            <a:ext cx="104065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400" dirty="0" err="1" smtClean="0">
                <a:solidFill>
                  <a:srgbClr val="0070C0"/>
                </a:solidFill>
              </a:rPr>
              <a:t>Gas</a:t>
            </a:r>
            <a:r>
              <a:rPr lang="fr-FR" sz="1400" dirty="0" smtClean="0">
                <a:solidFill>
                  <a:srgbClr val="0070C0"/>
                </a:solidFill>
              </a:rPr>
              <a:t> </a:t>
            </a:r>
            <a:r>
              <a:rPr lang="fr-FR" sz="1400" dirty="0" err="1" smtClean="0">
                <a:solidFill>
                  <a:srgbClr val="0070C0"/>
                </a:solidFill>
              </a:rPr>
              <a:t>chamber</a:t>
            </a:r>
            <a:endParaRPr lang="fr-FR" sz="1400" dirty="0">
              <a:solidFill>
                <a:srgbClr val="0070C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540591" y="3730012"/>
            <a:ext cx="1557463" cy="380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2207" y="4691710"/>
            <a:ext cx="219781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err="1" smtClean="0">
                <a:solidFill>
                  <a:srgbClr val="0070C0"/>
                </a:solidFill>
              </a:rPr>
              <a:t>Different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thickness</a:t>
            </a:r>
            <a:r>
              <a:rPr lang="fr-FR" sz="1200" i="1" dirty="0" smtClean="0">
                <a:solidFill>
                  <a:srgbClr val="0070C0"/>
                </a:solidFill>
              </a:rPr>
              <a:t> of </a:t>
            </a:r>
            <a:r>
              <a:rPr lang="fr-FR" sz="1200" i="1" dirty="0" err="1" smtClean="0">
                <a:solidFill>
                  <a:srgbClr val="0070C0"/>
                </a:solidFill>
              </a:rPr>
              <a:t>polyethylene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can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be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added</a:t>
            </a:r>
            <a:endParaRPr lang="fr-FR" sz="1200" i="1" dirty="0">
              <a:solidFill>
                <a:srgbClr val="0070C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720742" y="3417919"/>
            <a:ext cx="2194783" cy="177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1997697" y="3417919"/>
            <a:ext cx="2760479" cy="8941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72301" y="994023"/>
            <a:ext cx="8571750" cy="1687729"/>
            <a:chOff x="572250" y="744337"/>
            <a:chExt cx="8571750" cy="1687729"/>
          </a:xfrm>
        </p:grpSpPr>
        <p:sp>
          <p:nvSpPr>
            <p:cNvPr id="6" name="ZoneTexte 5"/>
            <p:cNvSpPr txBox="1"/>
            <p:nvPr/>
          </p:nvSpPr>
          <p:spPr>
            <a:xfrm>
              <a:off x="1423150" y="744337"/>
              <a:ext cx="128270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dirty="0" smtClean="0"/>
                <a:t>SLOW</a:t>
              </a:r>
              <a:endParaRPr lang="fr-FR" dirty="0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322034" y="1067550"/>
              <a:ext cx="1003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6096750" y="744337"/>
              <a:ext cx="128270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dirty="0" smtClean="0"/>
                <a:t>FAST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687050" y="1111148"/>
              <a:ext cx="4456950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1400" dirty="0" smtClean="0"/>
                <a:t>Recoil protons </a:t>
              </a:r>
              <a:r>
                <a:rPr lang="en-US" sz="1400" dirty="0"/>
                <a:t>produced by neutrons in </a:t>
              </a:r>
              <a:r>
                <a:rPr lang="en-US" sz="1400" dirty="0" smtClean="0"/>
                <a:t>polypropylene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1400" dirty="0" smtClean="0"/>
                <a:t>High </a:t>
              </a:r>
              <a:r>
                <a:rPr lang="en-US" sz="1400" dirty="0"/>
                <a:t>flux high energy </a:t>
              </a:r>
              <a:r>
                <a:rPr lang="en-US" sz="1400" dirty="0" smtClean="0"/>
                <a:t>n's (&gt;0.1 MeV)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err="1" smtClean="0"/>
                <a:t>Faster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response</a:t>
              </a:r>
              <a:endParaRPr lang="fr-FR" sz="1400" dirty="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5969000" y="1067550"/>
              <a:ext cx="1003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298700" y="2212732"/>
              <a:ext cx="914400" cy="21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72250" y="1135514"/>
              <a:ext cx="3898150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smtClean="0"/>
                <a:t>(n, </a:t>
              </a:r>
              <a:r>
                <a:rPr lang="el-GR" sz="1400" dirty="0" smtClean="0"/>
                <a:t>α</a:t>
              </a:r>
              <a:r>
                <a:rPr lang="fr-FR" sz="1400" dirty="0" smtClean="0"/>
                <a:t>) </a:t>
              </a:r>
              <a:r>
                <a:rPr lang="fr-FR" sz="1400" baseline="30000" dirty="0" smtClean="0"/>
                <a:t>10</a:t>
              </a:r>
              <a:r>
                <a:rPr lang="fr-FR" sz="1400" dirty="0" smtClean="0"/>
                <a:t>B </a:t>
              </a:r>
              <a:r>
                <a:rPr lang="fr-FR" sz="1400" dirty="0" err="1" smtClean="0"/>
                <a:t>reaction</a:t>
              </a:r>
              <a:r>
                <a:rPr lang="fr-FR" sz="1400" dirty="0" smtClean="0"/>
                <a:t> 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err="1" smtClean="0"/>
                <a:t>Detection</a:t>
              </a:r>
              <a:r>
                <a:rPr lang="fr-FR" sz="1400" dirty="0" smtClean="0"/>
                <a:t> of </a:t>
              </a:r>
              <a:r>
                <a:rPr lang="fr-FR" sz="1400" dirty="0" err="1" smtClean="0"/>
                <a:t>fast</a:t>
              </a:r>
              <a:r>
                <a:rPr lang="fr-FR" sz="1400" dirty="0" smtClean="0"/>
                <a:t> neutrons </a:t>
              </a:r>
              <a:r>
                <a:rPr lang="fr-FR" sz="1400" dirty="0" err="1" smtClean="0"/>
                <a:t>after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moderation</a:t>
              </a:r>
              <a:r>
                <a:rPr lang="fr-FR" sz="1400" dirty="0" smtClean="0"/>
                <a:t> in </a:t>
              </a:r>
              <a:r>
                <a:rPr lang="fr-FR" sz="1400" dirty="0" err="1" smtClean="0"/>
                <a:t>polyethylene</a:t>
              </a:r>
              <a:r>
                <a:rPr lang="fr-FR" sz="1400" dirty="0" smtClean="0"/>
                <a:t> (~4cm)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smtClean="0"/>
                <a:t>More efficient, 4</a:t>
              </a:r>
              <a:r>
                <a:rPr lang="el-GR" sz="1400" dirty="0" smtClean="0"/>
                <a:t>π</a:t>
              </a:r>
              <a:r>
                <a:rPr lang="fr-FR" sz="1400" dirty="0" smtClean="0"/>
                <a:t>, but </a:t>
              </a:r>
              <a:r>
                <a:rPr lang="fr-FR" sz="1400" dirty="0" err="1" smtClean="0"/>
                <a:t>slower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response</a:t>
              </a:r>
              <a:endParaRPr lang="fr-FR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615" y="14024"/>
            <a:ext cx="6556444" cy="908720"/>
          </a:xfrm>
        </p:spPr>
        <p:txBody>
          <a:bodyPr/>
          <a:lstStyle/>
          <a:p>
            <a:r>
              <a:rPr lang="en-US" cap="none" dirty="0" smtClean="0"/>
              <a:t>n</a:t>
            </a:r>
            <a:r>
              <a:rPr lang="en-US" dirty="0" smtClean="0"/>
              <a:t>BLM Detectors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talks by Laura</a:t>
            </a:r>
          </a:p>
        </p:txBody>
      </p:sp>
      <p:pic>
        <p:nvPicPr>
          <p:cNvPr id="29" name="Imag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480" r="5417" b="9260"/>
          <a:stretch/>
        </p:blipFill>
        <p:spPr>
          <a:xfrm>
            <a:off x="261776" y="5239536"/>
            <a:ext cx="1950656" cy="1259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6733" y="5020740"/>
            <a:ext cx="1765112" cy="35129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Integrated FEE </a:t>
            </a:r>
          </a:p>
        </p:txBody>
      </p:sp>
    </p:spTree>
    <p:extLst>
      <p:ext uri="{BB962C8B-B14F-4D97-AF65-F5344CB8AC3E}">
        <p14:creationId xmlns:p14="http://schemas.microsoft.com/office/powerpoint/2010/main" val="32817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n</a:t>
            </a:r>
            <a:r>
              <a:rPr lang="en-US" dirty="0" smtClean="0"/>
              <a:t>BLM Gas System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Detectors are designed to operate in semi – sealed mode,  however for long term stability some gas recirculation is necessary. The nBLM  </a:t>
            </a:r>
            <a:r>
              <a:rPr lang="en-US" sz="2000" dirty="0"/>
              <a:t>G</a:t>
            </a:r>
            <a:r>
              <a:rPr lang="en-US" sz="2000" dirty="0" smtClean="0"/>
              <a:t>as System: </a:t>
            </a:r>
          </a:p>
          <a:p>
            <a:r>
              <a:rPr lang="en-US" sz="1800" dirty="0" smtClean="0"/>
              <a:t>Provide a constant flaw of 0.2 - 2 l/h of He + 10%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to </a:t>
            </a:r>
            <a:r>
              <a:rPr lang="en-US" sz="1800" dirty="0" smtClean="0"/>
              <a:t>10 </a:t>
            </a:r>
            <a:r>
              <a:rPr lang="en-US" sz="1800" dirty="0" smtClean="0"/>
              <a:t>independent gas lines</a:t>
            </a:r>
          </a:p>
          <a:p>
            <a:r>
              <a:rPr lang="en-US" sz="1800" dirty="0" smtClean="0"/>
              <a:t>Each line feeds a group of detectors in series</a:t>
            </a:r>
          </a:p>
          <a:p>
            <a:r>
              <a:rPr lang="en-US" sz="1800" dirty="0" smtClean="0"/>
              <a:t>Control / Monitoring of flow IN – flow OUT of each line </a:t>
            </a:r>
            <a:r>
              <a:rPr lang="en-US" sz="1800" dirty="0" smtClean="0">
                <a:sym typeface="Wingdings" panose="05000000000000000000" pitchFamily="2" charset="2"/>
              </a:rPr>
              <a:t> assure tightness</a:t>
            </a:r>
            <a:r>
              <a:rPr lang="en-US" sz="1800" dirty="0" smtClean="0"/>
              <a:t> &amp; gas quality</a:t>
            </a:r>
          </a:p>
          <a:p>
            <a:r>
              <a:rPr lang="en-US" sz="1800" dirty="0" smtClean="0"/>
              <a:t>Warning to  EPICs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talks by Laura &amp; Quentin</a:t>
            </a:r>
          </a:p>
        </p:txBody>
      </p:sp>
      <p:pic>
        <p:nvPicPr>
          <p:cNvPr id="7" name="Image 77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1" r="26661"/>
          <a:stretch/>
        </p:blipFill>
        <p:spPr>
          <a:xfrm>
            <a:off x="347410" y="4068517"/>
            <a:ext cx="1207770" cy="1979930"/>
          </a:xfrm>
          <a:prstGeom prst="rect">
            <a:avLst/>
          </a:prstGeom>
        </p:spPr>
      </p:pic>
      <p:pic>
        <p:nvPicPr>
          <p:cNvPr id="8" name="Image 3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9"/>
          <a:stretch/>
        </p:blipFill>
        <p:spPr bwMode="auto">
          <a:xfrm>
            <a:off x="4333566" y="4977071"/>
            <a:ext cx="1673820" cy="1479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e 48"/>
          <p:cNvGrpSpPr/>
          <p:nvPr/>
        </p:nvGrpSpPr>
        <p:grpSpPr>
          <a:xfrm>
            <a:off x="1997291" y="3527505"/>
            <a:ext cx="5182869" cy="1311458"/>
            <a:chOff x="0" y="0"/>
            <a:chExt cx="5183318" cy="1311906"/>
          </a:xfrm>
        </p:grpSpPr>
        <p:grpSp>
          <p:nvGrpSpPr>
            <p:cNvPr id="10" name="Groupe 49"/>
            <p:cNvGrpSpPr/>
            <p:nvPr/>
          </p:nvGrpSpPr>
          <p:grpSpPr>
            <a:xfrm>
              <a:off x="0" y="0"/>
              <a:ext cx="5183318" cy="1104569"/>
              <a:chOff x="0" y="0"/>
              <a:chExt cx="5183318" cy="1104569"/>
            </a:xfrm>
          </p:grpSpPr>
          <p:sp>
            <p:nvSpPr>
              <p:cNvPr id="12" name="Rectangle à coins arrondis 50"/>
              <p:cNvSpPr/>
              <p:nvPr/>
            </p:nvSpPr>
            <p:spPr>
              <a:xfrm>
                <a:off x="0" y="201954"/>
                <a:ext cx="1082694" cy="471225"/>
              </a:xfrm>
              <a:prstGeom prst="roundRect">
                <a:avLst/>
              </a:prstGeom>
              <a:gradFill rotWithShape="1">
                <a:gsLst>
                  <a:gs pos="0">
                    <a:srgbClr val="70AD47">
                      <a:satMod val="103000"/>
                      <a:lumMod val="102000"/>
                      <a:tint val="94000"/>
                    </a:srgbClr>
                  </a:gs>
                  <a:gs pos="50000">
                    <a:srgbClr val="70AD47">
                      <a:satMod val="110000"/>
                      <a:lumMod val="100000"/>
                      <a:shade val="100000"/>
                    </a:srgbClr>
                  </a:gs>
                  <a:gs pos="100000">
                    <a:srgbClr val="70AD47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1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Gas</a:t>
                </a:r>
                <a:r>
                  <a:rPr lang="fr-FR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Storage (GS)</a:t>
                </a:r>
                <a:endParaRPr lang="en-US" sz="1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Connecteur droit avec flèche 51"/>
              <p:cNvCxnSpPr/>
              <p:nvPr/>
            </p:nvCxnSpPr>
            <p:spPr>
              <a:xfrm>
                <a:off x="1082694" y="465615"/>
                <a:ext cx="712447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4" name="Rectangle à coins arrondis 52"/>
              <p:cNvSpPr/>
              <p:nvPr/>
            </p:nvSpPr>
            <p:spPr>
              <a:xfrm>
                <a:off x="1795141" y="129026"/>
                <a:ext cx="1082675" cy="678032"/>
              </a:xfrm>
              <a:prstGeom prst="roundRect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1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Gas</a:t>
                </a:r>
                <a:r>
                  <a:rPr lang="fr-FR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Distribution (GD)</a:t>
                </a:r>
                <a:endParaRPr lang="en-US" sz="1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Connecteur en angle 53"/>
              <p:cNvCxnSpPr/>
              <p:nvPr/>
            </p:nvCxnSpPr>
            <p:spPr>
              <a:xfrm flipV="1">
                <a:off x="2877835" y="246832"/>
                <a:ext cx="992505" cy="128866"/>
              </a:xfrm>
              <a:prstGeom prst="bentConnector3">
                <a:avLst>
                  <a:gd name="adj1" fmla="val 4545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" name="Connecteur en angle 54"/>
              <p:cNvCxnSpPr/>
              <p:nvPr/>
            </p:nvCxnSpPr>
            <p:spPr>
              <a:xfrm flipH="1" flipV="1">
                <a:off x="2877835" y="594641"/>
                <a:ext cx="992524" cy="128590"/>
              </a:xfrm>
              <a:prstGeom prst="bentConnector3">
                <a:avLst>
                  <a:gd name="adj1" fmla="val 54341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" name="Rectangle à coins arrondis 55"/>
              <p:cNvSpPr/>
              <p:nvPr/>
            </p:nvSpPr>
            <p:spPr>
              <a:xfrm>
                <a:off x="3870773" y="0"/>
                <a:ext cx="1312545" cy="931229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3399">
                      <a:shade val="30000"/>
                      <a:satMod val="115000"/>
                    </a:srgbClr>
                  </a:gs>
                  <a:gs pos="50000">
                    <a:srgbClr val="CC3399">
                      <a:shade val="67500"/>
                      <a:satMod val="115000"/>
                    </a:srgbClr>
                  </a:gs>
                  <a:gs pos="100000">
                    <a:srgbClr val="CC339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Gas Detectors Line (GDTL)</a:t>
                </a:r>
                <a:endParaRPr lang="en-US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Zone de texte 2"/>
              <p:cNvSpPr txBox="1">
                <a:spLocks noChangeArrowheads="1"/>
              </p:cNvSpPr>
              <p:nvPr/>
            </p:nvSpPr>
            <p:spPr bwMode="auto">
              <a:xfrm>
                <a:off x="3651990" y="39269"/>
                <a:ext cx="313690" cy="207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800" i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endParaRPr lang="en-US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Zone de texte 2"/>
              <p:cNvSpPr txBox="1">
                <a:spLocks noChangeArrowheads="1"/>
              </p:cNvSpPr>
              <p:nvPr/>
            </p:nvSpPr>
            <p:spPr bwMode="auto">
              <a:xfrm>
                <a:off x="3601502" y="521713"/>
                <a:ext cx="408940" cy="207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800" i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Out</a:t>
                </a:r>
                <a:endParaRPr lang="en-US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" name="Connecteur droit avec flèche 59"/>
              <p:cNvCxnSpPr/>
              <p:nvPr/>
            </p:nvCxnSpPr>
            <p:spPr>
              <a:xfrm>
                <a:off x="2350513" y="807814"/>
                <a:ext cx="0" cy="29675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11" name="Zone de texte 2"/>
            <p:cNvSpPr txBox="1">
              <a:spLocks noChangeArrowheads="1"/>
            </p:cNvSpPr>
            <p:nvPr/>
          </p:nvSpPr>
          <p:spPr bwMode="auto">
            <a:xfrm>
              <a:off x="2081242" y="1093914"/>
              <a:ext cx="796573" cy="21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  <a:buNone/>
              </a:pPr>
              <a:r>
                <a:rPr lang="fr-FR" sz="800" i="1" dirty="0" err="1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Exhaust</a:t>
              </a:r>
              <a:endPara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Image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70"/>
          <a:stretch/>
        </p:blipFill>
        <p:spPr bwMode="auto">
          <a:xfrm>
            <a:off x="2316935" y="5269954"/>
            <a:ext cx="1657716" cy="1014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3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29339" r="55494" b="45731"/>
          <a:stretch/>
        </p:blipFill>
        <p:spPr bwMode="auto">
          <a:xfrm>
            <a:off x="6209222" y="4645774"/>
            <a:ext cx="2377615" cy="1402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16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869424"/>
            <a:ext cx="9144000" cy="285572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229600" cy="721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Time line for the </a:t>
            </a:r>
            <a:r>
              <a:rPr lang="en-US" sz="2000" b="1" dirty="0" smtClean="0">
                <a:solidFill>
                  <a:srgbClr val="000000"/>
                </a:solidFill>
              </a:rPr>
              <a:t>nBLM project</a:t>
            </a:r>
            <a:endParaRPr lang="en-US" sz="2000" b="1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28000" y="4581128"/>
            <a:ext cx="237626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en-US" sz="1600" b="1" dirty="0">
                <a:solidFill>
                  <a:srgbClr val="000000"/>
                </a:solidFill>
              </a:rPr>
              <a:t>E</a:t>
            </a:r>
            <a:r>
              <a:rPr lang="en-US" sz="1600" b="1" dirty="0" smtClean="0">
                <a:solidFill>
                  <a:srgbClr val="000000"/>
                </a:solidFill>
              </a:rPr>
              <a:t>lectronics design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149080"/>
            <a:ext cx="2448272" cy="323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 </a:t>
            </a:r>
            <a:r>
              <a:rPr lang="en-US" sz="1500" b="1" dirty="0" smtClean="0"/>
              <a:t>Detector design</a:t>
            </a:r>
            <a:endParaRPr lang="en-US" sz="15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691680" y="5589240"/>
            <a:ext cx="36004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Controls SW development</a:t>
            </a:r>
            <a:endParaRPr lang="en-US" sz="1600" dirty="0" smtClean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80" y="6042774"/>
            <a:ext cx="36004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FPGA FW development</a:t>
            </a:r>
            <a:endParaRPr lang="en-US" sz="1600" dirty="0" smtClean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4653136"/>
            <a:ext cx="1224136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Production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4368" y="4725144"/>
            <a:ext cx="1008112" cy="584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Inst. &amp;</a:t>
            </a:r>
          </a:p>
          <a:p>
            <a:pPr algn="ctr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Com.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5085184"/>
            <a:ext cx="36004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Gas system design</a:t>
            </a:r>
            <a:endParaRPr lang="en-US" sz="1600" dirty="0" smtClean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69312" y="52752"/>
            <a:ext cx="7079152" cy="908720"/>
          </a:xfrm>
        </p:spPr>
        <p:txBody>
          <a:bodyPr/>
          <a:lstStyle/>
          <a:p>
            <a:r>
              <a:rPr lang="en-US" dirty="0" smtClean="0"/>
              <a:t>nBLM risks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74058" y="1613350"/>
            <a:ext cx="837440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(N1) 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Insufficient count rate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285" y="3269638"/>
            <a:ext cx="8374406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</a:rPr>
              <a:t>N3) </a:t>
            </a:r>
            <a:r>
              <a:rPr lang="en-US" dirty="0"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Neutron signal difficult to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discriminate due to backgrounds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285" y="2502985"/>
            <a:ext cx="8374406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</a:rPr>
              <a:t>N2) </a:t>
            </a:r>
            <a:r>
              <a:rPr lang="en-US" dirty="0"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Detectors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saturation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47522" y="1213661"/>
            <a:ext cx="74500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latin typeface="Arial"/>
              </a:rPr>
              <a:t>As </a:t>
            </a:r>
            <a:r>
              <a:rPr lang="en-US" sz="1400" dirty="0">
                <a:latin typeface="Arial"/>
              </a:rPr>
              <a:t>a result of </a:t>
            </a:r>
            <a:r>
              <a:rPr lang="en-US" sz="1400" dirty="0">
                <a:solidFill>
                  <a:srgbClr val="0066FF"/>
                </a:solidFill>
                <a:latin typeface="Arial"/>
              </a:rPr>
              <a:t>Unknown operational conditions of ESS accelerator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6888" y="1848878"/>
            <a:ext cx="7834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there is a risk that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Insufficient count rate for the desired system reaction time</a:t>
            </a:r>
            <a:r>
              <a:rPr lang="en-US" sz="1600" dirty="0">
                <a:latin typeface="Arial"/>
              </a:rPr>
              <a:t>, 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resulting in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Reduced alarm sensitivity</a:t>
            </a:r>
            <a:endParaRPr lang="en-US" sz="1600" dirty="0"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188" y="2725178"/>
            <a:ext cx="737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there is a risk that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Detectors </a:t>
            </a:r>
            <a:r>
              <a:rPr lang="en-US" sz="1600" dirty="0" smtClean="0">
                <a:solidFill>
                  <a:srgbClr val="0066FF"/>
                </a:solidFill>
                <a:latin typeface="Arial"/>
              </a:rPr>
              <a:t>saturation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/>
              </a:rPr>
              <a:t>resulting </a:t>
            </a:r>
            <a:r>
              <a:rPr lang="en-US" sz="1600" dirty="0">
                <a:latin typeface="Arial"/>
              </a:rPr>
              <a:t>in </a:t>
            </a:r>
            <a:r>
              <a:rPr lang="en-US" sz="1600" dirty="0" smtClean="0">
                <a:solidFill>
                  <a:srgbClr val="0066FF"/>
                </a:solidFill>
                <a:latin typeface="Arial"/>
              </a:rPr>
              <a:t>redesign analysis software</a:t>
            </a:r>
            <a:endParaRPr lang="en-US" sz="1600" dirty="0"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788" y="3563378"/>
            <a:ext cx="737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there is a risk that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Neutron signal difficult to </a:t>
            </a:r>
            <a:r>
              <a:rPr lang="en-US" sz="1600" dirty="0" smtClean="0">
                <a:solidFill>
                  <a:srgbClr val="0066FF"/>
                </a:solidFill>
                <a:latin typeface="Arial"/>
              </a:rPr>
              <a:t>discriminate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/>
              </a:rPr>
              <a:t>resulting </a:t>
            </a:r>
            <a:r>
              <a:rPr lang="en-US" sz="1600" dirty="0">
                <a:latin typeface="Arial"/>
              </a:rPr>
              <a:t>in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Reduced alarm sensitivity</a:t>
            </a:r>
            <a:endParaRPr lang="en-US" sz="1600" dirty="0">
              <a:latin typeface="Arial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3" y="4230150"/>
            <a:ext cx="3950615" cy="2448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732469" y="5339478"/>
            <a:ext cx="3075925" cy="905998"/>
          </a:xfrm>
          <a:prstGeom prst="rect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/>
              </a:rPr>
              <a:t>From the simulations with scenarios we have so far 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/>
              </a:rPr>
              <a:t>Rates of &gt;MHz in µs (slow detector)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/>
              </a:rPr>
              <a:t>                         in ns (fast detector)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82600" y="4322271"/>
            <a:ext cx="4052888" cy="2355879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600" dirty="0" smtClean="0">
                <a:solidFill>
                  <a:srgbClr val="002060"/>
                </a:solidFill>
                <a:latin typeface="Arial"/>
              </a:rPr>
              <a:t>Mitigation strategy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Tests at LINAC4 and ESS cavities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Backgrounds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Response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Versatile design of prototypes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Efficiency can be reduced: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</a:t>
            </a:r>
            <a:r>
              <a:rPr lang="en-GB" sz="14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thickness </a:t>
            </a:r>
            <a:endParaRPr lang="en-GB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Boron instead of </a:t>
            </a:r>
            <a:r>
              <a:rPr lang="en-GB" sz="1400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segmented in 4</a:t>
            </a:r>
            <a:endParaRPr lang="fr-FR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400" b="1" dirty="0" smtClean="0">
              <a:latin typeface="Arial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400" b="1" dirty="0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6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7659" y="970158"/>
            <a:ext cx="4026890" cy="550870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nBLM project:</a:t>
            </a:r>
          </a:p>
          <a:p>
            <a:pPr marL="896938" lvl="1" indent="-541338"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400" dirty="0" smtClean="0"/>
              <a:t>Detector system</a:t>
            </a:r>
          </a:p>
          <a:p>
            <a:pPr marL="896938" lvl="1" indent="-541338"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400" dirty="0" smtClean="0"/>
              <a:t>Controls system</a:t>
            </a:r>
          </a:p>
          <a:p>
            <a:pPr marL="896938" lvl="1" indent="-541338"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400" dirty="0" smtClean="0"/>
              <a:t>Acquisition system 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986074" y="965222"/>
            <a:ext cx="4910834" cy="5508703"/>
          </a:xfrm>
          <a:prstGeom prst="rect">
            <a:avLst/>
          </a:prstGeom>
        </p:spPr>
        <p:txBody>
          <a:bodyPr/>
          <a:lstStyle>
            <a:lvl1pPr marL="450850" indent="-450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sz="2400" kern="0" dirty="0" smtClean="0"/>
              <a:t>Detector system: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000" kern="0" dirty="0" smtClean="0"/>
              <a:t>Detector design</a:t>
            </a:r>
          </a:p>
          <a:p>
            <a:pPr marL="1041400" lvl="2" indent="-285750">
              <a:lnSpc>
                <a:spcPct val="100000"/>
              </a:lnSpc>
              <a:buFont typeface="Wingdings" panose="05000000000000000000" pitchFamily="2" charset="2"/>
              <a:buChar char="F"/>
              <a:tabLst>
                <a:tab pos="896938" algn="l"/>
              </a:tabLst>
            </a:pPr>
            <a:r>
              <a:rPr lang="en-US" sz="1800" kern="0" dirty="0" smtClean="0"/>
              <a:t>MC simulations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Prototype fabrication 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Prototype </a:t>
            </a:r>
            <a:r>
              <a:rPr lang="en-US" sz="2200" kern="0" dirty="0"/>
              <a:t>testing &amp; optimization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Final design</a:t>
            </a:r>
          </a:p>
          <a:p>
            <a:pPr marL="1098550" lvl="2" indent="-342900">
              <a:lnSpc>
                <a:spcPct val="100000"/>
              </a:lnSpc>
              <a:buFont typeface="Wingdings" panose="05000000000000000000" pitchFamily="2" charset="2"/>
              <a:buChar char="F"/>
              <a:tabLst>
                <a:tab pos="896938" algn="l"/>
              </a:tabLst>
            </a:pPr>
            <a:r>
              <a:rPr lang="en-US" sz="1800" kern="0" dirty="0" smtClean="0"/>
              <a:t>Frond-End Electronics (FEE)</a:t>
            </a:r>
          </a:p>
          <a:p>
            <a:pPr marL="1098550" lvl="2" indent="-342900">
              <a:lnSpc>
                <a:spcPct val="100000"/>
              </a:lnSpc>
              <a:buFont typeface="Wingdings" panose="05000000000000000000" pitchFamily="2" charset="2"/>
              <a:buChar char="F"/>
              <a:tabLst>
                <a:tab pos="896938" algn="l"/>
              </a:tabLst>
            </a:pPr>
            <a:r>
              <a:rPr lang="en-US" sz="1800" kern="0" dirty="0" smtClean="0"/>
              <a:t>HV &amp; LV</a:t>
            </a:r>
          </a:p>
          <a:p>
            <a:pPr marL="1098550" lvl="2" indent="-342900">
              <a:lnSpc>
                <a:spcPct val="100000"/>
              </a:lnSpc>
              <a:buFont typeface="Wingdings" panose="05000000000000000000" pitchFamily="2" charset="2"/>
              <a:buChar char="F"/>
              <a:tabLst>
                <a:tab pos="896938" algn="l"/>
              </a:tabLst>
            </a:pPr>
            <a:r>
              <a:rPr lang="en-US" sz="1800" kern="0" dirty="0" smtClean="0"/>
              <a:t>Gas  System</a:t>
            </a:r>
          </a:p>
          <a:p>
            <a:pPr marL="1098550" lvl="2" indent="-342900">
              <a:lnSpc>
                <a:spcPct val="100000"/>
              </a:lnSpc>
              <a:buFont typeface="Wingdings" panose="05000000000000000000" pitchFamily="2" charset="2"/>
              <a:buChar char="F"/>
              <a:tabLst>
                <a:tab pos="896938" algn="l"/>
              </a:tabLst>
            </a:pPr>
            <a:r>
              <a:rPr lang="en-US" sz="1800" kern="0" dirty="0" smtClean="0"/>
              <a:t>Mechanical support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Production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Validation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Vertical Integration Test</a:t>
            </a:r>
          </a:p>
          <a:p>
            <a:pPr marL="698500" lvl="1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en-US" sz="2200" kern="0" dirty="0" smtClean="0"/>
              <a:t>Delivery, Installation &amp; Commissioning 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537768"/>
              </p:ext>
            </p:extLst>
          </p:nvPr>
        </p:nvGraphicFramePr>
        <p:xfrm>
          <a:off x="115613" y="987750"/>
          <a:ext cx="8912774" cy="58521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93405"/>
                <a:gridCol w="751920"/>
                <a:gridCol w="1576525"/>
                <a:gridCol w="1881378"/>
                <a:gridCol w="998483"/>
                <a:gridCol w="2501462"/>
                <a:gridCol w="60960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# MS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Milestone WBS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Short     description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Planned / Baseline date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Responsible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Comment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CAS [%]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Kick-off meeting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July 2016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(T0)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Agreement on SoW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Technical Specifications of nBLMs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T1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Dec 2016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Delivery of nBLM requirements and specifications and ESS ERIC standards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PDR 1.1 data package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T1 + 0.5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Dec  2016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Delivery of the Conceptual design of the detector and tests planned.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139700" algn="ctr"/>
                        </a:tabLst>
                      </a:pPr>
                      <a:r>
                        <a:rPr lang="en-GB" sz="1400" dirty="0">
                          <a:effectLst/>
                        </a:rPr>
                        <a:t>	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PDR 1.1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T2 = T1 + 1.0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January 2016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Acceptance of the completion of PDR 1.1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139700" algn="ctr"/>
                        </a:tabLst>
                      </a:pPr>
                      <a:r>
                        <a:rPr lang="en-GB" sz="1400" dirty="0">
                          <a:effectLst/>
                        </a:rPr>
                        <a:t>	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PDR 1.2 data package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T2 + 6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June 2017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Initial design report for electronics for nBLM system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PDR 1.2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T3 = T2 + 0.5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July 2017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Acceptance of the completion of PDR 1.2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139700" algn="ctr"/>
                        </a:tabLst>
                      </a:pPr>
                      <a:r>
                        <a:rPr lang="en-GB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Support interface document and the </a:t>
                      </a:r>
                      <a:r>
                        <a:rPr lang="en-GB" sz="1400" dirty="0" smtClean="0">
                          <a:effectLst/>
                        </a:rPr>
                        <a:t>FW design </a:t>
                      </a:r>
                      <a:r>
                        <a:rPr lang="en-GB" sz="1400" dirty="0">
                          <a:effectLst/>
                        </a:rPr>
                        <a:t>deployed on the FPGA located in the nBLM BEE.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T3 + 0.5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July 2017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Interface document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CDR 1.1 data package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T3 + 4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Nov 2017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Detailed </a:t>
                      </a:r>
                      <a:r>
                        <a:rPr lang="en-GB" sz="1400" dirty="0" smtClean="0">
                          <a:effectLst/>
                        </a:rPr>
                        <a:t>design. 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Report </a:t>
                      </a:r>
                      <a:r>
                        <a:rPr lang="en-GB" sz="1400" dirty="0">
                          <a:effectLst/>
                        </a:rPr>
                        <a:t>on prototype </a:t>
                      </a:r>
                      <a:r>
                        <a:rPr lang="en-GB" sz="1400" dirty="0" smtClean="0">
                          <a:effectLst/>
                        </a:rPr>
                        <a:t>results.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Completed electronics design for </a:t>
                      </a:r>
                      <a:r>
                        <a:rPr lang="en-GB" sz="1400" dirty="0" err="1">
                          <a:effectLst/>
                        </a:rPr>
                        <a:t>nBLMs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CDR 1.1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T4 =  T3 + 0.5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Nov 2017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Acceptance of the CDR 1.1 completion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0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333222"/>
              </p:ext>
            </p:extLst>
          </p:nvPr>
        </p:nvGraphicFramePr>
        <p:xfrm>
          <a:off x="1" y="427030"/>
          <a:ext cx="9143998" cy="64160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08799"/>
                <a:gridCol w="704993"/>
                <a:gridCol w="1241782"/>
                <a:gridCol w="1746849"/>
                <a:gridCol w="830293"/>
                <a:gridCol w="3396649"/>
                <a:gridCol w="61463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# MS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Milestone WBS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Short     description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Planned / Baseline date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Responsible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Comment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CAS [%]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CDR 1.2 data package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T5 = T4 + 6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April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Delivery of final tests report of prototype, Technical documentation on gaz &amp; filtering system, software documentation for control system. Documentation on the completed FPGA firmware development.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CDR 1.2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T6 = T5 + 0.5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April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Note of acceptance for CDR 1.2 completion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Milestone for completing the design of the whole of nBLM system.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Vertical test facility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T7 = T6 + 5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Sept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Facility availability for vertical tests at Lund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SAR data package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T7 + 1 month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Oct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‘As-built’ documentation. Installation and commissioning instructions documentation.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nBLM vertical test report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SAR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T8 = T7 + 1.5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Nov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Note of acceptance of the completion of the </a:t>
                      </a:r>
                      <a:r>
                        <a:rPr lang="en-GB" sz="1400" dirty="0" smtClean="0">
                          <a:effectLst/>
                        </a:rPr>
                        <a:t>SAR. The </a:t>
                      </a:r>
                      <a:r>
                        <a:rPr lang="en-GB" sz="1400" dirty="0">
                          <a:effectLst/>
                        </a:rPr>
                        <a:t>nBLM system is manufactured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nBLM system delivered to 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T8 + 1 month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Dec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Delivery of the nBLM system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nBLM system acceptance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T9 = T8 + 1.5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Dec 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Acceptance note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Installation and </a:t>
                      </a:r>
                      <a:r>
                        <a:rPr lang="en-GB" sz="1400" dirty="0" err="1" smtClean="0">
                          <a:effectLst/>
                        </a:rPr>
                        <a:t>commiss</a:t>
                      </a:r>
                      <a:r>
                        <a:rPr lang="en-GB" sz="1400" dirty="0" smtClean="0">
                          <a:effectLst/>
                        </a:rPr>
                        <a:t>.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T10 = T9 + 1 month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Jan 2019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CEA-ESSI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Support to installation and commissioning on ESS premise.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Inst. &amp; comm. end </a:t>
                      </a:r>
                      <a:r>
                        <a:rPr lang="en-GB" sz="1400" dirty="0">
                          <a:effectLst/>
                        </a:rPr>
                        <a:t>– Transfer of ownership to the ESS ERIC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T11 = T10 + 5 months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April 2019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ESS ERIC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Marks all completion of the nBLM system installation and commissioning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  <a:tr h="0">
                <a:tc gridSpan="6"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TOTAL: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100%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320" marR="1732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6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design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MS simulations of different loss </a:t>
            </a:r>
            <a:r>
              <a:rPr lang="en-US" sz="2000" dirty="0" err="1" smtClean="0"/>
              <a:t>scenaria</a:t>
            </a:r>
            <a:r>
              <a:rPr lang="en-US" sz="2000" dirty="0" smtClean="0"/>
              <a:t> delivered by ESS (Sep. 2016)</a:t>
            </a:r>
          </a:p>
          <a:p>
            <a:r>
              <a:rPr lang="en-US" sz="2000" dirty="0" smtClean="0"/>
              <a:t>Preliminary detector design based on MC simulations performed by Laura and Georgios reported in PRD1.1 (Dec 2016)</a:t>
            </a:r>
          </a:p>
          <a:p>
            <a:r>
              <a:rPr lang="en-US" sz="2000" dirty="0" smtClean="0"/>
              <a:t>First Detector prototype with integrated FEE was delivered in June 2017 (Micromegas design and fabrication at CERN)</a:t>
            </a:r>
          </a:p>
          <a:p>
            <a:r>
              <a:rPr lang="en-US" sz="2000" dirty="0" smtClean="0"/>
              <a:t>Versatile design: </a:t>
            </a:r>
          </a:p>
          <a:p>
            <a:pPr lvl="1"/>
            <a:r>
              <a:rPr lang="en-US" sz="1600" dirty="0"/>
              <a:t>m</a:t>
            </a:r>
            <a:r>
              <a:rPr lang="en-US" sz="1600" dirty="0" smtClean="0"/>
              <a:t>oderator thickness </a:t>
            </a:r>
          </a:p>
          <a:p>
            <a:pPr lvl="1"/>
            <a:r>
              <a:rPr lang="en-US" sz="1600" dirty="0" smtClean="0"/>
              <a:t>drift gap  </a:t>
            </a:r>
          </a:p>
          <a:p>
            <a:pPr lvl="1"/>
            <a:r>
              <a:rPr lang="en-US" sz="1600" dirty="0" smtClean="0"/>
              <a:t>Possibility of double-sided </a:t>
            </a:r>
            <a:r>
              <a:rPr lang="en-US" sz="1600" dirty="0" err="1" smtClean="0"/>
              <a:t>micromegas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Image 2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479" y="4243527"/>
            <a:ext cx="3292550" cy="2146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2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4728" y="4243526"/>
            <a:ext cx="3510484" cy="2180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design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" y="970158"/>
            <a:ext cx="8619893" cy="5508703"/>
          </a:xfrm>
        </p:spPr>
        <p:txBody>
          <a:bodyPr/>
          <a:lstStyle/>
          <a:p>
            <a:r>
              <a:rPr lang="en-US" sz="2000" dirty="0" smtClean="0"/>
              <a:t>Prototype tests </a:t>
            </a:r>
          </a:p>
          <a:p>
            <a:pPr lvl="1"/>
            <a:r>
              <a:rPr lang="en-US" sz="1800" dirty="0" smtClean="0"/>
              <a:t>IRFU/DEDIP Micromegas lab (July 2017 – Nov 2019)</a:t>
            </a:r>
          </a:p>
          <a:p>
            <a:pPr lvl="1"/>
            <a:r>
              <a:rPr lang="en-US" sz="1800" dirty="0" smtClean="0"/>
              <a:t>Birmingham University Cyclotron (28 MeV protons on Al target, 25-28 Nov 2017)</a:t>
            </a:r>
          </a:p>
          <a:p>
            <a:pPr lvl="1"/>
            <a:r>
              <a:rPr lang="en-US" sz="1800" dirty="0" smtClean="0"/>
              <a:t>Tests with IRFU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 postponed for 2017 due to vacuum problems </a:t>
            </a:r>
          </a:p>
          <a:p>
            <a:r>
              <a:rPr lang="en-US" sz="2000" dirty="0" smtClean="0"/>
              <a:t>New design (Oct 2017)</a:t>
            </a:r>
          </a:p>
          <a:p>
            <a:pPr lvl="1"/>
            <a:r>
              <a:rPr lang="en-US" sz="1800" dirty="0" smtClean="0"/>
              <a:t>FEE &amp; HV filter in independent mezzanine cards</a:t>
            </a:r>
          </a:p>
          <a:p>
            <a:pPr lvl="1"/>
            <a:r>
              <a:rPr lang="en-US" sz="1800" dirty="0" smtClean="0"/>
              <a:t>Common design for slow/fast detector chamber</a:t>
            </a:r>
          </a:p>
          <a:p>
            <a:pPr lvl="1"/>
            <a:r>
              <a:rPr lang="en-US" sz="1800" dirty="0" smtClean="0"/>
              <a:t>Compact design + faraday cage</a:t>
            </a:r>
          </a:p>
          <a:p>
            <a:pPr lvl="1"/>
            <a:r>
              <a:rPr lang="en-US" sz="1800" dirty="0" smtClean="0"/>
              <a:t>Mechanical pieces for 2+2 detectors ordered this week</a:t>
            </a:r>
          </a:p>
          <a:p>
            <a:pPr lvl="1"/>
            <a:r>
              <a:rPr lang="en-US" sz="1800" dirty="0" smtClean="0"/>
              <a:t>Gerber files being finalized. Order expected this week</a:t>
            </a:r>
          </a:p>
          <a:p>
            <a:pPr lvl="1"/>
            <a:r>
              <a:rPr lang="en-US" sz="1800" dirty="0" smtClean="0"/>
              <a:t>Gas recirculation system for the testing being built</a:t>
            </a:r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Imag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503" y="4775198"/>
            <a:ext cx="2254522" cy="1811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33704" y="4745041"/>
            <a:ext cx="1751965" cy="1871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877" y="2985527"/>
            <a:ext cx="3411220" cy="3239770"/>
          </a:xfrm>
          <a:prstGeom prst="rect">
            <a:avLst/>
          </a:prstGeom>
          <a:noFill/>
        </p:spPr>
      </p:pic>
      <p:pic>
        <p:nvPicPr>
          <p:cNvPr id="10" name="Image 4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5580" y="6292582"/>
            <a:ext cx="1368513" cy="498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38869" y="6339389"/>
            <a:ext cx="1908699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More in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aura’s talk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7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Frond-End Electronics based on FAMMAS current amplifiers</a:t>
            </a:r>
          </a:p>
          <a:p>
            <a:r>
              <a:rPr lang="en-US" sz="2000" dirty="0" smtClean="0"/>
              <a:t>Mezzanine card with LV filter + buffer</a:t>
            </a:r>
          </a:p>
          <a:p>
            <a:r>
              <a:rPr lang="en-US" sz="2000" dirty="0"/>
              <a:t>3</a:t>
            </a:r>
            <a:r>
              <a:rPr lang="en-US" sz="2000" dirty="0" smtClean="0"/>
              <a:t> options:</a:t>
            </a:r>
          </a:p>
          <a:p>
            <a:pPr lvl="1"/>
            <a:r>
              <a:rPr lang="en-US" sz="1800" dirty="0" smtClean="0"/>
              <a:t>1 amplifier for all 4 detector strips + possibility to remove strips with jumpers</a:t>
            </a:r>
          </a:p>
          <a:p>
            <a:pPr lvl="1"/>
            <a:r>
              <a:rPr lang="en-US" sz="1800" dirty="0" smtClean="0"/>
              <a:t>1 amplifier per strip and signal summing (lower capacitance per detector)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Possibility to apply bias on the strips for </a:t>
            </a:r>
            <a:r>
              <a:rPr lang="en-US" sz="1800" dirty="0" err="1" smtClean="0">
                <a:solidFill>
                  <a:srgbClr val="FF0000"/>
                </a:solidFill>
              </a:rPr>
              <a:t>preamplification</a:t>
            </a:r>
            <a:r>
              <a:rPr lang="en-US" sz="1800" dirty="0" smtClean="0">
                <a:solidFill>
                  <a:srgbClr val="FF0000"/>
                </a:solidFill>
              </a:rPr>
              <a:t> mode</a:t>
            </a:r>
          </a:p>
          <a:p>
            <a:r>
              <a:rPr lang="en-US" sz="2000" dirty="0" smtClean="0"/>
              <a:t>Production to start soon (planned to have first cards for January 2018)</a:t>
            </a:r>
          </a:p>
          <a:p>
            <a:r>
              <a:rPr lang="en-US" sz="2000" dirty="0" smtClean="0"/>
              <a:t>SMA connectors (signals + LV), SHV for HV 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Image 37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9923" y="3536955"/>
            <a:ext cx="2817469" cy="977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1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511205" y="3836548"/>
            <a:ext cx="1964590" cy="3091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4718" y="3772002"/>
            <a:ext cx="1850410" cy="33349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32546" y="3927643"/>
            <a:ext cx="1908699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More in Philippe’s talk (by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aura)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0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&amp; LV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CDR 1.1 of nBLM - 04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/127/2017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ZoneTexte 4"/>
          <p:cNvSpPr txBox="1">
            <a:spLocks noGrp="1"/>
          </p:cNvSpPr>
          <p:nvPr>
            <p:ph idx="1"/>
          </p:nvPr>
        </p:nvSpPr>
        <p:spPr>
          <a:xfrm>
            <a:off x="247250" y="970158"/>
            <a:ext cx="451393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chemeClr val="bg2"/>
                </a:solidFill>
              </a:rPr>
              <a:t>CAEN modules have been selected:</a:t>
            </a:r>
            <a:endParaRPr lang="en-GB" sz="2000" dirty="0" smtClean="0"/>
          </a:p>
          <a:p>
            <a:pPr marL="285750" indent="-285750"/>
            <a:r>
              <a:rPr lang="en-GB" sz="2000" dirty="0" smtClean="0"/>
              <a:t>2 SY4527 crates </a:t>
            </a:r>
            <a:endParaRPr lang="en-GB" sz="2000" dirty="0"/>
          </a:p>
          <a:p>
            <a:pPr marL="285750" indent="-285750"/>
            <a:r>
              <a:rPr lang="en-GB" sz="2000" dirty="0" smtClean="0"/>
              <a:t>4+1 A7030N HV cards with 48 </a:t>
            </a:r>
            <a:r>
              <a:rPr lang="en-GB" sz="2000" dirty="0" err="1" smtClean="0"/>
              <a:t>independend</a:t>
            </a:r>
            <a:r>
              <a:rPr lang="en-GB" sz="2000" dirty="0" smtClean="0"/>
              <a:t> channels each </a:t>
            </a:r>
            <a:r>
              <a:rPr lang="en-GB" sz="2000" dirty="0" smtClean="0"/>
              <a:t>+ </a:t>
            </a:r>
            <a:endParaRPr lang="en-GB" sz="2000" dirty="0" smtClean="0"/>
          </a:p>
          <a:p>
            <a:pPr marL="285750" indent="-285750"/>
            <a:r>
              <a:rPr lang="en-GB" sz="2000" dirty="0"/>
              <a:t>4</a:t>
            </a:r>
            <a:r>
              <a:rPr lang="en-GB" sz="2000" dirty="0" smtClean="0"/>
              <a:t> </a:t>
            </a:r>
            <a:r>
              <a:rPr lang="en-GB" sz="2000" dirty="0" smtClean="0"/>
              <a:t>R648 distribution rack have been acquired</a:t>
            </a:r>
          </a:p>
          <a:p>
            <a:pPr marL="285750" indent="-285750"/>
            <a:r>
              <a:rPr lang="en-GB" sz="2000" dirty="0" smtClean="0"/>
              <a:t>2 (+?) A2512 LV </a:t>
            </a:r>
            <a:r>
              <a:rPr lang="en-GB" sz="2000" dirty="0" smtClean="0"/>
              <a:t>cards </a:t>
            </a:r>
            <a:r>
              <a:rPr lang="en-GB" sz="2000" dirty="0" smtClean="0"/>
              <a:t>(8 </a:t>
            </a:r>
            <a:r>
              <a:rPr lang="en-GB" sz="2000" dirty="0" smtClean="0"/>
              <a:t>channel each</a:t>
            </a:r>
            <a:r>
              <a:rPr lang="en-GB" sz="2000" dirty="0" smtClean="0"/>
              <a:t>)</a:t>
            </a:r>
          </a:p>
          <a:p>
            <a:pPr marL="285750" indent="-285750"/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1 SY4527 + 1 A7030N + 1 R648 already at CEA (Sep 2017)</a:t>
            </a:r>
            <a:endParaRPr lang="en-GB" sz="2000" dirty="0" smtClean="0"/>
          </a:p>
          <a:p>
            <a:pPr>
              <a:buNone/>
            </a:pPr>
            <a:endParaRPr lang="en-GB" sz="20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2"/>
                </a:solidFill>
              </a:rPr>
              <a:t>Cabling</a:t>
            </a:r>
          </a:p>
          <a:p>
            <a:pPr>
              <a:buNone/>
            </a:pPr>
            <a:r>
              <a:rPr lang="en-GB" sz="2000" dirty="0" smtClean="0"/>
              <a:t>Decision taken (to be verified by Philippe!!! )</a:t>
            </a:r>
            <a:endParaRPr lang="en-GB" sz="2000" dirty="0"/>
          </a:p>
        </p:txBody>
      </p:sp>
      <p:pic>
        <p:nvPicPr>
          <p:cNvPr id="1026" name="Image 49" descr="http://www.caen.it/documents/work_EcommerceProduct/752/SY4527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52" y="1095578"/>
            <a:ext cx="2180740" cy="17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 50" descr="http://www.caen.it/documents/work_EcommerceProduct/752/SY4527_b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14" y="1095578"/>
            <a:ext cx="2200186" cy="17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Image 51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6993" y="2875410"/>
            <a:ext cx="752475" cy="2505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52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6178" y="3597079"/>
            <a:ext cx="3740815" cy="1355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53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422117" y="4442850"/>
            <a:ext cx="579755" cy="2663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60714" y="5877666"/>
            <a:ext cx="2924712" cy="346229"/>
          </a:xfrm>
          <a:prstGeom prst="rect">
            <a:avLst/>
          </a:prstGeom>
          <a:noFill/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More in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aura’s and Irena’s talks</a:t>
            </a:r>
            <a:endParaRPr lang="en-US" sz="14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2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IPHI_CP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C00000"/>
      </a:lt2>
      <a:accent1>
        <a:srgbClr val="FBDF53"/>
      </a:accent1>
      <a:accent2>
        <a:srgbClr val="FF9966"/>
      </a:accent2>
      <a:accent3>
        <a:srgbClr val="00009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50800">
          <a:solidFill>
            <a:srgbClr val="FF0000"/>
          </a:solidFill>
        </a:ln>
      </a:spPr>
      <a:bodyPr wrap="square" rtlCol="0">
        <a:noAutofit/>
      </a:bodyPr>
      <a:lstStyle>
        <a:defPPr algn="ctr" fontAlgn="auto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sz="1400" b="1" dirty="0" smtClean="0">
            <a:solidFill>
              <a:srgbClr val="FF0000"/>
            </a:solidFill>
            <a:latin typeface="Arial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139310</TotalTime>
  <Words>2073</Words>
  <Application>Microsoft Office PowerPoint</Application>
  <PresentationFormat>On-screen Show (4:3)</PresentationFormat>
  <Paragraphs>467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Comic Sans MS</vt:lpstr>
      <vt:lpstr>Times New Roman</vt:lpstr>
      <vt:lpstr>Wingdings</vt:lpstr>
      <vt:lpstr>6_IPHI_CP</vt:lpstr>
      <vt:lpstr>PowerPoint Presentation</vt:lpstr>
      <vt:lpstr>Project Plan</vt:lpstr>
      <vt:lpstr>Project outline</vt:lpstr>
      <vt:lpstr>Milestones</vt:lpstr>
      <vt:lpstr>Milestones</vt:lpstr>
      <vt:lpstr>Detectors design status</vt:lpstr>
      <vt:lpstr>Detectors design status</vt:lpstr>
      <vt:lpstr>FEE status</vt:lpstr>
      <vt:lpstr>HV &amp; LV </vt:lpstr>
      <vt:lpstr>Gas system status</vt:lpstr>
      <vt:lpstr>Detector distribution</vt:lpstr>
      <vt:lpstr>Planning</vt:lpstr>
      <vt:lpstr>Acquisition &amp; Control system</vt:lpstr>
      <vt:lpstr>nBLM Acquisition SYSTEM</vt:lpstr>
      <vt:lpstr>Status of μTCA + IOxOS card</vt:lpstr>
      <vt:lpstr>PowerPoint Presentation</vt:lpstr>
      <vt:lpstr>Why a new BLM?</vt:lpstr>
      <vt:lpstr>nBLM Detectors</vt:lpstr>
      <vt:lpstr>nBLM Gas System</vt:lpstr>
      <vt:lpstr>nBLM risks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Av. Prog</dc:title>
  <dc:creator>FERRAND</dc:creator>
  <cp:lastModifiedBy>PAPAEVANGELOU Thomas</cp:lastModifiedBy>
  <cp:revision>4370</cp:revision>
  <cp:lastPrinted>2017-07-09T14:12:53Z</cp:lastPrinted>
  <dcterms:created xsi:type="dcterms:W3CDTF">2006-03-11T15:04:19Z</dcterms:created>
  <dcterms:modified xsi:type="dcterms:W3CDTF">2017-12-04T12:02:51Z</dcterms:modified>
</cp:coreProperties>
</file>