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1" r:id="rId2"/>
    <p:sldId id="300" r:id="rId3"/>
    <p:sldId id="317" r:id="rId4"/>
    <p:sldId id="290" r:id="rId5"/>
    <p:sldId id="292" r:id="rId6"/>
    <p:sldId id="291" r:id="rId7"/>
    <p:sldId id="319" r:id="rId8"/>
    <p:sldId id="322" r:id="rId9"/>
    <p:sldId id="325" r:id="rId10"/>
    <p:sldId id="323" r:id="rId11"/>
    <p:sldId id="298" r:id="rId12"/>
    <p:sldId id="313" r:id="rId13"/>
    <p:sldId id="297" r:id="rId14"/>
    <p:sldId id="296" r:id="rId15"/>
    <p:sldId id="311" r:id="rId16"/>
    <p:sldId id="312" r:id="rId17"/>
    <p:sldId id="295" r:id="rId18"/>
    <p:sldId id="305" r:id="rId19"/>
    <p:sldId id="307" r:id="rId20"/>
    <p:sldId id="326" r:id="rId21"/>
    <p:sldId id="309" r:id="rId22"/>
    <p:sldId id="321" r:id="rId23"/>
    <p:sldId id="327" r:id="rId24"/>
    <p:sldId id="324" r:id="rId25"/>
    <p:sldId id="301" r:id="rId26"/>
    <p:sldId id="315" r:id="rId27"/>
    <p:sldId id="314" r:id="rId28"/>
    <p:sldId id="318" r:id="rId29"/>
    <p:sldId id="320" r:id="rId30"/>
    <p:sldId id="308" r:id="rId31"/>
  </p:sldIdLst>
  <p:sldSz cx="9144000" cy="6858000" type="screen4x3"/>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CBA"/>
    <a:srgbClr val="99D2F2"/>
    <a:srgbClr val="666666"/>
    <a:srgbClr val="B2B2B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1" autoAdjust="0"/>
    <p:restoredTop sz="80194" autoAdjust="0"/>
  </p:normalViewPr>
  <p:slideViewPr>
    <p:cSldViewPr>
      <p:cViewPr varScale="1">
        <p:scale>
          <a:sx n="79" d="100"/>
          <a:sy n="79" d="100"/>
        </p:scale>
        <p:origin x="97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260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51850" cy="498852"/>
          </a:xfrm>
          <a:prstGeom prst="rect">
            <a:avLst/>
          </a:prstGeom>
        </p:spPr>
        <p:txBody>
          <a:bodyPr vert="horz" lIns="95730" tIns="47865" rIns="95730" bIns="47865" rtlCol="0"/>
          <a:lstStyle>
            <a:lvl1pPr algn="l">
              <a:defRPr sz="1300"/>
            </a:lvl1pPr>
          </a:lstStyle>
          <a:p>
            <a:endParaRPr lang="fr-FR"/>
          </a:p>
        </p:txBody>
      </p:sp>
      <p:sp>
        <p:nvSpPr>
          <p:cNvPr id="3" name="Espace réservé de la date 2"/>
          <p:cNvSpPr>
            <a:spLocks noGrp="1"/>
          </p:cNvSpPr>
          <p:nvPr>
            <p:ph type="dt" sz="quarter" idx="1"/>
          </p:nvPr>
        </p:nvSpPr>
        <p:spPr>
          <a:xfrm>
            <a:off x="3858538" y="0"/>
            <a:ext cx="2951850" cy="498852"/>
          </a:xfrm>
          <a:prstGeom prst="rect">
            <a:avLst/>
          </a:prstGeom>
        </p:spPr>
        <p:txBody>
          <a:bodyPr vert="horz" lIns="95730" tIns="47865" rIns="95730" bIns="47865" rtlCol="0"/>
          <a:lstStyle>
            <a:lvl1pPr algn="r">
              <a:defRPr sz="1300"/>
            </a:lvl1pPr>
          </a:lstStyle>
          <a:p>
            <a:fld id="{77B70F9A-1075-4710-B505-C0EB3AEEA429}" type="datetimeFigureOut">
              <a:rPr lang="fr-FR" smtClean="0"/>
              <a:t>01/12/2017</a:t>
            </a:fld>
            <a:endParaRPr lang="fr-FR"/>
          </a:p>
        </p:txBody>
      </p:sp>
      <p:sp>
        <p:nvSpPr>
          <p:cNvPr id="4" name="Espace réservé du pied de page 3"/>
          <p:cNvSpPr>
            <a:spLocks noGrp="1"/>
          </p:cNvSpPr>
          <p:nvPr>
            <p:ph type="ftr" sz="quarter" idx="2"/>
          </p:nvPr>
        </p:nvSpPr>
        <p:spPr>
          <a:xfrm>
            <a:off x="2" y="9443664"/>
            <a:ext cx="2951850" cy="498851"/>
          </a:xfrm>
          <a:prstGeom prst="rect">
            <a:avLst/>
          </a:prstGeom>
        </p:spPr>
        <p:txBody>
          <a:bodyPr vert="horz" lIns="95730" tIns="47865" rIns="95730" bIns="47865"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8538" y="9443664"/>
            <a:ext cx="2951850" cy="498851"/>
          </a:xfrm>
          <a:prstGeom prst="rect">
            <a:avLst/>
          </a:prstGeom>
        </p:spPr>
        <p:txBody>
          <a:bodyPr vert="horz" lIns="95730" tIns="47865" rIns="95730" bIns="47865" rtlCol="0" anchor="b"/>
          <a:lstStyle>
            <a:lvl1pPr algn="r">
              <a:defRPr sz="1300"/>
            </a:lvl1pPr>
          </a:lstStyle>
          <a:p>
            <a:fld id="{47782503-47DD-46C0-8885-26821838971A}" type="slidenum">
              <a:rPr lang="fr-FR" smtClean="0"/>
              <a:t>‹N°›</a:t>
            </a:fld>
            <a:endParaRPr lang="fr-FR"/>
          </a:p>
        </p:txBody>
      </p:sp>
    </p:spTree>
    <p:extLst>
      <p:ext uri="{BB962C8B-B14F-4D97-AF65-F5344CB8AC3E}">
        <p14:creationId xmlns:p14="http://schemas.microsoft.com/office/powerpoint/2010/main" val="3023421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51850" cy="497126"/>
          </a:xfrm>
          <a:prstGeom prst="rect">
            <a:avLst/>
          </a:prstGeom>
        </p:spPr>
        <p:txBody>
          <a:bodyPr vert="horz" lIns="95730" tIns="47865" rIns="95730" bIns="47865" rtlCol="0"/>
          <a:lstStyle>
            <a:lvl1pPr algn="l">
              <a:defRPr sz="1300"/>
            </a:lvl1pPr>
          </a:lstStyle>
          <a:p>
            <a:endParaRPr lang="fr-FR"/>
          </a:p>
        </p:txBody>
      </p:sp>
      <p:sp>
        <p:nvSpPr>
          <p:cNvPr id="3" name="Espace réservé de la date 2"/>
          <p:cNvSpPr>
            <a:spLocks noGrp="1"/>
          </p:cNvSpPr>
          <p:nvPr>
            <p:ph type="dt" idx="1"/>
          </p:nvPr>
        </p:nvSpPr>
        <p:spPr>
          <a:xfrm>
            <a:off x="3858538" y="1"/>
            <a:ext cx="2951850" cy="497126"/>
          </a:xfrm>
          <a:prstGeom prst="rect">
            <a:avLst/>
          </a:prstGeom>
        </p:spPr>
        <p:txBody>
          <a:bodyPr vert="horz" lIns="95730" tIns="47865" rIns="95730" bIns="47865" rtlCol="0"/>
          <a:lstStyle>
            <a:lvl1pPr algn="r">
              <a:defRPr sz="1300"/>
            </a:lvl1pPr>
          </a:lstStyle>
          <a:p>
            <a:fld id="{4F3AFE2C-5007-4057-8DFB-EC24DF7E4136}" type="datetimeFigureOut">
              <a:rPr lang="fr-FR" smtClean="0"/>
              <a:pPr/>
              <a:t>01/12/2017</a:t>
            </a:fld>
            <a:endParaRPr lang="fr-FR"/>
          </a:p>
        </p:txBody>
      </p:sp>
      <p:sp>
        <p:nvSpPr>
          <p:cNvPr id="4" name="Espace réservé de l'image des diapositives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5730" tIns="47865" rIns="95730" bIns="47865" rtlCol="0" anchor="ctr"/>
          <a:lstStyle/>
          <a:p>
            <a:endParaRPr lang="fr-FR"/>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5730" tIns="47865" rIns="95730" bIns="47865"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43663"/>
            <a:ext cx="2951850" cy="497126"/>
          </a:xfrm>
          <a:prstGeom prst="rect">
            <a:avLst/>
          </a:prstGeom>
        </p:spPr>
        <p:txBody>
          <a:bodyPr vert="horz" lIns="95730" tIns="47865" rIns="95730" bIns="47865"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8538" y="9443663"/>
            <a:ext cx="2951850" cy="497126"/>
          </a:xfrm>
          <a:prstGeom prst="rect">
            <a:avLst/>
          </a:prstGeom>
        </p:spPr>
        <p:txBody>
          <a:bodyPr vert="horz" lIns="95730" tIns="47865" rIns="95730" bIns="47865" rtlCol="0" anchor="b"/>
          <a:lstStyle>
            <a:lvl1pPr algn="r">
              <a:defRPr sz="1300"/>
            </a:lvl1pPr>
          </a:lstStyle>
          <a:p>
            <a:fld id="{C625FE0B-B3A6-4AF6-B265-A109385ED237}" type="slidenum">
              <a:rPr lang="fr-FR" smtClean="0"/>
              <a:pPr/>
              <a:t>‹N°›</a:t>
            </a:fld>
            <a:endParaRPr lang="fr-FR"/>
          </a:p>
        </p:txBody>
      </p:sp>
    </p:spTree>
    <p:extLst>
      <p:ext uri="{BB962C8B-B14F-4D97-AF65-F5344CB8AC3E}">
        <p14:creationId xmlns:p14="http://schemas.microsoft.com/office/powerpoint/2010/main" val="219296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a:t>
            </a:fld>
            <a:endParaRPr lang="fr-FR"/>
          </a:p>
        </p:txBody>
      </p:sp>
    </p:spTree>
    <p:extLst>
      <p:ext uri="{BB962C8B-B14F-4D97-AF65-F5344CB8AC3E}">
        <p14:creationId xmlns:p14="http://schemas.microsoft.com/office/powerpoint/2010/main" val="425701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we need a minimum of 11 FMC modules and 11 IFC1410 boards to cover the 82 </a:t>
            </a:r>
            <a:r>
              <a:rPr lang="en-GB" sz="1200" kern="1200" dirty="0" err="1" smtClean="0">
                <a:solidFill>
                  <a:schemeClr val="tx1"/>
                </a:solidFill>
                <a:effectLst/>
                <a:latin typeface="+mn-lt"/>
                <a:ea typeface="+mn-ea"/>
                <a:cs typeface="+mn-cs"/>
              </a:rPr>
              <a:t>nBLM</a:t>
            </a:r>
            <a:r>
              <a:rPr lang="en-GB" sz="1200" kern="1200" dirty="0" smtClean="0">
                <a:solidFill>
                  <a:schemeClr val="tx1"/>
                </a:solidFill>
                <a:effectLst/>
                <a:latin typeface="+mn-lt"/>
                <a:ea typeface="+mn-ea"/>
                <a:cs typeface="+mn-cs"/>
              </a:rPr>
              <a:t> detectors (In case where all the 8 channels of each FMC module are used)</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10</a:t>
            </a:fld>
            <a:endParaRPr lang="fr-FR"/>
          </a:p>
        </p:txBody>
      </p:sp>
    </p:spTree>
    <p:extLst>
      <p:ext uri="{BB962C8B-B14F-4D97-AF65-F5344CB8AC3E}">
        <p14:creationId xmlns:p14="http://schemas.microsoft.com/office/powerpoint/2010/main" val="117353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Signal </a:t>
            </a:r>
            <a:r>
              <a:rPr lang="fr-FR" dirty="0" err="1" smtClean="0"/>
              <a:t>analysis</a:t>
            </a:r>
            <a:r>
              <a:rPr lang="fr-FR" baseline="0" dirty="0" smtClean="0"/>
              <a:t> </a:t>
            </a:r>
            <a:r>
              <a:rPr lang="fr-FR" baseline="0" dirty="0" err="1" smtClean="0"/>
              <a:t>is</a:t>
            </a:r>
            <a:r>
              <a:rPr lang="fr-FR" baseline="0" dirty="0" smtClean="0"/>
              <a:t> </a:t>
            </a:r>
            <a:r>
              <a:rPr lang="fr-FR" baseline="0" dirty="0" err="1" smtClean="0"/>
              <a:t>done</a:t>
            </a:r>
            <a:r>
              <a:rPr lang="fr-FR" baseline="0" dirty="0" smtClean="0"/>
              <a:t> </a:t>
            </a:r>
            <a:r>
              <a:rPr lang="fr-FR" baseline="0" dirty="0" err="1" smtClean="0"/>
              <a:t>from</a:t>
            </a:r>
            <a:r>
              <a:rPr lang="fr-FR" baseline="0" dirty="0" smtClean="0"/>
              <a:t> the </a:t>
            </a:r>
            <a:r>
              <a:rPr lang="fr-FR" baseline="0" dirty="0" err="1" smtClean="0"/>
              <a:t>detection</a:t>
            </a:r>
            <a:r>
              <a:rPr lang="fr-FR" baseline="0" dirty="0" smtClean="0"/>
              <a:t> </a:t>
            </a:r>
            <a:r>
              <a:rPr lang="fr-FR" baseline="0" dirty="0" err="1" smtClean="0"/>
              <a:t>parameters</a:t>
            </a:r>
            <a:r>
              <a:rPr lang="fr-FR" dirty="0" smtClean="0">
                <a:solidFill>
                  <a:schemeClr val="tx1"/>
                </a:solidFill>
              </a:rPr>
              <a:t> </a:t>
            </a:r>
            <a:r>
              <a:rPr lang="fr-FR" dirty="0" err="1" smtClean="0">
                <a:solidFill>
                  <a:schemeClr val="tx1"/>
                </a:solidFill>
              </a:rPr>
              <a:t>provided</a:t>
            </a:r>
            <a:r>
              <a:rPr lang="fr-FR" dirty="0" smtClean="0">
                <a:solidFill>
                  <a:schemeClr val="tx1"/>
                </a:solidFill>
              </a:rPr>
              <a:t> by CS</a:t>
            </a:r>
            <a:endParaRPr lang="en-GB" dirty="0" smtClean="0">
              <a:solidFill>
                <a:schemeClr val="tx1"/>
              </a:solidFill>
            </a:endParaRP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11</a:t>
            </a:fld>
            <a:endParaRPr lang="fr-FR"/>
          </a:p>
        </p:txBody>
      </p:sp>
    </p:spTree>
    <p:extLst>
      <p:ext uri="{BB962C8B-B14F-4D97-AF65-F5344CB8AC3E}">
        <p14:creationId xmlns:p14="http://schemas.microsoft.com/office/powerpoint/2010/main" val="3757074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The neutron shape can be fitted using a Landau distribution, it gives a big negative peak under the noise.</a:t>
            </a:r>
          </a:p>
          <a:p>
            <a:r>
              <a:rPr lang="fr-FR" dirty="0" smtClean="0"/>
              <a:t>For a slow detector, a </a:t>
            </a:r>
            <a:r>
              <a:rPr lang="fr-FR" dirty="0" err="1" smtClean="0"/>
              <a:t>peak</a:t>
            </a:r>
            <a:r>
              <a:rPr lang="fr-FR" dirty="0" smtClean="0"/>
              <a:t> </a:t>
            </a:r>
            <a:r>
              <a:rPr lang="fr-FR" dirty="0" err="1" smtClean="0"/>
              <a:t>is</a:t>
            </a:r>
            <a:r>
              <a:rPr lang="fr-FR" dirty="0" smtClean="0"/>
              <a:t> a neutron</a:t>
            </a:r>
          </a:p>
          <a:p>
            <a:r>
              <a:rPr lang="fr-FR" baseline="0" dirty="0" smtClean="0"/>
              <a:t>For a </a:t>
            </a:r>
            <a:r>
              <a:rPr lang="fr-FR" baseline="0" dirty="0" err="1" smtClean="0"/>
              <a:t>fast</a:t>
            </a:r>
            <a:r>
              <a:rPr lang="fr-FR" baseline="0" dirty="0" smtClean="0"/>
              <a:t> detector, </a:t>
            </a:r>
            <a:r>
              <a:rPr lang="fr-FR" dirty="0" smtClean="0"/>
              <a:t>a </a:t>
            </a:r>
            <a:r>
              <a:rPr lang="fr-FR" dirty="0" err="1" smtClean="0"/>
              <a:t>peak</a:t>
            </a:r>
            <a:r>
              <a:rPr lang="fr-FR" dirty="0" smtClean="0"/>
              <a:t> </a:t>
            </a:r>
            <a:r>
              <a:rPr lang="fr-FR" dirty="0" err="1" smtClean="0"/>
              <a:t>is</a:t>
            </a:r>
            <a:r>
              <a:rPr lang="fr-FR" dirty="0" smtClean="0"/>
              <a:t> not </a:t>
            </a:r>
            <a:r>
              <a:rPr lang="fr-FR" dirty="0" err="1" smtClean="0"/>
              <a:t>proportional</a:t>
            </a:r>
            <a:r>
              <a:rPr lang="fr-FR" baseline="0" dirty="0" smtClean="0"/>
              <a:t> to a neutron </a:t>
            </a:r>
            <a:r>
              <a:rPr lang="fr-FR" baseline="0" dirty="0" err="1" smtClean="0"/>
              <a:t>energy</a:t>
            </a:r>
            <a:r>
              <a:rPr lang="fr-FR" baseline="0" dirty="0" smtClean="0"/>
              <a:t> (</a:t>
            </a:r>
            <a:r>
              <a:rPr lang="fr-FR" baseline="0" dirty="0" err="1" smtClean="0"/>
              <a:t>because</a:t>
            </a:r>
            <a:r>
              <a:rPr lang="fr-FR" baseline="0" dirty="0" smtClean="0"/>
              <a:t> the amplitude/charge distribution of neutrons </a:t>
            </a:r>
            <a:r>
              <a:rPr lang="fr-FR" baseline="0" dirty="0" err="1" smtClean="0"/>
              <a:t>is</a:t>
            </a:r>
            <a:r>
              <a:rPr lang="fr-FR" baseline="0" dirty="0" smtClean="0"/>
              <a:t> large, not a </a:t>
            </a:r>
            <a:r>
              <a:rPr lang="fr-FR" baseline="0" dirty="0" err="1" smtClean="0"/>
              <a:t>gaussian</a:t>
            </a:r>
            <a:r>
              <a:rPr lang="fr-FR" baseline="0" dirty="0" smtClean="0"/>
              <a:t> distribution). </a:t>
            </a:r>
            <a:r>
              <a:rPr lang="fr-FR" baseline="0" dirty="0" err="1" smtClean="0"/>
              <a:t>Thus</a:t>
            </a:r>
            <a:r>
              <a:rPr lang="fr-FR" baseline="0" dirty="0" smtClean="0"/>
              <a:t> a </a:t>
            </a:r>
            <a:r>
              <a:rPr lang="fr-FR" baseline="0" dirty="0" err="1" smtClean="0"/>
              <a:t>peak</a:t>
            </a:r>
            <a:r>
              <a:rPr lang="fr-FR" baseline="0" dirty="0" smtClean="0"/>
              <a:t> for a </a:t>
            </a:r>
            <a:r>
              <a:rPr lang="fr-FR" baseline="0" dirty="0" err="1" smtClean="0"/>
              <a:t>fast</a:t>
            </a:r>
            <a:r>
              <a:rPr lang="fr-FR" baseline="0" dirty="0" smtClean="0"/>
              <a:t> detector </a:t>
            </a:r>
            <a:r>
              <a:rPr lang="fr-FR" baseline="0" dirty="0" err="1" smtClean="0"/>
              <a:t>is</a:t>
            </a:r>
            <a:r>
              <a:rPr lang="fr-FR" baseline="0" dirty="0" smtClean="0"/>
              <a:t> </a:t>
            </a:r>
            <a:r>
              <a:rPr lang="fr-FR" dirty="0" err="1" smtClean="0"/>
              <a:t>called</a:t>
            </a:r>
            <a:r>
              <a:rPr lang="fr-FR" dirty="0" smtClean="0"/>
              <a:t> an </a:t>
            </a:r>
            <a:r>
              <a:rPr lang="fr-FR" dirty="0" err="1" smtClean="0"/>
              <a:t>event</a:t>
            </a:r>
            <a:r>
              <a:rPr lang="fr-FR" dirty="0" smtClean="0"/>
              <a:t>.</a:t>
            </a:r>
          </a:p>
          <a:p>
            <a:r>
              <a:rPr lang="fr-FR" dirty="0" smtClean="0"/>
              <a:t>In case of a </a:t>
            </a:r>
            <a:r>
              <a:rPr lang="fr-FR" dirty="0" err="1" smtClean="0"/>
              <a:t>beam</a:t>
            </a:r>
            <a:r>
              <a:rPr lang="fr-FR" dirty="0" smtClean="0"/>
              <a:t> </a:t>
            </a:r>
            <a:r>
              <a:rPr lang="fr-FR" dirty="0" err="1" smtClean="0"/>
              <a:t>loss</a:t>
            </a:r>
            <a:r>
              <a:rPr lang="fr-FR" dirty="0" smtClean="0"/>
              <a:t>, </a:t>
            </a:r>
            <a:r>
              <a:rPr lang="fr-FR" dirty="0" err="1" smtClean="0"/>
              <a:t>several</a:t>
            </a:r>
            <a:r>
              <a:rPr lang="fr-FR" baseline="0" dirty="0" smtClean="0"/>
              <a:t> </a:t>
            </a:r>
            <a:r>
              <a:rPr lang="fr-FR" baseline="0" dirty="0" err="1" smtClean="0"/>
              <a:t>consecutive</a:t>
            </a:r>
            <a:r>
              <a:rPr lang="fr-FR" baseline="0" dirty="0" smtClean="0"/>
              <a:t> neutrons </a:t>
            </a:r>
            <a:r>
              <a:rPr lang="fr-FR" baseline="0" dirty="0" err="1" smtClean="0"/>
              <a:t>gives</a:t>
            </a:r>
            <a:r>
              <a:rPr lang="fr-FR" baseline="0" dirty="0" smtClean="0"/>
              <a:t> pile-up and not landau </a:t>
            </a:r>
            <a:r>
              <a:rPr lang="fr-FR" baseline="0" dirty="0" err="1" smtClean="0"/>
              <a:t>form</a:t>
            </a:r>
            <a:r>
              <a:rPr lang="fr-FR"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12</a:t>
            </a:fld>
            <a:endParaRPr lang="fr-FR"/>
          </a:p>
        </p:txBody>
      </p:sp>
    </p:spTree>
    <p:extLst>
      <p:ext uri="{BB962C8B-B14F-4D97-AF65-F5344CB8AC3E}">
        <p14:creationId xmlns:p14="http://schemas.microsoft.com/office/powerpoint/2010/main" val="362456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algorithm specification is the same for fast or slow detector and the same for the 8 channels.</a:t>
            </a:r>
          </a:p>
          <a:p>
            <a:r>
              <a:rPr lang="en-US" sz="1200" kern="1200" dirty="0" smtClean="0">
                <a:solidFill>
                  <a:schemeClr val="tx1"/>
                </a:solidFill>
                <a:effectLst/>
                <a:latin typeface="+mn-lt"/>
                <a:ea typeface="+mn-ea"/>
                <a:cs typeface="+mn-cs"/>
              </a:rPr>
              <a:t>It is based on TOT analysis. (</a:t>
            </a:r>
            <a:r>
              <a:rPr lang="en-US" sz="1200" kern="1200" dirty="0" err="1" smtClean="0">
                <a:solidFill>
                  <a:schemeClr val="tx1"/>
                </a:solidFill>
                <a:effectLst/>
                <a:latin typeface="+mn-lt"/>
                <a:ea typeface="+mn-ea"/>
                <a:cs typeface="+mn-cs"/>
              </a:rPr>
              <a:t>voir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def</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Each block could be an FPGA IP.</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13</a:t>
            </a:fld>
            <a:endParaRPr lang="fr-FR"/>
          </a:p>
        </p:txBody>
      </p:sp>
    </p:spTree>
    <p:extLst>
      <p:ext uri="{BB962C8B-B14F-4D97-AF65-F5344CB8AC3E}">
        <p14:creationId xmlns:p14="http://schemas.microsoft.com/office/powerpoint/2010/main" val="326665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9494" marR="0" indent="-179494" algn="l" defTabSz="914400" rtl="0" eaLnBrk="1" fontAlgn="auto" latinLnBrk="0" hangingPunct="1">
              <a:lnSpc>
                <a:spcPct val="100000"/>
              </a:lnSpc>
              <a:spcBef>
                <a:spcPts val="0"/>
              </a:spcBef>
              <a:spcAft>
                <a:spcPts val="0"/>
              </a:spcAft>
              <a:buClrTx/>
              <a:buSzTx/>
              <a:buFontTx/>
              <a:buChar char="-"/>
              <a:tabLst/>
              <a:defRPr/>
            </a:pPr>
            <a:r>
              <a:rPr lang="fr-FR" baseline="0" dirty="0" smtClean="0"/>
              <a:t>8 Acquisitions </a:t>
            </a:r>
            <a:r>
              <a:rPr lang="fr-FR" baseline="0" dirty="0" err="1" smtClean="0"/>
              <a:t>signals</a:t>
            </a:r>
            <a:r>
              <a:rPr lang="fr-FR" baseline="0" dirty="0" smtClean="0"/>
              <a:t> at 250 </a:t>
            </a:r>
            <a:r>
              <a:rPr lang="fr-FR" baseline="0" dirty="0" err="1" smtClean="0"/>
              <a:t>Msamples</a:t>
            </a:r>
            <a:r>
              <a:rPr lang="fr-FR" baseline="0" dirty="0" smtClean="0"/>
              <a:t>/s</a:t>
            </a:r>
          </a:p>
          <a:p>
            <a:pPr marL="179494" marR="0" indent="-179494" algn="l" defTabSz="914400" rtl="0" eaLnBrk="1" fontAlgn="auto" latinLnBrk="0" hangingPunct="1">
              <a:lnSpc>
                <a:spcPct val="100000"/>
              </a:lnSpc>
              <a:spcBef>
                <a:spcPts val="0"/>
              </a:spcBef>
              <a:spcAft>
                <a:spcPts val="0"/>
              </a:spcAft>
              <a:buClrTx/>
              <a:buSzTx/>
              <a:buFontTx/>
              <a:buChar char="-"/>
              <a:tabLst/>
              <a:defRPr/>
            </a:pPr>
            <a:r>
              <a:rPr lang="fr-FR" baseline="0" dirty="0" smtClean="0"/>
              <a:t>8  </a:t>
            </a:r>
            <a:r>
              <a:rPr lang="fr-FR" baseline="0" dirty="0" err="1" smtClean="0"/>
              <a:t>fast</a:t>
            </a:r>
            <a:r>
              <a:rPr lang="fr-FR" baseline="0" dirty="0" smtClean="0"/>
              <a:t> </a:t>
            </a:r>
            <a:r>
              <a:rPr lang="fr-FR" baseline="0" dirty="0" err="1" smtClean="0"/>
              <a:t>Alarm</a:t>
            </a:r>
            <a:r>
              <a:rPr lang="fr-FR" baseline="0" dirty="0" smtClean="0"/>
              <a:t> output </a:t>
            </a:r>
            <a:r>
              <a:rPr lang="fr-FR" baseline="0" dirty="0" err="1" smtClean="0"/>
              <a:t>signals</a:t>
            </a:r>
            <a:r>
              <a:rPr lang="fr-FR" baseline="0" dirty="0" smtClean="0"/>
              <a:t> and 8 </a:t>
            </a:r>
            <a:r>
              <a:rPr lang="fr-FR" baseline="0" dirty="0" err="1" smtClean="0"/>
              <a:t>associated</a:t>
            </a:r>
            <a:r>
              <a:rPr lang="fr-FR" baseline="0" dirty="0" smtClean="0"/>
              <a:t> bits to </a:t>
            </a:r>
            <a:r>
              <a:rPr lang="fr-FR" baseline="0" dirty="0" err="1" smtClean="0"/>
              <a:t>inform</a:t>
            </a:r>
            <a:r>
              <a:rPr lang="fr-FR" baseline="0" dirty="0" smtClean="0"/>
              <a:t> the CS</a:t>
            </a:r>
            <a:endParaRPr lang="fr-FR" dirty="0" smtClean="0"/>
          </a:p>
          <a:p>
            <a:pPr marL="179494" indent="-179494">
              <a:buFontTx/>
              <a:buChar char="-"/>
            </a:pPr>
            <a:r>
              <a:rPr lang="en-GB" sz="1200" kern="1200" dirty="0" smtClean="0">
                <a:solidFill>
                  <a:schemeClr val="tx1"/>
                </a:solidFill>
                <a:effectLst/>
                <a:latin typeface="+mn-lt"/>
                <a:ea typeface="+mn-ea"/>
                <a:cs typeface="+mn-cs"/>
              </a:rPr>
              <a:t>AverageCounter1us = </a:t>
            </a:r>
            <a:r>
              <a:rPr lang="en-GB" sz="1200" u="sng" kern="1200" dirty="0" smtClean="0">
                <a:solidFill>
                  <a:schemeClr val="tx1"/>
                </a:solidFill>
                <a:effectLst/>
                <a:latin typeface="+mn-lt"/>
                <a:ea typeface="+mn-ea"/>
                <a:cs typeface="+mn-cs"/>
              </a:rPr>
              <a:t>Monitoring</a:t>
            </a:r>
            <a:r>
              <a:rPr lang="en-GB" sz="1200" kern="1200" dirty="0" smtClean="0">
                <a:solidFill>
                  <a:schemeClr val="tx1"/>
                </a:solidFill>
                <a:effectLst/>
                <a:latin typeface="+mn-lt"/>
                <a:ea typeface="+mn-ea"/>
                <a:cs typeface="+mn-cs"/>
              </a:rPr>
              <a:t> data indicating an average of the number of neutrons detected per microsecond. An average is done every 500 </a:t>
            </a:r>
            <a:r>
              <a:rPr lang="en-GB" sz="1200" kern="1200" dirty="0" err="1" smtClean="0">
                <a:solidFill>
                  <a:schemeClr val="tx1"/>
                </a:solidFill>
                <a:effectLst/>
                <a:latin typeface="+mn-lt"/>
                <a:ea typeface="+mn-ea"/>
                <a:cs typeface="+mn-cs"/>
              </a:rPr>
              <a:t>ms</a:t>
            </a:r>
            <a:endParaRPr lang="fr-FR" baseline="0" dirty="0" smtClean="0"/>
          </a:p>
          <a:p>
            <a:pPr marL="179494" indent="-179494">
              <a:buFontTx/>
              <a:buChar char="-"/>
            </a:pPr>
            <a:r>
              <a:rPr lang="fr-FR" dirty="0" smtClean="0"/>
              <a:t>Input </a:t>
            </a:r>
            <a:r>
              <a:rPr lang="fr-FR" dirty="0" err="1" smtClean="0"/>
              <a:t>parameters</a:t>
            </a:r>
            <a:r>
              <a:rPr lang="fr-FR" dirty="0" smtClean="0"/>
              <a:t> for neutron </a:t>
            </a:r>
            <a:r>
              <a:rPr lang="fr-FR" dirty="0" err="1" smtClean="0"/>
              <a:t>peak</a:t>
            </a:r>
            <a:r>
              <a:rPr lang="fr-FR" dirty="0" smtClean="0"/>
              <a:t> </a:t>
            </a:r>
            <a:r>
              <a:rPr lang="fr-FR" dirty="0" err="1" smtClean="0"/>
              <a:t>detection</a:t>
            </a:r>
            <a:r>
              <a:rPr lang="fr-FR" baseline="0" dirty="0" smtClean="0"/>
              <a:t> </a:t>
            </a:r>
          </a:p>
          <a:p>
            <a:pPr marL="179494" indent="-179494">
              <a:buFontTx/>
              <a:buChar char="-"/>
            </a:pPr>
            <a:r>
              <a:rPr lang="fr-FR" baseline="0" dirty="0" err="1" smtClean="0"/>
              <a:t>PostAlarmBuffer</a:t>
            </a:r>
            <a:r>
              <a:rPr lang="fr-FR" baseline="0" dirty="0" smtClean="0"/>
              <a:t> data : </a:t>
            </a:r>
            <a:r>
              <a:rPr lang="fr-FR" baseline="0" dirty="0" err="1" smtClean="0"/>
              <a:t>gives</a:t>
            </a:r>
            <a:r>
              <a:rPr lang="fr-FR" baseline="0" dirty="0" smtClean="0"/>
              <a:t> </a:t>
            </a:r>
            <a:r>
              <a:rPr lang="en-GB" sz="1200" kern="1200" dirty="0" err="1" smtClean="0">
                <a:solidFill>
                  <a:schemeClr val="tx1"/>
                </a:solidFill>
                <a:effectLst/>
                <a:latin typeface="+mn-lt"/>
                <a:ea typeface="+mn-ea"/>
                <a:cs typeface="+mn-cs"/>
              </a:rPr>
              <a:t>informations</a:t>
            </a:r>
            <a:r>
              <a:rPr lang="en-GB" sz="1200" kern="1200" dirty="0" smtClean="0">
                <a:solidFill>
                  <a:schemeClr val="tx1"/>
                </a:solidFill>
                <a:effectLst/>
                <a:latin typeface="+mn-lt"/>
                <a:ea typeface="+mn-ea"/>
                <a:cs typeface="+mn-cs"/>
              </a:rPr>
              <a:t> when neutrons alarms occur</a:t>
            </a:r>
            <a:endParaRPr lang="fr-FR" baseline="0" dirty="0" smtClean="0"/>
          </a:p>
          <a:p>
            <a:pPr marL="179494" indent="-179494">
              <a:buFontTx/>
              <a:buChar char="-"/>
            </a:pPr>
            <a:r>
              <a:rPr lang="en-GB" sz="1200" kern="1200" dirty="0" err="1" smtClean="0">
                <a:solidFill>
                  <a:schemeClr val="tx1"/>
                </a:solidFill>
                <a:effectLst/>
                <a:latin typeface="+mn-lt"/>
                <a:ea typeface="+mn-ea"/>
                <a:cs typeface="+mn-cs"/>
              </a:rPr>
              <a:t>DebugBuffer</a:t>
            </a:r>
            <a:r>
              <a:rPr lang="fr-FR" sz="1200" kern="1200" baseline="0" dirty="0" smtClean="0">
                <a:solidFill>
                  <a:schemeClr val="tx1"/>
                </a:solidFill>
                <a:effectLst/>
                <a:latin typeface="+mn-lt"/>
                <a:ea typeface="+mn-ea"/>
                <a:cs typeface="+mn-cs"/>
              </a:rPr>
              <a:t> : informations </a:t>
            </a:r>
            <a:r>
              <a:rPr lang="fr-FR" sz="1200" kern="1200" baseline="0" dirty="0" err="1" smtClean="0">
                <a:solidFill>
                  <a:schemeClr val="tx1"/>
                </a:solidFill>
                <a:effectLst/>
                <a:latin typeface="+mn-lt"/>
                <a:ea typeface="+mn-ea"/>
                <a:cs typeface="+mn-cs"/>
              </a:rPr>
              <a:t>used</a:t>
            </a:r>
            <a:r>
              <a:rPr lang="fr-FR" sz="1200" kern="1200" baseline="0" dirty="0" smtClean="0">
                <a:solidFill>
                  <a:schemeClr val="tx1"/>
                </a:solidFill>
                <a:effectLst/>
                <a:latin typeface="+mn-lt"/>
                <a:ea typeface="+mn-ea"/>
                <a:cs typeface="+mn-cs"/>
              </a:rPr>
              <a:t> to set and </a:t>
            </a:r>
            <a:r>
              <a:rPr lang="fr-FR" sz="1200" kern="1200" baseline="0" dirty="0" err="1" smtClean="0">
                <a:solidFill>
                  <a:schemeClr val="tx1"/>
                </a:solidFill>
                <a:effectLst/>
                <a:latin typeface="+mn-lt"/>
                <a:ea typeface="+mn-ea"/>
                <a:cs typeface="+mn-cs"/>
              </a:rPr>
              <a:t>adjust</a:t>
            </a:r>
            <a:r>
              <a:rPr lang="fr-FR" sz="1200" kern="1200" baseline="0" dirty="0" smtClean="0">
                <a:solidFill>
                  <a:schemeClr val="tx1"/>
                </a:solidFill>
                <a:effectLst/>
                <a:latin typeface="+mn-lt"/>
                <a:ea typeface="+mn-ea"/>
                <a:cs typeface="+mn-cs"/>
              </a:rPr>
              <a:t> the </a:t>
            </a:r>
            <a:r>
              <a:rPr lang="fr-FR" sz="1200" kern="1200" baseline="0" dirty="0" err="1" smtClean="0">
                <a:solidFill>
                  <a:schemeClr val="tx1"/>
                </a:solidFill>
                <a:effectLst/>
                <a:latin typeface="+mn-lt"/>
                <a:ea typeface="+mn-ea"/>
                <a:cs typeface="+mn-cs"/>
              </a:rPr>
              <a:t>detection</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parameters</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during</a:t>
            </a:r>
            <a:r>
              <a:rPr lang="fr-FR" sz="1200" kern="1200" baseline="0" dirty="0" smtClean="0">
                <a:solidFill>
                  <a:schemeClr val="tx1"/>
                </a:solidFill>
                <a:effectLst/>
                <a:latin typeface="+mn-lt"/>
                <a:ea typeface="+mn-ea"/>
                <a:cs typeface="+mn-cs"/>
              </a:rPr>
              <a:t> detector configuration</a:t>
            </a:r>
            <a:endParaRPr lang="fr-FR" baseline="0" dirty="0" smtClean="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14</a:t>
            </a:fld>
            <a:endParaRPr lang="fr-FR"/>
          </a:p>
        </p:txBody>
      </p:sp>
    </p:spTree>
    <p:extLst>
      <p:ext uri="{BB962C8B-B14F-4D97-AF65-F5344CB8AC3E}">
        <p14:creationId xmlns:p14="http://schemas.microsoft.com/office/powerpoint/2010/main" val="244270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For a slow detector</a:t>
            </a:r>
          </a:p>
          <a:p>
            <a:r>
              <a:rPr lang="fr-FR" dirty="0" err="1" smtClean="0"/>
              <a:t>Above</a:t>
            </a:r>
            <a:r>
              <a:rPr lang="fr-FR" dirty="0" smtClean="0"/>
              <a:t> : Data</a:t>
            </a:r>
          </a:p>
          <a:p>
            <a:r>
              <a:rPr lang="fr-FR" dirty="0" err="1" smtClean="0"/>
              <a:t>Below</a:t>
            </a:r>
            <a:r>
              <a:rPr lang="fr-FR" dirty="0" smtClean="0"/>
              <a:t> : </a:t>
            </a:r>
            <a:r>
              <a:rPr lang="fr-FR" dirty="0" err="1" smtClean="0"/>
              <a:t>Results</a:t>
            </a:r>
            <a:endParaRPr lang="fr-FR" dirty="0" smtClean="0"/>
          </a:p>
          <a:p>
            <a:r>
              <a:rPr lang="fr-FR" dirty="0" smtClean="0"/>
              <a:t>Green </a:t>
            </a:r>
            <a:r>
              <a:rPr lang="fr-FR" dirty="0" smtClean="0"/>
              <a:t>: </a:t>
            </a:r>
            <a:r>
              <a:rPr lang="fr-FR" dirty="0" err="1" smtClean="0"/>
              <a:t>under</a:t>
            </a:r>
            <a:r>
              <a:rPr lang="fr-FR" dirty="0" smtClean="0"/>
              <a:t> </a:t>
            </a:r>
            <a:r>
              <a:rPr lang="fr-FR" dirty="0" err="1" smtClean="0"/>
              <a:t>threshold</a:t>
            </a:r>
            <a:r>
              <a:rPr lang="fr-FR" dirty="0" smtClean="0"/>
              <a:t> but TOT &lt; TOT min =&gt; </a:t>
            </a:r>
            <a:r>
              <a:rPr lang="fr-FR" dirty="0" err="1" smtClean="0"/>
              <a:t>sparks</a:t>
            </a:r>
            <a:r>
              <a:rPr lang="fr-FR" dirty="0" smtClean="0"/>
              <a:t>, noise</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15</a:t>
            </a:fld>
            <a:endParaRPr lang="fr-FR"/>
          </a:p>
        </p:txBody>
      </p:sp>
    </p:spTree>
    <p:extLst>
      <p:ext uri="{BB962C8B-B14F-4D97-AF65-F5344CB8AC3E}">
        <p14:creationId xmlns:p14="http://schemas.microsoft.com/office/powerpoint/2010/main" val="1808762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Zoom 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validate the final FPGA implementation, we could compare results from the FPGA to the python script.</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16</a:t>
            </a:fld>
            <a:endParaRPr lang="fr-FR"/>
          </a:p>
        </p:txBody>
      </p:sp>
    </p:spTree>
    <p:extLst>
      <p:ext uri="{BB962C8B-B14F-4D97-AF65-F5344CB8AC3E}">
        <p14:creationId xmlns:p14="http://schemas.microsoft.com/office/powerpoint/2010/main" val="826310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nBLM</a:t>
            </a:r>
            <a:r>
              <a:rPr lang="en-GB" sz="1200" kern="1200" baseline="0" dirty="0" smtClean="0">
                <a:solidFill>
                  <a:schemeClr val="tx1"/>
                </a:solidFill>
                <a:effectLst/>
                <a:latin typeface="+mn-lt"/>
                <a:ea typeface="+mn-ea"/>
                <a:cs typeface="+mn-cs"/>
              </a:rPr>
              <a:t> group manages settings and </a:t>
            </a:r>
            <a:r>
              <a:rPr lang="en-GB" sz="1200" kern="1200" dirty="0" smtClean="0">
                <a:solidFill>
                  <a:schemeClr val="tx1"/>
                </a:solidFill>
                <a:effectLst/>
                <a:latin typeface="+mn-lt"/>
                <a:ea typeface="+mn-ea"/>
                <a:cs typeface="+mn-cs"/>
              </a:rPr>
              <a:t>acquisition for 8 detector.</a:t>
            </a:r>
            <a:endParaRPr lang="fr-FR"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accomplish this work each </a:t>
            </a:r>
            <a:r>
              <a:rPr lang="en-GB" sz="1200" kern="1200" dirty="0" err="1" smtClean="0">
                <a:solidFill>
                  <a:schemeClr val="tx1"/>
                </a:solidFill>
                <a:effectLst/>
                <a:latin typeface="+mn-lt"/>
                <a:ea typeface="+mn-ea"/>
                <a:cs typeface="+mn-cs"/>
              </a:rPr>
              <a:t>nBLM</a:t>
            </a:r>
            <a:r>
              <a:rPr lang="en-GB" sz="1200" kern="1200" dirty="0" smtClean="0">
                <a:solidFill>
                  <a:schemeClr val="tx1"/>
                </a:solidFill>
                <a:effectLst/>
                <a:latin typeface="+mn-lt"/>
                <a:ea typeface="+mn-ea"/>
                <a:cs typeface="+mn-cs"/>
              </a:rPr>
              <a:t> group has a BEE for the control with its IOC</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IOC run on a Linux operating system inside the CPU T2081. The IFC1410 has a framework for the communication between the FPGA and the IOC</a:t>
            </a:r>
            <a:endParaRPr lang="fr-FR" baseline="0" dirty="0" smtClean="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17</a:t>
            </a:fld>
            <a:endParaRPr lang="fr-FR"/>
          </a:p>
        </p:txBody>
      </p:sp>
    </p:spTree>
    <p:extLst>
      <p:ext uri="{BB962C8B-B14F-4D97-AF65-F5344CB8AC3E}">
        <p14:creationId xmlns:p14="http://schemas.microsoft.com/office/powerpoint/2010/main" val="37126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HV/LV crate provides an EPICS service to access to Process Variables using the CA protocol. The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EPICS IOC is integrated in the CPU of the crate.</a:t>
            </a:r>
            <a:endParaRPr lang="fr-FR" dirty="0" smtClean="0"/>
          </a:p>
          <a:p>
            <a:r>
              <a:rPr lang="fr-FR" dirty="0" smtClean="0"/>
              <a:t>The </a:t>
            </a:r>
            <a:r>
              <a:rPr lang="fr-FR" dirty="0" err="1" smtClean="0"/>
              <a:t>industrial</a:t>
            </a:r>
            <a:r>
              <a:rPr lang="fr-FR" baseline="0" dirty="0" smtClean="0"/>
              <a:t> PC has </a:t>
            </a:r>
            <a:r>
              <a:rPr lang="fr-FR" baseline="0" dirty="0" err="1" smtClean="0"/>
              <a:t>also</a:t>
            </a:r>
            <a:r>
              <a:rPr lang="fr-FR" baseline="0" dirty="0" smtClean="0"/>
              <a:t> </a:t>
            </a:r>
            <a:r>
              <a:rPr lang="fr-FR" baseline="0" dirty="0" err="1" smtClean="0"/>
              <a:t>its</a:t>
            </a:r>
            <a:r>
              <a:rPr lang="fr-FR" baseline="0" dirty="0" smtClean="0"/>
              <a:t> </a:t>
            </a:r>
            <a:r>
              <a:rPr lang="fr-FR" baseline="0" dirty="0" err="1" smtClean="0"/>
              <a:t>own</a:t>
            </a:r>
            <a:r>
              <a:rPr lang="fr-FR" baseline="0" dirty="0" smtClean="0"/>
              <a:t> IOC for gas data management.</a:t>
            </a:r>
            <a:endParaRPr lang="fr-FR" dirty="0" smtClean="0"/>
          </a:p>
          <a:p>
            <a:r>
              <a:rPr lang="fr-FR" baseline="0" dirty="0" smtClean="0"/>
              <a:t>For a nBLM group, </a:t>
            </a:r>
            <a:r>
              <a:rPr lang="fr-FR" dirty="0" smtClean="0"/>
              <a:t>one </a:t>
            </a:r>
            <a:r>
              <a:rPr lang="fr-FR" dirty="0" err="1" smtClean="0"/>
              <a:t>nBLM</a:t>
            </a:r>
            <a:r>
              <a:rPr lang="fr-FR" dirty="0" smtClean="0"/>
              <a:t> IOC </a:t>
            </a:r>
            <a:r>
              <a:rPr lang="fr-FR" dirty="0" err="1" smtClean="0"/>
              <a:t>inside</a:t>
            </a:r>
            <a:r>
              <a:rPr lang="fr-FR" dirty="0" smtClean="0"/>
              <a:t> the IFC1410 manages</a:t>
            </a:r>
            <a:r>
              <a:rPr lang="fr-FR" baseline="0" dirty="0" smtClean="0"/>
              <a:t> the settings of HV data, gas/LV/HV </a:t>
            </a:r>
            <a:r>
              <a:rPr lang="fr-FR" baseline="0" dirty="0" err="1" smtClean="0"/>
              <a:t>status</a:t>
            </a:r>
            <a:r>
              <a:rPr lang="fr-FR" baseline="0" dirty="0" smtClean="0"/>
              <a:t> and acquisitions.</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18</a:t>
            </a:fld>
            <a:endParaRPr lang="fr-FR"/>
          </a:p>
        </p:txBody>
      </p:sp>
    </p:spTree>
    <p:extLst>
      <p:ext uri="{BB962C8B-B14F-4D97-AF65-F5344CB8AC3E}">
        <p14:creationId xmlns:p14="http://schemas.microsoft.com/office/powerpoint/2010/main" val="221758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i="1" kern="1200" dirty="0" smtClean="0">
                <a:solidFill>
                  <a:schemeClr val="tx1"/>
                </a:solidFill>
                <a:effectLst/>
                <a:latin typeface="+mn-lt"/>
                <a:ea typeface="+mn-ea"/>
                <a:cs typeface="+mn-cs"/>
              </a:rPr>
              <a:t>CSS BOY view</a:t>
            </a:r>
          </a:p>
          <a:p>
            <a:r>
              <a:rPr lang="en-US" sz="1200" i="1" kern="1200" dirty="0" smtClean="0">
                <a:solidFill>
                  <a:schemeClr val="tx1"/>
                </a:solidFill>
                <a:effectLst/>
                <a:latin typeface="+mn-lt"/>
                <a:ea typeface="+mn-ea"/>
                <a:cs typeface="+mn-cs"/>
              </a:rPr>
              <a:t>3 main tabs:</a:t>
            </a:r>
            <a:endParaRPr lang="fr-FR"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Detector overview : global view of neutron counting and Alarms for each detector</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19</a:t>
            </a:fld>
            <a:endParaRPr lang="fr-FR"/>
          </a:p>
        </p:txBody>
      </p:sp>
    </p:spTree>
    <p:extLst>
      <p:ext uri="{BB962C8B-B14F-4D97-AF65-F5344CB8AC3E}">
        <p14:creationId xmlns:p14="http://schemas.microsoft.com/office/powerpoint/2010/main" val="331282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57297">
              <a:defRPr/>
            </a:pP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a:t>
            </a:fld>
            <a:endParaRPr lang="fr-FR"/>
          </a:p>
        </p:txBody>
      </p:sp>
    </p:spTree>
    <p:extLst>
      <p:ext uri="{BB962C8B-B14F-4D97-AF65-F5344CB8AC3E}">
        <p14:creationId xmlns:p14="http://schemas.microsoft.com/office/powerpoint/2010/main" val="2263489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Device overview : global view of the 10 lines gas status, 7 LV channels and 164 HV channels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20</a:t>
            </a:fld>
            <a:endParaRPr lang="fr-FR"/>
          </a:p>
        </p:txBody>
      </p:sp>
    </p:spTree>
    <p:extLst>
      <p:ext uri="{BB962C8B-B14F-4D97-AF65-F5344CB8AC3E}">
        <p14:creationId xmlns:p14="http://schemas.microsoft.com/office/powerpoint/2010/main" val="813062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Settings/monitoring for a pair of fast and slow detector</a:t>
            </a:r>
          </a:p>
          <a:p>
            <a:pPr lvl="0"/>
            <a:r>
              <a:rPr lang="en-GB" sz="1200" kern="1200" dirty="0" smtClean="0">
                <a:solidFill>
                  <a:schemeClr val="tx1"/>
                </a:solidFill>
                <a:effectLst/>
                <a:latin typeface="+mn-lt"/>
                <a:ea typeface="+mn-ea"/>
                <a:cs typeface="+mn-cs"/>
              </a:rPr>
              <a:t>Upper view : alarm</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parameters (rate) and monitoring per detector</a:t>
            </a:r>
          </a:p>
          <a:p>
            <a:pPr lvl="0"/>
            <a:r>
              <a:rPr lang="en-GB" sz="1200" kern="1200" dirty="0" smtClean="0">
                <a:solidFill>
                  <a:schemeClr val="tx1"/>
                </a:solidFill>
                <a:effectLst/>
                <a:latin typeface="+mn-lt"/>
                <a:ea typeface="+mn-ea"/>
                <a:cs typeface="+mn-cs"/>
              </a:rPr>
              <a:t>Lower</a:t>
            </a:r>
            <a:r>
              <a:rPr lang="en-GB" sz="1200" kern="1200" baseline="0" dirty="0" smtClean="0">
                <a:solidFill>
                  <a:schemeClr val="tx1"/>
                </a:solidFill>
                <a:effectLst/>
                <a:latin typeface="+mn-lt"/>
                <a:ea typeface="+mn-ea"/>
                <a:cs typeface="+mn-cs"/>
              </a:rPr>
              <a:t> view : oscilloscope tool and detection parameters setting per detector used by the FPGA firmware (TOT min, TOT max, Q, etc.)</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21</a:t>
            </a:fld>
            <a:endParaRPr lang="fr-FR"/>
          </a:p>
        </p:txBody>
      </p:sp>
    </p:spTree>
    <p:extLst>
      <p:ext uri="{BB962C8B-B14F-4D97-AF65-F5344CB8AC3E}">
        <p14:creationId xmlns:p14="http://schemas.microsoft.com/office/powerpoint/2010/main" val="1895159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22</a:t>
            </a:fld>
            <a:endParaRPr lang="fr-FR"/>
          </a:p>
        </p:txBody>
      </p:sp>
    </p:spTree>
    <p:extLst>
      <p:ext uri="{BB962C8B-B14F-4D97-AF65-F5344CB8AC3E}">
        <p14:creationId xmlns:p14="http://schemas.microsoft.com/office/powerpoint/2010/main" val="4235715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As seen</a:t>
            </a:r>
            <a:r>
              <a:rPr lang="en-US" sz="1200" b="0" kern="1200" baseline="0" dirty="0" smtClean="0">
                <a:solidFill>
                  <a:schemeClr val="tx1"/>
                </a:solidFill>
                <a:effectLst/>
                <a:latin typeface="+mn-lt"/>
                <a:ea typeface="+mn-ea"/>
                <a:cs typeface="+mn-cs"/>
              </a:rPr>
              <a:t> before</a:t>
            </a:r>
            <a:r>
              <a:rPr lang="en-US" sz="1200" b="0" kern="1200" dirty="0" smtClean="0">
                <a:solidFill>
                  <a:schemeClr val="tx1"/>
                </a:solidFill>
                <a:effectLst/>
                <a:latin typeface="+mn-lt"/>
                <a:ea typeface="+mn-ea"/>
                <a:cs typeface="+mn-cs"/>
              </a:rPr>
              <a:t>, the cross acquisition distribution limits the BEE failure impact.</a:t>
            </a:r>
          </a:p>
          <a:p>
            <a:pPr marL="0" eaLnBrk="0" fontAlgn="base" hangingPunct="0">
              <a:spcBef>
                <a:spcPct val="0"/>
              </a:spcBef>
              <a:spcAft>
                <a:spcPct val="0"/>
              </a:spcAft>
            </a:pPr>
            <a:r>
              <a:rPr lang="en-GB"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Actions:</a:t>
            </a:r>
            <a:endParaRPr lang="fr-FR"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EPICS alarm</a:t>
            </a:r>
            <a:endParaRPr lang="fr-FR"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EPICS warning</a:t>
            </a:r>
            <a:endParaRPr lang="fr-FR"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Watchdog</a:t>
            </a:r>
            <a:endParaRPr lang="fr-FR"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23</a:t>
            </a:fld>
            <a:endParaRPr lang="fr-FR"/>
          </a:p>
        </p:txBody>
      </p:sp>
    </p:spTree>
    <p:extLst>
      <p:ext uri="{BB962C8B-B14F-4D97-AF65-F5344CB8AC3E}">
        <p14:creationId xmlns:p14="http://schemas.microsoft.com/office/powerpoint/2010/main" val="3532169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24</a:t>
            </a:fld>
            <a:endParaRPr lang="fr-FR"/>
          </a:p>
        </p:txBody>
      </p:sp>
    </p:spTree>
    <p:extLst>
      <p:ext uri="{BB962C8B-B14F-4D97-AF65-F5344CB8AC3E}">
        <p14:creationId xmlns:p14="http://schemas.microsoft.com/office/powerpoint/2010/main" val="1319616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25</a:t>
            </a:fld>
            <a:endParaRPr lang="fr-FR"/>
          </a:p>
        </p:txBody>
      </p:sp>
    </p:spTree>
    <p:extLst>
      <p:ext uri="{BB962C8B-B14F-4D97-AF65-F5344CB8AC3E}">
        <p14:creationId xmlns:p14="http://schemas.microsoft.com/office/powerpoint/2010/main" val="2628020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26</a:t>
            </a:fld>
            <a:endParaRPr lang="fr-FR"/>
          </a:p>
        </p:txBody>
      </p:sp>
    </p:spTree>
    <p:extLst>
      <p:ext uri="{BB962C8B-B14F-4D97-AF65-F5344CB8AC3E}">
        <p14:creationId xmlns:p14="http://schemas.microsoft.com/office/powerpoint/2010/main" val="1535426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r>
              <a:rPr lang="fr-FR" dirty="0" err="1" smtClean="0"/>
              <a:t>Tsc</a:t>
            </a:r>
            <a:r>
              <a:rPr lang="fr-FR" dirty="0" smtClean="0"/>
              <a:t> </a:t>
            </a:r>
            <a:r>
              <a:rPr lang="fr-FR" dirty="0" err="1" smtClean="0"/>
              <a:t>kernel</a:t>
            </a:r>
            <a:r>
              <a:rPr lang="fr-FR" dirty="0" smtClean="0"/>
              <a:t> module and</a:t>
            </a:r>
            <a:r>
              <a:rPr lang="fr-FR" baseline="0" dirty="0" smtClean="0"/>
              <a:t> </a:t>
            </a:r>
            <a:r>
              <a:rPr lang="fr-FR" baseline="0" dirty="0" err="1" smtClean="0"/>
              <a:t>tsclib</a:t>
            </a:r>
            <a:r>
              <a:rPr lang="fr-FR" baseline="0" dirty="0" smtClean="0"/>
              <a:t> are Linux drivers</a:t>
            </a:r>
          </a:p>
          <a:p>
            <a:r>
              <a:rPr lang="fr-FR" baseline="0" dirty="0" smtClean="0"/>
              <a:t>- Tosca_ifcdaqdrv2 </a:t>
            </a:r>
            <a:r>
              <a:rPr lang="fr-FR" baseline="0" dirty="0" err="1" smtClean="0"/>
              <a:t>is</a:t>
            </a:r>
            <a:r>
              <a:rPr lang="fr-FR" baseline="0" dirty="0" smtClean="0"/>
              <a:t> a middle layer</a:t>
            </a:r>
          </a:p>
          <a:p>
            <a:r>
              <a:rPr lang="fr-FR" baseline="0" dirty="0" smtClean="0"/>
              <a:t>- Tosca_if14edrv </a:t>
            </a:r>
            <a:r>
              <a:rPr lang="fr-FR" baseline="0" dirty="0" err="1" smtClean="0"/>
              <a:t>is</a:t>
            </a:r>
            <a:r>
              <a:rPr lang="fr-FR" baseline="0" dirty="0" smtClean="0"/>
              <a:t> an EPICS driver</a:t>
            </a:r>
            <a:endParaRPr lang="fr-FR" dirty="0" smtClean="0"/>
          </a:p>
          <a:p>
            <a:endParaRPr lang="fr-FR" dirty="0" smtClean="0"/>
          </a:p>
          <a:p>
            <a:r>
              <a:rPr lang="fr-FR" dirty="0" err="1" smtClean="0"/>
              <a:t>With</a:t>
            </a:r>
            <a:r>
              <a:rPr lang="fr-FR" dirty="0" smtClean="0"/>
              <a:t> </a:t>
            </a:r>
            <a:r>
              <a:rPr lang="fr-FR" baseline="0" dirty="0" err="1" smtClean="0"/>
              <a:t>tsc</a:t>
            </a:r>
            <a:r>
              <a:rPr lang="fr-FR" baseline="0" dirty="0" smtClean="0"/>
              <a:t> </a:t>
            </a:r>
            <a:r>
              <a:rPr lang="fr-FR" baseline="0" dirty="0" err="1" smtClean="0"/>
              <a:t>kernel</a:t>
            </a:r>
            <a:r>
              <a:rPr lang="fr-FR" baseline="0" dirty="0" smtClean="0"/>
              <a:t> module and </a:t>
            </a:r>
            <a:r>
              <a:rPr lang="fr-FR" baseline="0" dirty="0" err="1" smtClean="0"/>
              <a:t>tsclib</a:t>
            </a:r>
            <a:r>
              <a:rPr lang="fr-FR" baseline="0" dirty="0" smtClean="0"/>
              <a:t>, the FPGA </a:t>
            </a:r>
            <a:r>
              <a:rPr lang="fr-FR" baseline="0" dirty="0" err="1" smtClean="0"/>
              <a:t>registers</a:t>
            </a:r>
            <a:r>
              <a:rPr lang="fr-FR" baseline="0" dirty="0" smtClean="0"/>
              <a:t>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accessed</a:t>
            </a:r>
            <a:r>
              <a:rPr lang="fr-FR" baseline="0" dirty="0" smtClean="0"/>
              <a:t> via </a:t>
            </a:r>
            <a:r>
              <a:rPr lang="fr-FR" baseline="0" dirty="0" err="1" smtClean="0"/>
              <a:t>PCIe</a:t>
            </a:r>
            <a:r>
              <a:rPr lang="fr-FR" baseline="0" dirty="0" smtClean="0"/>
              <a:t>.</a:t>
            </a:r>
            <a:endParaRPr lang="fr-FR" dirty="0" smtClean="0"/>
          </a:p>
          <a:p>
            <a:r>
              <a:rPr lang="fr-FR" dirty="0" smtClean="0"/>
              <a:t>The tosca_ifcdaqdrv2</a:t>
            </a:r>
            <a:r>
              <a:rPr lang="fr-FR" baseline="0" dirty="0" smtClean="0"/>
              <a:t> driver </a:t>
            </a:r>
            <a:r>
              <a:rPr lang="fr-FR" baseline="0" dirty="0" err="1" smtClean="0"/>
              <a:t>contains</a:t>
            </a:r>
            <a:r>
              <a:rPr lang="fr-FR" baseline="0" dirty="0" smtClean="0"/>
              <a:t> high </a:t>
            </a:r>
            <a:r>
              <a:rPr lang="fr-FR" baseline="0" dirty="0" err="1" smtClean="0"/>
              <a:t>level</a:t>
            </a:r>
            <a:r>
              <a:rPr lang="fr-FR" baseline="0" dirty="0" smtClean="0"/>
              <a:t> </a:t>
            </a:r>
            <a:r>
              <a:rPr lang="fr-FR" baseline="0" dirty="0" err="1" smtClean="0"/>
              <a:t>process</a:t>
            </a:r>
            <a:r>
              <a:rPr lang="fr-FR" baseline="0" dirty="0" smtClean="0"/>
              <a:t> </a:t>
            </a:r>
            <a:r>
              <a:rPr lang="fr-FR" baseline="0" dirty="0" err="1" smtClean="0"/>
              <a:t>function</a:t>
            </a:r>
            <a:r>
              <a:rPr lang="fr-FR" baseline="0" dirty="0" smtClean="0"/>
              <a:t> (set </a:t>
            </a:r>
            <a:r>
              <a:rPr lang="fr-FR" baseline="0" dirty="0" err="1" smtClean="0"/>
              <a:t>decimation</a:t>
            </a:r>
            <a:r>
              <a:rPr lang="fr-FR" baseline="0" dirty="0" smtClean="0"/>
              <a:t>, gain, etc.). It manages </a:t>
            </a:r>
            <a:r>
              <a:rPr lang="fr-FR" baseline="0" dirty="0" err="1" smtClean="0"/>
              <a:t>different</a:t>
            </a:r>
            <a:r>
              <a:rPr lang="fr-FR" baseline="0" dirty="0" smtClean="0"/>
              <a:t> </a:t>
            </a:r>
            <a:r>
              <a:rPr lang="fr-FR" baseline="0" dirty="0" err="1" smtClean="0"/>
              <a:t>kind</a:t>
            </a:r>
            <a:r>
              <a:rPr lang="fr-FR" baseline="0" dirty="0" smtClean="0"/>
              <a:t> of FMC </a:t>
            </a:r>
            <a:r>
              <a:rPr lang="fr-FR" baseline="0" dirty="0" err="1" smtClean="0"/>
              <a:t>board</a:t>
            </a:r>
            <a:r>
              <a:rPr lang="fr-FR" baseline="0" dirty="0" smtClean="0"/>
              <a:t>.</a:t>
            </a:r>
          </a:p>
          <a:p>
            <a:r>
              <a:rPr lang="fr-FR" baseline="0" dirty="0" smtClean="0"/>
              <a:t>Tosca_ifc14edrv </a:t>
            </a:r>
            <a:r>
              <a:rPr lang="fr-FR" baseline="0" dirty="0" err="1" smtClean="0"/>
              <a:t>is</a:t>
            </a:r>
            <a:r>
              <a:rPr lang="fr-FR" baseline="0" dirty="0" smtClean="0"/>
              <a:t> the EPICS driver. The </a:t>
            </a:r>
            <a:r>
              <a:rPr lang="fr-FR" baseline="0" dirty="0" err="1" smtClean="0"/>
              <a:t>nBLM</a:t>
            </a:r>
            <a:r>
              <a:rPr lang="fr-FR" baseline="0" dirty="0" smtClean="0"/>
              <a:t> IOC </a:t>
            </a:r>
            <a:r>
              <a:rPr lang="fr-FR" baseline="0" dirty="0" err="1" smtClean="0"/>
              <a:t>will</a:t>
            </a:r>
            <a:r>
              <a:rPr lang="fr-FR" baseline="0" dirty="0" smtClean="0"/>
              <a:t> use </a:t>
            </a:r>
            <a:r>
              <a:rPr lang="fr-FR" baseline="0" dirty="0" err="1" smtClean="0"/>
              <a:t>this</a:t>
            </a:r>
            <a:r>
              <a:rPr lang="fr-FR" baseline="0" dirty="0" smtClean="0"/>
              <a:t> driver.</a:t>
            </a:r>
          </a:p>
          <a:p>
            <a:endParaRPr lang="fr-FR" baseline="0" dirty="0" smtClean="0"/>
          </a:p>
          <a:p>
            <a:r>
              <a:rPr lang="en-US" sz="1200" kern="1200" dirty="0" smtClean="0">
                <a:solidFill>
                  <a:schemeClr val="tx1"/>
                </a:solidFill>
                <a:effectLst/>
                <a:latin typeface="+mn-lt"/>
                <a:ea typeface="+mn-ea"/>
                <a:cs typeface="+mn-cs"/>
              </a:rPr>
              <a:t>When the firmware FPGA will be modified with new registers, modification must be applied in the middle layer and in the EPICS driver to add new process function and new process variable.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the IFC1410 framework, the middle layer software named “ifcdaqdrv2” and the EPICS driver named “Tosca_if14edrv” are under the responsibility of ESS-ERIC (ICS). Therefore ifcdaqdrv2 and Tosca_if14edrv modifications will be done by ESS-ERIC from the FPGA interface specification and the process variable definition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provided by CEA ESSI.</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27</a:t>
            </a:fld>
            <a:endParaRPr lang="fr-FR"/>
          </a:p>
        </p:txBody>
      </p:sp>
    </p:spTree>
    <p:extLst>
      <p:ext uri="{BB962C8B-B14F-4D97-AF65-F5344CB8AC3E}">
        <p14:creationId xmlns:p14="http://schemas.microsoft.com/office/powerpoint/2010/main" val="3157191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28</a:t>
            </a:fld>
            <a:endParaRPr lang="fr-FR"/>
          </a:p>
        </p:txBody>
      </p:sp>
    </p:spTree>
    <p:extLst>
      <p:ext uri="{BB962C8B-B14F-4D97-AF65-F5344CB8AC3E}">
        <p14:creationId xmlns:p14="http://schemas.microsoft.com/office/powerpoint/2010/main" val="177393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29</a:t>
            </a:fld>
            <a:endParaRPr lang="fr-FR"/>
          </a:p>
        </p:txBody>
      </p:sp>
    </p:spTree>
    <p:extLst>
      <p:ext uri="{BB962C8B-B14F-4D97-AF65-F5344CB8AC3E}">
        <p14:creationId xmlns:p14="http://schemas.microsoft.com/office/powerpoint/2010/main" val="23139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t>Originaly</a:t>
            </a:r>
            <a:r>
              <a:rPr lang="en-GB" sz="1200" b="1" dirty="0" smtClean="0"/>
              <a:t> </a:t>
            </a:r>
            <a:r>
              <a:rPr lang="en-GB" sz="1200" b="1" dirty="0" smtClean="0"/>
              <a:t>one </a:t>
            </a:r>
            <a:r>
              <a:rPr lang="en-GB" sz="1200" b="1" dirty="0" err="1" smtClean="0"/>
              <a:t>nBLM</a:t>
            </a:r>
            <a:r>
              <a:rPr lang="en-GB" sz="1200" b="1" dirty="0" smtClean="0"/>
              <a:t> module was a slow and a fast detector attached together. Now we do not talk about “module” but “detector” as it could be or not separated.</a:t>
            </a: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a:t>
            </a:fld>
            <a:endParaRPr lang="fr-FR"/>
          </a:p>
        </p:txBody>
      </p:sp>
    </p:spTree>
    <p:extLst>
      <p:ext uri="{BB962C8B-B14F-4D97-AF65-F5344CB8AC3E}">
        <p14:creationId xmlns:p14="http://schemas.microsoft.com/office/powerpoint/2010/main" val="3302326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Inside the “Settings for a pair of fast and slow detector” tab there are sub-tabs. The following figures are the view of these sub-tabs: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For neutron counting : Alarm/warning</a:t>
            </a:r>
            <a:r>
              <a:rPr lang="en-US" sz="1200" kern="1200" baseline="0" dirty="0" smtClean="0">
                <a:solidFill>
                  <a:schemeClr val="tx1"/>
                </a:solidFill>
                <a:effectLst/>
                <a:latin typeface="+mn-lt"/>
                <a:ea typeface="+mn-ea"/>
                <a:cs typeface="+mn-cs"/>
              </a:rPr>
              <a:t> settings/status for each detector</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Oscilloscope functionality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Detection parameter settings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30</a:t>
            </a:fld>
            <a:endParaRPr lang="fr-FR"/>
          </a:p>
        </p:txBody>
      </p:sp>
    </p:spTree>
    <p:extLst>
      <p:ext uri="{BB962C8B-B14F-4D97-AF65-F5344CB8AC3E}">
        <p14:creationId xmlns:p14="http://schemas.microsoft.com/office/powerpoint/2010/main" val="159476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err="1" smtClean="0"/>
              <a:t>nBLM</a:t>
            </a:r>
            <a:r>
              <a:rPr lang="en-GB" dirty="0" smtClean="0"/>
              <a:t> </a:t>
            </a:r>
            <a:r>
              <a:rPr lang="en-GB" dirty="0"/>
              <a:t>detector is a </a:t>
            </a:r>
            <a:r>
              <a:rPr lang="en-GB" dirty="0" err="1"/>
              <a:t>Micromegas</a:t>
            </a:r>
            <a:r>
              <a:rPr lang="en-GB" dirty="0"/>
              <a:t> with a gas chamber. </a:t>
            </a:r>
            <a:r>
              <a:rPr lang="en-GB" dirty="0" smtClean="0"/>
              <a:t>Thus the gas must be provided </a:t>
            </a:r>
            <a:r>
              <a:rPr lang="en-GB" dirty="0"/>
              <a:t>for each detector</a:t>
            </a:r>
            <a:r>
              <a:rPr lang="en-GB" dirty="0" smtClean="0"/>
              <a:t>. (He+10%CO2)</a:t>
            </a:r>
            <a:endParaRPr lang="fr-FR" dirty="0"/>
          </a:p>
          <a:p>
            <a:r>
              <a:rPr lang="en-GB" dirty="0" smtClean="0"/>
              <a:t>Each detector </a:t>
            </a:r>
            <a:r>
              <a:rPr lang="en-GB" dirty="0"/>
              <a:t>also needs to be powered with </a:t>
            </a:r>
            <a:r>
              <a:rPr lang="en-GB" dirty="0" smtClean="0"/>
              <a:t>2 </a:t>
            </a:r>
            <a:r>
              <a:rPr lang="en-GB" dirty="0"/>
              <a:t>high </a:t>
            </a:r>
            <a:r>
              <a:rPr lang="en-GB" dirty="0" smtClean="0"/>
              <a:t>voltage.</a:t>
            </a:r>
            <a:endParaRPr lang="fr-FR" dirty="0"/>
          </a:p>
          <a:p>
            <a:r>
              <a:rPr lang="en-GB" dirty="0" smtClean="0"/>
              <a:t>Moreover the </a:t>
            </a:r>
            <a:r>
              <a:rPr lang="en-GB" dirty="0"/>
              <a:t>preamplifier of </a:t>
            </a:r>
            <a:r>
              <a:rPr lang="en-GB" dirty="0" smtClean="0"/>
              <a:t>each </a:t>
            </a:r>
            <a:r>
              <a:rPr lang="en-GB" dirty="0" err="1" smtClean="0"/>
              <a:t>nBLM</a:t>
            </a:r>
            <a:r>
              <a:rPr lang="en-GB" dirty="0" smtClean="0"/>
              <a:t> </a:t>
            </a:r>
            <a:r>
              <a:rPr lang="en-GB" dirty="0"/>
              <a:t>FEE </a:t>
            </a:r>
            <a:r>
              <a:rPr lang="en-GB" dirty="0" smtClean="0"/>
              <a:t>needs </a:t>
            </a:r>
            <a:r>
              <a:rPr lang="en-GB" dirty="0"/>
              <a:t>to </a:t>
            </a:r>
            <a:r>
              <a:rPr lang="en-GB" dirty="0" smtClean="0"/>
              <a:t>be powered </a:t>
            </a:r>
            <a:r>
              <a:rPr lang="en-GB" dirty="0"/>
              <a:t>with low </a:t>
            </a:r>
            <a:r>
              <a:rPr lang="en-GB" dirty="0" smtClean="0"/>
              <a:t>voltage.</a:t>
            </a:r>
          </a:p>
          <a:p>
            <a:r>
              <a:rPr lang="en-GB" dirty="0" smtClean="0"/>
              <a:t>Fast Alarms generated</a:t>
            </a:r>
            <a:r>
              <a:rPr lang="en-GB" baseline="0" dirty="0" smtClean="0"/>
              <a:t> by the BEE go the BIS.</a:t>
            </a:r>
          </a:p>
          <a:p>
            <a:r>
              <a:rPr lang="en-GB" baseline="0" dirty="0" smtClean="0"/>
              <a:t>The CS is based on EPICS, the GUI for </a:t>
            </a:r>
            <a:r>
              <a:rPr lang="en-GB" baseline="0" dirty="0" err="1" smtClean="0"/>
              <a:t>nBLM</a:t>
            </a:r>
            <a:r>
              <a:rPr lang="en-GB" baseline="0" dirty="0" smtClean="0"/>
              <a:t> is done with CSS BOY</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4</a:t>
            </a:fld>
            <a:endParaRPr lang="fr-FR"/>
          </a:p>
        </p:txBody>
      </p:sp>
    </p:spTree>
    <p:extLst>
      <p:ext uri="{BB962C8B-B14F-4D97-AF65-F5344CB8AC3E}">
        <p14:creationId xmlns:p14="http://schemas.microsoft.com/office/powerpoint/2010/main" val="114206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Devices</a:t>
            </a:r>
            <a:r>
              <a:rPr lang="fr-FR" dirty="0" smtClean="0"/>
              <a:t> </a:t>
            </a:r>
            <a:r>
              <a:rPr lang="fr-FR" dirty="0" err="1" smtClean="0"/>
              <a:t>involved</a:t>
            </a:r>
            <a:r>
              <a:rPr lang="fr-FR" dirty="0" smtClean="0"/>
              <a:t> in the control system are:</a:t>
            </a:r>
          </a:p>
          <a:p>
            <a:r>
              <a:rPr lang="fr-FR" dirty="0" smtClean="0"/>
              <a:t>- A HV/LV </a:t>
            </a:r>
            <a:r>
              <a:rPr lang="fr-FR" dirty="0" err="1" smtClean="0"/>
              <a:t>crate</a:t>
            </a:r>
            <a:r>
              <a:rPr lang="fr-FR" baseline="0" dirty="0" smtClean="0"/>
              <a:t> with 16 slots, 4 HV and 1 LV </a:t>
            </a:r>
            <a:r>
              <a:rPr lang="fr-FR" baseline="0" dirty="0" err="1" smtClean="0"/>
              <a:t>boards</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For the</a:t>
            </a:r>
            <a:r>
              <a:rPr lang="fr-FR" baseline="0" dirty="0" smtClean="0"/>
              <a:t> gas : </a:t>
            </a:r>
            <a:r>
              <a:rPr lang="fr-FR" dirty="0" err="1" smtClean="0"/>
              <a:t>Kontron</a:t>
            </a:r>
            <a:r>
              <a:rPr lang="fr-FR" dirty="0" smtClean="0"/>
              <a:t> </a:t>
            </a:r>
            <a:r>
              <a:rPr lang="fr-FR" dirty="0" err="1" smtClean="0"/>
              <a:t>Industrial</a:t>
            </a:r>
            <a:r>
              <a:rPr lang="fr-FR" baseline="0" dirty="0" smtClean="0"/>
              <a:t> PC + Siemens PLC + Siemens Input/output </a:t>
            </a:r>
            <a:r>
              <a:rPr lang="fr-FR" baseline="0" dirty="0" err="1" smtClean="0"/>
              <a:t>cards</a:t>
            </a:r>
            <a:r>
              <a:rPr lang="fr-FR" baseline="0" dirty="0" smtClean="0"/>
              <a:t>. </a:t>
            </a:r>
          </a:p>
          <a:p>
            <a:r>
              <a:rPr lang="fr-FR" dirty="0" smtClean="0"/>
              <a:t>- AMC </a:t>
            </a:r>
            <a:r>
              <a:rPr lang="fr-FR" dirty="0" err="1" smtClean="0"/>
              <a:t>board</a:t>
            </a:r>
            <a:r>
              <a:rPr lang="fr-FR" dirty="0" smtClean="0"/>
              <a:t> IFC1410 in MTCA </a:t>
            </a:r>
            <a:r>
              <a:rPr lang="fr-FR" dirty="0" err="1" smtClean="0"/>
              <a:t>crate</a:t>
            </a:r>
            <a:r>
              <a:rPr lang="fr-FR" dirty="0" smtClean="0"/>
              <a:t>.</a:t>
            </a:r>
            <a:r>
              <a:rPr lang="fr-FR" baseline="0" dirty="0" smtClean="0"/>
              <a:t> </a:t>
            </a:r>
            <a:r>
              <a:rPr lang="fr-FR" baseline="0" dirty="0" err="1" smtClean="0"/>
              <a:t>It’s</a:t>
            </a:r>
            <a:r>
              <a:rPr lang="fr-FR" baseline="0" dirty="0" smtClean="0"/>
              <a:t> a FMC carrier </a:t>
            </a:r>
            <a:r>
              <a:rPr lang="fr-FR" baseline="0" dirty="0" err="1" smtClean="0"/>
              <a:t>board</a:t>
            </a:r>
            <a:r>
              <a:rPr lang="fr-FR" baseline="0" dirty="0" smtClean="0"/>
              <a:t> </a:t>
            </a:r>
            <a:r>
              <a:rPr lang="fr-FR" baseline="0" dirty="0" err="1" smtClean="0"/>
              <a:t>with</a:t>
            </a:r>
            <a:r>
              <a:rPr lang="fr-FR" baseline="0" dirty="0" smtClean="0"/>
              <a:t> 2 slots</a:t>
            </a:r>
            <a:endParaRPr lang="fr-FR" dirty="0" smtClean="0"/>
          </a:p>
          <a:p>
            <a:r>
              <a:rPr lang="fr-FR" dirty="0" smtClean="0"/>
              <a:t>-</a:t>
            </a:r>
            <a:r>
              <a:rPr lang="fr-FR" baseline="0" dirty="0" smtClean="0"/>
              <a:t> </a:t>
            </a:r>
            <a:r>
              <a:rPr lang="fr-FR" dirty="0" smtClean="0"/>
              <a:t>ADC3111 the</a:t>
            </a:r>
            <a:r>
              <a:rPr lang="fr-FR" baseline="0" dirty="0" smtClean="0"/>
              <a:t> FMC </a:t>
            </a:r>
            <a:r>
              <a:rPr lang="fr-FR" baseline="0" dirty="0" err="1" smtClean="0"/>
              <a:t>aquisition</a:t>
            </a:r>
            <a:r>
              <a:rPr lang="fr-FR" baseline="0" dirty="0" smtClean="0"/>
              <a:t> module </a:t>
            </a:r>
            <a:r>
              <a:rPr lang="fr-FR" baseline="0" dirty="0" err="1" smtClean="0"/>
              <a:t>plugged</a:t>
            </a:r>
            <a:r>
              <a:rPr lang="fr-FR" baseline="0" dirty="0" smtClean="0"/>
              <a:t> in the IFC1410.</a:t>
            </a:r>
            <a:r>
              <a:rPr lang="fr-FR" dirty="0" smtClean="0"/>
              <a:t> 8 ADC </a:t>
            </a:r>
            <a:r>
              <a:rPr lang="fr-FR" dirty="0" err="1" smtClean="0"/>
              <a:t>channels</a:t>
            </a:r>
            <a:r>
              <a:rPr lang="fr-FR" dirty="0" smtClean="0"/>
              <a:t>, 250 </a:t>
            </a:r>
            <a:r>
              <a:rPr lang="fr-FR" dirty="0" err="1" smtClean="0"/>
              <a:t>Msamples</a:t>
            </a:r>
            <a:r>
              <a:rPr lang="fr-FR" dirty="0" smtClean="0"/>
              <a:t>/s</a:t>
            </a:r>
          </a:p>
          <a:p>
            <a:pPr marL="0" indent="0">
              <a:buFontTx/>
              <a:buNone/>
            </a:pPr>
            <a:r>
              <a:rPr lang="en-GB" sz="1200" kern="1200" dirty="0" smtClean="0">
                <a:solidFill>
                  <a:schemeClr val="tx1"/>
                </a:solidFill>
                <a:effectLst/>
                <a:latin typeface="+mn-lt"/>
                <a:ea typeface="+mn-ea"/>
                <a:cs typeface="+mn-cs"/>
              </a:rPr>
              <a:t>The Control system must manage the slow control of these devices. It also manages the data</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archiving and the detection settings for the FPGA firmware inside the IFC1410 board.</a:t>
            </a:r>
            <a:endParaRPr lang="fr-FR" sz="1200" kern="1200" dirty="0" smtClean="0">
              <a:solidFill>
                <a:schemeClr val="tx1"/>
              </a:solidFill>
              <a:effectLst/>
              <a:latin typeface="+mn-lt"/>
              <a:ea typeface="+mn-ea"/>
              <a:cs typeface="+mn-cs"/>
            </a:endParaRP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a:t>
            </a:fld>
            <a:endParaRPr lang="fr-FR"/>
          </a:p>
        </p:txBody>
      </p:sp>
    </p:spTree>
    <p:extLst>
      <p:ext uri="{BB962C8B-B14F-4D97-AF65-F5344CB8AC3E}">
        <p14:creationId xmlns:p14="http://schemas.microsoft.com/office/powerpoint/2010/main" val="320229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Here</a:t>
            </a:r>
            <a:r>
              <a:rPr lang="fr-FR" dirty="0" smtClean="0"/>
              <a:t> </a:t>
            </a:r>
            <a:r>
              <a:rPr lang="fr-FR" dirty="0" err="1" smtClean="0"/>
              <a:t>is</a:t>
            </a:r>
            <a:r>
              <a:rPr lang="fr-FR" baseline="0" dirty="0" smtClean="0"/>
              <a:t> the c</a:t>
            </a:r>
            <a:r>
              <a:rPr lang="fr-FR" dirty="0" smtClean="0"/>
              <a:t>ontrol system test stand </a:t>
            </a:r>
            <a:r>
              <a:rPr lang="fr-FR" dirty="0" err="1" smtClean="0"/>
              <a:t>that</a:t>
            </a:r>
            <a:r>
              <a:rPr lang="fr-FR" dirty="0" smtClean="0"/>
              <a:t> </a:t>
            </a:r>
            <a:r>
              <a:rPr lang="fr-FR" dirty="0" err="1" smtClean="0"/>
              <a:t>we</a:t>
            </a:r>
            <a:r>
              <a:rPr lang="fr-FR" dirty="0" smtClean="0"/>
              <a:t> </a:t>
            </a:r>
            <a:r>
              <a:rPr lang="fr-FR" dirty="0" err="1" smtClean="0"/>
              <a:t>will</a:t>
            </a:r>
            <a:r>
              <a:rPr lang="fr-FR" dirty="0" smtClean="0"/>
              <a:t> set to</a:t>
            </a:r>
            <a:r>
              <a:rPr lang="fr-FR" baseline="0" dirty="0" smtClean="0"/>
              <a:t> test one nBLM </a:t>
            </a:r>
            <a:r>
              <a:rPr lang="fr-FR" dirty="0" smtClean="0"/>
              <a:t>in Saclay.</a:t>
            </a:r>
          </a:p>
          <a:p>
            <a:r>
              <a:rPr lang="fr-FR" dirty="0" smtClean="0"/>
              <a:t>It </a:t>
            </a:r>
            <a:r>
              <a:rPr lang="fr-FR" dirty="0" err="1" smtClean="0"/>
              <a:t>is</a:t>
            </a:r>
            <a:r>
              <a:rPr lang="fr-FR" dirty="0" smtClean="0"/>
              <a:t> a </a:t>
            </a:r>
            <a:r>
              <a:rPr lang="fr-FR" dirty="0" err="1" smtClean="0"/>
              <a:t>layers</a:t>
            </a:r>
            <a:r>
              <a:rPr lang="fr-FR" dirty="0" smtClean="0"/>
              <a:t> </a:t>
            </a:r>
            <a:r>
              <a:rPr lang="fr-FR" dirty="0" err="1" smtClean="0"/>
              <a:t>view</a:t>
            </a:r>
            <a:r>
              <a:rPr lang="fr-FR" dirty="0" smtClean="0"/>
              <a:t> </a:t>
            </a:r>
            <a:r>
              <a:rPr lang="fr-FR" dirty="0" err="1" smtClean="0"/>
              <a:t>from</a:t>
            </a:r>
            <a:r>
              <a:rPr lang="fr-FR" dirty="0" smtClean="0"/>
              <a:t> HW to CS</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a:t>
            </a:fld>
            <a:endParaRPr lang="fr-FR"/>
          </a:p>
        </p:txBody>
      </p:sp>
    </p:spTree>
    <p:extLst>
      <p:ext uri="{BB962C8B-B14F-4D97-AF65-F5344CB8AC3E}">
        <p14:creationId xmlns:p14="http://schemas.microsoft.com/office/powerpoint/2010/main" val="3162294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3768"/>
            <a:r>
              <a:rPr lang="en-GB" dirty="0"/>
              <a:t>Along the </a:t>
            </a:r>
            <a:r>
              <a:rPr lang="en-GB" dirty="0" err="1"/>
              <a:t>Linac</a:t>
            </a:r>
            <a:r>
              <a:rPr lang="en-GB" dirty="0"/>
              <a:t>, the total number of </a:t>
            </a:r>
            <a:r>
              <a:rPr lang="en-GB" dirty="0" err="1"/>
              <a:t>nBLM</a:t>
            </a:r>
            <a:r>
              <a:rPr lang="en-GB" dirty="0"/>
              <a:t> detector is 82. But in the initial agreement, it was specified that 42 </a:t>
            </a:r>
            <a:r>
              <a:rPr lang="en-GB" dirty="0" err="1"/>
              <a:t>nBLM</a:t>
            </a:r>
            <a:r>
              <a:rPr lang="en-GB" dirty="0"/>
              <a:t> modules </a:t>
            </a:r>
            <a:r>
              <a:rPr lang="en-GB" dirty="0" smtClean="0"/>
              <a:t>should </a:t>
            </a:r>
            <a:r>
              <a:rPr lang="en-GB" dirty="0"/>
              <a:t>be </a:t>
            </a:r>
            <a:r>
              <a:rPr lang="en-GB" dirty="0" smtClean="0"/>
              <a:t>provided (so 84 detectors) . </a:t>
            </a:r>
            <a:r>
              <a:rPr lang="en-GB" dirty="0"/>
              <a:t>Thus the 2 detectors left will be spares.</a:t>
            </a:r>
            <a:endParaRPr lang="fr-FR" dirty="0"/>
          </a:p>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Each</a:t>
            </a:r>
            <a:r>
              <a:rPr lang="fr-FR" dirty="0" smtClean="0"/>
              <a:t> times </a:t>
            </a:r>
            <a:r>
              <a:rPr lang="fr-FR" dirty="0" err="1" smtClean="0"/>
              <a:t>it</a:t>
            </a:r>
            <a:r>
              <a:rPr lang="fr-FR" dirty="0" smtClean="0"/>
              <a:t> </a:t>
            </a:r>
            <a:r>
              <a:rPr lang="fr-FR" dirty="0" err="1" smtClean="0"/>
              <a:t>is</a:t>
            </a:r>
            <a:r>
              <a:rPr lang="fr-FR" dirty="0" smtClean="0"/>
              <a:t> a pair</a:t>
            </a:r>
            <a:r>
              <a:rPr lang="fr-FR" baseline="0" dirty="0" smtClean="0"/>
              <a:t> of slow and </a:t>
            </a:r>
            <a:r>
              <a:rPr lang="fr-FR" baseline="0" dirty="0" err="1" smtClean="0"/>
              <a:t>fast</a:t>
            </a:r>
            <a:r>
              <a:rPr lang="fr-FR" baseline="0" dirty="0" smtClean="0"/>
              <a:t> detector</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a:t>
            </a:fld>
            <a:endParaRPr lang="fr-FR"/>
          </a:p>
        </p:txBody>
      </p:sp>
    </p:spTree>
    <p:extLst>
      <p:ext uri="{BB962C8B-B14F-4D97-AF65-F5344CB8AC3E}">
        <p14:creationId xmlns:p14="http://schemas.microsoft.com/office/powerpoint/2010/main" val="4245016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 LV/HV </a:t>
            </a:r>
            <a:r>
              <a:rPr lang="fr-FR" dirty="0" err="1" smtClean="0"/>
              <a:t>crate</a:t>
            </a:r>
            <a:r>
              <a:rPr lang="fr-FR" dirty="0" smtClean="0"/>
              <a:t> for the 82 detectors</a:t>
            </a:r>
            <a:r>
              <a:rPr lang="fr-FR" baseline="0" dirty="0" smtClean="0"/>
              <a:t> (in </a:t>
            </a:r>
            <a:r>
              <a:rPr lang="fr-FR" baseline="0" dirty="0" err="1" smtClean="0"/>
              <a:t>low</a:t>
            </a:r>
            <a:r>
              <a:rPr lang="fr-FR" baseline="0" dirty="0" smtClean="0"/>
              <a:t> and high NRJ parts)</a:t>
            </a:r>
            <a:endParaRPr lang="fr-FR" dirty="0" smtClean="0"/>
          </a:p>
          <a:p>
            <a:r>
              <a:rPr lang="fr-FR" dirty="0" smtClean="0"/>
              <a:t>1 LV </a:t>
            </a:r>
            <a:r>
              <a:rPr lang="fr-FR" dirty="0" err="1" smtClean="0"/>
              <a:t>board</a:t>
            </a:r>
            <a:r>
              <a:rPr lang="fr-FR" dirty="0" smtClean="0"/>
              <a:t> : 7 </a:t>
            </a:r>
            <a:r>
              <a:rPr lang="fr-FR" dirty="0" err="1" smtClean="0"/>
              <a:t>channels</a:t>
            </a:r>
            <a:r>
              <a:rPr lang="fr-FR" dirty="0" smtClean="0"/>
              <a:t>,</a:t>
            </a:r>
            <a:r>
              <a:rPr lang="fr-FR" baseline="0" dirty="0" smtClean="0"/>
              <a:t> 1 </a:t>
            </a:r>
            <a:r>
              <a:rPr lang="fr-FR" baseline="0" dirty="0" err="1" smtClean="0"/>
              <a:t>spare</a:t>
            </a:r>
            <a:r>
              <a:rPr lang="fr-FR" baseline="0" dirty="0" smtClean="0"/>
              <a:t> </a:t>
            </a:r>
            <a:r>
              <a:rPr lang="fr-FR" baseline="0" dirty="0" err="1" smtClean="0"/>
              <a:t>channel</a:t>
            </a:r>
            <a:endParaRPr lang="fr-FR" dirty="0" smtClean="0"/>
          </a:p>
          <a:p>
            <a:r>
              <a:rPr lang="fr-FR" dirty="0" smtClean="0"/>
              <a:t>4 HV </a:t>
            </a:r>
            <a:r>
              <a:rPr lang="fr-FR" dirty="0" err="1" smtClean="0"/>
              <a:t>boards</a:t>
            </a:r>
            <a:r>
              <a:rPr lang="fr-FR" dirty="0" smtClean="0"/>
              <a:t> : 164 </a:t>
            </a:r>
            <a:r>
              <a:rPr lang="fr-FR" dirty="0" err="1" smtClean="0"/>
              <a:t>channels</a:t>
            </a:r>
            <a:r>
              <a:rPr lang="fr-FR" dirty="0" smtClean="0"/>
              <a:t>, 28 </a:t>
            </a:r>
            <a:r>
              <a:rPr lang="fr-FR" dirty="0" err="1" smtClean="0"/>
              <a:t>spares</a:t>
            </a:r>
            <a:r>
              <a:rPr lang="fr-FR" dirty="0" smtClean="0"/>
              <a:t> </a:t>
            </a:r>
            <a:r>
              <a:rPr lang="fr-FR" dirty="0" err="1" smtClean="0"/>
              <a:t>channels</a:t>
            </a: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8</a:t>
            </a:fld>
            <a:endParaRPr lang="fr-FR"/>
          </a:p>
        </p:txBody>
      </p:sp>
    </p:spTree>
    <p:extLst>
      <p:ext uri="{BB962C8B-B14F-4D97-AF65-F5344CB8AC3E}">
        <p14:creationId xmlns:p14="http://schemas.microsoft.com/office/powerpoint/2010/main" val="103399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distribution</a:t>
            </a:r>
            <a:r>
              <a:rPr lang="fr-FR" baseline="0" dirty="0" smtClean="0"/>
              <a:t> has been </a:t>
            </a:r>
            <a:r>
              <a:rPr lang="fr-FR" baseline="0" dirty="0" err="1" smtClean="0"/>
              <a:t>done</a:t>
            </a:r>
            <a:r>
              <a:rPr lang="fr-FR" baseline="0" dirty="0" smtClean="0"/>
              <a:t> to have a m</a:t>
            </a:r>
            <a:r>
              <a:rPr lang="fr-FR" dirty="0" smtClean="0"/>
              <a:t>aximum of 12 detectors</a:t>
            </a:r>
            <a:r>
              <a:rPr lang="fr-FR" baseline="0" dirty="0" smtClean="0"/>
              <a:t> per </a:t>
            </a:r>
            <a:r>
              <a:rPr lang="fr-FR" baseline="0" dirty="0" err="1" smtClean="0"/>
              <a:t>gas</a:t>
            </a:r>
            <a:r>
              <a:rPr lang="fr-FR" baseline="0" dirty="0" smtClean="0"/>
              <a:t> line.</a:t>
            </a: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9</a:t>
            </a:fld>
            <a:endParaRPr lang="fr-FR"/>
          </a:p>
        </p:txBody>
      </p:sp>
    </p:spTree>
    <p:extLst>
      <p:ext uri="{BB962C8B-B14F-4D97-AF65-F5344CB8AC3E}">
        <p14:creationId xmlns:p14="http://schemas.microsoft.com/office/powerpoint/2010/main" val="1297523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520259"/>
            <a:ext cx="1450504" cy="365125"/>
          </a:xfrm>
        </p:spPr>
        <p:txBody>
          <a:bodyPr/>
          <a:lstStyle/>
          <a:p>
            <a:fld id="{6D1FE647-F8DE-4EAC-825F-8585F39D5154}" type="datetime4">
              <a:rPr lang="fr-FR" smtClean="0"/>
              <a:t>1er décembre 2017</a:t>
            </a:fld>
            <a:endParaRPr lang="fr-FR" dirty="0"/>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3" name="Espace réservé du pied de page 12"/>
          <p:cNvSpPr>
            <a:spLocks noGrp="1"/>
          </p:cNvSpPr>
          <p:nvPr>
            <p:ph type="ftr" sz="quarter" idx="16"/>
          </p:nvPr>
        </p:nvSpPr>
        <p:spPr>
          <a:xfrm>
            <a:off x="5436096" y="6520259"/>
            <a:ext cx="2555448" cy="365125"/>
          </a:xfrm>
        </p:spPr>
        <p:txBody>
          <a:bodyPr/>
          <a:lstStyle>
            <a:lvl1pPr>
              <a:defRPr>
                <a:solidFill>
                  <a:schemeClr val="bg1"/>
                </a:solidFill>
              </a:defRPr>
            </a:lvl1pPr>
          </a:lstStyle>
          <a:p>
            <a:r>
              <a:rPr lang="fr-FR" smtClean="0"/>
              <a:t>CEA | 2017/11/22</a:t>
            </a:r>
            <a:endParaRPr lang="fr-FR" dirty="0"/>
          </a:p>
        </p:txBody>
      </p:sp>
      <p:sp>
        <p:nvSpPr>
          <p:cNvPr id="14" name="ZoneTexte 13"/>
          <p:cNvSpPr txBox="1"/>
          <p:nvPr userDrawn="1"/>
        </p:nvSpPr>
        <p:spPr>
          <a:xfrm>
            <a:off x="1259632" y="60932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nvGrpSpPr>
          <p:cNvPr id="19" name="Groupe 18"/>
          <p:cNvGrpSpPr/>
          <p:nvPr userDrawn="1"/>
        </p:nvGrpSpPr>
        <p:grpSpPr>
          <a:xfrm>
            <a:off x="1" y="-12700"/>
            <a:ext cx="3347864" cy="6870700"/>
            <a:chOff x="1" y="-12700"/>
            <a:chExt cx="3347864" cy="6870700"/>
          </a:xfrm>
        </p:grpSpPr>
        <p:grpSp>
          <p:nvGrpSpPr>
            <p:cNvPr id="17" name="Groupe 16"/>
            <p:cNvGrpSpPr/>
            <p:nvPr userDrawn="1"/>
          </p:nvGrpSpPr>
          <p:grpSpPr>
            <a:xfrm>
              <a:off x="1" y="-12700"/>
              <a:ext cx="3347864" cy="6870700"/>
              <a:chOff x="1" y="-12700"/>
              <a:chExt cx="3347864" cy="6870700"/>
            </a:xfrm>
          </p:grpSpPr>
          <p:pic>
            <p:nvPicPr>
              <p:cNvPr id="1026"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1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18" name="ZoneTexte 17"/>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BD447FEC-ABD1-4B9F-A64A-B6ABF8B23CB0}" type="datetime4">
              <a:rPr lang="fr-FR" smtClean="0"/>
              <a:t>1er décembre 2017</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dirty="0" smtClean="0"/>
              <a:t>CEA | 2017/11/21</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AC6D1AFB-1AC6-43B8-B2AA-12C3C2292804}" type="datetime4">
              <a:rPr lang="fr-FR" smtClean="0"/>
              <a:t>1er décembre 2017</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8" name="Espace réservé du pied de page 7"/>
          <p:cNvSpPr>
            <a:spLocks noGrp="1"/>
          </p:cNvSpPr>
          <p:nvPr>
            <p:ph type="ftr" sz="quarter" idx="12"/>
          </p:nvPr>
        </p:nvSpPr>
        <p:spPr/>
        <p:txBody>
          <a:bodyPr/>
          <a:lstStyle/>
          <a:p>
            <a:r>
              <a:rPr lang="fr-FR" dirty="0" smtClean="0"/>
              <a:t>CEA | 2017/12/04</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CBBA8B3F-E617-4B5E-85E2-9E3948D97EDA}" type="datetime4">
              <a:rPr lang="fr-FR" smtClean="0"/>
              <a:t>1er décembre 2017</a:t>
            </a:fld>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fr-FR" smtClean="0"/>
              <a:t>CEA | 2017/11/22</a:t>
            </a:r>
            <a:endParaRPr lang="fr-F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520259"/>
            <a:ext cx="1450504" cy="365125"/>
          </a:xfrm>
        </p:spPr>
        <p:txBody>
          <a:bodyPr/>
          <a:lstStyle/>
          <a:p>
            <a:fld id="{E1C7CD89-FFA8-4558-9EAF-213DA7F68340}" type="datetime4">
              <a:rPr lang="fr-FR" smtClean="0"/>
              <a:t>1er décembre 2017</a:t>
            </a:fld>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5" name="Espace réservé du pied de page 14"/>
          <p:cNvSpPr>
            <a:spLocks noGrp="1"/>
          </p:cNvSpPr>
          <p:nvPr>
            <p:ph type="ftr" sz="quarter" idx="17"/>
          </p:nvPr>
        </p:nvSpPr>
        <p:spPr>
          <a:xfrm>
            <a:off x="5436096" y="6520259"/>
            <a:ext cx="2555448" cy="365125"/>
          </a:xfrm>
        </p:spPr>
        <p:txBody>
          <a:bodyPr/>
          <a:lstStyle>
            <a:lvl1pPr>
              <a:defRPr>
                <a:solidFill>
                  <a:schemeClr val="bg1"/>
                </a:solidFill>
              </a:defRPr>
            </a:lvl1pPr>
          </a:lstStyle>
          <a:p>
            <a:r>
              <a:rPr lang="fr-FR" smtClean="0"/>
              <a:t>CEA | 2017/11/22</a:t>
            </a:r>
            <a:endParaRPr lang="fr-FR" dirty="0"/>
          </a:p>
        </p:txBody>
      </p:sp>
      <p:grpSp>
        <p:nvGrpSpPr>
          <p:cNvPr id="24" name="Groupe 23"/>
          <p:cNvGrpSpPr/>
          <p:nvPr userDrawn="1"/>
        </p:nvGrpSpPr>
        <p:grpSpPr>
          <a:xfrm>
            <a:off x="1" y="-12700"/>
            <a:ext cx="3347864" cy="6870700"/>
            <a:chOff x="1" y="-12700"/>
            <a:chExt cx="3347864" cy="6870700"/>
          </a:xfrm>
        </p:grpSpPr>
        <p:grpSp>
          <p:nvGrpSpPr>
            <p:cNvPr id="25" name="Groupe 16"/>
            <p:cNvGrpSpPr/>
            <p:nvPr userDrawn="1"/>
          </p:nvGrpSpPr>
          <p:grpSpPr>
            <a:xfrm>
              <a:off x="1" y="-12700"/>
              <a:ext cx="3347864" cy="6870700"/>
              <a:chOff x="1" y="-12700"/>
              <a:chExt cx="3347864" cy="6870700"/>
            </a:xfrm>
          </p:grpSpPr>
          <p:pic>
            <p:nvPicPr>
              <p:cNvPr id="27"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8"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6" name="ZoneTexte 25"/>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520259"/>
            <a:ext cx="1450504" cy="365125"/>
          </a:xfrm>
        </p:spPr>
        <p:txBody>
          <a:bodyPr/>
          <a:lstStyle/>
          <a:p>
            <a:fld id="{F336D6AE-8502-457F-885F-A2BA1001925B}" type="datetime4">
              <a:rPr lang="fr-FR" smtClean="0"/>
              <a:t>1er décembre 2017</a:t>
            </a:fld>
            <a:endParaRPr lang="fr-FR" dirty="0"/>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16" name="Espace réservé du pied de page 15"/>
          <p:cNvSpPr>
            <a:spLocks noGrp="1"/>
          </p:cNvSpPr>
          <p:nvPr>
            <p:ph type="ftr" sz="quarter" idx="19"/>
          </p:nvPr>
        </p:nvSpPr>
        <p:spPr>
          <a:xfrm>
            <a:off x="5436096" y="6520259"/>
            <a:ext cx="2555448" cy="365125"/>
          </a:xfrm>
        </p:spPr>
        <p:txBody>
          <a:bodyPr/>
          <a:lstStyle>
            <a:lvl1pPr>
              <a:defRPr>
                <a:solidFill>
                  <a:schemeClr val="bg1"/>
                </a:solidFill>
              </a:defRPr>
            </a:lvl1pPr>
          </a:lstStyle>
          <a:p>
            <a:r>
              <a:rPr lang="fr-FR" smtClean="0"/>
              <a:t>CEA | 2017/11/22</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grpSp>
        <p:nvGrpSpPr>
          <p:cNvPr id="19" name="Groupe 18"/>
          <p:cNvGrpSpPr/>
          <p:nvPr userDrawn="1"/>
        </p:nvGrpSpPr>
        <p:grpSpPr>
          <a:xfrm>
            <a:off x="1" y="-12700"/>
            <a:ext cx="3347864" cy="6870700"/>
            <a:chOff x="1" y="-12700"/>
            <a:chExt cx="3347864" cy="6870700"/>
          </a:xfrm>
        </p:grpSpPr>
        <p:grpSp>
          <p:nvGrpSpPr>
            <p:cNvPr id="20" name="Groupe 16"/>
            <p:cNvGrpSpPr/>
            <p:nvPr userDrawn="1"/>
          </p:nvGrpSpPr>
          <p:grpSpPr>
            <a:xfrm>
              <a:off x="1" y="-12700"/>
              <a:ext cx="3347864" cy="6870700"/>
              <a:chOff x="1" y="-12700"/>
              <a:chExt cx="3347864" cy="6870700"/>
            </a:xfrm>
          </p:grpSpPr>
          <p:pic>
            <p:nvPicPr>
              <p:cNvPr id="25" name="Picture 2" descr="S:\CHARTE - LOGOS 2012\Fond dégradé Logo CEA 2012.jpg"/>
              <p:cNvPicPr>
                <a:picLocks noChangeAspect="1" noChangeArrowheads="1"/>
              </p:cNvPicPr>
              <p:nvPr userDrawn="1"/>
            </p:nvPicPr>
            <p:blipFill>
              <a:blip r:embed="rId2" cstate="print"/>
              <a:srcRect/>
              <a:stretch>
                <a:fillRect/>
              </a:stretch>
            </p:blipFill>
            <p:spPr bwMode="auto">
              <a:xfrm>
                <a:off x="1" y="-12700"/>
                <a:ext cx="3347864" cy="6870700"/>
              </a:xfrm>
              <a:prstGeom prst="rect">
                <a:avLst/>
              </a:prstGeom>
              <a:noFill/>
            </p:spPr>
          </p:pic>
          <p:pic>
            <p:nvPicPr>
              <p:cNvPr id="26" name="Picture 3" descr="S:\CHARTE - LOGOS 2012\Logo\Logo anglais\CEA_GB_logotype_4c_defonce.png"/>
              <p:cNvPicPr>
                <a:picLocks noChangeAspect="1" noChangeArrowheads="1"/>
              </p:cNvPicPr>
              <p:nvPr userDrawn="1"/>
            </p:nvPicPr>
            <p:blipFill>
              <a:blip r:embed="rId3" cstate="print"/>
              <a:srcRect/>
              <a:stretch>
                <a:fillRect/>
              </a:stretch>
            </p:blipFill>
            <p:spPr bwMode="auto">
              <a:xfrm>
                <a:off x="72008" y="548680"/>
                <a:ext cx="3203848" cy="2608045"/>
              </a:xfrm>
              <a:prstGeom prst="rect">
                <a:avLst/>
              </a:prstGeom>
              <a:noFill/>
            </p:spPr>
          </p:pic>
        </p:grpSp>
        <p:sp>
          <p:nvSpPr>
            <p:cNvPr id="24" name="ZoneTexte 23"/>
            <p:cNvSpPr txBox="1"/>
            <p:nvPr userDrawn="1"/>
          </p:nvSpPr>
          <p:spPr>
            <a:xfrm>
              <a:off x="1412032" y="6245696"/>
              <a:ext cx="936104" cy="261610"/>
            </a:xfrm>
            <a:prstGeom prst="rect">
              <a:avLst/>
            </a:prstGeom>
            <a:noFill/>
          </p:spPr>
          <p:txBody>
            <a:bodyPr wrap="square" rtlCol="0">
              <a:spAutoFit/>
            </a:bodyPr>
            <a:lstStyle/>
            <a:p>
              <a:pPr algn="ctr"/>
              <a:r>
                <a:rPr lang="fr-FR" sz="1100" dirty="0" smtClean="0">
                  <a:solidFill>
                    <a:schemeClr val="bg1"/>
                  </a:solidFill>
                  <a:latin typeface="+mj-lt"/>
                </a:rPr>
                <a:t>www.cea.fr</a:t>
              </a:r>
              <a:endParaRPr lang="fr-FR" sz="1100" dirty="0">
                <a:solidFill>
                  <a:schemeClr val="bg1"/>
                </a:solidFill>
                <a:latin typeface="+mj-lt"/>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7" name="Espace réservé de la date 6"/>
          <p:cNvSpPr>
            <a:spLocks noGrp="1"/>
          </p:cNvSpPr>
          <p:nvPr>
            <p:ph type="dt" sz="half" idx="10"/>
          </p:nvPr>
        </p:nvSpPr>
        <p:spPr/>
        <p:txBody>
          <a:bodyPr/>
          <a:lstStyle/>
          <a:p>
            <a:fld id="{1AC3BE23-A68C-4272-9685-32E619269ABB}" type="datetime4">
              <a:rPr lang="fr-FR" smtClean="0"/>
              <a:t>1er décembre 2017</a:t>
            </a:fld>
            <a:endParaRPr lang="fr-FR" dirty="0"/>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‹N°›</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fr-FR" smtClean="0"/>
              <a:t>CEA | 2017/11/22</a:t>
            </a: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defTabSz="914400" rtl="0" eaLnBrk="1" latinLnBrk="0" hangingPunct="1">
              <a:spcBef>
                <a:spcPct val="0"/>
              </a:spcBef>
              <a:buNone/>
              <a:defRPr lang="fr-FR" sz="2000" b="1" i="1" kern="1200" cap="all" baseline="0" dirty="0">
                <a:solidFill>
                  <a:schemeClr val="bg1"/>
                </a:solidFill>
                <a:latin typeface="Arial Narrow" pitchFamily="34" charset="0"/>
                <a:ea typeface="+mj-ea"/>
                <a:cs typeface="+mj-cs"/>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9"/>
          <p:cNvSpPr>
            <a:spLocks noGrp="1"/>
          </p:cNvSpPr>
          <p:nvPr>
            <p:ph type="dt" sz="half" idx="10"/>
          </p:nvPr>
        </p:nvSpPr>
        <p:spPr/>
        <p:txBody>
          <a:bodyPr/>
          <a:lstStyle/>
          <a:p>
            <a:fld id="{0442445C-5FC2-42F1-8528-E4837B5317CA}" type="datetime4">
              <a:rPr lang="fr-FR" smtClean="0"/>
              <a:t>1er décembre 2017</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dirty="0" smtClean="0"/>
              <a:t>CEA | 2017/12/04</a:t>
            </a:r>
            <a:endParaRPr lang="fr-FR" dirty="0"/>
          </a:p>
        </p:txBody>
      </p:sp>
      <p:pic>
        <p:nvPicPr>
          <p:cNvPr id="4" name="Image 3"/>
          <p:cNvPicPr>
            <a:picLocks noChangeAspect="1"/>
          </p:cNvPicPr>
          <p:nvPr userDrawn="1"/>
        </p:nvPicPr>
        <p:blipFill>
          <a:blip r:embed="rId2"/>
          <a:stretch>
            <a:fillRect/>
          </a:stretch>
        </p:blipFill>
        <p:spPr>
          <a:xfrm>
            <a:off x="8388424" y="188640"/>
            <a:ext cx="645260" cy="642778"/>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defTabSz="914400" rtl="0" eaLnBrk="1" latinLnBrk="0" hangingPunct="1">
              <a:spcBef>
                <a:spcPct val="0"/>
              </a:spcBef>
              <a:buNone/>
              <a:defRPr lang="fr-FR" sz="2000" b="1" i="1" kern="1200" cap="all" baseline="0" dirty="0">
                <a:solidFill>
                  <a:schemeClr val="bg1"/>
                </a:solidFill>
                <a:latin typeface="Arial Narrow" pitchFamily="34" charset="0"/>
                <a:ea typeface="+mj-ea"/>
                <a:cs typeface="+mj-cs"/>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66BCB9E2-6597-42FA-A588-FB69BA1707EC}" type="datetime4">
              <a:rPr lang="fr-FR" smtClean="0"/>
              <a:t>1er décembre 2017</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dirty="0" smtClean="0"/>
              <a:t>CEA | 2017/12/04</a:t>
            </a:r>
            <a:endParaRPr lang="fr-FR" dirty="0"/>
          </a:p>
        </p:txBody>
      </p:sp>
      <p:pic>
        <p:nvPicPr>
          <p:cNvPr id="7" name="Image 6"/>
          <p:cNvPicPr>
            <a:picLocks noChangeAspect="1"/>
          </p:cNvPicPr>
          <p:nvPr userDrawn="1"/>
        </p:nvPicPr>
        <p:blipFill>
          <a:blip r:embed="rId2"/>
          <a:stretch>
            <a:fillRect/>
          </a:stretch>
        </p:blipFill>
        <p:spPr>
          <a:xfrm>
            <a:off x="8388424" y="188640"/>
            <a:ext cx="645260" cy="642778"/>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defTabSz="914400" rtl="0" eaLnBrk="1" latinLnBrk="0" hangingPunct="1">
              <a:spcBef>
                <a:spcPct val="0"/>
              </a:spcBef>
              <a:buNone/>
              <a:defRPr lang="fr-FR" sz="2000" b="1" i="1" kern="1200" cap="all" baseline="0" dirty="0">
                <a:solidFill>
                  <a:schemeClr val="bg1"/>
                </a:solidFill>
                <a:latin typeface="Arial Narrow" pitchFamily="34" charset="0"/>
                <a:ea typeface="+mj-ea"/>
                <a:cs typeface="+mj-cs"/>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6"/>
          </p:nvPr>
        </p:nvSpPr>
        <p:spPr/>
        <p:txBody>
          <a:bodyPr/>
          <a:lstStyle/>
          <a:p>
            <a:fld id="{19353942-7464-4E8E-AD5A-2F9CFA65A66F}" type="datetime4">
              <a:rPr lang="fr-FR" smtClean="0"/>
              <a:t>1er décembre 2017</a:t>
            </a:fld>
            <a:endParaRPr lang="fr-FR" dirty="0"/>
          </a:p>
        </p:txBody>
      </p:sp>
      <p:sp>
        <p:nvSpPr>
          <p:cNvPr id="13" name="Espace réservé du numéro de diapositive 12"/>
          <p:cNvSpPr>
            <a:spLocks noGrp="1"/>
          </p:cNvSpPr>
          <p:nvPr>
            <p:ph type="sldNum" sz="quarter" idx="17"/>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18"/>
          </p:nvPr>
        </p:nvSpPr>
        <p:spPr/>
        <p:txBody>
          <a:bodyPr/>
          <a:lstStyle/>
          <a:p>
            <a:r>
              <a:rPr lang="fr-FR" dirty="0" smtClean="0"/>
              <a:t>CEA | 2017/12/04</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pic>
        <p:nvPicPr>
          <p:cNvPr id="8" name="Image 7"/>
          <p:cNvPicPr>
            <a:picLocks noChangeAspect="1"/>
          </p:cNvPicPr>
          <p:nvPr userDrawn="1"/>
        </p:nvPicPr>
        <p:blipFill>
          <a:blip r:embed="rId2"/>
          <a:stretch>
            <a:fillRect/>
          </a:stretch>
        </p:blipFill>
        <p:spPr>
          <a:xfrm>
            <a:off x="8388424" y="188640"/>
            <a:ext cx="645260" cy="642778"/>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defTabSz="914400" rtl="0" eaLnBrk="1" latinLnBrk="0" hangingPunct="1">
              <a:spcBef>
                <a:spcPct val="0"/>
              </a:spcBef>
              <a:buNone/>
              <a:defRPr lang="fr-FR" sz="2000" b="1" i="1" kern="1200" cap="all" baseline="0" dirty="0">
                <a:solidFill>
                  <a:schemeClr val="bg1"/>
                </a:solidFill>
                <a:latin typeface="Arial Narrow" pitchFamily="34" charset="0"/>
                <a:ea typeface="+mj-ea"/>
                <a:cs typeface="+mj-cs"/>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576000" y="1268760"/>
            <a:ext cx="4428048" cy="49685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2" name="Espace réservé de la date 11"/>
          <p:cNvSpPr>
            <a:spLocks noGrp="1"/>
          </p:cNvSpPr>
          <p:nvPr>
            <p:ph type="dt" sz="half" idx="18"/>
          </p:nvPr>
        </p:nvSpPr>
        <p:spPr/>
        <p:txBody>
          <a:bodyPr/>
          <a:lstStyle/>
          <a:p>
            <a:fld id="{ACBB2BFC-FFBE-4158-AC2E-49FF5014009C}" type="datetime4">
              <a:rPr lang="fr-FR" smtClean="0"/>
              <a:t>1er décembre 2017</a:t>
            </a:fld>
            <a:endParaRPr lang="fr-FR" dirty="0"/>
          </a:p>
        </p:txBody>
      </p:sp>
      <p:sp>
        <p:nvSpPr>
          <p:cNvPr id="13" name="Espace réservé du numéro de diapositive 12"/>
          <p:cNvSpPr>
            <a:spLocks noGrp="1"/>
          </p:cNvSpPr>
          <p:nvPr>
            <p:ph type="sldNum" sz="quarter" idx="19"/>
          </p:nvPr>
        </p:nvSpPr>
        <p:spPr/>
        <p:txBody>
          <a:bodyPr/>
          <a:lstStyle/>
          <a:p>
            <a:r>
              <a:rPr lang="fr-FR" smtClean="0"/>
              <a:t>|  PAGE </a:t>
            </a:r>
            <a:fld id="{AEFB9B6D-867A-40B8-ACB0-35CC9F272C9C}" type="slidenum">
              <a:rPr lang="fr-FR" smtClean="0"/>
              <a:pPr/>
              <a:t>‹N°›</a:t>
            </a:fld>
            <a:endParaRPr lang="fr-FR" dirty="0"/>
          </a:p>
        </p:txBody>
      </p:sp>
      <p:sp>
        <p:nvSpPr>
          <p:cNvPr id="14" name="Espace réservé du pied de page 13"/>
          <p:cNvSpPr>
            <a:spLocks noGrp="1"/>
          </p:cNvSpPr>
          <p:nvPr>
            <p:ph type="ftr" sz="quarter" idx="20"/>
          </p:nvPr>
        </p:nvSpPr>
        <p:spPr/>
        <p:txBody>
          <a:bodyPr/>
          <a:lstStyle/>
          <a:p>
            <a:r>
              <a:rPr lang="fr-FR" dirty="0" smtClean="0"/>
              <a:t>CEA | 2017/12/04</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pic>
        <p:nvPicPr>
          <p:cNvPr id="10" name="Image 9"/>
          <p:cNvPicPr>
            <a:picLocks noChangeAspect="1"/>
          </p:cNvPicPr>
          <p:nvPr userDrawn="1"/>
        </p:nvPicPr>
        <p:blipFill>
          <a:blip r:embed="rId2"/>
          <a:stretch>
            <a:fillRect/>
          </a:stretch>
        </p:blipFill>
        <p:spPr>
          <a:xfrm>
            <a:off x="8388424" y="188640"/>
            <a:ext cx="645260" cy="642778"/>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defTabSz="914400" rtl="0" eaLnBrk="1" latinLnBrk="0" hangingPunct="1">
              <a:spcBef>
                <a:spcPct val="0"/>
              </a:spcBef>
              <a:buNone/>
              <a:defRPr lang="fr-FR" sz="2000" b="1" i="1" kern="1200" cap="all" baseline="0" dirty="0">
                <a:solidFill>
                  <a:schemeClr val="bg1"/>
                </a:solidFill>
                <a:latin typeface="Arial Narrow" pitchFamily="34" charset="0"/>
                <a:ea typeface="+mj-ea"/>
                <a:cs typeface="+mj-cs"/>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576000" y="3707506"/>
            <a:ext cx="8172464" cy="252980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0" name="Espace réservé de la date 9"/>
          <p:cNvSpPr>
            <a:spLocks noGrp="1"/>
          </p:cNvSpPr>
          <p:nvPr>
            <p:ph type="dt" sz="half" idx="10"/>
          </p:nvPr>
        </p:nvSpPr>
        <p:spPr/>
        <p:txBody>
          <a:bodyPr/>
          <a:lstStyle/>
          <a:p>
            <a:fld id="{C1BDC8EF-7E39-441B-8E69-DFED65949CFD}" type="datetime4">
              <a:rPr lang="fr-FR" smtClean="0"/>
              <a:t>1er décembre 2017</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‹N°›</a:t>
            </a:fld>
            <a:endParaRPr lang="fr-FR" dirty="0"/>
          </a:p>
        </p:txBody>
      </p:sp>
      <p:sp>
        <p:nvSpPr>
          <p:cNvPr id="12" name="Espace réservé du pied de page 11"/>
          <p:cNvSpPr>
            <a:spLocks noGrp="1"/>
          </p:cNvSpPr>
          <p:nvPr>
            <p:ph type="ftr" sz="quarter" idx="12"/>
          </p:nvPr>
        </p:nvSpPr>
        <p:spPr/>
        <p:txBody>
          <a:bodyPr/>
          <a:lstStyle/>
          <a:p>
            <a:r>
              <a:rPr lang="fr-FR" dirty="0" smtClean="0"/>
              <a:t>CEA | 2017/12/04</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pic>
        <p:nvPicPr>
          <p:cNvPr id="8" name="Image 7"/>
          <p:cNvPicPr>
            <a:picLocks noChangeAspect="1"/>
          </p:cNvPicPr>
          <p:nvPr userDrawn="1"/>
        </p:nvPicPr>
        <p:blipFill>
          <a:blip r:embed="rId2"/>
          <a:stretch>
            <a:fillRect/>
          </a:stretch>
        </p:blipFill>
        <p:spPr>
          <a:xfrm>
            <a:off x="8388424" y="188640"/>
            <a:ext cx="645260" cy="642778"/>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2000" y="44624"/>
            <a:ext cx="7236464" cy="936104"/>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520259"/>
            <a:ext cx="1450504" cy="365125"/>
          </a:xfrm>
          <a:prstGeom prst="rect">
            <a:avLst/>
          </a:prstGeom>
        </p:spPr>
        <p:txBody>
          <a:bodyPr vert="horz" lIns="0" tIns="0" rIns="0" bIns="0" rtlCol="0" anchor="ctr"/>
          <a:lstStyle>
            <a:lvl1pPr algn="l">
              <a:defRPr sz="1000" cap="all" baseline="0">
                <a:solidFill>
                  <a:schemeClr val="bg1"/>
                </a:solidFill>
              </a:defRPr>
            </a:lvl1pPr>
          </a:lstStyle>
          <a:p>
            <a:fld id="{FF1AB983-696B-4963-BD35-9035F343AE55}" type="datetime4">
              <a:rPr lang="fr-FR" smtClean="0"/>
              <a:t>1er décembre 2017</a:t>
            </a:fld>
            <a:endParaRPr lang="fr-FR" dirty="0"/>
          </a:p>
        </p:txBody>
      </p:sp>
      <p:sp>
        <p:nvSpPr>
          <p:cNvPr id="5" name="Espace réservé du pied de page 4"/>
          <p:cNvSpPr>
            <a:spLocks noGrp="1"/>
          </p:cNvSpPr>
          <p:nvPr>
            <p:ph type="ftr" sz="quarter" idx="3"/>
          </p:nvPr>
        </p:nvSpPr>
        <p:spPr>
          <a:xfrm>
            <a:off x="2051720" y="6520259"/>
            <a:ext cx="5939824" cy="365125"/>
          </a:xfrm>
          <a:prstGeom prst="rect">
            <a:avLst/>
          </a:prstGeom>
        </p:spPr>
        <p:txBody>
          <a:bodyPr vert="horz" lIns="0" tIns="0" rIns="0" bIns="0" rtlCol="0" anchor="ctr"/>
          <a:lstStyle>
            <a:lvl1pPr algn="r">
              <a:defRPr sz="1000">
                <a:solidFill>
                  <a:srgbClr val="666666"/>
                </a:solidFill>
              </a:defRPr>
            </a:lvl1pPr>
          </a:lstStyle>
          <a:p>
            <a:r>
              <a:rPr lang="fr-FR" dirty="0" smtClean="0"/>
              <a:t>CEA | 2017/12/04</a:t>
            </a:r>
            <a:endParaRPr lang="fr-FR" dirty="0"/>
          </a:p>
        </p:txBody>
      </p:sp>
      <p:sp>
        <p:nvSpPr>
          <p:cNvPr id="6" name="Espace réservé du numéro de diapositive 5"/>
          <p:cNvSpPr>
            <a:spLocks noGrp="1"/>
          </p:cNvSpPr>
          <p:nvPr>
            <p:ph type="sldNum" sz="quarter" idx="4"/>
          </p:nvPr>
        </p:nvSpPr>
        <p:spPr>
          <a:xfrm>
            <a:off x="8025304" y="6518665"/>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‹N°›</a:t>
            </a:fld>
            <a:endParaRPr lang="fr-FR" dirty="0"/>
          </a:p>
        </p:txBody>
      </p:sp>
      <p:pic>
        <p:nvPicPr>
          <p:cNvPr id="2050" name="Picture 2" descr="S:\CHARTE - LOGOS 2012\Fond dégradé Logo CEA 2012.jpg"/>
          <p:cNvPicPr preferRelativeResize="0">
            <a:picLocks noChangeArrowheads="1"/>
          </p:cNvPicPr>
          <p:nvPr userDrawn="1"/>
        </p:nvPicPr>
        <p:blipFill>
          <a:blip r:embed="rId14" cstate="print"/>
          <a:srcRect/>
          <a:stretch>
            <a:fillRect/>
          </a:stretch>
        </p:blipFill>
        <p:spPr bwMode="auto">
          <a:xfrm>
            <a:off x="0" y="0"/>
            <a:ext cx="9144000" cy="954000"/>
          </a:xfrm>
          <a:prstGeom prst="rect">
            <a:avLst/>
          </a:prstGeom>
          <a:noFill/>
        </p:spPr>
      </p:pic>
      <p:pic>
        <p:nvPicPr>
          <p:cNvPr id="14" name="Picture 3" descr="S:\CHARTE - LOGOS 2012\Logo\Logo anglais\CEA_GB_logotype_4c_defonce.png"/>
          <p:cNvPicPr>
            <a:picLocks noChangeAspect="1" noChangeArrowheads="1"/>
          </p:cNvPicPr>
          <p:nvPr userDrawn="1"/>
        </p:nvPicPr>
        <p:blipFill>
          <a:blip r:embed="rId15" cstate="print"/>
          <a:srcRect/>
          <a:stretch>
            <a:fillRect/>
          </a:stretch>
        </p:blipFill>
        <p:spPr bwMode="auto">
          <a:xfrm>
            <a:off x="71309" y="44624"/>
            <a:ext cx="1045006" cy="850672"/>
          </a:xfrm>
          <a:prstGeom prst="rect">
            <a:avLst/>
          </a:prstGeom>
          <a:noFill/>
        </p:spPr>
      </p:pic>
      <p:pic>
        <p:nvPicPr>
          <p:cNvPr id="9" name="Image 8"/>
          <p:cNvPicPr>
            <a:picLocks noChangeAspect="1"/>
          </p:cNvPicPr>
          <p:nvPr userDrawn="1"/>
        </p:nvPicPr>
        <p:blipFill>
          <a:blip r:embed="rId16"/>
          <a:stretch>
            <a:fillRect/>
          </a:stretch>
        </p:blipFill>
        <p:spPr>
          <a:xfrm>
            <a:off x="8388424" y="188640"/>
            <a:ext cx="645260" cy="6427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6" r:id="rId5"/>
    <p:sldLayoutId id="2147483650" r:id="rId6"/>
    <p:sldLayoutId id="2147483662" r:id="rId7"/>
    <p:sldLayoutId id="2147483663" r:id="rId8"/>
    <p:sldLayoutId id="2147483664" r:id="rId9"/>
    <p:sldLayoutId id="2147483667" r:id="rId10"/>
    <p:sldLayoutId id="2147483654" r:id="rId11"/>
    <p:sldLayoutId id="2147483668" r:id="rId12"/>
  </p:sldLayoutIdLst>
  <p:timing>
    <p:tnLst>
      <p:par>
        <p:cTn id="1" dur="indefinite" restart="never" nodeType="tmRoot"/>
      </p:par>
    </p:tnLst>
  </p:timing>
  <p:hf hdr="0" dt="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7"/>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8"/>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3275856" y="1157936"/>
            <a:ext cx="5976664" cy="709616"/>
          </a:xfrm>
        </p:spPr>
        <p:txBody>
          <a:bodyPr/>
          <a:lstStyle/>
          <a:p>
            <a:pPr algn="ctr"/>
            <a:r>
              <a:rPr lang="fr-FR" sz="3200" b="1" cap="none" dirty="0" err="1" smtClean="0">
                <a:effectLst>
                  <a:outerShdw blurRad="38100" dist="38100" dir="2700000" algn="tl">
                    <a:srgbClr val="000000">
                      <a:alpha val="43137"/>
                    </a:srgbClr>
                  </a:outerShdw>
                </a:effectLst>
              </a:rPr>
              <a:t>nBLM</a:t>
            </a:r>
            <a:r>
              <a:rPr lang="fr-FR" sz="3200" b="1" cap="none" dirty="0">
                <a:effectLst>
                  <a:outerShdw blurRad="38100" dist="38100" dir="2700000" algn="tl">
                    <a:srgbClr val="000000">
                      <a:alpha val="43137"/>
                    </a:srgbClr>
                  </a:outerShdw>
                </a:effectLst>
              </a:rPr>
              <a:t/>
            </a:r>
            <a:br>
              <a:rPr lang="fr-FR" sz="3200" b="1" cap="none" dirty="0">
                <a:effectLst>
                  <a:outerShdw blurRad="38100" dist="38100" dir="2700000" algn="tl">
                    <a:srgbClr val="000000">
                      <a:alpha val="43137"/>
                    </a:srgbClr>
                  </a:outerShdw>
                </a:effectLst>
              </a:rPr>
            </a:br>
            <a:r>
              <a:rPr lang="fr-FR" sz="3200" b="1" cap="none" dirty="0" smtClean="0">
                <a:effectLst>
                  <a:outerShdw blurRad="38100" dist="38100" dir="2700000" algn="tl">
                    <a:srgbClr val="000000">
                      <a:alpha val="43137"/>
                    </a:srgbClr>
                  </a:outerShdw>
                </a:effectLst>
              </a:rPr>
              <a:t>Back End Electronics</a:t>
            </a:r>
            <a:br>
              <a:rPr lang="fr-FR" sz="3200" b="1" cap="none" dirty="0" smtClean="0">
                <a:effectLst>
                  <a:outerShdw blurRad="38100" dist="38100" dir="2700000" algn="tl">
                    <a:srgbClr val="000000">
                      <a:alpha val="43137"/>
                    </a:srgbClr>
                  </a:outerShdw>
                </a:effectLst>
              </a:rPr>
            </a:br>
            <a:r>
              <a:rPr lang="fr-FR" sz="3200" b="1" cap="none" dirty="0" smtClean="0">
                <a:effectLst>
                  <a:outerShdw blurRad="38100" dist="38100" dir="2700000" algn="tl">
                    <a:srgbClr val="000000">
                      <a:alpha val="43137"/>
                    </a:srgbClr>
                  </a:outerShdw>
                </a:effectLst>
              </a:rPr>
              <a:t>and Control System</a:t>
            </a:r>
            <a:br>
              <a:rPr lang="fr-FR" sz="3200" b="1" cap="none" dirty="0" smtClean="0">
                <a:effectLst>
                  <a:outerShdw blurRad="38100" dist="38100" dir="2700000" algn="tl">
                    <a:srgbClr val="000000">
                      <a:alpha val="43137"/>
                    </a:srgbClr>
                  </a:outerShdw>
                </a:effectLst>
              </a:rPr>
            </a:br>
            <a:endParaRPr lang="fr-FR" sz="3200" b="1" cap="none" dirty="0">
              <a:effectLst>
                <a:outerShdw blurRad="38100" dist="38100" dir="2700000" algn="tl">
                  <a:srgbClr val="000000">
                    <a:alpha val="43137"/>
                  </a:srgbClr>
                </a:outerShdw>
              </a:effectLst>
            </a:endParaRPr>
          </a:p>
        </p:txBody>
      </p:sp>
      <p:sp>
        <p:nvSpPr>
          <p:cNvPr id="10" name="Sous-titre 9"/>
          <p:cNvSpPr>
            <a:spLocks noGrp="1"/>
          </p:cNvSpPr>
          <p:nvPr>
            <p:ph type="subTitle" idx="1"/>
          </p:nvPr>
        </p:nvSpPr>
        <p:spPr>
          <a:xfrm>
            <a:off x="3960000" y="6237312"/>
            <a:ext cx="4788464" cy="504056"/>
          </a:xfrm>
        </p:spPr>
        <p:txBody>
          <a:bodyPr/>
          <a:lstStyle/>
          <a:p>
            <a:r>
              <a:rPr lang="fr-FR" dirty="0" smtClean="0"/>
              <a:t>2017/12/04</a:t>
            </a:r>
          </a:p>
        </p:txBody>
      </p:sp>
      <p:sp>
        <p:nvSpPr>
          <p:cNvPr id="11" name="Espace réservé du texte 10"/>
          <p:cNvSpPr>
            <a:spLocks noGrp="1"/>
          </p:cNvSpPr>
          <p:nvPr>
            <p:ph type="body" sz="quarter" idx="13"/>
          </p:nvPr>
        </p:nvSpPr>
        <p:spPr>
          <a:xfrm>
            <a:off x="3960000" y="4725144"/>
            <a:ext cx="4788464" cy="1224136"/>
          </a:xfrm>
        </p:spPr>
        <p:txBody>
          <a:bodyPr/>
          <a:lstStyle/>
          <a:p>
            <a:r>
              <a:rPr lang="fr-FR" sz="1400" dirty="0" smtClean="0"/>
              <a:t>CEA\DRF\IRFU\DIS </a:t>
            </a:r>
            <a:r>
              <a:rPr lang="fr-FR" sz="1400" b="1" dirty="0" smtClean="0">
                <a:solidFill>
                  <a:schemeClr val="bg2"/>
                </a:solidFill>
              </a:rPr>
              <a:t>| </a:t>
            </a:r>
            <a:r>
              <a:rPr lang="fr-FR" sz="1400" dirty="0" smtClean="0"/>
              <a:t>Yannick Mariette</a:t>
            </a:r>
          </a:p>
        </p:txBody>
      </p:sp>
      <p:sp>
        <p:nvSpPr>
          <p:cNvPr id="7" name="Espace réservé du numéro de diapositive 6"/>
          <p:cNvSpPr>
            <a:spLocks noGrp="1"/>
          </p:cNvSpPr>
          <p:nvPr>
            <p:ph type="sldNum" sz="quarter" idx="15"/>
          </p:nvPr>
        </p:nvSpPr>
        <p:spPr/>
        <p:txBody>
          <a:bodyPr/>
          <a:lstStyle/>
          <a:p>
            <a:r>
              <a:rPr lang="fr-FR" smtClean="0"/>
              <a:t>|  PAGE </a:t>
            </a:r>
            <a:fld id="{AEFB9B6D-867A-40B8-ACB0-35CC9F272C9C}" type="slidenum">
              <a:rPr lang="fr-FR" smtClean="0"/>
              <a:pPr/>
              <a:t>1</a:t>
            </a:fld>
            <a:endParaRPr lang="fr-FR" dirty="0"/>
          </a:p>
        </p:txBody>
      </p:sp>
      <p:sp>
        <p:nvSpPr>
          <p:cNvPr id="8" name="Espace réservé du pied de page 7"/>
          <p:cNvSpPr>
            <a:spLocks noGrp="1"/>
          </p:cNvSpPr>
          <p:nvPr>
            <p:ph type="ftr" sz="quarter" idx="16"/>
          </p:nvPr>
        </p:nvSpPr>
        <p:spPr/>
        <p:txBody>
          <a:bodyPr/>
          <a:lstStyle/>
          <a:p>
            <a:r>
              <a:rPr lang="fr-FR" smtClean="0"/>
              <a:t>CEA | 2017/11/22</a:t>
            </a:r>
            <a:endParaRPr lang="fr-FR" dirty="0"/>
          </a:p>
        </p:txBody>
      </p:sp>
      <p:pic>
        <p:nvPicPr>
          <p:cNvPr id="2" name="Image 1"/>
          <p:cNvPicPr>
            <a:picLocks noChangeAspect="1"/>
          </p:cNvPicPr>
          <p:nvPr/>
        </p:nvPicPr>
        <p:blipFill>
          <a:blip r:embed="rId3"/>
          <a:stretch>
            <a:fillRect/>
          </a:stretch>
        </p:blipFill>
        <p:spPr>
          <a:xfrm>
            <a:off x="899592" y="2924944"/>
            <a:ext cx="1584176" cy="1584176"/>
          </a:xfrm>
          <a:prstGeom prst="rect">
            <a:avLst/>
          </a:prstGeom>
        </p:spPr>
      </p:pic>
      <p:pic>
        <p:nvPicPr>
          <p:cNvPr id="4" name="Image 3"/>
          <p:cNvPicPr>
            <a:picLocks noChangeAspect="1"/>
          </p:cNvPicPr>
          <p:nvPr/>
        </p:nvPicPr>
        <p:blipFill>
          <a:blip r:embed="rId4"/>
          <a:stretch>
            <a:fillRect/>
          </a:stretch>
        </p:blipFill>
        <p:spPr>
          <a:xfrm>
            <a:off x="5220072" y="3212976"/>
            <a:ext cx="1966688" cy="17030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ACQUISITION distribution</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10</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sp>
        <p:nvSpPr>
          <p:cNvPr id="11" name="Zone de texte 2"/>
          <p:cNvSpPr txBox="1">
            <a:spLocks noChangeArrowheads="1"/>
          </p:cNvSpPr>
          <p:nvPr/>
        </p:nvSpPr>
        <p:spPr bwMode="auto">
          <a:xfrm>
            <a:off x="683568" y="3933056"/>
            <a:ext cx="3646457" cy="23083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342900" lvl="0" indent="-342900" algn="l">
              <a:lnSpc>
                <a:spcPct val="120000"/>
              </a:lnSpc>
              <a:spcAft>
                <a:spcPts val="0"/>
              </a:spcAft>
              <a:buFont typeface="Arial" panose="020B0604020202020204" pitchFamily="34" charset="0"/>
              <a:buChar char="•"/>
              <a:tabLst>
                <a:tab pos="457200" algn="l"/>
              </a:tabLst>
            </a:pPr>
            <a:r>
              <a:rPr lang="en-GB" sz="1200" b="1" dirty="0">
                <a:effectLst/>
                <a:latin typeface="Arial" panose="020B0604020202020204" pitchFamily="34" charset="0"/>
                <a:ea typeface="Times New Roman" panose="02020603050405020304" pitchFamily="18" charset="0"/>
                <a:cs typeface="Arial" panose="020B0604020202020204" pitchFamily="34" charset="0"/>
              </a:rPr>
              <a:t>ADC n°1 on the IFC1410 n°1</a:t>
            </a: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channel1: fast nBLM1 detector (F-1)</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channel2: slow nBLM1 detector (S-1)</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channel3: fast nBLM3 detector (F-3)</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channel4: slow nBLM3 detector (S-3)</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channel5: fast nBLM5 detector (F-5)</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channel6: slow nBLM5 detector (S-5)</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channel7: fast nBLM7 detector (F-7)</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channel8: slow nBLM7 detector (S-7)</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Zone de texte 2"/>
          <p:cNvSpPr txBox="1">
            <a:spLocks noChangeArrowheads="1"/>
          </p:cNvSpPr>
          <p:nvPr/>
        </p:nvSpPr>
        <p:spPr bwMode="auto">
          <a:xfrm>
            <a:off x="4572000" y="3933056"/>
            <a:ext cx="3635568" cy="227139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342900" lvl="0" indent="-342900" algn="l">
              <a:lnSpc>
                <a:spcPct val="120000"/>
              </a:lnSpc>
              <a:spcAft>
                <a:spcPts val="0"/>
              </a:spcAft>
              <a:buFont typeface="Arial" panose="020B0604020202020204" pitchFamily="34" charset="0"/>
              <a:buChar char="•"/>
              <a:tabLst>
                <a:tab pos="457200" algn="l"/>
              </a:tabLst>
            </a:pPr>
            <a:r>
              <a:rPr lang="en-GB" sz="1200" b="1" dirty="0">
                <a:effectLst/>
                <a:latin typeface="Arial" panose="020B0604020202020204" pitchFamily="34" charset="0"/>
                <a:ea typeface="Times New Roman" panose="02020603050405020304" pitchFamily="18" charset="0"/>
                <a:cs typeface="Arial" panose="020B0604020202020204" pitchFamily="34" charset="0"/>
              </a:rPr>
              <a:t>ADC n°2 on the IFC1410 n°2</a:t>
            </a: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channel1: fast nBLM2 detector (F-2)</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channel2: slow nBLM2 detector (S-2)</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channel3: fast nBLM4 detector (F-4)</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channel4: slow nBLM4 detector (S-4)</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channel5: fast nBLM6 detector (F-6)</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channel6: slow nBLM6 detector (S-6)</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channel7: fast nBLM8 detector (F-8)</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l">
              <a:lnSpc>
                <a:spcPct val="120000"/>
              </a:lnSpc>
              <a:spcAft>
                <a:spcPts val="0"/>
              </a:spcAft>
              <a:buFont typeface="Courier New" panose="02070309020205020404" pitchFamily="49" charset="0"/>
              <a:buChar char="o"/>
              <a:tabLst>
                <a:tab pos="914400" algn="l"/>
              </a:tabLst>
            </a:pPr>
            <a:r>
              <a:rPr lang="en-GB" sz="1200" dirty="0">
                <a:effectLst/>
                <a:latin typeface="Arial" panose="020B0604020202020204" pitchFamily="34" charset="0"/>
                <a:ea typeface="Times New Roman" panose="02020603050405020304" pitchFamily="18" charset="0"/>
                <a:cs typeface="Arial" panose="020B0604020202020204" pitchFamily="34" charset="0"/>
              </a:rPr>
              <a:t>channel8: slow nBLM8 detector (S-8)</a:t>
            </a:r>
            <a:endParaRPr lang="fr-FR"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ZoneTexte 12"/>
          <p:cNvSpPr txBox="1"/>
          <p:nvPr/>
        </p:nvSpPr>
        <p:spPr>
          <a:xfrm>
            <a:off x="1583160" y="8946232"/>
            <a:ext cx="7560840" cy="2160240"/>
          </a:xfrm>
          <a:prstGeom prst="rect">
            <a:avLst/>
          </a:prstGeom>
          <a:noFill/>
        </p:spPr>
        <p:txBody>
          <a:bodyPr wrap="square" rtlCol="0">
            <a:spAutoFit/>
          </a:bodyPr>
          <a:lstStyle/>
          <a:p>
            <a:endParaRPr lang="fr-FR" dirty="0"/>
          </a:p>
        </p:txBody>
      </p:sp>
      <p:sp>
        <p:nvSpPr>
          <p:cNvPr id="14" name="Rectangle 1"/>
          <p:cNvSpPr>
            <a:spLocks noChangeArrowheads="1"/>
          </p:cNvSpPr>
          <p:nvPr/>
        </p:nvSpPr>
        <p:spPr bwMode="auto">
          <a:xfrm>
            <a:off x="539552" y="1407770"/>
            <a:ext cx="7848872" cy="230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altLang="fr-FR" sz="1600" dirty="0" smtClean="0">
                <a:latin typeface="Arial" panose="020B0604020202020204" pitchFamily="34" charset="0"/>
                <a:ea typeface="Times New Roman" panose="02020603050405020304" pitchFamily="18" charset="0"/>
                <a:cs typeface="Arial" panose="020B0604020202020204" pitchFamily="34" charset="0"/>
              </a:rPr>
              <a:t>In </a:t>
            </a:r>
            <a:r>
              <a:rPr lang="en-GB" altLang="fr-FR" sz="1600" dirty="0">
                <a:latin typeface="Arial" panose="020B0604020202020204" pitchFamily="34" charset="0"/>
                <a:ea typeface="Times New Roman" panose="02020603050405020304" pitchFamily="18" charset="0"/>
                <a:cs typeface="Arial" panose="020B0604020202020204" pitchFamily="34" charset="0"/>
              </a:rPr>
              <a:t>the BEE </a:t>
            </a:r>
            <a:r>
              <a:rPr lang="en-GB" altLang="fr-FR" sz="1600" dirty="0" smtClean="0">
                <a:latin typeface="Arial" panose="020B0604020202020204" pitchFamily="34" charset="0"/>
                <a:ea typeface="Times New Roman" panose="02020603050405020304" pitchFamily="18" charset="0"/>
                <a:cs typeface="Arial" panose="020B0604020202020204" pitchFamily="34" charset="0"/>
              </a:rPr>
              <a:t>the </a:t>
            </a:r>
            <a:r>
              <a:rPr kumimoji="0" lang="en-GB" altLang="fr-F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acquisitions are done by the ADC3111 FMC module. There will</a:t>
            </a:r>
            <a:r>
              <a:rPr kumimoji="0" lang="en-GB" altLang="fr-FR" sz="16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only</a:t>
            </a:r>
            <a:r>
              <a:rPr kumimoji="0" lang="en-GB" altLang="fr-F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be one ADC3111 FMC board per IFC1410 board, hence 8 acquisition channels maximum.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 have decided to make pairs of fast and slow acquisition for software architecture convenience.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To avoid blind section in case of a hardware failure (IFC1410 or ADC3111), it has been decided to cross detector pairs on different ADC3111 modules.</a:t>
            </a:r>
          </a:p>
        </p:txBody>
      </p:sp>
    </p:spTree>
    <p:extLst>
      <p:ext uri="{BB962C8B-B14F-4D97-AF65-F5344CB8AC3E}">
        <p14:creationId xmlns:p14="http://schemas.microsoft.com/office/powerpoint/2010/main" val="504379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FPGA </a:t>
            </a:r>
            <a:r>
              <a:rPr lang="fr-FR" dirty="0" err="1" smtClean="0"/>
              <a:t>firmware</a:t>
            </a:r>
            <a:r>
              <a:rPr lang="fr-FR" dirty="0" smtClean="0"/>
              <a:t> </a:t>
            </a:r>
            <a:r>
              <a:rPr lang="fr-FR" dirty="0" err="1" smtClean="0"/>
              <a:t>requirements</a:t>
            </a:r>
            <a:endParaRPr lang="fr-FR" dirty="0"/>
          </a:p>
        </p:txBody>
      </p:sp>
      <p:sp>
        <p:nvSpPr>
          <p:cNvPr id="3" name="Espace réservé du contenu 2"/>
          <p:cNvSpPr>
            <a:spLocks noGrp="1"/>
          </p:cNvSpPr>
          <p:nvPr>
            <p:ph idx="1"/>
          </p:nvPr>
        </p:nvSpPr>
        <p:spPr>
          <a:xfrm>
            <a:off x="412188" y="1732675"/>
            <a:ext cx="8172464" cy="4968552"/>
          </a:xfrm>
        </p:spPr>
        <p:txBody>
          <a:bodyPr/>
          <a:lstStyle/>
          <a:p>
            <a:pPr marL="1266825" indent="-342900">
              <a:buFontTx/>
              <a:buChar char="-"/>
            </a:pPr>
            <a:r>
              <a:rPr lang="en-GB" dirty="0" smtClean="0">
                <a:solidFill>
                  <a:schemeClr val="tx1"/>
                </a:solidFill>
              </a:rPr>
              <a:t>Analyses </a:t>
            </a:r>
            <a:r>
              <a:rPr lang="en-GB" dirty="0">
                <a:solidFill>
                  <a:schemeClr val="tx1"/>
                </a:solidFill>
              </a:rPr>
              <a:t>the signal, </a:t>
            </a:r>
            <a:r>
              <a:rPr lang="en-GB" dirty="0" smtClean="0">
                <a:solidFill>
                  <a:schemeClr val="tx1"/>
                </a:solidFill>
              </a:rPr>
              <a:t>detects </a:t>
            </a:r>
            <a:r>
              <a:rPr lang="en-GB" dirty="0">
                <a:solidFill>
                  <a:schemeClr val="tx1"/>
                </a:solidFill>
              </a:rPr>
              <a:t>neutrons/events and </a:t>
            </a:r>
            <a:r>
              <a:rPr lang="en-GB" dirty="0" smtClean="0">
                <a:solidFill>
                  <a:schemeClr val="tx1"/>
                </a:solidFill>
              </a:rPr>
              <a:t>counting</a:t>
            </a:r>
            <a:endParaRPr lang="en-GB" dirty="0">
              <a:solidFill>
                <a:schemeClr val="tx1"/>
              </a:solidFill>
            </a:endParaRPr>
          </a:p>
          <a:p>
            <a:pPr marL="1266825" indent="-342900">
              <a:buFontTx/>
              <a:buChar char="-"/>
            </a:pPr>
            <a:r>
              <a:rPr lang="fr-FR" dirty="0" err="1" smtClean="0">
                <a:solidFill>
                  <a:schemeClr val="tx1"/>
                </a:solidFill>
              </a:rPr>
              <a:t>Generates</a:t>
            </a:r>
            <a:r>
              <a:rPr lang="fr-FR" dirty="0" smtClean="0">
                <a:solidFill>
                  <a:schemeClr val="tx1"/>
                </a:solidFill>
              </a:rPr>
              <a:t> </a:t>
            </a:r>
            <a:r>
              <a:rPr lang="fr-FR" dirty="0" err="1">
                <a:solidFill>
                  <a:schemeClr val="tx1"/>
                </a:solidFill>
              </a:rPr>
              <a:t>fast</a:t>
            </a:r>
            <a:r>
              <a:rPr lang="fr-FR" dirty="0">
                <a:solidFill>
                  <a:schemeClr val="tx1"/>
                </a:solidFill>
              </a:rPr>
              <a:t> </a:t>
            </a:r>
            <a:r>
              <a:rPr lang="fr-FR" dirty="0" err="1">
                <a:solidFill>
                  <a:schemeClr val="tx1"/>
                </a:solidFill>
              </a:rPr>
              <a:t>alarm</a:t>
            </a:r>
            <a:r>
              <a:rPr lang="fr-FR" dirty="0">
                <a:solidFill>
                  <a:schemeClr val="tx1"/>
                </a:solidFill>
              </a:rPr>
              <a:t> if </a:t>
            </a:r>
            <a:r>
              <a:rPr lang="fr-FR" dirty="0" err="1" smtClean="0">
                <a:solidFill>
                  <a:schemeClr val="tx1"/>
                </a:solidFill>
              </a:rPr>
              <a:t>needed</a:t>
            </a:r>
            <a:endParaRPr lang="fr-FR" dirty="0" smtClean="0">
              <a:solidFill>
                <a:schemeClr val="tx1"/>
              </a:solidFill>
            </a:endParaRPr>
          </a:p>
          <a:p>
            <a:pPr marL="1266825" indent="-342900">
              <a:buFontTx/>
              <a:buChar char="-"/>
            </a:pPr>
            <a:r>
              <a:rPr lang="fr-FR" dirty="0" err="1" smtClean="0">
                <a:solidFill>
                  <a:schemeClr val="tx1"/>
                </a:solidFill>
              </a:rPr>
              <a:t>Acquires</a:t>
            </a:r>
            <a:r>
              <a:rPr lang="fr-FR" dirty="0" smtClean="0">
                <a:solidFill>
                  <a:schemeClr val="tx1"/>
                </a:solidFill>
              </a:rPr>
              <a:t> post-</a:t>
            </a:r>
            <a:r>
              <a:rPr lang="fr-FR" dirty="0" err="1" smtClean="0">
                <a:solidFill>
                  <a:schemeClr val="tx1"/>
                </a:solidFill>
              </a:rPr>
              <a:t>alarm</a:t>
            </a:r>
            <a:r>
              <a:rPr lang="fr-FR" dirty="0" smtClean="0">
                <a:solidFill>
                  <a:schemeClr val="tx1"/>
                </a:solidFill>
              </a:rPr>
              <a:t> data for </a:t>
            </a:r>
            <a:r>
              <a:rPr lang="fr-FR" dirty="0" err="1" smtClean="0">
                <a:solidFill>
                  <a:schemeClr val="tx1"/>
                </a:solidFill>
              </a:rPr>
              <a:t>analysis</a:t>
            </a:r>
            <a:endParaRPr lang="fr-FR" dirty="0" smtClean="0">
              <a:solidFill>
                <a:schemeClr val="tx1"/>
              </a:solidFill>
            </a:endParaRPr>
          </a:p>
          <a:p>
            <a:pPr marL="1266825" indent="-342900">
              <a:buFontTx/>
              <a:buChar char="-"/>
            </a:pPr>
            <a:r>
              <a:rPr lang="fr-FR" dirty="0" err="1" smtClean="0">
                <a:solidFill>
                  <a:schemeClr val="tx1"/>
                </a:solidFill>
              </a:rPr>
              <a:t>Provides</a:t>
            </a:r>
            <a:r>
              <a:rPr lang="fr-FR" dirty="0" smtClean="0">
                <a:solidFill>
                  <a:schemeClr val="tx1"/>
                </a:solidFill>
              </a:rPr>
              <a:t> oscilloscope </a:t>
            </a:r>
            <a:r>
              <a:rPr lang="fr-FR" dirty="0" err="1" smtClean="0">
                <a:solidFill>
                  <a:schemeClr val="tx1"/>
                </a:solidFill>
              </a:rPr>
              <a:t>functionnality</a:t>
            </a:r>
            <a:endParaRPr lang="fr-FR" dirty="0" smtClean="0">
              <a:solidFill>
                <a:schemeClr val="tx1"/>
              </a:solidFill>
            </a:endParaRPr>
          </a:p>
          <a:p>
            <a:pPr marL="1266825" indent="-342900">
              <a:buFontTx/>
              <a:buChar char="-"/>
            </a:pPr>
            <a:r>
              <a:rPr lang="fr-FR" dirty="0" err="1" smtClean="0">
                <a:solidFill>
                  <a:schemeClr val="tx1"/>
                </a:solidFill>
              </a:rPr>
              <a:t>Generates</a:t>
            </a:r>
            <a:r>
              <a:rPr lang="fr-FR" dirty="0" smtClean="0">
                <a:solidFill>
                  <a:schemeClr val="tx1"/>
                </a:solidFill>
              </a:rPr>
              <a:t> </a:t>
            </a:r>
            <a:r>
              <a:rPr lang="fr-FR" dirty="0">
                <a:solidFill>
                  <a:schemeClr val="tx1"/>
                </a:solidFill>
              </a:rPr>
              <a:t>warning/</a:t>
            </a:r>
            <a:r>
              <a:rPr lang="fr-FR" dirty="0" err="1">
                <a:solidFill>
                  <a:schemeClr val="tx1"/>
                </a:solidFill>
              </a:rPr>
              <a:t>status</a:t>
            </a:r>
            <a:endParaRPr lang="fr-FR" dirty="0">
              <a:solidFill>
                <a:schemeClr val="tx1"/>
              </a:solidFill>
            </a:endParaRPr>
          </a:p>
          <a:p>
            <a:pPr marL="1266825" indent="-342900">
              <a:buFontTx/>
              <a:buChar char="-"/>
            </a:pPr>
            <a:endParaRPr lang="fr-FR" dirty="0" smtClean="0">
              <a:solidFill>
                <a:schemeClr val="tx1"/>
              </a:solidFill>
            </a:endParaRPr>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11</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spTree>
    <p:extLst>
      <p:ext uri="{BB962C8B-B14F-4D97-AF65-F5344CB8AC3E}">
        <p14:creationId xmlns:p14="http://schemas.microsoft.com/office/powerpoint/2010/main" val="3266279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Signal </a:t>
            </a:r>
            <a:r>
              <a:rPr lang="fr-FR" dirty="0" err="1" smtClean="0"/>
              <a:t>characteristics</a:t>
            </a:r>
            <a:r>
              <a:rPr lang="fr-FR" dirty="0" smtClean="0"/>
              <a:t> for 1 neutron</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12</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3954462" y="1279937"/>
            <a:ext cx="3728085" cy="2143125"/>
          </a:xfrm>
          <a:prstGeom prst="rect">
            <a:avLst/>
          </a:prstGeom>
        </p:spPr>
      </p:pic>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1461452" y="1196752"/>
            <a:ext cx="3166110" cy="2196465"/>
          </a:xfrm>
          <a:prstGeom prst="rect">
            <a:avLst/>
          </a:prstGeom>
        </p:spPr>
      </p:pic>
      <p:sp>
        <p:nvSpPr>
          <p:cNvPr id="8" name="ZoneTexte 7"/>
          <p:cNvSpPr txBox="1"/>
          <p:nvPr/>
        </p:nvSpPr>
        <p:spPr>
          <a:xfrm>
            <a:off x="1907704" y="3609241"/>
            <a:ext cx="5400600" cy="646331"/>
          </a:xfrm>
          <a:prstGeom prst="rect">
            <a:avLst/>
          </a:prstGeom>
          <a:noFill/>
        </p:spPr>
        <p:txBody>
          <a:bodyPr wrap="square" rtlCol="0">
            <a:spAutoFit/>
          </a:bodyPr>
          <a:lstStyle/>
          <a:p>
            <a:r>
              <a:rPr lang="fr-FR" i="1" dirty="0"/>
              <a:t> </a:t>
            </a:r>
            <a:r>
              <a:rPr lang="en-GB" i="1" dirty="0"/>
              <a:t>Ideal shape or peak for one neutron (In the right figure the pedestal has been subtracted</a:t>
            </a:r>
            <a:r>
              <a:rPr lang="en-GB" i="1" dirty="0" smtClean="0"/>
              <a:t>)</a:t>
            </a:r>
            <a:endParaRPr lang="fr-FR" dirty="0"/>
          </a:p>
        </p:txBody>
      </p:sp>
      <p:sp>
        <p:nvSpPr>
          <p:cNvPr id="11" name="Rectangle 3"/>
          <p:cNvSpPr>
            <a:spLocks noChangeArrowheads="1"/>
          </p:cNvSpPr>
          <p:nvPr/>
        </p:nvSpPr>
        <p:spPr bwMode="auto">
          <a:xfrm>
            <a:off x="271078" y="4581128"/>
            <a:ext cx="8712968"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tabLst/>
            </a:pPr>
            <a:r>
              <a:rPr kumimoji="0" lang="en-GB" altLang="fr-FR"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Maximum</a:t>
            </a:r>
            <a:r>
              <a:rPr kumimoji="0" lang="en-GB" altLang="fr-FR"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fr-FR"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amplitude (A):</a:t>
            </a:r>
            <a:r>
              <a:rPr kumimoji="0" lang="en-GB" altLang="fr-FR"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it is the maximum amplitude of the peak after having subtracted the pedestal level </a:t>
            </a: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en-GB" altLang="fr-FR"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Charge (Q):</a:t>
            </a:r>
            <a:r>
              <a:rPr kumimoji="0" lang="en-GB" altLang="fr-FR"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it is the integral of the peak signal from the bin below the threshold to the bin above the threshold.</a:t>
            </a: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tabLst/>
            </a:pPr>
            <a:r>
              <a:rPr kumimoji="0" lang="en-GB" altLang="fr-FR"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Time over Threshold (TOT): </a:t>
            </a:r>
            <a:r>
              <a:rPr kumimoji="0" lang="en-GB" altLang="fr-FR"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It is the duration time of the peak below the threshold. </a:t>
            </a:r>
            <a:endParaRPr kumimoji="0" lang="en-GB" altLang="fr-FR"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994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algorithm PROPOSITION for </a:t>
            </a:r>
            <a:r>
              <a:rPr lang="en-GB" dirty="0"/>
              <a:t>neutron detection</a:t>
            </a:r>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13</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sp>
        <p:nvSpPr>
          <p:cNvPr id="7" name="ZoneTexte 6"/>
          <p:cNvSpPr txBox="1"/>
          <p:nvPr/>
        </p:nvSpPr>
        <p:spPr>
          <a:xfrm>
            <a:off x="6948264" y="1647966"/>
            <a:ext cx="2160240" cy="4262705"/>
          </a:xfrm>
          <a:prstGeom prst="rect">
            <a:avLst/>
          </a:prstGeom>
          <a:noFill/>
        </p:spPr>
        <p:txBody>
          <a:bodyPr wrap="square" rtlCol="0">
            <a:spAutoFit/>
          </a:bodyPr>
          <a:lstStyle/>
          <a:p>
            <a:r>
              <a:rPr lang="en-GB" sz="1100" dirty="0"/>
              <a:t>TOT, Charge (Q) and Amplitude (A) are counted in real time when the signal is under the threshold.</a:t>
            </a:r>
          </a:p>
          <a:p>
            <a:pPr lvl="0"/>
            <a:endParaRPr lang="en-GB" sz="1100" b="1" dirty="0" smtClean="0"/>
          </a:p>
          <a:p>
            <a:pPr lvl="0"/>
            <a:r>
              <a:rPr lang="en-GB" sz="1100" b="1" dirty="0" smtClean="0"/>
              <a:t>TOT </a:t>
            </a:r>
            <a:r>
              <a:rPr lang="en-GB" sz="1100" b="1" dirty="0"/>
              <a:t>min: </a:t>
            </a:r>
            <a:r>
              <a:rPr lang="en-GB" sz="1100" dirty="0" smtClean="0"/>
              <a:t>defines </a:t>
            </a:r>
            <a:r>
              <a:rPr lang="en-GB" sz="1100" dirty="0"/>
              <a:t>a minimum duration of a peak to consider that it </a:t>
            </a:r>
            <a:r>
              <a:rPr lang="en-GB" sz="1100" dirty="0" smtClean="0"/>
              <a:t>is </a:t>
            </a:r>
            <a:r>
              <a:rPr lang="en-GB" sz="1100" dirty="0"/>
              <a:t>a neutron</a:t>
            </a:r>
            <a:r>
              <a:rPr lang="en-GB" sz="1100" dirty="0" smtClean="0"/>
              <a:t>.</a:t>
            </a:r>
          </a:p>
          <a:p>
            <a:pPr lvl="0"/>
            <a:endParaRPr lang="fr-FR" sz="1100" dirty="0"/>
          </a:p>
          <a:p>
            <a:pPr lvl="0"/>
            <a:r>
              <a:rPr lang="en-GB" sz="1100" b="1" dirty="0"/>
              <a:t>TOT max: </a:t>
            </a:r>
            <a:r>
              <a:rPr lang="en-GB" sz="1100" dirty="0" smtClean="0"/>
              <a:t>defines </a:t>
            </a:r>
            <a:r>
              <a:rPr lang="en-GB" sz="1100" dirty="0"/>
              <a:t>a duration of a peak from where we consider that there is not only one peak (2 or more neutrons detection could be acquired </a:t>
            </a:r>
            <a:r>
              <a:rPr lang="en-GB" sz="1100" dirty="0" smtClean="0"/>
              <a:t>at the </a:t>
            </a:r>
            <a:r>
              <a:rPr lang="en-GB" sz="1100" dirty="0"/>
              <a:t>same time</a:t>
            </a:r>
            <a:r>
              <a:rPr lang="en-GB" sz="1100" dirty="0" smtClean="0"/>
              <a:t>)</a:t>
            </a:r>
          </a:p>
          <a:p>
            <a:pPr lvl="0"/>
            <a:endParaRPr lang="fr-FR" sz="1100" dirty="0"/>
          </a:p>
          <a:p>
            <a:pPr lvl="0"/>
            <a:r>
              <a:rPr lang="en-GB" sz="1100" b="1" dirty="0"/>
              <a:t>TOT alarm: </a:t>
            </a:r>
            <a:r>
              <a:rPr lang="en-GB" sz="1100" dirty="0" smtClean="0"/>
              <a:t>defines </a:t>
            </a:r>
            <a:r>
              <a:rPr lang="en-GB" sz="1100" dirty="0"/>
              <a:t>a maximum duration where the signal is below the threshold. We consider that there is not only one peak, many neutrons are acquired </a:t>
            </a:r>
            <a:r>
              <a:rPr lang="en-GB" sz="1100" dirty="0" smtClean="0"/>
              <a:t>continuously during </a:t>
            </a:r>
            <a:r>
              <a:rPr lang="en-GB" sz="1100" dirty="0"/>
              <a:t>this maximum duration (pile-up</a:t>
            </a:r>
            <a:r>
              <a:rPr lang="en-GB" sz="1100" dirty="0" smtClean="0"/>
              <a:t>).</a:t>
            </a:r>
          </a:p>
        </p:txBody>
      </p:sp>
      <p:pic>
        <p:nvPicPr>
          <p:cNvPr id="3" name="Image 2"/>
          <p:cNvPicPr>
            <a:picLocks noChangeAspect="1"/>
          </p:cNvPicPr>
          <p:nvPr/>
        </p:nvPicPr>
        <p:blipFill>
          <a:blip r:embed="rId3"/>
          <a:stretch>
            <a:fillRect/>
          </a:stretch>
        </p:blipFill>
        <p:spPr>
          <a:xfrm>
            <a:off x="35496" y="1019764"/>
            <a:ext cx="6790424" cy="5498901"/>
          </a:xfrm>
          <a:prstGeom prst="rect">
            <a:avLst/>
          </a:prstGeom>
        </p:spPr>
      </p:pic>
      <p:sp>
        <p:nvSpPr>
          <p:cNvPr id="8" name="Espace réservé du contenu 2"/>
          <p:cNvSpPr>
            <a:spLocks noGrp="1"/>
          </p:cNvSpPr>
          <p:nvPr>
            <p:ph idx="1"/>
          </p:nvPr>
        </p:nvSpPr>
        <p:spPr>
          <a:xfrm>
            <a:off x="-756252" y="1060411"/>
            <a:ext cx="4536504" cy="504056"/>
          </a:xfrm>
        </p:spPr>
        <p:txBody>
          <a:bodyPr/>
          <a:lstStyle/>
          <a:p>
            <a:r>
              <a:rPr lang="fr-FR" dirty="0" err="1" smtClean="0"/>
              <a:t>Algorithm</a:t>
            </a:r>
            <a:r>
              <a:rPr lang="fr-FR" dirty="0" smtClean="0"/>
              <a:t> </a:t>
            </a:r>
            <a:r>
              <a:rPr lang="fr-FR" dirty="0" err="1" smtClean="0"/>
              <a:t>coded</a:t>
            </a:r>
            <a:r>
              <a:rPr lang="fr-FR" dirty="0"/>
              <a:t> </a:t>
            </a:r>
            <a:r>
              <a:rPr lang="fr-FR" dirty="0" smtClean="0"/>
              <a:t>in Python</a:t>
            </a:r>
            <a:endParaRPr lang="fr-FR" dirty="0"/>
          </a:p>
        </p:txBody>
      </p:sp>
    </p:spTree>
    <p:extLst>
      <p:ext uri="{BB962C8B-B14F-4D97-AF65-F5344CB8AC3E}">
        <p14:creationId xmlns:p14="http://schemas.microsoft.com/office/powerpoint/2010/main" val="584542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FPGA interface and data</a:t>
            </a:r>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14</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pic>
        <p:nvPicPr>
          <p:cNvPr id="3" name="Image 2"/>
          <p:cNvPicPr>
            <a:picLocks noChangeAspect="1"/>
          </p:cNvPicPr>
          <p:nvPr/>
        </p:nvPicPr>
        <p:blipFill>
          <a:blip r:embed="rId3"/>
          <a:stretch>
            <a:fillRect/>
          </a:stretch>
        </p:blipFill>
        <p:spPr>
          <a:xfrm>
            <a:off x="107504" y="1340768"/>
            <a:ext cx="8762865" cy="4968552"/>
          </a:xfrm>
          <a:prstGeom prst="rect">
            <a:avLst/>
          </a:prstGeom>
        </p:spPr>
      </p:pic>
    </p:spTree>
    <p:extLst>
      <p:ext uri="{BB962C8B-B14F-4D97-AF65-F5344CB8AC3E}">
        <p14:creationId xmlns:p14="http://schemas.microsoft.com/office/powerpoint/2010/main" val="1210237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Simulation </a:t>
            </a:r>
            <a:r>
              <a:rPr lang="fr-FR" dirty="0" err="1" smtClean="0"/>
              <a:t>algorithm</a:t>
            </a:r>
            <a:r>
              <a:rPr lang="fr-FR" dirty="0" smtClean="0"/>
              <a:t> </a:t>
            </a:r>
            <a:r>
              <a:rPr lang="fr-FR" dirty="0" err="1" smtClean="0"/>
              <a:t>results</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15</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5" y="1124744"/>
            <a:ext cx="9144000" cy="4873318"/>
          </a:xfrm>
          <a:prstGeom prst="rect">
            <a:avLst/>
          </a:prstGeom>
        </p:spPr>
      </p:pic>
      <p:sp>
        <p:nvSpPr>
          <p:cNvPr id="3" name="ZoneTexte 2"/>
          <p:cNvSpPr txBox="1"/>
          <p:nvPr/>
        </p:nvSpPr>
        <p:spPr>
          <a:xfrm>
            <a:off x="467544" y="1124744"/>
            <a:ext cx="1080120" cy="369332"/>
          </a:xfrm>
          <a:prstGeom prst="rect">
            <a:avLst/>
          </a:prstGeom>
          <a:noFill/>
        </p:spPr>
        <p:txBody>
          <a:bodyPr wrap="square" rtlCol="0">
            <a:spAutoFit/>
          </a:bodyPr>
          <a:lstStyle/>
          <a:p>
            <a:r>
              <a:rPr lang="fr-FR" dirty="0" smtClean="0"/>
              <a:t>Data</a:t>
            </a:r>
            <a:endParaRPr lang="fr-FR" dirty="0"/>
          </a:p>
        </p:txBody>
      </p:sp>
      <p:sp>
        <p:nvSpPr>
          <p:cNvPr id="8" name="ZoneTexte 7"/>
          <p:cNvSpPr txBox="1"/>
          <p:nvPr/>
        </p:nvSpPr>
        <p:spPr>
          <a:xfrm>
            <a:off x="467544" y="3717032"/>
            <a:ext cx="2232248" cy="369332"/>
          </a:xfrm>
          <a:prstGeom prst="rect">
            <a:avLst/>
          </a:prstGeom>
          <a:noFill/>
        </p:spPr>
        <p:txBody>
          <a:bodyPr wrap="square" rtlCol="0">
            <a:spAutoFit/>
          </a:bodyPr>
          <a:lstStyle/>
          <a:p>
            <a:r>
              <a:rPr lang="fr-FR" dirty="0" err="1" smtClean="0"/>
              <a:t>Algorithm</a:t>
            </a:r>
            <a:r>
              <a:rPr lang="fr-FR" dirty="0" smtClean="0"/>
              <a:t> </a:t>
            </a:r>
            <a:r>
              <a:rPr lang="fr-FR" dirty="0" err="1" smtClean="0"/>
              <a:t>results</a:t>
            </a:r>
            <a:endParaRPr lang="fr-FR" dirty="0"/>
          </a:p>
        </p:txBody>
      </p:sp>
    </p:spTree>
    <p:extLst>
      <p:ext uri="{BB962C8B-B14F-4D97-AF65-F5344CB8AC3E}">
        <p14:creationId xmlns:p14="http://schemas.microsoft.com/office/powerpoint/2010/main" val="4026277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Simulation </a:t>
            </a:r>
            <a:r>
              <a:rPr lang="fr-FR" dirty="0" err="1"/>
              <a:t>algorithm</a:t>
            </a:r>
            <a:r>
              <a:rPr lang="fr-FR" dirty="0"/>
              <a:t> </a:t>
            </a:r>
            <a:r>
              <a:rPr lang="fr-FR" dirty="0" err="1"/>
              <a:t>results</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16</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6" y="1196752"/>
            <a:ext cx="9144000" cy="4973979"/>
          </a:xfrm>
          <a:prstGeom prst="rect">
            <a:avLst/>
          </a:prstGeom>
        </p:spPr>
      </p:pic>
      <p:sp>
        <p:nvSpPr>
          <p:cNvPr id="6" name="ZoneTexte 5"/>
          <p:cNvSpPr txBox="1"/>
          <p:nvPr/>
        </p:nvSpPr>
        <p:spPr>
          <a:xfrm>
            <a:off x="467544" y="3717032"/>
            <a:ext cx="2232248" cy="369332"/>
          </a:xfrm>
          <a:prstGeom prst="rect">
            <a:avLst/>
          </a:prstGeom>
          <a:noFill/>
        </p:spPr>
        <p:txBody>
          <a:bodyPr wrap="square" rtlCol="0">
            <a:spAutoFit/>
          </a:bodyPr>
          <a:lstStyle/>
          <a:p>
            <a:r>
              <a:rPr lang="fr-FR" dirty="0" err="1" smtClean="0"/>
              <a:t>Algorithm</a:t>
            </a:r>
            <a:r>
              <a:rPr lang="fr-FR" dirty="0" smtClean="0"/>
              <a:t> </a:t>
            </a:r>
            <a:r>
              <a:rPr lang="fr-FR" dirty="0" err="1" smtClean="0"/>
              <a:t>results</a:t>
            </a:r>
            <a:endParaRPr lang="fr-FR" dirty="0"/>
          </a:p>
        </p:txBody>
      </p:sp>
      <p:sp>
        <p:nvSpPr>
          <p:cNvPr id="7" name="ZoneTexte 6"/>
          <p:cNvSpPr txBox="1"/>
          <p:nvPr/>
        </p:nvSpPr>
        <p:spPr>
          <a:xfrm>
            <a:off x="468651" y="1145590"/>
            <a:ext cx="2232248" cy="369332"/>
          </a:xfrm>
          <a:prstGeom prst="rect">
            <a:avLst/>
          </a:prstGeom>
          <a:noFill/>
        </p:spPr>
        <p:txBody>
          <a:bodyPr wrap="square" rtlCol="0">
            <a:spAutoFit/>
          </a:bodyPr>
          <a:lstStyle/>
          <a:p>
            <a:r>
              <a:rPr lang="fr-FR" dirty="0" smtClean="0"/>
              <a:t>Data</a:t>
            </a:r>
            <a:endParaRPr lang="fr-FR" dirty="0"/>
          </a:p>
        </p:txBody>
      </p:sp>
    </p:spTree>
    <p:extLst>
      <p:ext uri="{BB962C8B-B14F-4D97-AF65-F5344CB8AC3E}">
        <p14:creationId xmlns:p14="http://schemas.microsoft.com/office/powerpoint/2010/main" val="3517944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of a </a:t>
            </a:r>
            <a:r>
              <a:rPr lang="fr-FR" dirty="0" err="1" smtClean="0"/>
              <a:t>nBLM</a:t>
            </a:r>
            <a:r>
              <a:rPr lang="fr-FR" dirty="0" smtClean="0"/>
              <a:t> group</a:t>
            </a:r>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17</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pic>
        <p:nvPicPr>
          <p:cNvPr id="8" name="Image 7"/>
          <p:cNvPicPr/>
          <p:nvPr/>
        </p:nvPicPr>
        <p:blipFill>
          <a:blip r:embed="rId3">
            <a:extLst>
              <a:ext uri="{28A0092B-C50C-407E-A947-70E740481C1C}">
                <a14:useLocalDpi xmlns:a14="http://schemas.microsoft.com/office/drawing/2010/main" val="0"/>
              </a:ext>
            </a:extLst>
          </a:blip>
          <a:stretch>
            <a:fillRect/>
          </a:stretch>
        </p:blipFill>
        <p:spPr>
          <a:xfrm>
            <a:off x="323528" y="1118065"/>
            <a:ext cx="8604448" cy="5400600"/>
          </a:xfrm>
          <a:prstGeom prst="rect">
            <a:avLst/>
          </a:prstGeom>
        </p:spPr>
      </p:pic>
    </p:spTree>
    <p:extLst>
      <p:ext uri="{BB962C8B-B14F-4D97-AF65-F5344CB8AC3E}">
        <p14:creationId xmlns:p14="http://schemas.microsoft.com/office/powerpoint/2010/main" val="3527088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EPICS </a:t>
            </a:r>
            <a:r>
              <a:rPr lang="fr-FR" dirty="0" err="1" smtClean="0"/>
              <a:t>database</a:t>
            </a:r>
            <a:r>
              <a:rPr lang="fr-FR" dirty="0" smtClean="0"/>
              <a:t> exchange</a:t>
            </a:r>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18</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pic>
        <p:nvPicPr>
          <p:cNvPr id="3" name="Image 2"/>
          <p:cNvPicPr>
            <a:picLocks noChangeAspect="1"/>
          </p:cNvPicPr>
          <p:nvPr/>
        </p:nvPicPr>
        <p:blipFill>
          <a:blip r:embed="rId3"/>
          <a:stretch>
            <a:fillRect/>
          </a:stretch>
        </p:blipFill>
        <p:spPr>
          <a:xfrm>
            <a:off x="899592" y="1340768"/>
            <a:ext cx="7514659" cy="5022100"/>
          </a:xfrm>
          <a:prstGeom prst="rect">
            <a:avLst/>
          </a:prstGeom>
        </p:spPr>
      </p:pic>
    </p:spTree>
    <p:extLst>
      <p:ext uri="{BB962C8B-B14F-4D97-AF65-F5344CB8AC3E}">
        <p14:creationId xmlns:p14="http://schemas.microsoft.com/office/powerpoint/2010/main" val="1251356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GUI for the CS of all </a:t>
            </a:r>
            <a:r>
              <a:rPr lang="fr-FR" dirty="0" err="1" smtClean="0"/>
              <a:t>nBLM</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19</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sp>
        <p:nvSpPr>
          <p:cNvPr id="9" name="ZoneTexte 8"/>
          <p:cNvSpPr txBox="1"/>
          <p:nvPr/>
        </p:nvSpPr>
        <p:spPr>
          <a:xfrm>
            <a:off x="2987824" y="1009911"/>
            <a:ext cx="3456384" cy="369332"/>
          </a:xfrm>
          <a:prstGeom prst="rect">
            <a:avLst/>
          </a:prstGeom>
          <a:noFill/>
        </p:spPr>
        <p:txBody>
          <a:bodyPr wrap="square" rtlCol="0">
            <a:spAutoFit/>
          </a:bodyPr>
          <a:lstStyle/>
          <a:p>
            <a:r>
              <a:rPr lang="fr-FR" dirty="0" smtClean="0"/>
              <a:t>Detector </a:t>
            </a:r>
            <a:r>
              <a:rPr lang="fr-FR" dirty="0" err="1" smtClean="0"/>
              <a:t>overview</a:t>
            </a:r>
            <a:endParaRPr lang="fr-FR" dirty="0"/>
          </a:p>
        </p:txBody>
      </p:sp>
      <p:pic>
        <p:nvPicPr>
          <p:cNvPr id="13" name="Image 12"/>
          <p:cNvPicPr/>
          <p:nvPr/>
        </p:nvPicPr>
        <p:blipFill>
          <a:blip r:embed="rId3"/>
          <a:stretch>
            <a:fillRect/>
          </a:stretch>
        </p:blipFill>
        <p:spPr>
          <a:xfrm>
            <a:off x="467544" y="1408426"/>
            <a:ext cx="8208912" cy="4612862"/>
          </a:xfrm>
          <a:prstGeom prst="rect">
            <a:avLst/>
          </a:prstGeom>
        </p:spPr>
      </p:pic>
    </p:spTree>
    <p:extLst>
      <p:ext uri="{BB962C8B-B14F-4D97-AF65-F5344CB8AC3E}">
        <p14:creationId xmlns:p14="http://schemas.microsoft.com/office/powerpoint/2010/main" val="2606442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Outline</a:t>
            </a:r>
            <a:endParaRPr lang="fr-FR" dirty="0"/>
          </a:p>
        </p:txBody>
      </p:sp>
      <p:sp>
        <p:nvSpPr>
          <p:cNvPr id="3" name="Espace réservé du contenu 2"/>
          <p:cNvSpPr>
            <a:spLocks noGrp="1"/>
          </p:cNvSpPr>
          <p:nvPr>
            <p:ph idx="1"/>
          </p:nvPr>
        </p:nvSpPr>
        <p:spPr>
          <a:xfrm>
            <a:off x="971600" y="1484784"/>
            <a:ext cx="7488832" cy="4176464"/>
          </a:xfrm>
        </p:spPr>
        <p:txBody>
          <a:bodyPr/>
          <a:lstStyle/>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Context</a:t>
            </a:r>
            <a:endPar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Interface </a:t>
            </a:r>
            <a:r>
              <a:rPr lang="fr-FR" sz="2800" dirty="0" err="1">
                <a:solidFill>
                  <a:schemeClr val="tx1"/>
                </a:solidFill>
                <a:latin typeface="Arial" panose="020B0604020202020204" pitchFamily="34" charset="0"/>
                <a:ea typeface="Times New Roman" panose="02020603050405020304" pitchFamily="18" charset="0"/>
                <a:cs typeface="Arial" panose="020B0604020202020204" pitchFamily="34" charset="0"/>
              </a:rPr>
              <a:t>overview</a:t>
            </a:r>
            <a:endPar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Control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devices</a:t>
            </a:r>
            <a:endPar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nBLM</a:t>
            </a: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rPr>
              <a:t>test </a:t>
            </a: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stand </a:t>
            </a:r>
            <a:r>
              <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rPr>
              <a:t>in Saclay</a:t>
            </a: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Detectors/</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devices</a:t>
            </a: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distribution</a:t>
            </a:r>
            <a:endPar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FPGA </a:t>
            </a:r>
            <a:r>
              <a:rPr lang="fr-FR" sz="2800" dirty="0" err="1">
                <a:solidFill>
                  <a:schemeClr val="tx1"/>
                </a:solidFill>
                <a:latin typeface="Arial" panose="020B0604020202020204" pitchFamily="34" charset="0"/>
                <a:ea typeface="Times New Roman" panose="02020603050405020304" pitchFamily="18" charset="0"/>
                <a:cs typeface="Arial" panose="020B0604020202020204" pitchFamily="34" charset="0"/>
              </a:rPr>
              <a:t>firmware</a:t>
            </a:r>
            <a:r>
              <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800" dirty="0" err="1">
                <a:solidFill>
                  <a:schemeClr val="tx1"/>
                </a:solidFill>
                <a:latin typeface="Arial" panose="020B0604020202020204" pitchFamily="34" charset="0"/>
                <a:ea typeface="Times New Roman" panose="02020603050405020304" pitchFamily="18" charset="0"/>
                <a:cs typeface="Arial" panose="020B0604020202020204" pitchFamily="34" charset="0"/>
              </a:rPr>
              <a:t>specifications</a:t>
            </a:r>
            <a:endPar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FPGA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algorithm</a:t>
            </a: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simulation</a:t>
            </a:r>
            <a:endPar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Control system</a:t>
            </a: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Detector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stability</a:t>
            </a: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and possible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malfunctions</a:t>
            </a:r>
            <a:endPar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nBLM</a:t>
            </a: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CS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Work</a:t>
            </a:r>
            <a:r>
              <a:rPr lang="fr-FR" sz="2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2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status</a:t>
            </a:r>
            <a:endParaRPr lang="fr-FR" sz="2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2</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spTree>
    <p:extLst>
      <p:ext uri="{BB962C8B-B14F-4D97-AF65-F5344CB8AC3E}">
        <p14:creationId xmlns:p14="http://schemas.microsoft.com/office/powerpoint/2010/main" val="2325773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GUI for the CS of all </a:t>
            </a:r>
            <a:r>
              <a:rPr lang="fr-FR" dirty="0" err="1" smtClean="0"/>
              <a:t>nBLM</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20</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sp>
        <p:nvSpPr>
          <p:cNvPr id="10" name="ZoneTexte 9"/>
          <p:cNvSpPr txBox="1"/>
          <p:nvPr/>
        </p:nvSpPr>
        <p:spPr>
          <a:xfrm>
            <a:off x="3293440" y="1052736"/>
            <a:ext cx="3456384" cy="369332"/>
          </a:xfrm>
          <a:prstGeom prst="rect">
            <a:avLst/>
          </a:prstGeom>
          <a:noFill/>
        </p:spPr>
        <p:txBody>
          <a:bodyPr wrap="square" rtlCol="0">
            <a:spAutoFit/>
          </a:bodyPr>
          <a:lstStyle/>
          <a:p>
            <a:r>
              <a:rPr lang="fr-FR" dirty="0" err="1" smtClean="0"/>
              <a:t>Device</a:t>
            </a:r>
            <a:r>
              <a:rPr lang="fr-FR" dirty="0" smtClean="0"/>
              <a:t> </a:t>
            </a:r>
            <a:r>
              <a:rPr lang="fr-FR" dirty="0" err="1" smtClean="0"/>
              <a:t>overview</a:t>
            </a:r>
            <a:endParaRPr lang="fr-FR" dirty="0"/>
          </a:p>
        </p:txBody>
      </p:sp>
      <p:pic>
        <p:nvPicPr>
          <p:cNvPr id="13" name="Image 12"/>
          <p:cNvPicPr/>
          <p:nvPr/>
        </p:nvPicPr>
        <p:blipFill>
          <a:blip r:embed="rId3"/>
          <a:stretch>
            <a:fillRect/>
          </a:stretch>
        </p:blipFill>
        <p:spPr>
          <a:xfrm>
            <a:off x="1043608" y="1605649"/>
            <a:ext cx="7142576" cy="3479535"/>
          </a:xfrm>
          <a:prstGeom prst="rect">
            <a:avLst/>
          </a:prstGeom>
        </p:spPr>
      </p:pic>
    </p:spTree>
    <p:extLst>
      <p:ext uri="{BB962C8B-B14F-4D97-AF65-F5344CB8AC3E}">
        <p14:creationId xmlns:p14="http://schemas.microsoft.com/office/powerpoint/2010/main" val="954962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GUI for the CS of all </a:t>
            </a:r>
            <a:r>
              <a:rPr lang="fr-FR" dirty="0" err="1"/>
              <a:t>nBLM</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21</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sp>
        <p:nvSpPr>
          <p:cNvPr id="7" name="ZoneTexte 6"/>
          <p:cNvSpPr txBox="1"/>
          <p:nvPr/>
        </p:nvSpPr>
        <p:spPr>
          <a:xfrm>
            <a:off x="3293440" y="980728"/>
            <a:ext cx="3456384" cy="369332"/>
          </a:xfrm>
          <a:prstGeom prst="rect">
            <a:avLst/>
          </a:prstGeom>
          <a:noFill/>
        </p:spPr>
        <p:txBody>
          <a:bodyPr wrap="square" rtlCol="0">
            <a:spAutoFit/>
          </a:bodyPr>
          <a:lstStyle/>
          <a:p>
            <a:r>
              <a:rPr lang="fr-FR" dirty="0" smtClean="0"/>
              <a:t>Settings per detector</a:t>
            </a:r>
            <a:endParaRPr lang="fr-FR" dirty="0"/>
          </a:p>
        </p:txBody>
      </p:sp>
      <p:pic>
        <p:nvPicPr>
          <p:cNvPr id="8" name="Image 7"/>
          <p:cNvPicPr>
            <a:picLocks noChangeAspect="1"/>
          </p:cNvPicPr>
          <p:nvPr/>
        </p:nvPicPr>
        <p:blipFill>
          <a:blip r:embed="rId3"/>
          <a:stretch>
            <a:fillRect/>
          </a:stretch>
        </p:blipFill>
        <p:spPr>
          <a:xfrm>
            <a:off x="179512" y="1713646"/>
            <a:ext cx="8705754" cy="4645893"/>
          </a:xfrm>
          <a:prstGeom prst="rect">
            <a:avLst/>
          </a:prstGeom>
        </p:spPr>
      </p:pic>
    </p:spTree>
    <p:extLst>
      <p:ext uri="{BB962C8B-B14F-4D97-AF65-F5344CB8AC3E}">
        <p14:creationId xmlns:p14="http://schemas.microsoft.com/office/powerpoint/2010/main" val="4069098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Detector </a:t>
            </a:r>
            <a:r>
              <a:rPr lang="fr-FR" dirty="0" err="1" smtClean="0"/>
              <a:t>stability</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22</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sp>
        <p:nvSpPr>
          <p:cNvPr id="6" name="Rectangle 1"/>
          <p:cNvSpPr>
            <a:spLocks noGrp="1" noChangeArrowheads="1"/>
          </p:cNvSpPr>
          <p:nvPr>
            <p:ph idx="1"/>
          </p:nvPr>
        </p:nvSpPr>
        <p:spPr bwMode="auto">
          <a:xfrm>
            <a:off x="395536" y="2133073"/>
            <a:ext cx="8424936"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eaLnBrk="0" fontAlgn="base" hangingPunct="0">
              <a:spcBef>
                <a:spcPct val="0"/>
              </a:spcBef>
              <a:spcAft>
                <a:spcPct val="0"/>
              </a:spcAft>
            </a:pP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 want to qualify each detector </a:t>
            </a:r>
            <a:r>
              <a:rPr lang="en-GB" alt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over </a:t>
            </a:r>
            <a:r>
              <a:rPr lang="en-GB" altLang="fr-FR"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the time</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to check if the neutron detection is still performant</a:t>
            </a:r>
          </a:p>
          <a:p>
            <a:pPr marL="0" lvl="0" eaLnBrk="0" fontAlgn="base" hangingPunct="0">
              <a:spcBef>
                <a:spcPct val="0"/>
              </a:spcBef>
              <a:spcAft>
                <a:spcPct val="0"/>
              </a:spcAft>
            </a:pP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lvl="0" eaLnBrk="0" fontAlgn="base" hangingPunct="0">
              <a:spcBef>
                <a:spcPct val="0"/>
              </a:spcBef>
              <a:spcAft>
                <a:spcPct val="0"/>
              </a:spcAft>
            </a:pP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For slow detectors</a:t>
            </a:r>
            <a:r>
              <a:rPr lang="en-US" alt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kumimoji="0" lang="en-US" altLang="fr-FR"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Make a</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mean TOT,</a:t>
            </a:r>
            <a:r>
              <a:rPr kumimoji="0" lang="en-US" altLang="fr-FR"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 mean </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Amplitude and mean Charge </a:t>
            </a:r>
            <a:r>
              <a:rPr lang="en-US" altLang="fr-FR"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distribution </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residual neutron). Check the stability of these values over the time and the width of the distribution</a:t>
            </a:r>
          </a:p>
          <a:p>
            <a:pPr marL="0" lvl="0" eaLnBrk="0" fontAlgn="base" hangingPunct="0">
              <a:spcBef>
                <a:spcPct val="0"/>
              </a:spcBef>
              <a:spcAft>
                <a:spcPct val="0"/>
              </a:spcAft>
            </a:pPr>
            <a:endPar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lvl="0" eaLnBrk="0" fontAlgn="base" hangingPunct="0">
              <a:spcBef>
                <a:spcPct val="0"/>
              </a:spcBef>
              <a:spcAft>
                <a:spcPct val="0"/>
              </a:spcAft>
            </a:pPr>
            <a:endParaRPr kumimoji="0" lang="fr-FR" altLang="fr-FR"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For fast </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detectors</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TBD.</a:t>
            </a:r>
            <a:r>
              <a:rPr kumimoji="0" lang="en-US" altLang="fr-FR" sz="2000" b="0" i="0" u="none" strike="noStrike" cap="none" normalizeH="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Count </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events (or charge) per </a:t>
            </a:r>
            <a:r>
              <a:rPr kumimoji="0" lang="en-US"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second to verify the stability of the residual neutron rate</a:t>
            </a:r>
            <a:endParaRPr kumimoji="0" lang="en-US" altLang="fr-FR" sz="4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2731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Possible </a:t>
            </a:r>
            <a:r>
              <a:rPr lang="fr-FR" dirty="0" err="1" smtClean="0"/>
              <a:t>malfunctions</a:t>
            </a:r>
            <a:endParaRPr lang="fr-FR" dirty="0"/>
          </a:p>
        </p:txBody>
      </p:sp>
      <p:sp>
        <p:nvSpPr>
          <p:cNvPr id="3" name="Espace réservé du contenu 2"/>
          <p:cNvSpPr>
            <a:spLocks noGrp="1"/>
          </p:cNvSpPr>
          <p:nvPr>
            <p:ph idx="1"/>
          </p:nvPr>
        </p:nvSpPr>
        <p:spPr>
          <a:xfrm>
            <a:off x="665148" y="1045817"/>
            <a:ext cx="8712968" cy="4968552"/>
          </a:xfrm>
        </p:spPr>
        <p:txBody>
          <a:bodyPr/>
          <a:lstStyle/>
          <a:p>
            <a:pPr marL="0" eaLnBrk="0" fontAlgn="base" hangingPunct="0">
              <a:spcBef>
                <a:spcPct val="0"/>
              </a:spcBef>
              <a:spcAft>
                <a:spcPct val="0"/>
              </a:spcAft>
            </a:pPr>
            <a:r>
              <a:rPr 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Possible </a:t>
            </a:r>
            <a:r>
              <a:rPr lang="fr-FR" sz="2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Malfunctions</a:t>
            </a:r>
            <a:r>
              <a:rPr 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marL="0" eaLnBrk="0" fontAlgn="base" hangingPunct="0">
              <a:spcBef>
                <a:spcPct val="0"/>
              </a:spcBef>
              <a:spcAft>
                <a:spcPct val="0"/>
              </a:spcAft>
            </a:pPr>
            <a:endPar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Gas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flow problem (drop in, too much, slow leak)</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No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Gas</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No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pressure meter or flowmeter measure</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Gas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pollution</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Front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End Electronic failure</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Back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End Electronic failure: MTCA, IFC1410, ADC3111, FMC-DIO</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HV/LV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problem (crate or board failure, HV/LV down, HV/LV instability)</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Detector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problem (bad signal due to noise, sparks</a:t>
            </a: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gammas,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ageing etc.)</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Software/firmware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crash</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Bad/No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detection settings</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en-US"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US"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Continuous </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process to detect problems</a:t>
            </a:r>
            <a:r>
              <a:rPr lang="en-US" sz="2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marL="0" eaLnBrk="0" fontAlgn="base" hangingPunct="0">
              <a:spcBef>
                <a:spcPct val="0"/>
              </a:spcBef>
              <a:spcAft>
                <a:spcPct val="0"/>
              </a:spcAft>
            </a:pPr>
            <a:endParaRPr lang="fr-FR" sz="2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US"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Gas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flow and pressure monitoring</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US"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Remaining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gas measure from pressure and flow</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US"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Detector </a:t>
            </a:r>
            <a:r>
              <a:rPr lang="fr-FR" sz="1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stability</a:t>
            </a:r>
            <a:r>
              <a:rPr lang="fr-FR"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over the time (</a:t>
            </a:r>
            <a:r>
              <a:rPr lang="fr-FR" sz="18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previous</a:t>
            </a:r>
            <a:r>
              <a:rPr lang="fr-FR"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slide)</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HV</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LV Monitoring</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8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IFC1410 </a:t>
            </a:r>
            <a:r>
              <a:rPr lang="en-GB" sz="1800" dirty="0">
                <a:solidFill>
                  <a:schemeClr val="tx1"/>
                </a:solidFill>
                <a:latin typeface="Arial" panose="020B0604020202020204" pitchFamily="34" charset="0"/>
                <a:ea typeface="Times New Roman" panose="02020603050405020304" pitchFamily="18" charset="0"/>
                <a:cs typeface="Arial" panose="020B0604020202020204" pitchFamily="34" charset="0"/>
              </a:rPr>
              <a:t>alive counter</a:t>
            </a: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GB"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23</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spTree>
    <p:extLst>
      <p:ext uri="{BB962C8B-B14F-4D97-AF65-F5344CB8AC3E}">
        <p14:creationId xmlns:p14="http://schemas.microsoft.com/office/powerpoint/2010/main" val="2646236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nBLM</a:t>
            </a:r>
            <a:r>
              <a:rPr lang="fr-FR" dirty="0" smtClean="0"/>
              <a:t> CS </a:t>
            </a:r>
            <a:r>
              <a:rPr lang="fr-FR" dirty="0" err="1" smtClean="0"/>
              <a:t>work</a:t>
            </a:r>
            <a:r>
              <a:rPr lang="fr-FR" dirty="0" smtClean="0"/>
              <a:t> </a:t>
            </a:r>
            <a:r>
              <a:rPr lang="fr-FR" dirty="0" err="1" smtClean="0"/>
              <a:t>Status</a:t>
            </a:r>
            <a:endParaRPr lang="fr-FR" dirty="0"/>
          </a:p>
        </p:txBody>
      </p:sp>
      <p:sp>
        <p:nvSpPr>
          <p:cNvPr id="3" name="Espace réservé du contenu 2"/>
          <p:cNvSpPr>
            <a:spLocks noGrp="1"/>
          </p:cNvSpPr>
          <p:nvPr>
            <p:ph idx="1"/>
          </p:nvPr>
        </p:nvSpPr>
        <p:spPr>
          <a:xfrm>
            <a:off x="412188" y="1315127"/>
            <a:ext cx="8624308" cy="5066201"/>
          </a:xfrm>
        </p:spPr>
        <p:txBody>
          <a:bodyPr/>
          <a:lstStyle/>
          <a:p>
            <a:pPr marL="0" eaLnBrk="0" fontAlgn="base" hangingPunct="0">
              <a:spcBef>
                <a:spcPct val="0"/>
              </a:spcBef>
              <a:spcAft>
                <a:spcPct val="0"/>
              </a:spcAft>
            </a:pP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Test </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of the oscilloscope application on a </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MTCA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with</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IFC1410+ADC3111 </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and the EEE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inside</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the Concurrent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Technology</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mother</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board</a:t>
            </a:r>
            <a:endPar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Version </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1.0 of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nBLM</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control system design document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with</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the FPGA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specification</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in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progress</a:t>
            </a:r>
            <a:endPar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marL="0" eaLnBrk="0" fontAlgn="base" hangingPunct="0">
              <a:spcBef>
                <a:spcPct val="0"/>
              </a:spcBef>
              <a:spcAft>
                <a:spcPct val="0"/>
              </a:spcAft>
            </a:pP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Simulation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under</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Python for </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neutron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detection</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algorithm</a:t>
            </a: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342900" indent="-342900" eaLnBrk="0" fontAlgn="base" hangingPunct="0">
              <a:spcBef>
                <a:spcPct val="0"/>
              </a:spcBef>
              <a:spcAft>
                <a:spcPct val="0"/>
              </a:spcAft>
              <a:buFontTx/>
              <a:buChar char="-"/>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nBLM</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CSS displays</a:t>
            </a:r>
          </a:p>
          <a:p>
            <a:pPr marL="285750" indent="-285750" eaLnBrk="0" fontAlgn="base" hangingPunct="0">
              <a:spcBef>
                <a:spcPct val="0"/>
              </a:spcBef>
              <a:spcAft>
                <a:spcPct val="0"/>
              </a:spcAft>
              <a:buFontTx/>
              <a:buChar char="-"/>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Test and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integration</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of </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the HV/LV </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IOC, PV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added</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in the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nBLM</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module</a:t>
            </a:r>
          </a:p>
          <a:p>
            <a:pPr marL="285750" indent="-285750" eaLnBrk="0" fontAlgn="base" hangingPunct="0">
              <a:spcBef>
                <a:spcPct val="0"/>
              </a:spcBef>
              <a:spcAft>
                <a:spcPct val="0"/>
              </a:spcAft>
              <a:buFontTx/>
              <a:buChar char="-"/>
            </a:pPr>
            <a:endPar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nBLM</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PC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with</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virtual</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EEE server installation for </a:t>
            </a:r>
            <a:r>
              <a:rPr lang="fr-FR" sz="1600" dirty="0" err="1">
                <a:solidFill>
                  <a:schemeClr val="tx1"/>
                </a:solidFill>
                <a:latin typeface="Arial" panose="020B0604020202020204" pitchFamily="34" charset="0"/>
                <a:ea typeface="Times New Roman" panose="02020603050405020304" pitchFamily="18" charset="0"/>
                <a:cs typeface="Arial" panose="020B0604020202020204" pitchFamily="34" charset="0"/>
              </a:rPr>
              <a:t>nBLM</a:t>
            </a:r>
            <a:r>
              <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rPr>
              <a:t> test </a:t>
            </a:r>
            <a:r>
              <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stand</a:t>
            </a:r>
          </a:p>
          <a:p>
            <a:pPr marL="285750" indent="-285750" eaLnBrk="0" fontAlgn="base" hangingPunct="0">
              <a:spcBef>
                <a:spcPct val="0"/>
              </a:spcBef>
              <a:spcAft>
                <a:spcPct val="0"/>
              </a:spcAft>
              <a:buFontTx/>
              <a:buChar char="-"/>
            </a:pPr>
            <a:endParaRPr lang="fr-FR"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r>
              <a:rPr lang="en-US"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Gas </a:t>
            </a: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devices chosen </a:t>
            </a:r>
            <a:r>
              <a:rPr lang="en-US" sz="16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(PLC, Control </a:t>
            </a:r>
            <a:r>
              <a:rPr lang="en-US" sz="1600" dirty="0">
                <a:solidFill>
                  <a:schemeClr val="tx1"/>
                </a:solidFill>
                <a:latin typeface="Arial" panose="020B0604020202020204" pitchFamily="34" charset="0"/>
                <a:ea typeface="Times New Roman" panose="02020603050405020304" pitchFamily="18" charset="0"/>
                <a:cs typeface="Arial" panose="020B0604020202020204" pitchFamily="34" charset="0"/>
              </a:rPr>
              <a:t>valves, flow meters, pressure meters, I/O board)</a:t>
            </a:r>
            <a:endParaRPr lang="fr-FR" sz="16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eaLnBrk="0" fontAlgn="base" hangingPunct="0">
              <a:spcBef>
                <a:spcPct val="0"/>
              </a:spcBef>
              <a:spcAft>
                <a:spcPct val="0"/>
              </a:spcAft>
            </a:pPr>
            <a:endParaRPr lang="fr-FR"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Espace réservé du numéro de diapositive 3"/>
          <p:cNvSpPr>
            <a:spLocks noGrp="1"/>
          </p:cNvSpPr>
          <p:nvPr>
            <p:ph type="sldNum" sz="quarter" idx="11"/>
          </p:nvPr>
        </p:nvSpPr>
        <p:spPr/>
        <p:txBody>
          <a:bodyPr/>
          <a:lstStyle/>
          <a:p>
            <a:r>
              <a:rPr lang="fr-FR" dirty="0" smtClean="0"/>
              <a:t>|  PAGE </a:t>
            </a:r>
            <a:fld id="{AEFB9B6D-867A-40B8-ACB0-35CC9F272C9C}" type="slidenum">
              <a:rPr lang="fr-FR" smtClean="0"/>
              <a:pPr/>
              <a:t>24</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2000" y="1914909"/>
            <a:ext cx="2393593" cy="144208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8420" y="1974341"/>
            <a:ext cx="2458047" cy="1382651"/>
          </a:xfrm>
          <a:prstGeom prst="rect">
            <a:avLst/>
          </a:prstGeom>
        </p:spPr>
      </p:pic>
    </p:spTree>
    <p:extLst>
      <p:ext uri="{BB962C8B-B14F-4D97-AF65-F5344CB8AC3E}">
        <p14:creationId xmlns:p14="http://schemas.microsoft.com/office/powerpoint/2010/main" val="1559557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68864" y="2780928"/>
            <a:ext cx="7956440" cy="1944216"/>
          </a:xfrm>
        </p:spPr>
        <p:txBody>
          <a:bodyPr/>
          <a:lstStyle/>
          <a:p>
            <a:pPr algn="ctr"/>
            <a:r>
              <a:rPr lang="fr-FR" sz="5400" dirty="0" err="1" smtClean="0"/>
              <a:t>Thank</a:t>
            </a:r>
            <a:r>
              <a:rPr lang="fr-FR" sz="5400" dirty="0" smtClean="0"/>
              <a:t> </a:t>
            </a:r>
            <a:r>
              <a:rPr lang="fr-FR" sz="5400" dirty="0" err="1" smtClean="0"/>
              <a:t>you</a:t>
            </a:r>
            <a:r>
              <a:rPr lang="fr-FR" sz="5400" dirty="0" smtClean="0"/>
              <a:t> for </a:t>
            </a:r>
            <a:r>
              <a:rPr lang="fr-FR" sz="5400" dirty="0" err="1" smtClean="0"/>
              <a:t>your</a:t>
            </a:r>
            <a:r>
              <a:rPr lang="fr-FR" sz="5400" dirty="0" smtClean="0"/>
              <a:t> attention</a:t>
            </a:r>
            <a:endParaRPr lang="fr-FR" sz="5400"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25</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spTree>
    <p:extLst>
      <p:ext uri="{BB962C8B-B14F-4D97-AF65-F5344CB8AC3E}">
        <p14:creationId xmlns:p14="http://schemas.microsoft.com/office/powerpoint/2010/main" val="2137186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nBLM</a:t>
            </a:r>
            <a:r>
              <a:rPr lang="fr-FR" dirty="0" smtClean="0"/>
              <a:t> </a:t>
            </a:r>
            <a:r>
              <a:rPr lang="fr-FR" dirty="0" err="1" smtClean="0"/>
              <a:t>tasks</a:t>
            </a:r>
            <a:endParaRPr lang="fr-FR" dirty="0"/>
          </a:p>
        </p:txBody>
      </p:sp>
      <p:sp>
        <p:nvSpPr>
          <p:cNvPr id="3" name="Espace réservé du contenu 2"/>
          <p:cNvSpPr>
            <a:spLocks noGrp="1"/>
          </p:cNvSpPr>
          <p:nvPr>
            <p:ph idx="1"/>
          </p:nvPr>
        </p:nvSpPr>
        <p:spPr/>
        <p:txBody>
          <a:bodyPr/>
          <a:lstStyle/>
          <a:p>
            <a:r>
              <a:rPr lang="fr-FR" dirty="0" smtClean="0">
                <a:solidFill>
                  <a:schemeClr val="tx1"/>
                </a:solidFill>
              </a:rPr>
              <a:t>FPGA  </a:t>
            </a:r>
            <a:r>
              <a:rPr lang="fr-FR" dirty="0" err="1" smtClean="0">
                <a:solidFill>
                  <a:schemeClr val="tx1"/>
                </a:solidFill>
              </a:rPr>
              <a:t>specifications</a:t>
            </a:r>
            <a:r>
              <a:rPr lang="fr-FR" dirty="0" smtClean="0">
                <a:solidFill>
                  <a:schemeClr val="tx1"/>
                </a:solidFill>
              </a:rPr>
              <a:t>, tests and support</a:t>
            </a:r>
            <a:endParaRPr lang="fr-FR" dirty="0">
              <a:solidFill>
                <a:schemeClr val="tx1"/>
              </a:solidFill>
            </a:endParaRPr>
          </a:p>
          <a:p>
            <a:r>
              <a:rPr lang="fr-FR" dirty="0" smtClean="0">
                <a:solidFill>
                  <a:schemeClr val="tx1"/>
                </a:solidFill>
              </a:rPr>
              <a:t>Simulation/configuration </a:t>
            </a:r>
            <a:r>
              <a:rPr lang="fr-FR" dirty="0" err="1" smtClean="0">
                <a:solidFill>
                  <a:schemeClr val="tx1"/>
                </a:solidFill>
              </a:rPr>
              <a:t>tool</a:t>
            </a:r>
            <a:endParaRPr lang="fr-FR" dirty="0" smtClean="0">
              <a:solidFill>
                <a:schemeClr val="tx1"/>
              </a:solidFill>
            </a:endParaRPr>
          </a:p>
          <a:p>
            <a:r>
              <a:rPr lang="fr-FR" dirty="0" smtClean="0">
                <a:solidFill>
                  <a:schemeClr val="tx1"/>
                </a:solidFill>
              </a:rPr>
              <a:t>IOC/CSS </a:t>
            </a:r>
            <a:r>
              <a:rPr lang="fr-FR" dirty="0" err="1" smtClean="0">
                <a:solidFill>
                  <a:schemeClr val="tx1"/>
                </a:solidFill>
              </a:rPr>
              <a:t>development</a:t>
            </a:r>
            <a:r>
              <a:rPr lang="fr-FR" dirty="0" smtClean="0">
                <a:solidFill>
                  <a:schemeClr val="tx1"/>
                </a:solidFill>
              </a:rPr>
              <a:t> (HV, </a:t>
            </a:r>
            <a:r>
              <a:rPr lang="fr-FR" dirty="0" err="1" smtClean="0">
                <a:solidFill>
                  <a:schemeClr val="tx1"/>
                </a:solidFill>
              </a:rPr>
              <a:t>Gas</a:t>
            </a:r>
            <a:r>
              <a:rPr lang="fr-FR" dirty="0" smtClean="0">
                <a:solidFill>
                  <a:schemeClr val="tx1"/>
                </a:solidFill>
              </a:rPr>
              <a:t>, acquisition)</a:t>
            </a:r>
          </a:p>
          <a:p>
            <a:r>
              <a:rPr lang="fr-FR" dirty="0" smtClean="0">
                <a:solidFill>
                  <a:schemeClr val="tx1"/>
                </a:solidFill>
              </a:rPr>
              <a:t>Tests/Validations</a:t>
            </a:r>
          </a:p>
          <a:p>
            <a:r>
              <a:rPr lang="fr-FR" dirty="0" smtClean="0">
                <a:solidFill>
                  <a:schemeClr val="tx1"/>
                </a:solidFill>
              </a:rPr>
              <a:t>Missions :</a:t>
            </a:r>
            <a:r>
              <a:rPr lang="fr-FR" dirty="0" err="1" smtClean="0">
                <a:solidFill>
                  <a:schemeClr val="tx1"/>
                </a:solidFill>
              </a:rPr>
              <a:t>Reviews</a:t>
            </a:r>
            <a:r>
              <a:rPr lang="fr-FR" dirty="0" smtClean="0">
                <a:solidFill>
                  <a:schemeClr val="tx1"/>
                </a:solidFill>
              </a:rPr>
              <a:t>-meeting/Installation/Support/configuration</a:t>
            </a:r>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26</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spTree>
    <p:extLst>
      <p:ext uri="{BB962C8B-B14F-4D97-AF65-F5344CB8AC3E}">
        <p14:creationId xmlns:p14="http://schemas.microsoft.com/office/powerpoint/2010/main" val="2983300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framEwork</a:t>
            </a:r>
            <a:r>
              <a:rPr lang="fr-FR" dirty="0" smtClean="0"/>
              <a:t> for IFC1410</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27</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r="39363"/>
          <a:stretch/>
        </p:blipFill>
        <p:spPr>
          <a:xfrm>
            <a:off x="1331848" y="1538951"/>
            <a:ext cx="5544616" cy="4456307"/>
          </a:xfrm>
          <a:prstGeom prst="rect">
            <a:avLst/>
          </a:prstGeom>
        </p:spPr>
      </p:pic>
      <p:sp>
        <p:nvSpPr>
          <p:cNvPr id="6" name="Accolade fermante 5"/>
          <p:cNvSpPr/>
          <p:nvPr/>
        </p:nvSpPr>
        <p:spPr>
          <a:xfrm>
            <a:off x="7092488" y="1916832"/>
            <a:ext cx="216024" cy="18002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Accolade fermante 6"/>
          <p:cNvSpPr/>
          <p:nvPr/>
        </p:nvSpPr>
        <p:spPr>
          <a:xfrm>
            <a:off x="7092488" y="3783955"/>
            <a:ext cx="216024" cy="108012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7524536" y="2636912"/>
            <a:ext cx="1077040" cy="369332"/>
          </a:xfrm>
          <a:prstGeom prst="rect">
            <a:avLst/>
          </a:prstGeom>
          <a:noFill/>
        </p:spPr>
        <p:txBody>
          <a:bodyPr wrap="square" rtlCol="0">
            <a:spAutoFit/>
          </a:bodyPr>
          <a:lstStyle/>
          <a:p>
            <a:r>
              <a:rPr lang="fr-FR" dirty="0" smtClean="0"/>
              <a:t>ESS</a:t>
            </a:r>
            <a:endParaRPr lang="fr-FR" dirty="0"/>
          </a:p>
        </p:txBody>
      </p:sp>
      <p:sp>
        <p:nvSpPr>
          <p:cNvPr id="27" name="ZoneTexte 26"/>
          <p:cNvSpPr txBox="1"/>
          <p:nvPr/>
        </p:nvSpPr>
        <p:spPr>
          <a:xfrm>
            <a:off x="7527408" y="4094865"/>
            <a:ext cx="1077040" cy="369332"/>
          </a:xfrm>
          <a:prstGeom prst="rect">
            <a:avLst/>
          </a:prstGeom>
          <a:noFill/>
        </p:spPr>
        <p:txBody>
          <a:bodyPr wrap="square" rtlCol="0">
            <a:spAutoFit/>
          </a:bodyPr>
          <a:lstStyle/>
          <a:p>
            <a:r>
              <a:rPr lang="fr-FR" dirty="0" smtClean="0"/>
              <a:t>IOxOS</a:t>
            </a:r>
            <a:endParaRPr lang="fr-FR" dirty="0"/>
          </a:p>
        </p:txBody>
      </p:sp>
    </p:spTree>
    <p:extLst>
      <p:ext uri="{BB962C8B-B14F-4D97-AF65-F5344CB8AC3E}">
        <p14:creationId xmlns:p14="http://schemas.microsoft.com/office/powerpoint/2010/main" val="2925962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Detector type and </a:t>
            </a:r>
            <a:r>
              <a:rPr lang="fr-FR" dirty="0" err="1" smtClean="0"/>
              <a:t>functionality</a:t>
            </a:r>
            <a:endParaRPr lang="fr-FR" dirty="0"/>
          </a:p>
        </p:txBody>
      </p:sp>
      <p:sp>
        <p:nvSpPr>
          <p:cNvPr id="3" name="Espace réservé du contenu 2"/>
          <p:cNvSpPr>
            <a:spLocks noGrp="1"/>
          </p:cNvSpPr>
          <p:nvPr>
            <p:ph idx="1"/>
          </p:nvPr>
        </p:nvSpPr>
        <p:spPr/>
        <p:txBody>
          <a:bodyPr/>
          <a:lstStyle/>
          <a:p>
            <a:r>
              <a:rPr lang="en-GB" sz="1600" i="1" u="sng" dirty="0" smtClean="0">
                <a:solidFill>
                  <a:schemeClr val="tx1"/>
                </a:solidFill>
              </a:rPr>
              <a:t>Slow </a:t>
            </a:r>
            <a:r>
              <a:rPr lang="en-GB" sz="1600" i="1" u="sng" dirty="0">
                <a:solidFill>
                  <a:schemeClr val="tx1"/>
                </a:solidFill>
              </a:rPr>
              <a:t>detector:</a:t>
            </a:r>
            <a:endParaRPr lang="fr-FR" sz="1600" dirty="0">
              <a:solidFill>
                <a:schemeClr val="tx1"/>
              </a:solidFill>
            </a:endParaRPr>
          </a:p>
          <a:p>
            <a:r>
              <a:rPr lang="en-GB" sz="1600" b="1" dirty="0" smtClean="0">
                <a:solidFill>
                  <a:schemeClr val="tx1"/>
                </a:solidFill>
              </a:rPr>
              <a:t>This </a:t>
            </a:r>
            <a:r>
              <a:rPr lang="en-GB" sz="1600" b="1" dirty="0">
                <a:solidFill>
                  <a:schemeClr val="tx1"/>
                </a:solidFill>
              </a:rPr>
              <a:t>detector is very efficient for neutron counting. It will be monitored to detect small beam </a:t>
            </a:r>
            <a:r>
              <a:rPr lang="en-GB" sz="1600" b="1" dirty="0" smtClean="0">
                <a:solidFill>
                  <a:schemeClr val="tx1"/>
                </a:solidFill>
              </a:rPr>
              <a:t>loss </a:t>
            </a:r>
            <a:r>
              <a:rPr lang="en-GB" sz="1600" b="1" dirty="0">
                <a:solidFill>
                  <a:schemeClr val="tx1"/>
                </a:solidFill>
              </a:rPr>
              <a:t>during long time, commissioning, etc</a:t>
            </a:r>
            <a:r>
              <a:rPr lang="en-GB" sz="1600" b="1" dirty="0" smtClean="0">
                <a:solidFill>
                  <a:schemeClr val="tx1"/>
                </a:solidFill>
              </a:rPr>
              <a:t>.</a:t>
            </a:r>
          </a:p>
          <a:p>
            <a:r>
              <a:rPr lang="en-GB" sz="1600" b="1" dirty="0" smtClean="0">
                <a:solidFill>
                  <a:schemeClr val="tx1"/>
                </a:solidFill>
              </a:rPr>
              <a:t>=&gt; More dedicated to the acquisition control system</a:t>
            </a:r>
            <a:endParaRPr lang="fr-FR" sz="1600" dirty="0">
              <a:solidFill>
                <a:schemeClr val="tx1"/>
              </a:solidFill>
            </a:endParaRPr>
          </a:p>
          <a:p>
            <a:r>
              <a:rPr lang="en-GB" sz="1600" dirty="0">
                <a:solidFill>
                  <a:schemeClr val="tx1"/>
                </a:solidFill>
              </a:rPr>
              <a:t> </a:t>
            </a:r>
            <a:r>
              <a:rPr lang="en-GB" sz="1600" i="1" u="sng" dirty="0" smtClean="0">
                <a:solidFill>
                  <a:schemeClr val="tx1"/>
                </a:solidFill>
              </a:rPr>
              <a:t>Fast </a:t>
            </a:r>
            <a:r>
              <a:rPr lang="en-GB" sz="1600" i="1" u="sng" dirty="0">
                <a:solidFill>
                  <a:schemeClr val="tx1"/>
                </a:solidFill>
              </a:rPr>
              <a:t>detector:</a:t>
            </a:r>
            <a:endParaRPr lang="fr-FR" sz="1600" dirty="0">
              <a:solidFill>
                <a:schemeClr val="tx1"/>
              </a:solidFill>
            </a:endParaRPr>
          </a:p>
          <a:p>
            <a:r>
              <a:rPr lang="en-GB" sz="1600" b="1" dirty="0" smtClean="0">
                <a:solidFill>
                  <a:schemeClr val="tx1"/>
                </a:solidFill>
              </a:rPr>
              <a:t>This </a:t>
            </a:r>
            <a:r>
              <a:rPr lang="en-GB" sz="1600" b="1" dirty="0">
                <a:solidFill>
                  <a:schemeClr val="tx1"/>
                </a:solidFill>
              </a:rPr>
              <a:t>detector is very efficient for fast detection of a big number of neutrons. A fast alarm will be generated in case of a consequent beam loss</a:t>
            </a:r>
            <a:r>
              <a:rPr lang="en-GB" sz="1600" b="1" dirty="0" smtClean="0">
                <a:solidFill>
                  <a:schemeClr val="tx1"/>
                </a:solidFill>
              </a:rPr>
              <a:t>.</a:t>
            </a:r>
          </a:p>
          <a:p>
            <a:r>
              <a:rPr lang="en-GB" sz="1600" b="1" dirty="0" smtClean="0">
                <a:solidFill>
                  <a:schemeClr val="tx1"/>
                </a:solidFill>
              </a:rPr>
              <a:t>=&gt; Dedicated the fast Alarm to the MPS</a:t>
            </a:r>
            <a:endParaRPr lang="fr-FR" sz="1600" dirty="0">
              <a:solidFill>
                <a:schemeClr val="tx1"/>
              </a:solidFill>
            </a:endParaRPr>
          </a:p>
          <a:p>
            <a:endParaRPr lang="fr-FR" sz="1000"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28</a:t>
            </a:fld>
            <a:endParaRPr lang="fr-FR" dirty="0"/>
          </a:p>
        </p:txBody>
      </p:sp>
      <p:sp>
        <p:nvSpPr>
          <p:cNvPr id="5" name="Espace réservé du pied de page 4"/>
          <p:cNvSpPr>
            <a:spLocks noGrp="1"/>
          </p:cNvSpPr>
          <p:nvPr>
            <p:ph type="ftr" sz="quarter" idx="12"/>
          </p:nvPr>
        </p:nvSpPr>
        <p:spPr/>
        <p:txBody>
          <a:bodyPr/>
          <a:lstStyle/>
          <a:p>
            <a:r>
              <a:rPr lang="fr-FR" smtClean="0"/>
              <a:t>CEA | 2017/11/22</a:t>
            </a:r>
            <a:endParaRPr lang="fr-FR" dirty="0"/>
          </a:p>
        </p:txBody>
      </p:sp>
      <p:sp>
        <p:nvSpPr>
          <p:cNvPr id="6" name="Rectangle 5"/>
          <p:cNvSpPr/>
          <p:nvPr/>
        </p:nvSpPr>
        <p:spPr>
          <a:xfrm rot="19560244">
            <a:off x="1644263" y="2798823"/>
            <a:ext cx="6080511" cy="2215991"/>
          </a:xfrm>
          <a:prstGeom prst="rect">
            <a:avLst/>
          </a:prstGeom>
          <a:noFill/>
        </p:spPr>
        <p:txBody>
          <a:bodyPr wrap="none" lIns="91440" tIns="45720" rIns="91440" bIns="45720">
            <a:spAutoFit/>
          </a:bodyPr>
          <a:lstStyle/>
          <a:p>
            <a:pPr algn="ctr"/>
            <a:r>
              <a:rPr lang="fr-FR" sz="13800" dirty="0" smtClean="0">
                <a:ln w="0"/>
                <a:solidFill>
                  <a:srgbClr val="FF0000"/>
                </a:solidFill>
                <a:effectLst>
                  <a:outerShdw blurRad="38100" dist="19050" dir="2700000" algn="tl" rotWithShape="0">
                    <a:schemeClr val="dk1">
                      <a:alpha val="40000"/>
                    </a:schemeClr>
                  </a:outerShdw>
                </a:effectLst>
              </a:rPr>
              <a:t>DRAFT</a:t>
            </a:r>
            <a:endParaRPr lang="fr-FR" sz="138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76802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Installation/configuration</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29</a:t>
            </a:fld>
            <a:endParaRPr lang="fr-FR" dirty="0"/>
          </a:p>
        </p:txBody>
      </p:sp>
      <p:sp>
        <p:nvSpPr>
          <p:cNvPr id="5" name="Espace réservé du pied de page 4"/>
          <p:cNvSpPr>
            <a:spLocks noGrp="1"/>
          </p:cNvSpPr>
          <p:nvPr>
            <p:ph type="ftr" sz="quarter" idx="12"/>
          </p:nvPr>
        </p:nvSpPr>
        <p:spPr/>
        <p:txBody>
          <a:bodyPr/>
          <a:lstStyle/>
          <a:p>
            <a:r>
              <a:rPr lang="fr-FR" smtClean="0"/>
              <a:t>CEA | 2017/11/22</a:t>
            </a:r>
            <a:endParaRPr lang="fr-FR" dirty="0"/>
          </a:p>
        </p:txBody>
      </p:sp>
      <p:sp>
        <p:nvSpPr>
          <p:cNvPr id="6" name="Rectangle 1"/>
          <p:cNvSpPr>
            <a:spLocks noGrp="1" noChangeArrowheads="1"/>
          </p:cNvSpPr>
          <p:nvPr>
            <p:ph idx="1"/>
          </p:nvPr>
        </p:nvSpPr>
        <p:spPr bwMode="auto">
          <a:xfrm>
            <a:off x="576000" y="2652744"/>
            <a:ext cx="7668408"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800" b="0"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Settings/calibration:</a:t>
            </a:r>
            <a:endParaRPr kumimoji="0" lang="fr-FR" altLang="fr-F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Setting/calibration will be necessary for each detector.</a:t>
            </a:r>
            <a:endParaRPr kumimoji="0" lang="fr-FR" altLang="fr-F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 will need to identify very precisely landau shape.</a:t>
            </a:r>
            <a:endParaRPr kumimoji="0" lang="fr-FR" altLang="fr-FR"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Each channel settings could be different. It will depends on the </a:t>
            </a:r>
            <a:r>
              <a:rPr kumimoji="0" lang="en-GB" altLang="fr-FR" sz="18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nBLM</a:t>
            </a:r>
            <a:r>
              <a:rPr kumimoji="0" lang="en-GB" altLang="fr-FR" sz="1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location (high or low energy section), preamplifier settings, detector type etc.</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sz="18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endParaRPr>
          </a:p>
        </p:txBody>
      </p:sp>
      <p:sp>
        <p:nvSpPr>
          <p:cNvPr id="7" name="Rectangle 6"/>
          <p:cNvSpPr/>
          <p:nvPr/>
        </p:nvSpPr>
        <p:spPr>
          <a:xfrm rot="19560244">
            <a:off x="1644263" y="2798823"/>
            <a:ext cx="6080511" cy="2215991"/>
          </a:xfrm>
          <a:prstGeom prst="rect">
            <a:avLst/>
          </a:prstGeom>
          <a:noFill/>
        </p:spPr>
        <p:txBody>
          <a:bodyPr wrap="none" lIns="91440" tIns="45720" rIns="91440" bIns="45720">
            <a:spAutoFit/>
          </a:bodyPr>
          <a:lstStyle/>
          <a:p>
            <a:pPr algn="ctr"/>
            <a:r>
              <a:rPr lang="fr-FR" sz="13800" dirty="0" smtClean="0">
                <a:ln w="0"/>
                <a:solidFill>
                  <a:srgbClr val="FF0000"/>
                </a:solidFill>
                <a:effectLst>
                  <a:outerShdw blurRad="38100" dist="19050" dir="2700000" algn="tl" rotWithShape="0">
                    <a:schemeClr val="dk1">
                      <a:alpha val="40000"/>
                    </a:schemeClr>
                  </a:outerShdw>
                </a:effectLst>
              </a:rPr>
              <a:t>DRAFT</a:t>
            </a:r>
            <a:endParaRPr lang="fr-FR" sz="138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18424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Context</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3</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sp>
        <p:nvSpPr>
          <p:cNvPr id="9" name="Rectangle 2"/>
          <p:cNvSpPr>
            <a:spLocks noGrp="1" noChangeArrowheads="1"/>
          </p:cNvSpPr>
          <p:nvPr>
            <p:ph idx="1"/>
          </p:nvPr>
        </p:nvSpPr>
        <p:spPr bwMode="auto">
          <a:xfrm>
            <a:off x="395537" y="2060276"/>
            <a:ext cx="8352928"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purpose of a </a:t>
            </a:r>
            <a:r>
              <a:rPr kumimoji="0" lang="en-GB" altLang="fr-FR"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nBLM</a:t>
            </a:r>
            <a:r>
              <a:rPr kumimoji="0" lang="en-GB"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detector is to detect fast neutrons in order to measure the beam loss. The beam loss measurement is mandatory in order to: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Ensure the accelerator security with a fast beam stop in case of a beam loss accident</a:t>
            </a:r>
          </a:p>
          <a:p>
            <a:pPr marL="0" algn="just">
              <a:buFontTx/>
              <a:buChar char="•"/>
            </a:pPr>
            <a:r>
              <a:rPr lang="en-GB" altLang="fr-FR" sz="2000" dirty="0">
                <a:ea typeface="Times New Roman" panose="02020603050405020304" pitchFamily="18" charset="0"/>
                <a:cs typeface="Arial" panose="020B0604020202020204" pitchFamily="34" charset="0"/>
              </a:rPr>
              <a:t> Contribute to the human safety with a low level line activation (&lt;1 W/m)</a:t>
            </a:r>
            <a:endParaRPr lang="fr-FR" altLang="fr-FR" sz="1200" dirty="0"/>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fr-FR" altLang="fr-FR"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kumimoji="0" lang="en-GB" altLang="fr-FR"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nBLM</a:t>
            </a:r>
            <a:r>
              <a:rPr kumimoji="0" lang="en-GB" altLang="fr-F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detector is a “fast” detector or a slow “detector”, few differences are set in the FEE and packaging (polyethylene for the slow detector).</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fr-FR" sz="18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75261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GUI for the CS of all </a:t>
            </a:r>
            <a:r>
              <a:rPr lang="fr-FR" dirty="0" err="1"/>
              <a:t>nBLM</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30</a:t>
            </a:fld>
            <a:endParaRPr lang="fr-FR" dirty="0"/>
          </a:p>
        </p:txBody>
      </p:sp>
      <p:sp>
        <p:nvSpPr>
          <p:cNvPr id="5" name="Espace réservé du pied de page 4"/>
          <p:cNvSpPr>
            <a:spLocks noGrp="1"/>
          </p:cNvSpPr>
          <p:nvPr>
            <p:ph type="ftr" sz="quarter" idx="12"/>
          </p:nvPr>
        </p:nvSpPr>
        <p:spPr/>
        <p:txBody>
          <a:bodyPr/>
          <a:lstStyle/>
          <a:p>
            <a:r>
              <a:rPr lang="fr-FR" smtClean="0"/>
              <a:t>CEA | 2017/11/22</a:t>
            </a:r>
            <a:endParaRPr lang="fr-FR" dirty="0"/>
          </a:p>
        </p:txBody>
      </p:sp>
      <p:pic>
        <p:nvPicPr>
          <p:cNvPr id="6" name="Image 5"/>
          <p:cNvPicPr>
            <a:picLocks noChangeAspect="1"/>
          </p:cNvPicPr>
          <p:nvPr/>
        </p:nvPicPr>
        <p:blipFill>
          <a:blip r:embed="rId3"/>
          <a:stretch>
            <a:fillRect/>
          </a:stretch>
        </p:blipFill>
        <p:spPr>
          <a:xfrm>
            <a:off x="195037" y="1652047"/>
            <a:ext cx="2853979" cy="1450512"/>
          </a:xfrm>
          <a:prstGeom prst="rect">
            <a:avLst/>
          </a:prstGeom>
        </p:spPr>
      </p:pic>
      <p:pic>
        <p:nvPicPr>
          <p:cNvPr id="9" name="Image 8"/>
          <p:cNvPicPr>
            <a:picLocks noChangeAspect="1"/>
          </p:cNvPicPr>
          <p:nvPr/>
        </p:nvPicPr>
        <p:blipFill>
          <a:blip r:embed="rId4"/>
          <a:stretch>
            <a:fillRect/>
          </a:stretch>
        </p:blipFill>
        <p:spPr>
          <a:xfrm>
            <a:off x="3149093" y="1628800"/>
            <a:ext cx="2935075" cy="1471625"/>
          </a:xfrm>
          <a:prstGeom prst="rect">
            <a:avLst/>
          </a:prstGeom>
        </p:spPr>
      </p:pic>
      <p:pic>
        <p:nvPicPr>
          <p:cNvPr id="12" name="Image 11"/>
          <p:cNvPicPr>
            <a:picLocks noChangeAspect="1"/>
          </p:cNvPicPr>
          <p:nvPr/>
        </p:nvPicPr>
        <p:blipFill>
          <a:blip r:embed="rId5"/>
          <a:stretch>
            <a:fillRect/>
          </a:stretch>
        </p:blipFill>
        <p:spPr>
          <a:xfrm>
            <a:off x="6174659" y="1628800"/>
            <a:ext cx="2861837" cy="1443079"/>
          </a:xfrm>
          <a:prstGeom prst="rect">
            <a:avLst/>
          </a:prstGeom>
        </p:spPr>
      </p:pic>
      <p:pic>
        <p:nvPicPr>
          <p:cNvPr id="13" name="Image 12"/>
          <p:cNvPicPr>
            <a:picLocks noChangeAspect="1"/>
          </p:cNvPicPr>
          <p:nvPr/>
        </p:nvPicPr>
        <p:blipFill>
          <a:blip r:embed="rId6"/>
          <a:stretch>
            <a:fillRect/>
          </a:stretch>
        </p:blipFill>
        <p:spPr>
          <a:xfrm>
            <a:off x="1187624" y="3861048"/>
            <a:ext cx="3101878" cy="1926240"/>
          </a:xfrm>
          <a:prstGeom prst="rect">
            <a:avLst/>
          </a:prstGeom>
        </p:spPr>
      </p:pic>
      <p:pic>
        <p:nvPicPr>
          <p:cNvPr id="14" name="Image 13"/>
          <p:cNvPicPr>
            <a:picLocks noChangeAspect="1"/>
          </p:cNvPicPr>
          <p:nvPr/>
        </p:nvPicPr>
        <p:blipFill>
          <a:blip r:embed="rId7"/>
          <a:stretch>
            <a:fillRect/>
          </a:stretch>
        </p:blipFill>
        <p:spPr>
          <a:xfrm>
            <a:off x="4788024" y="3922014"/>
            <a:ext cx="3009669" cy="1865274"/>
          </a:xfrm>
          <a:prstGeom prst="rect">
            <a:avLst/>
          </a:prstGeom>
        </p:spPr>
      </p:pic>
      <p:sp>
        <p:nvSpPr>
          <p:cNvPr id="10" name="Rectangle 9"/>
          <p:cNvSpPr/>
          <p:nvPr/>
        </p:nvSpPr>
        <p:spPr>
          <a:xfrm rot="19560244">
            <a:off x="1644263" y="2798823"/>
            <a:ext cx="6080511" cy="2215991"/>
          </a:xfrm>
          <a:prstGeom prst="rect">
            <a:avLst/>
          </a:prstGeom>
          <a:noFill/>
        </p:spPr>
        <p:txBody>
          <a:bodyPr wrap="none" lIns="91440" tIns="45720" rIns="91440" bIns="45720">
            <a:spAutoFit/>
          </a:bodyPr>
          <a:lstStyle/>
          <a:p>
            <a:pPr algn="ctr"/>
            <a:r>
              <a:rPr lang="fr-FR" sz="13800" dirty="0" smtClean="0">
                <a:ln w="0"/>
                <a:solidFill>
                  <a:srgbClr val="FF0000"/>
                </a:solidFill>
                <a:effectLst>
                  <a:outerShdw blurRad="38100" dist="19050" dir="2700000" algn="tl" rotWithShape="0">
                    <a:schemeClr val="dk1">
                      <a:alpha val="40000"/>
                    </a:schemeClr>
                  </a:outerShdw>
                </a:effectLst>
              </a:rPr>
              <a:t>DRAFT</a:t>
            </a:r>
            <a:endParaRPr lang="fr-FR" sz="138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174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Interface </a:t>
            </a:r>
            <a:r>
              <a:rPr lang="fr-FR" dirty="0" err="1"/>
              <a:t>overview</a:t>
            </a:r>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4</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pic>
        <p:nvPicPr>
          <p:cNvPr id="7" name="Image 6"/>
          <p:cNvPicPr>
            <a:picLocks noChangeAspect="1"/>
          </p:cNvPicPr>
          <p:nvPr/>
        </p:nvPicPr>
        <p:blipFill>
          <a:blip r:embed="rId3"/>
          <a:stretch>
            <a:fillRect/>
          </a:stretch>
        </p:blipFill>
        <p:spPr>
          <a:xfrm>
            <a:off x="434260" y="1254089"/>
            <a:ext cx="8314204" cy="5050879"/>
          </a:xfrm>
          <a:prstGeom prst="rect">
            <a:avLst/>
          </a:prstGeom>
        </p:spPr>
      </p:pic>
    </p:spTree>
    <p:extLst>
      <p:ext uri="{BB962C8B-B14F-4D97-AF65-F5344CB8AC3E}">
        <p14:creationId xmlns:p14="http://schemas.microsoft.com/office/powerpoint/2010/main" val="426150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3"/>
          <a:stretch>
            <a:fillRect/>
          </a:stretch>
        </p:blipFill>
        <p:spPr>
          <a:xfrm>
            <a:off x="315542" y="1995293"/>
            <a:ext cx="3269898" cy="3521939"/>
          </a:xfrm>
          <a:prstGeom prst="rect">
            <a:avLst/>
          </a:prstGeom>
        </p:spPr>
      </p:pic>
      <p:sp>
        <p:nvSpPr>
          <p:cNvPr id="2" name="Titre 1"/>
          <p:cNvSpPr>
            <a:spLocks noGrp="1"/>
          </p:cNvSpPr>
          <p:nvPr>
            <p:ph type="title"/>
          </p:nvPr>
        </p:nvSpPr>
        <p:spPr/>
        <p:txBody>
          <a:bodyPr/>
          <a:lstStyle/>
          <a:p>
            <a:r>
              <a:rPr lang="fr-FR" dirty="0" smtClean="0"/>
              <a:t>Control </a:t>
            </a:r>
            <a:r>
              <a:rPr lang="fr-FR" dirty="0" err="1" smtClean="0"/>
              <a:t>Devices</a:t>
            </a:r>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5</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grpSp>
        <p:nvGrpSpPr>
          <p:cNvPr id="24" name="Groupe 23"/>
          <p:cNvGrpSpPr/>
          <p:nvPr/>
        </p:nvGrpSpPr>
        <p:grpSpPr>
          <a:xfrm>
            <a:off x="3847829" y="4049700"/>
            <a:ext cx="286741" cy="1340856"/>
            <a:chOff x="3410576" y="3523616"/>
            <a:chExt cx="286741" cy="1340856"/>
          </a:xfrm>
        </p:grpSpPr>
        <p:pic>
          <p:nvPicPr>
            <p:cNvPr id="10" name="Image 9"/>
            <p:cNvPicPr>
              <a:picLocks noChangeAspect="1"/>
            </p:cNvPicPr>
            <p:nvPr/>
          </p:nvPicPr>
          <p:blipFill>
            <a:blip r:embed="rId4"/>
            <a:stretch>
              <a:fillRect/>
            </a:stretch>
          </p:blipFill>
          <p:spPr>
            <a:xfrm>
              <a:off x="3410576" y="3523616"/>
              <a:ext cx="286572" cy="1331932"/>
            </a:xfrm>
            <a:prstGeom prst="rect">
              <a:avLst/>
            </a:prstGeom>
          </p:spPr>
        </p:pic>
        <p:pic>
          <p:nvPicPr>
            <p:cNvPr id="11" name="Image 10"/>
            <p:cNvPicPr>
              <a:picLocks noChangeAspect="1"/>
            </p:cNvPicPr>
            <p:nvPr/>
          </p:nvPicPr>
          <p:blipFill>
            <a:blip r:embed="rId5"/>
            <a:stretch>
              <a:fillRect/>
            </a:stretch>
          </p:blipFill>
          <p:spPr>
            <a:xfrm>
              <a:off x="3568811" y="3532540"/>
              <a:ext cx="128506" cy="1331932"/>
            </a:xfrm>
            <a:prstGeom prst="rect">
              <a:avLst/>
            </a:prstGeom>
          </p:spPr>
        </p:pic>
      </p:grpSp>
      <p:sp>
        <p:nvSpPr>
          <p:cNvPr id="13" name="ZoneTexte 12"/>
          <p:cNvSpPr txBox="1"/>
          <p:nvPr/>
        </p:nvSpPr>
        <p:spPr>
          <a:xfrm>
            <a:off x="3399442" y="3773106"/>
            <a:ext cx="1247317" cy="261610"/>
          </a:xfrm>
          <a:prstGeom prst="rect">
            <a:avLst/>
          </a:prstGeom>
          <a:noFill/>
        </p:spPr>
        <p:txBody>
          <a:bodyPr wrap="square" rtlCol="0">
            <a:spAutoFit/>
          </a:bodyPr>
          <a:lstStyle/>
          <a:p>
            <a:r>
              <a:rPr lang="fr-FR" sz="1100" b="1" dirty="0" smtClean="0"/>
              <a:t>A7030 + A2519</a:t>
            </a:r>
            <a:endParaRPr lang="fr-FR" b="1" dirty="0"/>
          </a:p>
        </p:txBody>
      </p:sp>
      <p:pic>
        <p:nvPicPr>
          <p:cNvPr id="14" name="Image 13"/>
          <p:cNvPicPr>
            <a:picLocks noChangeAspect="1"/>
          </p:cNvPicPr>
          <p:nvPr/>
        </p:nvPicPr>
        <p:blipFill>
          <a:blip r:embed="rId6"/>
          <a:stretch>
            <a:fillRect/>
          </a:stretch>
        </p:blipFill>
        <p:spPr>
          <a:xfrm>
            <a:off x="7541889" y="1766134"/>
            <a:ext cx="992862" cy="778421"/>
          </a:xfrm>
          <a:prstGeom prst="rect">
            <a:avLst/>
          </a:prstGeom>
        </p:spPr>
      </p:pic>
      <p:pic>
        <p:nvPicPr>
          <p:cNvPr id="15" name="Image 14"/>
          <p:cNvPicPr>
            <a:picLocks noChangeAspect="1"/>
          </p:cNvPicPr>
          <p:nvPr/>
        </p:nvPicPr>
        <p:blipFill>
          <a:blip r:embed="rId7"/>
          <a:stretch>
            <a:fillRect/>
          </a:stretch>
        </p:blipFill>
        <p:spPr>
          <a:xfrm>
            <a:off x="5052497" y="1707970"/>
            <a:ext cx="1796735" cy="1432998"/>
          </a:xfrm>
          <a:prstGeom prst="rect">
            <a:avLst/>
          </a:prstGeom>
        </p:spPr>
      </p:pic>
      <p:sp>
        <p:nvSpPr>
          <p:cNvPr id="7" name="Rectangle 6"/>
          <p:cNvSpPr/>
          <p:nvPr/>
        </p:nvSpPr>
        <p:spPr>
          <a:xfrm>
            <a:off x="251520" y="1155391"/>
            <a:ext cx="4407659" cy="53632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659179" y="1155391"/>
            <a:ext cx="4305309" cy="2586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87624" y="1187460"/>
            <a:ext cx="2923920" cy="369332"/>
          </a:xfrm>
          <a:prstGeom prst="rect">
            <a:avLst/>
          </a:prstGeom>
          <a:noFill/>
        </p:spPr>
        <p:txBody>
          <a:bodyPr wrap="square" rtlCol="0">
            <a:spAutoFit/>
          </a:bodyPr>
          <a:lstStyle/>
          <a:p>
            <a:r>
              <a:rPr lang="fr-FR" dirty="0" smtClean="0">
                <a:solidFill>
                  <a:srgbClr val="FF0000"/>
                </a:solidFill>
              </a:rPr>
              <a:t>HV and LV </a:t>
            </a:r>
            <a:r>
              <a:rPr lang="fr-FR" dirty="0" err="1" smtClean="0">
                <a:solidFill>
                  <a:srgbClr val="FF0000"/>
                </a:solidFill>
              </a:rPr>
              <a:t>crate</a:t>
            </a:r>
            <a:endParaRPr lang="fr-FR" dirty="0">
              <a:solidFill>
                <a:srgbClr val="FF0000"/>
              </a:solidFill>
            </a:endParaRPr>
          </a:p>
        </p:txBody>
      </p:sp>
      <p:sp>
        <p:nvSpPr>
          <p:cNvPr id="17" name="ZoneTexte 16"/>
          <p:cNvSpPr txBox="1"/>
          <p:nvPr/>
        </p:nvSpPr>
        <p:spPr>
          <a:xfrm>
            <a:off x="5931337" y="1155391"/>
            <a:ext cx="2391458" cy="369332"/>
          </a:xfrm>
          <a:prstGeom prst="rect">
            <a:avLst/>
          </a:prstGeom>
          <a:noFill/>
        </p:spPr>
        <p:txBody>
          <a:bodyPr wrap="square" rtlCol="0">
            <a:spAutoFit/>
          </a:bodyPr>
          <a:lstStyle/>
          <a:p>
            <a:r>
              <a:rPr lang="fr-FR" dirty="0" smtClean="0">
                <a:solidFill>
                  <a:srgbClr val="FF0000"/>
                </a:solidFill>
              </a:rPr>
              <a:t>BEE </a:t>
            </a:r>
            <a:r>
              <a:rPr lang="fr-FR" dirty="0" err="1" smtClean="0">
                <a:solidFill>
                  <a:srgbClr val="FF0000"/>
                </a:solidFill>
              </a:rPr>
              <a:t>boards</a:t>
            </a:r>
            <a:endParaRPr lang="fr-FR" dirty="0">
              <a:solidFill>
                <a:srgbClr val="FF0000"/>
              </a:solidFill>
            </a:endParaRPr>
          </a:p>
        </p:txBody>
      </p:sp>
      <p:sp>
        <p:nvSpPr>
          <p:cNvPr id="18" name="Rectangle 17"/>
          <p:cNvSpPr/>
          <p:nvPr/>
        </p:nvSpPr>
        <p:spPr>
          <a:xfrm>
            <a:off x="4659179" y="3743823"/>
            <a:ext cx="4305309" cy="27748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6165649" y="4864472"/>
            <a:ext cx="2391458" cy="369332"/>
          </a:xfrm>
          <a:prstGeom prst="rect">
            <a:avLst/>
          </a:prstGeom>
          <a:noFill/>
        </p:spPr>
        <p:txBody>
          <a:bodyPr wrap="square" rtlCol="0">
            <a:spAutoFit/>
          </a:bodyPr>
          <a:lstStyle/>
          <a:p>
            <a:r>
              <a:rPr lang="fr-FR" dirty="0" err="1" smtClean="0">
                <a:solidFill>
                  <a:srgbClr val="FF0000"/>
                </a:solidFill>
              </a:rPr>
              <a:t>Gas</a:t>
            </a:r>
            <a:r>
              <a:rPr lang="fr-FR" dirty="0" smtClean="0">
                <a:solidFill>
                  <a:srgbClr val="FF0000"/>
                </a:solidFill>
              </a:rPr>
              <a:t> CS </a:t>
            </a:r>
            <a:r>
              <a:rPr lang="fr-FR" dirty="0" err="1" smtClean="0">
                <a:solidFill>
                  <a:srgbClr val="FF0000"/>
                </a:solidFill>
              </a:rPr>
              <a:t>facilities</a:t>
            </a:r>
            <a:endParaRPr lang="fr-FR" dirty="0">
              <a:solidFill>
                <a:srgbClr val="FF0000"/>
              </a:solidFill>
            </a:endParaRPr>
          </a:p>
        </p:txBody>
      </p:sp>
      <p:pic>
        <p:nvPicPr>
          <p:cNvPr id="21" name="Image 2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16016" y="3861048"/>
            <a:ext cx="4191635" cy="2513330"/>
          </a:xfrm>
          <a:prstGeom prst="rect">
            <a:avLst/>
          </a:prstGeom>
          <a:noFill/>
        </p:spPr>
      </p:pic>
      <p:sp>
        <p:nvSpPr>
          <p:cNvPr id="22" name="ZoneTexte 21"/>
          <p:cNvSpPr txBox="1"/>
          <p:nvPr/>
        </p:nvSpPr>
        <p:spPr>
          <a:xfrm>
            <a:off x="4703071" y="3865034"/>
            <a:ext cx="1447878" cy="646331"/>
          </a:xfrm>
          <a:prstGeom prst="rect">
            <a:avLst/>
          </a:prstGeom>
          <a:noFill/>
        </p:spPr>
        <p:txBody>
          <a:bodyPr wrap="square" rtlCol="0">
            <a:spAutoFit/>
          </a:bodyPr>
          <a:lstStyle/>
          <a:p>
            <a:r>
              <a:rPr lang="fr-FR" dirty="0" err="1" smtClean="0">
                <a:solidFill>
                  <a:srgbClr val="FF0000"/>
                </a:solidFill>
              </a:rPr>
              <a:t>Gas</a:t>
            </a:r>
            <a:endParaRPr lang="fr-FR" dirty="0" smtClean="0">
              <a:solidFill>
                <a:srgbClr val="FF0000"/>
              </a:solidFill>
            </a:endParaRPr>
          </a:p>
          <a:p>
            <a:r>
              <a:rPr lang="fr-FR" dirty="0" err="1" smtClean="0">
                <a:solidFill>
                  <a:srgbClr val="FF0000"/>
                </a:solidFill>
              </a:rPr>
              <a:t>device</a:t>
            </a:r>
            <a:endParaRPr lang="fr-FR" dirty="0">
              <a:solidFill>
                <a:srgbClr val="FF0000"/>
              </a:solidFill>
            </a:endParaRPr>
          </a:p>
        </p:txBody>
      </p:sp>
      <p:sp>
        <p:nvSpPr>
          <p:cNvPr id="25" name="ZoneTexte 24"/>
          <p:cNvSpPr txBox="1"/>
          <p:nvPr/>
        </p:nvSpPr>
        <p:spPr>
          <a:xfrm>
            <a:off x="3323051" y="4484833"/>
            <a:ext cx="410994" cy="461665"/>
          </a:xfrm>
          <a:prstGeom prst="rect">
            <a:avLst/>
          </a:prstGeom>
          <a:noFill/>
        </p:spPr>
        <p:txBody>
          <a:bodyPr wrap="square" rtlCol="0">
            <a:spAutoFit/>
          </a:bodyPr>
          <a:lstStyle/>
          <a:p>
            <a:r>
              <a:rPr lang="fr-FR" sz="2400" b="1" dirty="0" smtClean="0"/>
              <a:t>+</a:t>
            </a:r>
            <a:endParaRPr lang="fr-FR" sz="2400" b="1" dirty="0"/>
          </a:p>
        </p:txBody>
      </p:sp>
      <p:sp>
        <p:nvSpPr>
          <p:cNvPr id="23" name="ZoneTexte 22"/>
          <p:cNvSpPr txBox="1"/>
          <p:nvPr/>
        </p:nvSpPr>
        <p:spPr>
          <a:xfrm>
            <a:off x="5430869" y="1491946"/>
            <a:ext cx="720080" cy="253916"/>
          </a:xfrm>
          <a:prstGeom prst="rect">
            <a:avLst/>
          </a:prstGeom>
          <a:solidFill>
            <a:schemeClr val="bg1"/>
          </a:solidFill>
        </p:spPr>
        <p:txBody>
          <a:bodyPr wrap="square" rtlCol="0">
            <a:spAutoFit/>
          </a:bodyPr>
          <a:lstStyle/>
          <a:p>
            <a:r>
              <a:rPr lang="fr-FR" sz="1050" b="1" dirty="0" smtClean="0"/>
              <a:t>IFC1410</a:t>
            </a:r>
            <a:endParaRPr lang="fr-FR" sz="1050" b="1" dirty="0"/>
          </a:p>
        </p:txBody>
      </p:sp>
      <p:sp>
        <p:nvSpPr>
          <p:cNvPr id="26" name="ZoneTexte 25"/>
          <p:cNvSpPr txBox="1"/>
          <p:nvPr/>
        </p:nvSpPr>
        <p:spPr>
          <a:xfrm>
            <a:off x="7751857" y="1484784"/>
            <a:ext cx="831916" cy="253916"/>
          </a:xfrm>
          <a:prstGeom prst="rect">
            <a:avLst/>
          </a:prstGeom>
          <a:solidFill>
            <a:schemeClr val="bg1"/>
          </a:solidFill>
        </p:spPr>
        <p:txBody>
          <a:bodyPr wrap="square" rtlCol="0">
            <a:spAutoFit/>
          </a:bodyPr>
          <a:lstStyle/>
          <a:p>
            <a:r>
              <a:rPr lang="fr-FR" sz="1050" b="1" dirty="0" smtClean="0"/>
              <a:t>ADC3111</a:t>
            </a:r>
            <a:endParaRPr lang="fr-FR" sz="1050" b="1" dirty="0"/>
          </a:p>
        </p:txBody>
      </p:sp>
      <p:sp>
        <p:nvSpPr>
          <p:cNvPr id="27" name="ZoneTexte 26"/>
          <p:cNvSpPr txBox="1"/>
          <p:nvPr/>
        </p:nvSpPr>
        <p:spPr>
          <a:xfrm>
            <a:off x="7541889" y="4017882"/>
            <a:ext cx="990551" cy="253916"/>
          </a:xfrm>
          <a:prstGeom prst="rect">
            <a:avLst/>
          </a:prstGeom>
          <a:solidFill>
            <a:schemeClr val="bg1"/>
          </a:solidFill>
        </p:spPr>
        <p:txBody>
          <a:bodyPr wrap="square" rtlCol="0">
            <a:spAutoFit/>
          </a:bodyPr>
          <a:lstStyle/>
          <a:p>
            <a:r>
              <a:rPr lang="fr-FR" sz="1050" b="1" dirty="0" err="1" smtClean="0"/>
              <a:t>Kontron</a:t>
            </a:r>
            <a:r>
              <a:rPr lang="fr-FR" sz="1050" b="1" dirty="0" smtClean="0"/>
              <a:t> IPC</a:t>
            </a:r>
            <a:endParaRPr lang="fr-FR" sz="1050" b="1" dirty="0"/>
          </a:p>
        </p:txBody>
      </p:sp>
      <p:sp>
        <p:nvSpPr>
          <p:cNvPr id="28" name="ZoneTexte 27"/>
          <p:cNvSpPr txBox="1"/>
          <p:nvPr/>
        </p:nvSpPr>
        <p:spPr>
          <a:xfrm>
            <a:off x="7507080" y="4937828"/>
            <a:ext cx="1106864" cy="253916"/>
          </a:xfrm>
          <a:prstGeom prst="rect">
            <a:avLst/>
          </a:prstGeom>
          <a:solidFill>
            <a:schemeClr val="bg1"/>
          </a:solidFill>
        </p:spPr>
        <p:txBody>
          <a:bodyPr wrap="square" rtlCol="0">
            <a:spAutoFit/>
          </a:bodyPr>
          <a:lstStyle/>
          <a:p>
            <a:r>
              <a:rPr lang="fr-FR" sz="1050" b="1" dirty="0" smtClean="0"/>
              <a:t>Siemens PLC</a:t>
            </a:r>
            <a:endParaRPr lang="fr-FR" sz="1050" b="1" dirty="0"/>
          </a:p>
        </p:txBody>
      </p:sp>
      <p:sp>
        <p:nvSpPr>
          <p:cNvPr id="3" name="ZoneTexte 2"/>
          <p:cNvSpPr txBox="1"/>
          <p:nvPr/>
        </p:nvSpPr>
        <p:spPr>
          <a:xfrm>
            <a:off x="6615240" y="3830851"/>
            <a:ext cx="551438" cy="230832"/>
          </a:xfrm>
          <a:prstGeom prst="rect">
            <a:avLst/>
          </a:prstGeom>
          <a:solidFill>
            <a:schemeClr val="bg1"/>
          </a:solidFill>
        </p:spPr>
        <p:txBody>
          <a:bodyPr wrap="square" rtlCol="0">
            <a:spAutoFit/>
          </a:bodyPr>
          <a:lstStyle/>
          <a:p>
            <a:r>
              <a:rPr lang="fr-FR" sz="900" b="1" dirty="0" smtClean="0"/>
              <a:t>IOC</a:t>
            </a:r>
            <a:endParaRPr lang="fr-FR" sz="900" b="1" dirty="0"/>
          </a:p>
        </p:txBody>
      </p:sp>
      <p:pic>
        <p:nvPicPr>
          <p:cNvPr id="29" name="Image 28"/>
          <p:cNvPicPr>
            <a:picLocks noChangeAspect="1"/>
          </p:cNvPicPr>
          <p:nvPr/>
        </p:nvPicPr>
        <p:blipFill>
          <a:blip r:embed="rId6"/>
          <a:stretch>
            <a:fillRect/>
          </a:stretch>
        </p:blipFill>
        <p:spPr>
          <a:xfrm>
            <a:off x="6820897" y="2771875"/>
            <a:ext cx="992862" cy="778421"/>
          </a:xfrm>
          <a:prstGeom prst="rect">
            <a:avLst/>
          </a:prstGeom>
        </p:spPr>
      </p:pic>
      <p:sp>
        <p:nvSpPr>
          <p:cNvPr id="30" name="ZoneTexte 29"/>
          <p:cNvSpPr txBox="1"/>
          <p:nvPr/>
        </p:nvSpPr>
        <p:spPr>
          <a:xfrm>
            <a:off x="7906837" y="3024191"/>
            <a:ext cx="831916" cy="253916"/>
          </a:xfrm>
          <a:prstGeom prst="rect">
            <a:avLst/>
          </a:prstGeom>
          <a:solidFill>
            <a:schemeClr val="bg1"/>
          </a:solidFill>
        </p:spPr>
        <p:txBody>
          <a:bodyPr wrap="square" rtlCol="0">
            <a:spAutoFit/>
          </a:bodyPr>
          <a:lstStyle/>
          <a:p>
            <a:r>
              <a:rPr lang="fr-FR" sz="1050" b="1" dirty="0" smtClean="0"/>
              <a:t>FMC DIO</a:t>
            </a:r>
            <a:endParaRPr lang="fr-FR" sz="1050" b="1" dirty="0"/>
          </a:p>
        </p:txBody>
      </p:sp>
    </p:spTree>
    <p:extLst>
      <p:ext uri="{BB962C8B-B14F-4D97-AF65-F5344CB8AC3E}">
        <p14:creationId xmlns:p14="http://schemas.microsoft.com/office/powerpoint/2010/main" val="163961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976" y="11575"/>
            <a:ext cx="7236464" cy="936104"/>
          </a:xfrm>
        </p:spPr>
        <p:txBody>
          <a:bodyPr/>
          <a:lstStyle/>
          <a:p>
            <a:r>
              <a:rPr lang="fr-FR" dirty="0" smtClean="0"/>
              <a:t>Control system for the NBLM test Stand in </a:t>
            </a:r>
            <a:r>
              <a:rPr lang="fr-FR" dirty="0" err="1" smtClean="0"/>
              <a:t>saclay</a:t>
            </a:r>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6</a:t>
            </a:fld>
            <a:endParaRPr lang="fr-FR" dirty="0"/>
          </a:p>
        </p:txBody>
      </p:sp>
      <p:sp>
        <p:nvSpPr>
          <p:cNvPr id="6" name="Espace réservé du pied de page 5"/>
          <p:cNvSpPr>
            <a:spLocks noGrp="1"/>
          </p:cNvSpPr>
          <p:nvPr>
            <p:ph type="ftr" sz="quarter" idx="12"/>
          </p:nvPr>
        </p:nvSpPr>
        <p:spPr/>
        <p:txBody>
          <a:bodyPr/>
          <a:lstStyle/>
          <a:p>
            <a:r>
              <a:rPr lang="fr-FR" dirty="0" smtClean="0"/>
              <a:t>CEA | 2017/12/04</a:t>
            </a:r>
            <a:endParaRPr lang="fr-FR" dirty="0"/>
          </a:p>
        </p:txBody>
      </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692" y="1077163"/>
            <a:ext cx="8136904" cy="5365857"/>
          </a:xfrm>
          <a:prstGeom prst="rect">
            <a:avLst/>
          </a:prstGeom>
          <a:noFill/>
          <a:ln>
            <a:noFill/>
          </a:ln>
        </p:spPr>
      </p:pic>
    </p:spTree>
    <p:extLst>
      <p:ext uri="{BB962C8B-B14F-4D97-AF65-F5344CB8AC3E}">
        <p14:creationId xmlns:p14="http://schemas.microsoft.com/office/powerpoint/2010/main" val="3962783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DETECTOR Distribution in the </a:t>
            </a:r>
            <a:r>
              <a:rPr lang="fr-FR" dirty="0" err="1" smtClean="0"/>
              <a:t>linac</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7</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pic>
        <p:nvPicPr>
          <p:cNvPr id="11" name="Image 10"/>
          <p:cNvPicPr>
            <a:picLocks noChangeAspect="1"/>
          </p:cNvPicPr>
          <p:nvPr/>
        </p:nvPicPr>
        <p:blipFill>
          <a:blip r:embed="rId3"/>
          <a:stretch>
            <a:fillRect/>
          </a:stretch>
        </p:blipFill>
        <p:spPr>
          <a:xfrm>
            <a:off x="467544" y="1052737"/>
            <a:ext cx="6480720" cy="5688632"/>
          </a:xfrm>
          <a:prstGeom prst="rect">
            <a:avLst/>
          </a:prstGeom>
        </p:spPr>
      </p:pic>
      <p:pic>
        <p:nvPicPr>
          <p:cNvPr id="3" name="Image 2"/>
          <p:cNvPicPr>
            <a:picLocks noChangeAspect="1"/>
          </p:cNvPicPr>
          <p:nvPr/>
        </p:nvPicPr>
        <p:blipFill>
          <a:blip r:embed="rId4"/>
          <a:stretch>
            <a:fillRect/>
          </a:stretch>
        </p:blipFill>
        <p:spPr>
          <a:xfrm>
            <a:off x="7172541" y="1196752"/>
            <a:ext cx="1799311" cy="1152128"/>
          </a:xfrm>
          <a:prstGeom prst="rect">
            <a:avLst/>
          </a:prstGeom>
        </p:spPr>
      </p:pic>
    </p:spTree>
    <p:extLst>
      <p:ext uri="{BB962C8B-B14F-4D97-AF65-F5344CB8AC3E}">
        <p14:creationId xmlns:p14="http://schemas.microsoft.com/office/powerpoint/2010/main" val="304227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EXAMPLE of a LV </a:t>
            </a:r>
            <a:r>
              <a:rPr lang="en-GB" dirty="0"/>
              <a:t>and HV </a:t>
            </a:r>
            <a:r>
              <a:rPr lang="en-GB" dirty="0" smtClean="0"/>
              <a:t>distribution</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8</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pic>
        <p:nvPicPr>
          <p:cNvPr id="6" name="Image 5"/>
          <p:cNvPicPr/>
          <p:nvPr/>
        </p:nvPicPr>
        <p:blipFill>
          <a:blip r:embed="rId3"/>
          <a:stretch>
            <a:fillRect/>
          </a:stretch>
        </p:blipFill>
        <p:spPr>
          <a:xfrm>
            <a:off x="395536" y="995196"/>
            <a:ext cx="8136904" cy="5523469"/>
          </a:xfrm>
          <a:prstGeom prst="rect">
            <a:avLst/>
          </a:prstGeom>
        </p:spPr>
      </p:pic>
    </p:spTree>
    <p:extLst>
      <p:ext uri="{BB962C8B-B14F-4D97-AF65-F5344CB8AC3E}">
        <p14:creationId xmlns:p14="http://schemas.microsoft.com/office/powerpoint/2010/main" val="1647384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Gas</a:t>
            </a:r>
            <a:r>
              <a:rPr lang="fr-FR" dirty="0" smtClean="0"/>
              <a:t> distribution</a:t>
            </a:r>
            <a:endParaRPr lang="fr-FR" dirty="0"/>
          </a:p>
        </p:txBody>
      </p:sp>
      <p:sp>
        <p:nvSpPr>
          <p:cNvPr id="4" name="Espace réservé du numéro de diapositive 3"/>
          <p:cNvSpPr>
            <a:spLocks noGrp="1"/>
          </p:cNvSpPr>
          <p:nvPr>
            <p:ph type="sldNum" sz="quarter" idx="11"/>
          </p:nvPr>
        </p:nvSpPr>
        <p:spPr/>
        <p:txBody>
          <a:bodyPr/>
          <a:lstStyle/>
          <a:p>
            <a:r>
              <a:rPr lang="fr-FR" smtClean="0"/>
              <a:t>|  PAGE </a:t>
            </a:r>
            <a:fld id="{AEFB9B6D-867A-40B8-ACB0-35CC9F272C9C}" type="slidenum">
              <a:rPr lang="fr-FR" smtClean="0"/>
              <a:pPr/>
              <a:t>9</a:t>
            </a:fld>
            <a:endParaRPr lang="fr-FR" dirty="0"/>
          </a:p>
        </p:txBody>
      </p:sp>
      <p:sp>
        <p:nvSpPr>
          <p:cNvPr id="5" name="Espace réservé du pied de page 4"/>
          <p:cNvSpPr>
            <a:spLocks noGrp="1"/>
          </p:cNvSpPr>
          <p:nvPr>
            <p:ph type="ftr" sz="quarter" idx="12"/>
          </p:nvPr>
        </p:nvSpPr>
        <p:spPr/>
        <p:txBody>
          <a:bodyPr/>
          <a:lstStyle/>
          <a:p>
            <a:r>
              <a:rPr lang="fr-FR" dirty="0" smtClean="0"/>
              <a:t>CEA | 2017/12/04</a:t>
            </a:r>
            <a:endParaRPr lang="fr-FR" dirty="0"/>
          </a:p>
        </p:txBody>
      </p:sp>
      <p:pic>
        <p:nvPicPr>
          <p:cNvPr id="6" name="Image 5"/>
          <p:cNvPicPr>
            <a:picLocks noChangeAspect="1"/>
          </p:cNvPicPr>
          <p:nvPr/>
        </p:nvPicPr>
        <p:blipFill>
          <a:blip r:embed="rId3"/>
          <a:stretch>
            <a:fillRect/>
          </a:stretch>
        </p:blipFill>
        <p:spPr>
          <a:xfrm>
            <a:off x="1474920" y="2202444"/>
            <a:ext cx="9279018" cy="3674828"/>
          </a:xfrm>
          <a:prstGeom prst="rect">
            <a:avLst/>
          </a:prstGeom>
        </p:spPr>
      </p:pic>
      <p:sp>
        <p:nvSpPr>
          <p:cNvPr id="7" name="ZoneTexte 6"/>
          <p:cNvSpPr txBox="1"/>
          <p:nvPr/>
        </p:nvSpPr>
        <p:spPr>
          <a:xfrm>
            <a:off x="1043608" y="1340768"/>
            <a:ext cx="6696744" cy="369332"/>
          </a:xfrm>
          <a:prstGeom prst="rect">
            <a:avLst/>
          </a:prstGeom>
          <a:noFill/>
        </p:spPr>
        <p:txBody>
          <a:bodyPr wrap="square" rtlCol="0">
            <a:spAutoFit/>
          </a:bodyPr>
          <a:lstStyle/>
          <a:p>
            <a:r>
              <a:rPr lang="en-US" dirty="0"/>
              <a:t>10 gas lines will provide gas for the whole 82 detectors</a:t>
            </a:r>
            <a:endParaRPr lang="fr-FR" dirty="0"/>
          </a:p>
        </p:txBody>
      </p:sp>
    </p:spTree>
    <p:extLst>
      <p:ext uri="{BB962C8B-B14F-4D97-AF65-F5344CB8AC3E}">
        <p14:creationId xmlns:p14="http://schemas.microsoft.com/office/powerpoint/2010/main" val="352791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EA V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CEA VA</Template>
  <TotalTime>6708</TotalTime>
  <Words>2424</Words>
  <Application>Microsoft Office PowerPoint</Application>
  <PresentationFormat>Affichage à l'écran (4:3)</PresentationFormat>
  <Paragraphs>348</Paragraphs>
  <Slides>30</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Arial Narrow</vt:lpstr>
      <vt:lpstr>Calibri</vt:lpstr>
      <vt:lpstr>Courier New</vt:lpstr>
      <vt:lpstr>Times New Roman</vt:lpstr>
      <vt:lpstr>CEA VA</vt:lpstr>
      <vt:lpstr>nBLM Back End Electronics and Control System </vt:lpstr>
      <vt:lpstr>Outline</vt:lpstr>
      <vt:lpstr>Context</vt:lpstr>
      <vt:lpstr>Interface overview</vt:lpstr>
      <vt:lpstr>Control Devices</vt:lpstr>
      <vt:lpstr>Control system for the NBLM test Stand in saclay</vt:lpstr>
      <vt:lpstr>DETECTOR Distribution in the linac</vt:lpstr>
      <vt:lpstr>EXAMPLE of a LV and HV distribution</vt:lpstr>
      <vt:lpstr>Gas distribution</vt:lpstr>
      <vt:lpstr>ACQUISITION distribution</vt:lpstr>
      <vt:lpstr>FPGA firmware requirements</vt:lpstr>
      <vt:lpstr>Signal characteristics for 1 neutron</vt:lpstr>
      <vt:lpstr>algorithm PROPOSITION for neutron detection</vt:lpstr>
      <vt:lpstr>FPGA interface and data</vt:lpstr>
      <vt:lpstr>Simulation algorithm results</vt:lpstr>
      <vt:lpstr>Simulation algorithm results</vt:lpstr>
      <vt:lpstr>Architecture of a nBLM group</vt:lpstr>
      <vt:lpstr>EPICS database exchange</vt:lpstr>
      <vt:lpstr>GUI for the CS of all nBLM</vt:lpstr>
      <vt:lpstr>GUI for the CS of all nBLM</vt:lpstr>
      <vt:lpstr>GUI for the CS of all nBLM</vt:lpstr>
      <vt:lpstr>Detector stability</vt:lpstr>
      <vt:lpstr>Possible malfunctions</vt:lpstr>
      <vt:lpstr>nBLM CS work Status</vt:lpstr>
      <vt:lpstr>Présentation PowerPoint</vt:lpstr>
      <vt:lpstr>nBLM tasks</vt:lpstr>
      <vt:lpstr>framEwork for IFC1410</vt:lpstr>
      <vt:lpstr>Detector type and functionality</vt:lpstr>
      <vt:lpstr>Installation/configuration</vt:lpstr>
      <vt:lpstr>GUI for the CS of all nBLM</vt:lpstr>
    </vt:vector>
  </TitlesOfParts>
  <Company>CEA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aliquando tempo tatum commentum</dc:title>
  <dc:creator>BM205129</dc:creator>
  <cp:lastModifiedBy>MARIETTE Yannick</cp:lastModifiedBy>
  <cp:revision>696</cp:revision>
  <cp:lastPrinted>2017-11-15T13:57:19Z</cp:lastPrinted>
  <dcterms:created xsi:type="dcterms:W3CDTF">2012-10-30T13:30:24Z</dcterms:created>
  <dcterms:modified xsi:type="dcterms:W3CDTF">2017-12-01T16:33:08Z</dcterms:modified>
</cp:coreProperties>
</file>