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57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6" autoAdjust="0"/>
    <p:restoredTop sz="93059" autoAdjust="0"/>
  </p:normalViewPr>
  <p:slideViewPr>
    <p:cSldViewPr>
      <p:cViewPr>
        <p:scale>
          <a:sx n="160" d="100"/>
          <a:sy n="160" d="100"/>
        </p:scale>
        <p:origin x="-1496" y="-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Don't</a:t>
            </a:r>
            <a:r>
              <a:rPr lang="en-GB" baseline="0" dirty="0" smtClean="0"/>
              <a:t> see us as a burden, see us as a helping hand.</a:t>
            </a:r>
          </a:p>
          <a:p>
            <a:r>
              <a:rPr lang="en-GB" baseline="0" dirty="0" smtClean="0"/>
              <a:t>our collective goal is to build and maintain 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In-kind</a:t>
            </a:r>
            <a:r>
              <a:rPr lang="en-GB" baseline="0" dirty="0" smtClean="0"/>
              <a:t>: This will also applies to procurement where the supplier installs and/or manage the operation for a time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94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Receiving Inspection on </a:t>
            </a:r>
            <a:br>
              <a:rPr lang="en-GB" sz="4000" dirty="0" smtClean="0"/>
            </a:br>
            <a:r>
              <a:rPr lang="en-GB" sz="4000" dirty="0" smtClean="0"/>
              <a:t>incoming goods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Conny Wendt - Quality Inspection Technician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 December,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Receiving Inspection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is the purpose with the Receiving inspection?</a:t>
            </a:r>
          </a:p>
          <a:p>
            <a:pPr marL="0" indent="0">
              <a:buNone/>
            </a:pPr>
            <a:endParaRPr lang="en-GB" sz="2400" dirty="0" smtClean="0"/>
          </a:p>
          <a:p>
            <a:pPr lvl="0"/>
            <a:r>
              <a:rPr lang="en-GB" sz="2400" dirty="0" smtClean="0"/>
              <a:t>Act as a independent reviewer of incoming goods</a:t>
            </a:r>
          </a:p>
          <a:p>
            <a:pPr lvl="0"/>
            <a:r>
              <a:rPr lang="en-GB" sz="2400" dirty="0" smtClean="0"/>
              <a:t>Secure </a:t>
            </a:r>
            <a:r>
              <a:rPr lang="en-GB" sz="2400" dirty="0"/>
              <a:t>that the </a:t>
            </a:r>
            <a:r>
              <a:rPr lang="en-GB" sz="2400" dirty="0" smtClean="0"/>
              <a:t>requirements</a:t>
            </a:r>
            <a:r>
              <a:rPr lang="en-GB" sz="2400" dirty="0"/>
              <a:t> </a:t>
            </a:r>
            <a:r>
              <a:rPr lang="en-GB" sz="2400" dirty="0" smtClean="0"/>
              <a:t>set by internal and external stakeholders are </a:t>
            </a:r>
            <a:r>
              <a:rPr lang="en-GB" sz="2400" dirty="0"/>
              <a:t>met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Capture important technical documentation.</a:t>
            </a:r>
          </a:p>
          <a:p>
            <a:pPr lvl="0"/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882576" cy="20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inspect?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ESS-0102301, ESS procedure for receiving inspection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Inspections will be performed with a graded approach focusing on high cost and risk.</a:t>
            </a:r>
          </a:p>
          <a:p>
            <a:endParaRPr lang="en-US" dirty="0" smtClean="0"/>
          </a:p>
          <a:p>
            <a:r>
              <a:rPr lang="en-US" dirty="0" smtClean="0"/>
              <a:t>Selection will be done according to following criteria's:</a:t>
            </a:r>
          </a:p>
          <a:p>
            <a:pPr lvl="1"/>
            <a:r>
              <a:rPr lang="en-US" dirty="0" smtClean="0"/>
              <a:t>Safety SSC´s</a:t>
            </a:r>
          </a:p>
          <a:p>
            <a:pPr lvl="1"/>
            <a:r>
              <a:rPr lang="en-US" dirty="0" smtClean="0"/>
              <a:t>Quality Class according to:</a:t>
            </a:r>
          </a:p>
          <a:p>
            <a:pPr lvl="2"/>
            <a:r>
              <a:rPr lang="en-US" dirty="0"/>
              <a:t>ESS rule for identification and classification of safety important components, ESS-</a:t>
            </a:r>
            <a:r>
              <a:rPr lang="en-US" dirty="0" smtClean="0"/>
              <a:t>0016468.</a:t>
            </a:r>
            <a:endParaRPr lang="en-US" dirty="0"/>
          </a:p>
          <a:p>
            <a:pPr lvl="2"/>
            <a:r>
              <a:rPr lang="en-US" dirty="0" smtClean="0"/>
              <a:t>ESS </a:t>
            </a:r>
            <a:r>
              <a:rPr lang="en-US" dirty="0"/>
              <a:t>Rules for Quality Regulation - Mechanical </a:t>
            </a:r>
            <a:r>
              <a:rPr lang="en-US" dirty="0" smtClean="0"/>
              <a:t>Equipment, </a:t>
            </a:r>
            <a:r>
              <a:rPr lang="is-IS" dirty="0"/>
              <a:t>ESS-</a:t>
            </a:r>
            <a:r>
              <a:rPr lang="is-IS" dirty="0" smtClean="0"/>
              <a:t>0047989.</a:t>
            </a:r>
            <a:endParaRPr lang="en-US" dirty="0" smtClean="0"/>
          </a:p>
          <a:p>
            <a:pPr lvl="2"/>
            <a:r>
              <a:rPr lang="en-US" dirty="0" smtClean="0"/>
              <a:t>ESS </a:t>
            </a:r>
            <a:r>
              <a:rPr lang="en-US" dirty="0"/>
              <a:t>rules for radiation safety classification of </a:t>
            </a:r>
            <a:r>
              <a:rPr lang="en-US" dirty="0" smtClean="0"/>
              <a:t>Electrical and </a:t>
            </a:r>
            <a:r>
              <a:rPr lang="en-US" dirty="0"/>
              <a:t>I&amp;C equipment including technical and quality </a:t>
            </a:r>
            <a:r>
              <a:rPr lang="en-US" dirty="0" smtClean="0"/>
              <a:t>requirements, ESS-0054158 </a:t>
            </a:r>
          </a:p>
          <a:p>
            <a:pPr lvl="2"/>
            <a:r>
              <a:rPr lang="en-US" dirty="0"/>
              <a:t>ESS rules for radiation safety classification of </a:t>
            </a:r>
            <a:r>
              <a:rPr lang="en-US" dirty="0" smtClean="0"/>
              <a:t>civil structure </a:t>
            </a:r>
            <a:r>
              <a:rPr lang="en-US" dirty="0"/>
              <a:t>including technical and quality </a:t>
            </a:r>
            <a:r>
              <a:rPr lang="en-US" dirty="0" smtClean="0"/>
              <a:t>requirements, ESS-008383</a:t>
            </a:r>
          </a:p>
          <a:p>
            <a:pPr lvl="2"/>
            <a:r>
              <a:rPr lang="en-US" dirty="0"/>
              <a:t>ESS rules for quality requirements applicable to </a:t>
            </a:r>
            <a:r>
              <a:rPr lang="en-US" dirty="0" smtClean="0"/>
              <a:t>HVAC systems </a:t>
            </a:r>
            <a:r>
              <a:rPr lang="en-US" dirty="0"/>
              <a:t>and </a:t>
            </a:r>
            <a:r>
              <a:rPr lang="en-US" dirty="0" smtClean="0"/>
              <a:t>components, ESS0083831</a:t>
            </a:r>
          </a:p>
          <a:p>
            <a:pPr lvl="2"/>
            <a:r>
              <a:rPr lang="en-US" dirty="0"/>
              <a:t>ESS rules for radiation safety classification of </a:t>
            </a:r>
            <a:r>
              <a:rPr lang="en-US" dirty="0" smtClean="0"/>
              <a:t>lifting equipment </a:t>
            </a:r>
            <a:r>
              <a:rPr lang="en-US" dirty="0"/>
              <a:t>including technical and quality </a:t>
            </a:r>
            <a:r>
              <a:rPr lang="en-US" dirty="0" smtClean="0"/>
              <a:t>requirements, ESS-0135186</a:t>
            </a:r>
          </a:p>
          <a:p>
            <a:endParaRPr lang="en-US" dirty="0" smtClean="0"/>
          </a:p>
          <a:p>
            <a:r>
              <a:rPr lang="en-US" dirty="0" smtClean="0"/>
              <a:t>The following are requirements for </a:t>
            </a:r>
            <a:r>
              <a:rPr lang="en-US" dirty="0"/>
              <a:t>components purchased by ESS:</a:t>
            </a:r>
          </a:p>
          <a:p>
            <a:pPr lvl="1"/>
            <a:r>
              <a:rPr lang="en-US" dirty="0"/>
              <a:t>Mechanical equipment; All components in quality class </a:t>
            </a:r>
            <a:r>
              <a:rPr lang="en-US" dirty="0" smtClean="0"/>
              <a:t>1-4</a:t>
            </a:r>
            <a:endParaRPr lang="en-US" dirty="0"/>
          </a:p>
          <a:p>
            <a:pPr lvl="1"/>
            <a:r>
              <a:rPr lang="en-US" dirty="0"/>
              <a:t>Field instrumentation; All components</a:t>
            </a:r>
          </a:p>
          <a:p>
            <a:pPr lvl="1"/>
            <a:r>
              <a:rPr lang="en-US" dirty="0"/>
              <a:t>Electrical equipment; All components in category A</a:t>
            </a:r>
          </a:p>
          <a:p>
            <a:pPr lvl="1"/>
            <a:r>
              <a:rPr lang="en-US" dirty="0"/>
              <a:t>Equipment </a:t>
            </a:r>
            <a:r>
              <a:rPr lang="en-US" dirty="0" smtClean="0"/>
              <a:t>selected by </a:t>
            </a:r>
            <a:r>
              <a:rPr lang="en-US" dirty="0"/>
              <a:t>WPM in </a:t>
            </a:r>
            <a:r>
              <a:rPr lang="en-US" dirty="0" smtClean="0"/>
              <a:t>collaboration </a:t>
            </a:r>
            <a:r>
              <a:rPr lang="en-US" dirty="0"/>
              <a:t>with </a:t>
            </a:r>
            <a:r>
              <a:rPr lang="en-US" dirty="0" smtClean="0"/>
              <a:t>Quality Department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agreement with in-kind or other contractor’s states that </a:t>
            </a:r>
            <a:r>
              <a:rPr lang="en-US" dirty="0"/>
              <a:t>they are </a:t>
            </a:r>
            <a:r>
              <a:rPr lang="en-US" dirty="0" smtClean="0"/>
              <a:t>responsible for delivery of the supplied material/components to </a:t>
            </a:r>
            <a:r>
              <a:rPr lang="en-US" dirty="0"/>
              <a:t>site, </a:t>
            </a:r>
            <a:r>
              <a:rPr lang="en-US" dirty="0" smtClean="0"/>
              <a:t>a procedure shall be approved by ESS Quality </a:t>
            </a:r>
            <a:r>
              <a:rPr lang="en-US" dirty="0"/>
              <a:t>Department on how to secure delivered goods.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16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Receiving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we look at?</a:t>
            </a:r>
          </a:p>
          <a:p>
            <a:pPr lvl="1"/>
            <a:r>
              <a:rPr lang="en-GB" dirty="0" smtClean="0"/>
              <a:t>Markings according to documentation</a:t>
            </a:r>
          </a:p>
          <a:p>
            <a:pPr lvl="1"/>
            <a:r>
              <a:rPr lang="en-GB" dirty="0" smtClean="0"/>
              <a:t>Special pointer according to Technical Agreement</a:t>
            </a:r>
          </a:p>
          <a:p>
            <a:pPr lvl="2"/>
            <a:r>
              <a:rPr lang="en-GB" dirty="0" smtClean="0"/>
              <a:t>Control plans</a:t>
            </a:r>
          </a:p>
          <a:p>
            <a:pPr lvl="2"/>
            <a:r>
              <a:rPr lang="en-GB" dirty="0" smtClean="0"/>
              <a:t>According to Receiving Inspection Report (ESS-0118174)</a:t>
            </a:r>
          </a:p>
          <a:p>
            <a:endParaRPr lang="en-GB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2" y="1600200"/>
            <a:ext cx="319827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Receiving Inspection.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Receiving inspection will be performed in two parallel steps: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Physical inspection</a:t>
            </a:r>
          </a:p>
          <a:p>
            <a:r>
              <a:rPr lang="en-GB" dirty="0" smtClean="0"/>
              <a:t>Document control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result of the inspection is documented in the “Receiving </a:t>
            </a:r>
            <a:r>
              <a:rPr lang="en-GB" dirty="0"/>
              <a:t>I</a:t>
            </a:r>
            <a:r>
              <a:rPr lang="en-GB" dirty="0" smtClean="0"/>
              <a:t>nspection Report(RIR)” and stored in CHESS.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2" y="1600200"/>
            <a:ext cx="3198275" cy="4525963"/>
          </a:xfrm>
        </p:spPr>
      </p:pic>
    </p:spTree>
    <p:extLst>
      <p:ext uri="{BB962C8B-B14F-4D97-AF65-F5344CB8AC3E}">
        <p14:creationId xmlns:p14="http://schemas.microsoft.com/office/powerpoint/2010/main" val="28309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– Receiving Inspection</a:t>
            </a:r>
            <a:endParaRPr lang="en-GB" dirty="0"/>
          </a:p>
        </p:txBody>
      </p:sp>
      <p:sp>
        <p:nvSpPr>
          <p:cNvPr id="58" name="Rektangel 57"/>
          <p:cNvSpPr/>
          <p:nvPr/>
        </p:nvSpPr>
        <p:spPr>
          <a:xfrm>
            <a:off x="0" y="2079599"/>
            <a:ext cx="9144000" cy="90000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ktangel 58"/>
          <p:cNvSpPr/>
          <p:nvPr/>
        </p:nvSpPr>
        <p:spPr>
          <a:xfrm>
            <a:off x="0" y="5051567"/>
            <a:ext cx="9144000" cy="162000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ktangel 59"/>
          <p:cNvSpPr/>
          <p:nvPr/>
        </p:nvSpPr>
        <p:spPr>
          <a:xfrm>
            <a:off x="0" y="4049667"/>
            <a:ext cx="9144000" cy="900000"/>
          </a:xfrm>
          <a:prstGeom prst="rect">
            <a:avLst/>
          </a:prstGeom>
          <a:solidFill>
            <a:schemeClr val="accent4">
              <a:alpha val="25000"/>
            </a:schemeClr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Ellips 60"/>
          <p:cNvSpPr/>
          <p:nvPr/>
        </p:nvSpPr>
        <p:spPr>
          <a:xfrm>
            <a:off x="94270" y="1471714"/>
            <a:ext cx="532377" cy="5400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62" name="Ellips 61"/>
          <p:cNvSpPr/>
          <p:nvPr/>
        </p:nvSpPr>
        <p:spPr>
          <a:xfrm>
            <a:off x="8460432" y="1471714"/>
            <a:ext cx="532377" cy="5400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-11522" y="2053109"/>
            <a:ext cx="102289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Logistics</a:t>
            </a:r>
          </a:p>
          <a:p>
            <a:r>
              <a:rPr lang="en-GB" sz="1000" i="1" dirty="0" smtClean="0"/>
              <a:t>ESS-0042154</a:t>
            </a:r>
            <a:endParaRPr lang="en-GB" sz="1000" i="1" dirty="0"/>
          </a:p>
        </p:txBody>
      </p:sp>
      <p:sp>
        <p:nvSpPr>
          <p:cNvPr id="64" name="textruta 63"/>
          <p:cNvSpPr txBox="1"/>
          <p:nvPr/>
        </p:nvSpPr>
        <p:spPr>
          <a:xfrm>
            <a:off x="-15741" y="4044825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WPM /</a:t>
            </a:r>
          </a:p>
          <a:p>
            <a:r>
              <a:rPr lang="en-GB" sz="1400" b="1" dirty="0" smtClean="0"/>
              <a:t>Goods Receiver</a:t>
            </a:r>
            <a:endParaRPr lang="en-GB" sz="1400" b="1" dirty="0"/>
          </a:p>
        </p:txBody>
      </p:sp>
      <p:sp>
        <p:nvSpPr>
          <p:cNvPr id="65" name="textruta 64"/>
          <p:cNvSpPr txBox="1"/>
          <p:nvPr/>
        </p:nvSpPr>
        <p:spPr>
          <a:xfrm>
            <a:off x="-11522" y="5040144"/>
            <a:ext cx="873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Quality</a:t>
            </a:r>
          </a:p>
          <a:p>
            <a:r>
              <a:rPr lang="en-GB" sz="1000" i="1" dirty="0" smtClean="0"/>
              <a:t>ESS-0102301</a:t>
            </a:r>
            <a:endParaRPr lang="en-GB" sz="1000" i="1" dirty="0"/>
          </a:p>
          <a:p>
            <a:endParaRPr lang="en-GB" sz="1400" b="1" dirty="0"/>
          </a:p>
        </p:txBody>
      </p:sp>
      <p:sp>
        <p:nvSpPr>
          <p:cNvPr id="66" name="Rektangel 65"/>
          <p:cNvSpPr/>
          <p:nvPr/>
        </p:nvSpPr>
        <p:spPr>
          <a:xfrm>
            <a:off x="0" y="3062212"/>
            <a:ext cx="9144000" cy="900000"/>
          </a:xfrm>
          <a:prstGeom prst="rect">
            <a:avLst/>
          </a:prstGeom>
          <a:solidFill>
            <a:schemeClr val="accent6">
              <a:alpha val="25000"/>
            </a:schemeClr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ruta 66"/>
          <p:cNvSpPr txBox="1"/>
          <p:nvPr/>
        </p:nvSpPr>
        <p:spPr>
          <a:xfrm>
            <a:off x="-11522" y="3055009"/>
            <a:ext cx="1513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Security /</a:t>
            </a:r>
          </a:p>
          <a:p>
            <a:r>
              <a:rPr lang="en-GB" sz="1400" b="1" dirty="0" smtClean="0"/>
              <a:t>Dangerous Goods</a:t>
            </a:r>
          </a:p>
          <a:p>
            <a:r>
              <a:rPr lang="en-GB" sz="1000" i="1" dirty="0" smtClean="0"/>
              <a:t>ESS-0122078</a:t>
            </a:r>
            <a:endParaRPr lang="en-GB" sz="1000" i="1" dirty="0"/>
          </a:p>
        </p:txBody>
      </p:sp>
      <p:sp>
        <p:nvSpPr>
          <p:cNvPr id="68" name="Romb 67"/>
          <p:cNvSpPr/>
          <p:nvPr/>
        </p:nvSpPr>
        <p:spPr>
          <a:xfrm>
            <a:off x="1654146" y="3128020"/>
            <a:ext cx="864097" cy="763139"/>
          </a:xfrm>
          <a:prstGeom prst="diamond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" tIns="5400" rIns="5400" bIns="5400" rtlCol="0" anchor="ctr"/>
          <a:lstStyle/>
          <a:p>
            <a:pPr algn="ctr"/>
            <a:r>
              <a:rPr lang="en-GB" sz="900" b="1" smtClean="0">
                <a:solidFill>
                  <a:schemeClr val="tx1"/>
                </a:solidFill>
              </a:rPr>
              <a:t>Classification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9" name="Rektangel med rundade hörn 68"/>
          <p:cNvSpPr/>
          <p:nvPr/>
        </p:nvSpPr>
        <p:spPr>
          <a:xfrm>
            <a:off x="1581439" y="5433306"/>
            <a:ext cx="853728" cy="46937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Physical quality </a:t>
            </a:r>
            <a:r>
              <a:rPr lang="en-GB" sz="900" b="1" dirty="0" smtClean="0">
                <a:solidFill>
                  <a:schemeClr val="bg1"/>
                </a:solidFill>
              </a:rPr>
              <a:t>inspection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581439" y="6024093"/>
            <a:ext cx="853728" cy="286816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Document Review</a:t>
            </a:r>
          </a:p>
        </p:txBody>
      </p:sp>
      <p:sp>
        <p:nvSpPr>
          <p:cNvPr id="71" name="Romb 70"/>
          <p:cNvSpPr/>
          <p:nvPr/>
        </p:nvSpPr>
        <p:spPr>
          <a:xfrm>
            <a:off x="1638076" y="4093236"/>
            <a:ext cx="880167" cy="769037"/>
          </a:xfrm>
          <a:prstGeom prst="diamond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Receiving Inspection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2" name="Romb 71"/>
          <p:cNvSpPr/>
          <p:nvPr/>
        </p:nvSpPr>
        <p:spPr>
          <a:xfrm>
            <a:off x="2730334" y="5523161"/>
            <a:ext cx="864097" cy="763139"/>
          </a:xfrm>
          <a:prstGeom prst="diamond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" tIns="5400" rIns="5400" bIns="5400" rtlCol="0" anchor="ctr"/>
          <a:lstStyle/>
          <a:p>
            <a:pPr algn="ctr"/>
            <a:r>
              <a:rPr lang="en-GB" sz="900" b="1" smtClean="0">
                <a:solidFill>
                  <a:schemeClr val="bg1"/>
                </a:solidFill>
              </a:rPr>
              <a:t>Approved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73" name="Rektangel med rundade hörn 72"/>
          <p:cNvSpPr/>
          <p:nvPr/>
        </p:nvSpPr>
        <p:spPr>
          <a:xfrm>
            <a:off x="3999314" y="5524587"/>
            <a:ext cx="853728" cy="286816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Blocked Goods</a:t>
            </a:r>
          </a:p>
        </p:txBody>
      </p:sp>
      <p:sp>
        <p:nvSpPr>
          <p:cNvPr id="74" name="Rektangel med rundade hörn 73"/>
          <p:cNvSpPr/>
          <p:nvPr/>
        </p:nvSpPr>
        <p:spPr>
          <a:xfrm>
            <a:off x="7734836" y="2143422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To Projects</a:t>
            </a:r>
          </a:p>
        </p:txBody>
      </p:sp>
      <p:sp>
        <p:nvSpPr>
          <p:cNvPr id="75" name="Rektangel med rundade hörn 74"/>
          <p:cNvSpPr/>
          <p:nvPr/>
        </p:nvSpPr>
        <p:spPr>
          <a:xfrm>
            <a:off x="7734836" y="2581038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To Storage</a:t>
            </a:r>
          </a:p>
        </p:txBody>
      </p:sp>
      <p:sp>
        <p:nvSpPr>
          <p:cNvPr id="76" name="Rektangel med rundade hörn 75"/>
          <p:cNvSpPr/>
          <p:nvPr/>
        </p:nvSpPr>
        <p:spPr>
          <a:xfrm>
            <a:off x="3355175" y="4862273"/>
            <a:ext cx="853728" cy="286816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Dialog WPM/QI</a:t>
            </a:r>
          </a:p>
        </p:txBody>
      </p:sp>
      <p:sp>
        <p:nvSpPr>
          <p:cNvPr id="77" name="Rektangel med rundade hörn 76"/>
          <p:cNvSpPr/>
          <p:nvPr/>
        </p:nvSpPr>
        <p:spPr>
          <a:xfrm>
            <a:off x="3349703" y="4329801"/>
            <a:ext cx="853728" cy="286816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Item Control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4246706" y="2364902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Document Control</a:t>
            </a:r>
          </a:p>
        </p:txBody>
      </p:sp>
      <p:sp>
        <p:nvSpPr>
          <p:cNvPr id="79" name="Rektangel med rundade hörn 78"/>
          <p:cNvSpPr/>
          <p:nvPr/>
        </p:nvSpPr>
        <p:spPr>
          <a:xfrm>
            <a:off x="3173040" y="2364902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Damage Control</a:t>
            </a:r>
          </a:p>
        </p:txBody>
      </p:sp>
      <p:sp>
        <p:nvSpPr>
          <p:cNvPr id="80" name="Rektangel med rundade hörn 79"/>
          <p:cNvSpPr/>
          <p:nvPr/>
        </p:nvSpPr>
        <p:spPr>
          <a:xfrm>
            <a:off x="2096564" y="2361610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Content Control</a:t>
            </a:r>
          </a:p>
        </p:txBody>
      </p:sp>
      <p:sp>
        <p:nvSpPr>
          <p:cNvPr id="81" name="Rektangel med rundade hörn 80"/>
          <p:cNvSpPr/>
          <p:nvPr/>
        </p:nvSpPr>
        <p:spPr>
          <a:xfrm>
            <a:off x="2746176" y="3588580"/>
            <a:ext cx="853728" cy="286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Security Control</a:t>
            </a:r>
          </a:p>
        </p:txBody>
      </p:sp>
      <p:sp>
        <p:nvSpPr>
          <p:cNvPr id="82" name="Rektangel med rundade hörn 81"/>
          <p:cNvSpPr/>
          <p:nvPr/>
        </p:nvSpPr>
        <p:spPr>
          <a:xfrm>
            <a:off x="2746176" y="3129960"/>
            <a:ext cx="853728" cy="286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Dangerous </a:t>
            </a:r>
            <a:r>
              <a:rPr lang="en-GB" sz="900" b="1" smtClean="0">
                <a:solidFill>
                  <a:schemeClr val="tx1"/>
                </a:solidFill>
              </a:rPr>
              <a:t>Goods Control</a:t>
            </a:r>
            <a:endParaRPr lang="en-GB" sz="900" b="1" dirty="0" smtClean="0">
              <a:solidFill>
                <a:schemeClr val="tx1"/>
              </a:solidFill>
            </a:endParaRPr>
          </a:p>
        </p:txBody>
      </p:sp>
      <p:sp>
        <p:nvSpPr>
          <p:cNvPr id="83" name="Rektangel med rundade hörn 82"/>
          <p:cNvSpPr/>
          <p:nvPr/>
        </p:nvSpPr>
        <p:spPr>
          <a:xfrm>
            <a:off x="1022898" y="2357100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Address control</a:t>
            </a:r>
          </a:p>
        </p:txBody>
      </p:sp>
      <p:sp>
        <p:nvSpPr>
          <p:cNvPr id="84" name="Rektangel med rundade hörn 83"/>
          <p:cNvSpPr/>
          <p:nvPr/>
        </p:nvSpPr>
        <p:spPr>
          <a:xfrm>
            <a:off x="6381466" y="2364455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Goods Handover</a:t>
            </a:r>
          </a:p>
        </p:txBody>
      </p:sp>
      <p:sp>
        <p:nvSpPr>
          <p:cNvPr id="85" name="Rektangel med rundade hörn 84"/>
          <p:cNvSpPr/>
          <p:nvPr/>
        </p:nvSpPr>
        <p:spPr>
          <a:xfrm>
            <a:off x="6516536" y="5527705"/>
            <a:ext cx="853728" cy="286816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Issue NCR</a:t>
            </a:r>
          </a:p>
        </p:txBody>
      </p:sp>
      <p:sp>
        <p:nvSpPr>
          <p:cNvPr id="86" name="Rektangel med rundade hörn 85"/>
          <p:cNvSpPr/>
          <p:nvPr/>
        </p:nvSpPr>
        <p:spPr>
          <a:xfrm>
            <a:off x="5257925" y="5524587"/>
            <a:ext cx="853728" cy="286816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Contact WPM</a:t>
            </a:r>
          </a:p>
        </p:txBody>
      </p:sp>
      <p:sp>
        <p:nvSpPr>
          <p:cNvPr id="87" name="Rektangel med rundade hörn 86"/>
          <p:cNvSpPr/>
          <p:nvPr/>
        </p:nvSpPr>
        <p:spPr>
          <a:xfrm>
            <a:off x="3993842" y="6047968"/>
            <a:ext cx="853728" cy="286816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Report issuing and filing</a:t>
            </a:r>
          </a:p>
        </p:txBody>
      </p:sp>
      <p:sp>
        <p:nvSpPr>
          <p:cNvPr id="88" name="Rektangel med rundade hörn 87"/>
          <p:cNvSpPr/>
          <p:nvPr/>
        </p:nvSpPr>
        <p:spPr>
          <a:xfrm>
            <a:off x="5872397" y="4866023"/>
            <a:ext cx="853728" cy="286816"/>
          </a:xfrm>
          <a:prstGeom prst="roundRect">
            <a:avLst/>
          </a:prstGeo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path path="circle">
              <a:fillToRect l="100000" t="100000"/>
            </a:path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Corrective Action</a:t>
            </a:r>
          </a:p>
        </p:txBody>
      </p:sp>
      <p:sp>
        <p:nvSpPr>
          <p:cNvPr id="89" name="Rektangel med rundade hörn 88"/>
          <p:cNvSpPr/>
          <p:nvPr/>
        </p:nvSpPr>
        <p:spPr>
          <a:xfrm>
            <a:off x="7837275" y="5956687"/>
            <a:ext cx="853728" cy="46937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</a:rPr>
              <a:t>Receiving inspection approved</a:t>
            </a:r>
          </a:p>
        </p:txBody>
      </p:sp>
      <p:sp>
        <p:nvSpPr>
          <p:cNvPr id="90" name="Rektangel med rundade hörn 89"/>
          <p:cNvSpPr/>
          <p:nvPr/>
        </p:nvSpPr>
        <p:spPr>
          <a:xfrm>
            <a:off x="5314086" y="2364902"/>
            <a:ext cx="853728" cy="2868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" tIns="5400" rIns="5400" bIns="5400"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Receiver Notification</a:t>
            </a:r>
          </a:p>
        </p:txBody>
      </p:sp>
      <p:sp>
        <p:nvSpPr>
          <p:cNvPr id="91" name="textruta 90"/>
          <p:cNvSpPr txBox="1"/>
          <p:nvPr/>
        </p:nvSpPr>
        <p:spPr>
          <a:xfrm>
            <a:off x="3254638" y="5405173"/>
            <a:ext cx="3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</a:t>
            </a:r>
          </a:p>
        </p:txBody>
      </p:sp>
      <p:sp>
        <p:nvSpPr>
          <p:cNvPr id="92" name="textruta 91"/>
          <p:cNvSpPr txBox="1"/>
          <p:nvPr/>
        </p:nvSpPr>
        <p:spPr>
          <a:xfrm>
            <a:off x="3257746" y="6059917"/>
            <a:ext cx="3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sp>
        <p:nvSpPr>
          <p:cNvPr id="93" name="textruta 92"/>
          <p:cNvSpPr txBox="1"/>
          <p:nvPr/>
        </p:nvSpPr>
        <p:spPr>
          <a:xfrm>
            <a:off x="2441803" y="4180751"/>
            <a:ext cx="3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</a:t>
            </a:r>
          </a:p>
        </p:txBody>
      </p:sp>
      <p:sp>
        <p:nvSpPr>
          <p:cNvPr id="94" name="textruta 93"/>
          <p:cNvSpPr txBox="1"/>
          <p:nvPr/>
        </p:nvSpPr>
        <p:spPr>
          <a:xfrm>
            <a:off x="2139452" y="4689030"/>
            <a:ext cx="3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</a:t>
            </a:r>
            <a:endParaRPr lang="en-GB" b="1" dirty="0"/>
          </a:p>
        </p:txBody>
      </p:sp>
      <p:cxnSp>
        <p:nvCxnSpPr>
          <p:cNvPr id="95" name="Vinklad  94"/>
          <p:cNvCxnSpPr/>
          <p:nvPr/>
        </p:nvCxnSpPr>
        <p:spPr>
          <a:xfrm>
            <a:off x="626647" y="1741744"/>
            <a:ext cx="823115" cy="615356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pil 95"/>
          <p:cNvCxnSpPr/>
          <p:nvPr/>
        </p:nvCxnSpPr>
        <p:spPr>
          <a:xfrm>
            <a:off x="1876626" y="2500508"/>
            <a:ext cx="219938" cy="451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pil 96"/>
          <p:cNvCxnSpPr/>
          <p:nvPr/>
        </p:nvCxnSpPr>
        <p:spPr>
          <a:xfrm>
            <a:off x="2950292" y="2505018"/>
            <a:ext cx="222748" cy="329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pil 97"/>
          <p:cNvCxnSpPr/>
          <p:nvPr/>
        </p:nvCxnSpPr>
        <p:spPr>
          <a:xfrm>
            <a:off x="4026768" y="2508310"/>
            <a:ext cx="21993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inklad  98"/>
          <p:cNvCxnSpPr/>
          <p:nvPr/>
        </p:nvCxnSpPr>
        <p:spPr>
          <a:xfrm rot="5400000">
            <a:off x="3141732" y="1596182"/>
            <a:ext cx="476302" cy="2587375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Vinklad  99"/>
          <p:cNvCxnSpPr/>
          <p:nvPr/>
        </p:nvCxnSpPr>
        <p:spPr>
          <a:xfrm flipV="1">
            <a:off x="2518243" y="3273368"/>
            <a:ext cx="227933" cy="236222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Vinklad  100"/>
          <p:cNvCxnSpPr/>
          <p:nvPr/>
        </p:nvCxnSpPr>
        <p:spPr>
          <a:xfrm>
            <a:off x="2518243" y="3509590"/>
            <a:ext cx="227933" cy="222398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k pil 101"/>
          <p:cNvCxnSpPr/>
          <p:nvPr/>
        </p:nvCxnSpPr>
        <p:spPr>
          <a:xfrm flipV="1">
            <a:off x="3173040" y="3416776"/>
            <a:ext cx="0" cy="17180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Vinklad  102"/>
          <p:cNvCxnSpPr/>
          <p:nvPr/>
        </p:nvCxnSpPr>
        <p:spPr>
          <a:xfrm flipV="1">
            <a:off x="3593618" y="2651718"/>
            <a:ext cx="2147332" cy="629452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pil 103"/>
          <p:cNvCxnSpPr/>
          <p:nvPr/>
        </p:nvCxnSpPr>
        <p:spPr>
          <a:xfrm>
            <a:off x="5100434" y="2508310"/>
            <a:ext cx="213652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k pil 104"/>
          <p:cNvCxnSpPr/>
          <p:nvPr/>
        </p:nvCxnSpPr>
        <p:spPr>
          <a:xfrm flipV="1">
            <a:off x="2518243" y="4473209"/>
            <a:ext cx="831460" cy="454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Vinklad  105"/>
          <p:cNvCxnSpPr/>
          <p:nvPr/>
        </p:nvCxnSpPr>
        <p:spPr>
          <a:xfrm rot="16200000" flipH="1">
            <a:off x="2644963" y="4295469"/>
            <a:ext cx="143408" cy="1277015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pil 106"/>
          <p:cNvCxnSpPr/>
          <p:nvPr/>
        </p:nvCxnSpPr>
        <p:spPr>
          <a:xfrm flipV="1">
            <a:off x="8161700" y="2430238"/>
            <a:ext cx="0" cy="15080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Vinklad  107"/>
          <p:cNvCxnSpPr/>
          <p:nvPr/>
        </p:nvCxnSpPr>
        <p:spPr>
          <a:xfrm rot="5400000" flipH="1" flipV="1">
            <a:off x="8110227" y="1793217"/>
            <a:ext cx="401678" cy="298732"/>
          </a:xfrm>
          <a:prstGeom prst="bentConnector2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inklad  108"/>
          <p:cNvCxnSpPr/>
          <p:nvPr/>
        </p:nvCxnSpPr>
        <p:spPr>
          <a:xfrm rot="5400000">
            <a:off x="2422286" y="4308242"/>
            <a:ext cx="518906" cy="2200600"/>
          </a:xfrm>
          <a:prstGeom prst="bentConnector4">
            <a:avLst>
              <a:gd name="adj1" fmla="val 27386"/>
              <a:gd name="adj2" fmla="val 110388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Vinklad  109"/>
          <p:cNvCxnSpPr/>
          <p:nvPr/>
        </p:nvCxnSpPr>
        <p:spPr>
          <a:xfrm rot="5400000">
            <a:off x="2172533" y="4557995"/>
            <a:ext cx="1018412" cy="2200600"/>
          </a:xfrm>
          <a:prstGeom prst="bentConnector4">
            <a:avLst>
              <a:gd name="adj1" fmla="val 13910"/>
              <a:gd name="adj2" fmla="val 110388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Vinklad  110"/>
          <p:cNvCxnSpPr/>
          <p:nvPr/>
        </p:nvCxnSpPr>
        <p:spPr>
          <a:xfrm>
            <a:off x="2435167" y="5667995"/>
            <a:ext cx="295167" cy="236736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Vinklad  111"/>
          <p:cNvCxnSpPr/>
          <p:nvPr/>
        </p:nvCxnSpPr>
        <p:spPr>
          <a:xfrm flipV="1">
            <a:off x="2435167" y="5904731"/>
            <a:ext cx="295167" cy="262770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Vinklad  112"/>
          <p:cNvCxnSpPr/>
          <p:nvPr/>
        </p:nvCxnSpPr>
        <p:spPr>
          <a:xfrm rot="16200000" flipH="1">
            <a:off x="3508431" y="5177113"/>
            <a:ext cx="144834" cy="836931"/>
          </a:xfrm>
          <a:prstGeom prst="bentConnector4">
            <a:avLst>
              <a:gd name="adj1" fmla="val -41780"/>
              <a:gd name="adj2" fmla="val 75811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Vinklad  113"/>
          <p:cNvCxnSpPr/>
          <p:nvPr/>
        </p:nvCxnSpPr>
        <p:spPr>
          <a:xfrm rot="5400000" flipH="1" flipV="1">
            <a:off x="3530650" y="5823108"/>
            <a:ext cx="94924" cy="831459"/>
          </a:xfrm>
          <a:prstGeom prst="bentConnector4">
            <a:avLst>
              <a:gd name="adj1" fmla="val -84996"/>
              <a:gd name="adj2" fmla="val 75981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pil 114"/>
          <p:cNvCxnSpPr/>
          <p:nvPr/>
        </p:nvCxnSpPr>
        <p:spPr>
          <a:xfrm>
            <a:off x="4853042" y="5667995"/>
            <a:ext cx="404883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pil 115"/>
          <p:cNvCxnSpPr/>
          <p:nvPr/>
        </p:nvCxnSpPr>
        <p:spPr>
          <a:xfrm>
            <a:off x="6111653" y="5667995"/>
            <a:ext cx="404883" cy="311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Vinklad  116"/>
          <p:cNvCxnSpPr/>
          <p:nvPr/>
        </p:nvCxnSpPr>
        <p:spPr>
          <a:xfrm rot="16200000" flipV="1">
            <a:off x="6433898" y="5018202"/>
            <a:ext cx="374866" cy="644139"/>
          </a:xfrm>
          <a:prstGeom prst="bentConnector3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 117"/>
          <p:cNvCxnSpPr/>
          <p:nvPr/>
        </p:nvCxnSpPr>
        <p:spPr>
          <a:xfrm flipH="1" flipV="1">
            <a:off x="4208903" y="5005681"/>
            <a:ext cx="1663494" cy="375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pil 118"/>
          <p:cNvCxnSpPr/>
          <p:nvPr/>
        </p:nvCxnSpPr>
        <p:spPr>
          <a:xfrm>
            <a:off x="4847570" y="6191376"/>
            <a:ext cx="2989705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pil 119"/>
          <p:cNvCxnSpPr/>
          <p:nvPr/>
        </p:nvCxnSpPr>
        <p:spPr>
          <a:xfrm flipV="1">
            <a:off x="6167814" y="2507863"/>
            <a:ext cx="213652" cy="44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Vinklad  120"/>
          <p:cNvCxnSpPr/>
          <p:nvPr/>
        </p:nvCxnSpPr>
        <p:spPr>
          <a:xfrm rot="5400000">
            <a:off x="3722263" y="1007168"/>
            <a:ext cx="1441965" cy="4730170"/>
          </a:xfrm>
          <a:prstGeom prst="bentConnector3">
            <a:avLst>
              <a:gd name="adj1" fmla="val 90354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Vinklad  121"/>
          <p:cNvCxnSpPr/>
          <p:nvPr/>
        </p:nvCxnSpPr>
        <p:spPr>
          <a:xfrm flipV="1">
            <a:off x="4203431" y="2286830"/>
            <a:ext cx="3531405" cy="2186379"/>
          </a:xfrm>
          <a:prstGeom prst="bentConnector3">
            <a:avLst>
              <a:gd name="adj1" fmla="val 92157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Vinklad  122"/>
          <p:cNvCxnSpPr/>
          <p:nvPr/>
        </p:nvCxnSpPr>
        <p:spPr>
          <a:xfrm rot="16200000" flipV="1">
            <a:off x="6383368" y="4075915"/>
            <a:ext cx="3232241" cy="529303"/>
          </a:xfrm>
          <a:prstGeom prst="bentConnector4">
            <a:avLst>
              <a:gd name="adj1" fmla="val 45912"/>
              <a:gd name="adj2" fmla="val 153183"/>
            </a:avLst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8902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1555</TotalTime>
  <Words>331</Words>
  <Application>Microsoft Macintosh PowerPoint</Application>
  <PresentationFormat>On-screen Show (4:3)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Chess Core Powerpoint</vt:lpstr>
      <vt:lpstr>Receiving Inspection on  incoming goods</vt:lpstr>
      <vt:lpstr>Receiving Inspection</vt:lpstr>
      <vt:lpstr>What to inspect?</vt:lpstr>
      <vt:lpstr>Receiving Inspection</vt:lpstr>
      <vt:lpstr>Receiving Inspection.</vt:lpstr>
      <vt:lpstr>Workflow – Receiving Inspection</vt:lpstr>
      <vt:lpstr>Thank You for your time!</vt:lpstr>
    </vt:vector>
  </TitlesOfParts>
  <Company>ESS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44</cp:revision>
  <cp:lastPrinted>2017-04-25T07:51:46Z</cp:lastPrinted>
  <dcterms:created xsi:type="dcterms:W3CDTF">2013-10-29T16:05:10Z</dcterms:created>
  <dcterms:modified xsi:type="dcterms:W3CDTF">2017-12-01T08:56:38Z</dcterms:modified>
</cp:coreProperties>
</file>