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86" r:id="rId2"/>
    <p:sldId id="289" r:id="rId3"/>
    <p:sldId id="298" r:id="rId4"/>
    <p:sldId id="290" r:id="rId5"/>
    <p:sldId id="295" r:id="rId6"/>
    <p:sldId id="296" r:id="rId7"/>
    <p:sldId id="292" r:id="rId8"/>
    <p:sldId id="293" r:id="rId9"/>
    <p:sldId id="299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63" userDrawn="1">
          <p15:clr>
            <a:srgbClr val="A4A3A4"/>
          </p15:clr>
        </p15:guide>
        <p15:guide id="2" pos="2653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5" pos="13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6" autoAdjust="0"/>
    <p:restoredTop sz="86386" autoAdjust="0"/>
  </p:normalViewPr>
  <p:slideViewPr>
    <p:cSldViewPr snapToGrid="0">
      <p:cViewPr varScale="1">
        <p:scale>
          <a:sx n="60" d="100"/>
          <a:sy n="60" d="100"/>
        </p:scale>
        <p:origin x="864" y="168"/>
      </p:cViewPr>
      <p:guideLst>
        <p:guide orient="horz" pos="2863"/>
        <p:guide pos="2653"/>
        <p:guide pos="2993"/>
        <p:guide pos="13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2017-12-01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36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5982-0BD6-7F4A-95EA-E4FDDC4A02AE}" type="datetime1">
              <a:rPr lang="sv-SE" noProof="0" smtClean="0"/>
              <a:t>2017-12-01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929F-D014-F641-AD9F-6DB673387493}" type="datetime1">
              <a:rPr lang="sv-SE" noProof="0" smtClean="0"/>
              <a:t>2017-12-01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8A8-3AE3-0549-B834-4E3B1BA3EDA6}" type="datetime1">
              <a:rPr lang="sv-SE" noProof="0" smtClean="0"/>
              <a:t>2017-12-01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245C-B9BD-B14B-8BBF-867EFCF01903}" type="datetime1">
              <a:rPr lang="sv-SE" noProof="0" smtClean="0"/>
              <a:t>2017-12-01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057DD-FE40-484C-A13B-4E80DE221A0F}" type="datetime1">
              <a:rPr lang="sv-SE" noProof="0" smtClean="0"/>
              <a:t>2017-12-01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>Safety </a:t>
            </a:r>
            <a:r>
              <a:rPr lang="en-GB" sz="4400" dirty="0" smtClean="0"/>
              <a:t>Readiness Review (SRR)</a:t>
            </a:r>
            <a:r>
              <a:rPr lang="en-GB" sz="4200" i="1" dirty="0" smtClean="0"/>
              <a:t/>
            </a:r>
            <a:br>
              <a:rPr lang="en-GB" sz="4200" i="1" dirty="0" smtClean="0"/>
            </a:br>
            <a:r>
              <a:rPr lang="en-GB" sz="4200" dirty="0" smtClean="0"/>
              <a:t/>
            </a:r>
            <a:br>
              <a:rPr lang="en-GB" sz="4200" dirty="0" smtClean="0"/>
            </a:br>
            <a:r>
              <a:rPr lang="en-GB" sz="2800" dirty="0" smtClean="0"/>
              <a:t>2017-11-30</a:t>
            </a:r>
            <a:br>
              <a:rPr lang="en-GB" sz="2800" dirty="0" smtClean="0"/>
            </a:br>
            <a:r>
              <a:rPr lang="en-GB" sz="2800" dirty="0" smtClean="0"/>
              <a:t>Thomas Hansson, ESH</a:t>
            </a:r>
            <a:endParaRPr lang="en-GB" sz="4000" noProof="0" dirty="0"/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3680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85800" y="2651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1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09290" y="1557724"/>
            <a:ext cx="8464730" cy="4855520"/>
          </a:xfrm>
        </p:spPr>
        <p:txBody>
          <a:bodyPr wrap="square">
            <a:noAutofit/>
          </a:bodyPr>
          <a:lstStyle/>
          <a:p>
            <a:pPr marL="293688" marR="0" lvl="3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en-US" sz="2400" dirty="0" smtClean="0"/>
          </a:p>
          <a:p>
            <a:pPr marL="293688" lvl="3" indent="-285750">
              <a:spcBef>
                <a:spcPts val="0"/>
              </a:spcBef>
              <a:buNone/>
              <a:defRPr/>
            </a:pPr>
            <a:r>
              <a:rPr lang="en-US" sz="3200" dirty="0" smtClean="0"/>
              <a:t>ESS </a:t>
            </a:r>
            <a:r>
              <a:rPr lang="en-US" sz="3200" dirty="0"/>
              <a:t>Review Framework</a:t>
            </a:r>
            <a:endParaRPr lang="en-US" sz="3200" dirty="0" smtClean="0"/>
          </a:p>
          <a:p>
            <a:pPr marL="293688" marR="0" lvl="3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en-US" sz="3200" dirty="0"/>
          </a:p>
          <a:p>
            <a:pPr marL="293688" marR="0" lvl="3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en-US" sz="3200" dirty="0"/>
              <a:t>ESS Process for Safety Readiness </a:t>
            </a:r>
            <a:r>
              <a:rPr lang="en-US" sz="3200" dirty="0" smtClean="0"/>
              <a:t>Review</a:t>
            </a:r>
            <a:endParaRPr lang="en-US" sz="3200" dirty="0"/>
          </a:p>
          <a:p>
            <a:pPr marL="293688" marR="0" lvl="3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en-US" sz="3200" dirty="0" smtClean="0"/>
          </a:p>
          <a:p>
            <a:pPr marL="293688" marR="0" lvl="3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en-US" sz="3200" dirty="0" smtClean="0"/>
              <a:t>ESS </a:t>
            </a:r>
            <a:r>
              <a:rPr lang="en-US" sz="3200" dirty="0"/>
              <a:t>System Documentation </a:t>
            </a:r>
            <a:r>
              <a:rPr lang="en-US" sz="3200" dirty="0" smtClean="0"/>
              <a:t>needed prior </a:t>
            </a:r>
            <a:r>
              <a:rPr lang="en-US" sz="3200" dirty="0"/>
              <a:t>to a SRR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139136" cy="1143000"/>
          </a:xfrm>
        </p:spPr>
        <p:txBody>
          <a:bodyPr>
            <a:normAutofit/>
          </a:bodyPr>
          <a:lstStyle/>
          <a:p>
            <a:pPr marL="0" indent="0"/>
            <a:r>
              <a:rPr lang="en-GB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6989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57220"/>
            <a:ext cx="856488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ESS Review Framework, based on the</a:t>
            </a:r>
            <a:br>
              <a:rPr lang="en-US" sz="2800" dirty="0" smtClean="0"/>
            </a:br>
            <a:r>
              <a:rPr lang="en-US" sz="2800" dirty="0" smtClean="0"/>
              <a:t>Project Management Plan </a:t>
            </a:r>
            <a:r>
              <a:rPr lang="en-US" sz="2800" baseline="-25000" dirty="0" smtClean="0"/>
              <a:t>ESS-0091812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7" y="1306285"/>
            <a:ext cx="8055429" cy="569972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sp>
        <p:nvSpPr>
          <p:cNvPr id="6" name="TextBox 5"/>
          <p:cNvSpPr txBox="1"/>
          <p:nvPr/>
        </p:nvSpPr>
        <p:spPr>
          <a:xfrm rot="20954940">
            <a:off x="5773782" y="4632955"/>
            <a:ext cx="2702343" cy="64633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Graphical </a:t>
            </a:r>
            <a:r>
              <a:rPr lang="en-US" dirty="0"/>
              <a:t>Workflow </a:t>
            </a:r>
            <a:r>
              <a:rPr lang="en-US" smtClean="0"/>
              <a:t>based </a:t>
            </a:r>
          </a:p>
          <a:p>
            <a:pPr algn="ctr"/>
            <a:r>
              <a:rPr lang="en-US" dirty="0" smtClean="0"/>
              <a:t>on draft ESS-0093443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38539" y="1908315"/>
            <a:ext cx="386206" cy="193103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38539" y="5780789"/>
            <a:ext cx="386206" cy="193103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3043" y="2310785"/>
            <a:ext cx="421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SRR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67951" y="1557724"/>
            <a:ext cx="8976048" cy="4855520"/>
          </a:xfrm>
        </p:spPr>
        <p:txBody>
          <a:bodyPr wrap="square">
            <a:noAutofit/>
          </a:bodyPr>
          <a:lstStyle/>
          <a:p>
            <a:pPr marL="7938" lvl="3" indent="0">
              <a:spcBef>
                <a:spcPts val="0"/>
              </a:spcBef>
              <a:buNone/>
            </a:pPr>
            <a:r>
              <a:rPr lang="en-US" sz="2400" dirty="0" smtClean="0"/>
              <a:t>ESS-0123091 “ESS Process for Safety Readiness Review”</a:t>
            </a:r>
          </a:p>
          <a:p>
            <a:pPr marL="7938" lvl="3" indent="0">
              <a:spcBef>
                <a:spcPts val="0"/>
              </a:spcBef>
              <a:buNone/>
            </a:pPr>
            <a:endParaRPr lang="en-US" sz="2400" dirty="0"/>
          </a:p>
          <a:p>
            <a:pPr marL="350838" lvl="3" indent="-342900">
              <a:spcBef>
                <a:spcPts val="0"/>
              </a:spcBef>
              <a:buFontTx/>
              <a:buChar char="-"/>
            </a:pPr>
            <a:r>
              <a:rPr lang="en-US" sz="2000" dirty="0" smtClean="0"/>
              <a:t>to </a:t>
            </a:r>
            <a:r>
              <a:rPr lang="en-US" sz="2000" dirty="0"/>
              <a:t>review the </a:t>
            </a:r>
            <a:r>
              <a:rPr lang="en-US" sz="2000" b="1" dirty="0"/>
              <a:t>readiness to </a:t>
            </a:r>
            <a:r>
              <a:rPr lang="en-US" sz="2000" b="1" dirty="0" smtClean="0"/>
              <a:t>safely </a:t>
            </a:r>
            <a:r>
              <a:rPr lang="en-US" sz="2000" b="1" dirty="0"/>
              <a:t>commission </a:t>
            </a:r>
            <a:r>
              <a:rPr lang="en-US" sz="2000" dirty="0"/>
              <a:t>any </a:t>
            </a:r>
            <a:r>
              <a:rPr lang="en-US" sz="2000" dirty="0" smtClean="0"/>
              <a:t>system (and sub-systems), which </a:t>
            </a:r>
            <a:r>
              <a:rPr lang="en-US" sz="2000" dirty="0"/>
              <a:t>could be a part of the facility or the whole </a:t>
            </a:r>
            <a:r>
              <a:rPr lang="en-US" sz="2000" dirty="0" smtClean="0"/>
              <a:t>facility.</a:t>
            </a:r>
            <a:br>
              <a:rPr lang="en-US" sz="2000" dirty="0" smtClean="0"/>
            </a:br>
            <a:endParaRPr lang="en-US" sz="2000" dirty="0" smtClean="0"/>
          </a:p>
          <a:p>
            <a:pPr marL="350838" lvl="3" indent="-342900">
              <a:spcBef>
                <a:spcPts val="0"/>
              </a:spcBef>
              <a:buFontTx/>
              <a:buChar char="-"/>
            </a:pPr>
            <a:r>
              <a:rPr lang="en-US" sz="2000" dirty="0"/>
              <a:t>the scope is </a:t>
            </a:r>
            <a:r>
              <a:rPr lang="en-US" sz="2000" b="1" dirty="0"/>
              <a:t>safety</a:t>
            </a:r>
            <a:r>
              <a:rPr lang="en-US" sz="2000" dirty="0"/>
              <a:t>, both conventional and related to ionizing radiation. </a:t>
            </a:r>
          </a:p>
          <a:p>
            <a:pPr marL="350838" lvl="3" indent="-342900">
              <a:spcBef>
                <a:spcPts val="0"/>
              </a:spcBef>
              <a:buFontTx/>
              <a:buChar char="-"/>
            </a:pPr>
            <a:endParaRPr lang="en-US" sz="2000" dirty="0" smtClean="0"/>
          </a:p>
          <a:p>
            <a:pPr marL="350838" lvl="3" indent="-342900">
              <a:spcBef>
                <a:spcPts val="0"/>
              </a:spcBef>
              <a:buFontTx/>
              <a:buChar char="-"/>
            </a:pPr>
            <a:r>
              <a:rPr lang="en-US" sz="2000" dirty="0"/>
              <a:t>a process by which </a:t>
            </a:r>
            <a:r>
              <a:rPr lang="en-US" sz="2000" b="1" dirty="0"/>
              <a:t>hardware, personnel and procedures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associated </a:t>
            </a:r>
            <a:r>
              <a:rPr lang="en-US" sz="2000" dirty="0"/>
              <a:t>with commissioning of the system are </a:t>
            </a:r>
            <a:r>
              <a:rPr lang="en-US" sz="2000" dirty="0" smtClean="0"/>
              <a:t>verified.</a:t>
            </a:r>
          </a:p>
          <a:p>
            <a:pPr marL="350838" lvl="3" indent="-342900">
              <a:spcBef>
                <a:spcPts val="0"/>
              </a:spcBef>
              <a:buFontTx/>
              <a:buChar char="-"/>
            </a:pPr>
            <a:endParaRPr lang="en-US" sz="2000" dirty="0"/>
          </a:p>
          <a:p>
            <a:pPr marL="350838" lvl="3" indent="-342900">
              <a:spcBef>
                <a:spcPts val="0"/>
              </a:spcBef>
              <a:buFontTx/>
              <a:buChar char="-"/>
            </a:pPr>
            <a:r>
              <a:rPr lang="en-US" sz="2000" dirty="0"/>
              <a:t>an </a:t>
            </a:r>
            <a:r>
              <a:rPr lang="en-US" sz="2000" b="1" dirty="0"/>
              <a:t>independent review </a:t>
            </a:r>
            <a:r>
              <a:rPr lang="en-US" sz="2000" dirty="0"/>
              <a:t>of the safety aspects, performed </a:t>
            </a:r>
            <a:r>
              <a:rPr lang="en-US" sz="2000" dirty="0" smtClean="0"/>
              <a:t>after the Test </a:t>
            </a:r>
            <a:r>
              <a:rPr lang="en-US" sz="2000" dirty="0"/>
              <a:t>Readiness Review (TRR</a:t>
            </a:r>
            <a:r>
              <a:rPr lang="en-US" sz="2000" dirty="0" smtClean="0"/>
              <a:t>) </a:t>
            </a:r>
            <a:r>
              <a:rPr lang="en-US" sz="2000" dirty="0"/>
              <a:t>or corresponding </a:t>
            </a:r>
            <a:r>
              <a:rPr lang="en-US" sz="2000" dirty="0" smtClean="0"/>
              <a:t>activity to be performed by system owners.</a:t>
            </a:r>
          </a:p>
          <a:p>
            <a:pPr marL="350838" lvl="3" indent="-342900">
              <a:spcBef>
                <a:spcPts val="0"/>
              </a:spcBef>
              <a:buFontTx/>
              <a:buChar char="-"/>
            </a:pPr>
            <a:endParaRPr lang="en-US" sz="2000" dirty="0"/>
          </a:p>
          <a:p>
            <a:pPr marL="0" indent="0">
              <a:buNone/>
            </a:pPr>
            <a:r>
              <a:rPr lang="en-GB" sz="1800" dirty="0" smtClean="0"/>
              <a:t>For instance, it is relevant to perform a Safety Readiness Review prior to the commissioning of the Ion </a:t>
            </a:r>
            <a:r>
              <a:rPr lang="en-GB" sz="1800" dirty="0"/>
              <a:t>Source (IS) and </a:t>
            </a:r>
            <a:r>
              <a:rPr lang="en-GB" sz="1800" dirty="0" smtClean="0"/>
              <a:t>Low </a:t>
            </a:r>
            <a:r>
              <a:rPr lang="en-GB" sz="1800" dirty="0"/>
              <a:t>Energy Beam Transport (LEBT</a:t>
            </a:r>
            <a:r>
              <a:rPr lang="en-GB" sz="1800" dirty="0" smtClean="0"/>
              <a:t>), preliminary in March 2018.</a:t>
            </a:r>
            <a:endParaRPr lang="en-US" sz="1800" dirty="0"/>
          </a:p>
          <a:p>
            <a:pPr marL="7938" lvl="3" indent="0">
              <a:spcBef>
                <a:spcPts val="0"/>
              </a:spcBef>
              <a:buNone/>
            </a:pPr>
            <a:endParaRPr lang="en-US" sz="20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139136" cy="1143000"/>
          </a:xfrm>
        </p:spPr>
        <p:txBody>
          <a:bodyPr>
            <a:normAutofit/>
          </a:bodyPr>
          <a:lstStyle/>
          <a:p>
            <a:pPr marL="0" indent="0"/>
            <a:r>
              <a:rPr lang="en-GB" dirty="0" smtClean="0"/>
              <a:t>ESS Process for Safety Readiness Review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  <p:sp>
        <p:nvSpPr>
          <p:cNvPr id="4" name="TextBox 3"/>
          <p:cNvSpPr txBox="1"/>
          <p:nvPr/>
        </p:nvSpPr>
        <p:spPr>
          <a:xfrm rot="20881536">
            <a:off x="6513828" y="1831130"/>
            <a:ext cx="216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involving the p-beam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7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67951" y="1557724"/>
            <a:ext cx="8976048" cy="4855520"/>
          </a:xfrm>
        </p:spPr>
        <p:txBody>
          <a:bodyPr wrap="square">
            <a:noAutofit/>
          </a:bodyPr>
          <a:lstStyle/>
          <a:p>
            <a:pPr marL="7938" lvl="3" indent="0">
              <a:spcBef>
                <a:spcPts val="0"/>
              </a:spcBef>
              <a:buNone/>
            </a:pPr>
            <a:r>
              <a:rPr lang="en-US" sz="2400" dirty="0"/>
              <a:t>ESS-0177837 “ESS System Documentation prior to a SRR</a:t>
            </a:r>
            <a:r>
              <a:rPr lang="en-US" sz="2400" dirty="0" smtClean="0"/>
              <a:t>”</a:t>
            </a:r>
            <a:endParaRPr lang="en-US" sz="2400" dirty="0"/>
          </a:p>
          <a:p>
            <a:pPr marL="7938" lvl="3" indent="0">
              <a:spcBef>
                <a:spcPts val="0"/>
              </a:spcBef>
              <a:buNone/>
            </a:pPr>
            <a:endParaRPr lang="en-US" sz="2400" dirty="0"/>
          </a:p>
          <a:p>
            <a:pPr lvl="0">
              <a:buFontTx/>
              <a:buChar char="-"/>
            </a:pPr>
            <a:r>
              <a:rPr lang="en-GB" sz="2000" dirty="0" smtClean="0"/>
              <a:t>Design descriptions (purpose, technical solution)</a:t>
            </a:r>
            <a:endParaRPr lang="en-GB" sz="800" dirty="0" smtClean="0"/>
          </a:p>
          <a:p>
            <a:pPr lvl="0">
              <a:buFontTx/>
              <a:buChar char="-"/>
            </a:pPr>
            <a:endParaRPr lang="en-GB" sz="800" dirty="0" smtClean="0"/>
          </a:p>
          <a:p>
            <a:pPr lvl="0">
              <a:buFontTx/>
              <a:buChar char="-"/>
            </a:pPr>
            <a:r>
              <a:rPr lang="en-GB" sz="2000" dirty="0" smtClean="0"/>
              <a:t>Architecture description (the specific system, involved equipment, devices, etc.)</a:t>
            </a:r>
            <a:endParaRPr lang="en-US" sz="800" dirty="0"/>
          </a:p>
          <a:p>
            <a:pPr lvl="0">
              <a:buFontTx/>
              <a:buChar char="-"/>
            </a:pPr>
            <a:endParaRPr lang="en-GB" sz="800" dirty="0" smtClean="0"/>
          </a:p>
          <a:p>
            <a:pPr lvl="0">
              <a:buFontTx/>
              <a:buChar char="-"/>
            </a:pPr>
            <a:r>
              <a:rPr lang="en-GB" sz="2000" dirty="0" smtClean="0"/>
              <a:t>Concept </a:t>
            </a:r>
            <a:r>
              <a:rPr lang="en-GB" sz="2000" dirty="0"/>
              <a:t>of </a:t>
            </a:r>
            <a:r>
              <a:rPr lang="en-GB" sz="2000" dirty="0" smtClean="0"/>
              <a:t>Operations (</a:t>
            </a:r>
            <a:r>
              <a:rPr lang="en-US" sz="2000" dirty="0"/>
              <a:t>scope of proposed </a:t>
            </a:r>
            <a:r>
              <a:rPr lang="en-US" sz="2000" dirty="0" smtClean="0"/>
              <a:t>testing, operators &amp; disciplines, etc.) </a:t>
            </a:r>
            <a:endParaRPr lang="en-US" sz="2000" dirty="0"/>
          </a:p>
          <a:p>
            <a:pPr lvl="0">
              <a:buFontTx/>
              <a:buChar char="-"/>
            </a:pPr>
            <a:endParaRPr lang="en-GB" sz="800" dirty="0" smtClean="0"/>
          </a:p>
          <a:p>
            <a:pPr lvl="0">
              <a:buFontTx/>
              <a:buChar char="-"/>
            </a:pPr>
            <a:r>
              <a:rPr lang="en-GB" sz="2000" dirty="0" smtClean="0"/>
              <a:t>Req. Spec (test envelope limits &amp; conditions, hazards, safety systems, etc.)</a:t>
            </a:r>
            <a:endParaRPr lang="en-GB" sz="800" dirty="0" smtClean="0"/>
          </a:p>
          <a:p>
            <a:pPr lvl="0">
              <a:buFontTx/>
              <a:buChar char="-"/>
            </a:pPr>
            <a:endParaRPr lang="en-GB" sz="800" dirty="0" smtClean="0"/>
          </a:p>
          <a:p>
            <a:pPr lvl="0">
              <a:buFontTx/>
              <a:buChar char="-"/>
            </a:pPr>
            <a:r>
              <a:rPr lang="en-GB" sz="2000" dirty="0" smtClean="0"/>
              <a:t>Interface descriptions</a:t>
            </a:r>
            <a:endParaRPr lang="en-US" sz="800" dirty="0"/>
          </a:p>
          <a:p>
            <a:pPr lvl="0">
              <a:buFontTx/>
              <a:buChar char="-"/>
            </a:pPr>
            <a:endParaRPr lang="en-GB" sz="800" dirty="0" smtClean="0"/>
          </a:p>
          <a:p>
            <a:pPr lvl="0">
              <a:buFontTx/>
              <a:buChar char="-"/>
            </a:pPr>
            <a:r>
              <a:rPr lang="en-GB" sz="2000" dirty="0" smtClean="0"/>
              <a:t>Integration Plan (intermediate demonstrations of supporting &amp; safety systems)</a:t>
            </a:r>
            <a:endParaRPr lang="en-US" sz="800" dirty="0"/>
          </a:p>
          <a:p>
            <a:pPr lvl="0">
              <a:buFontTx/>
              <a:buChar char="-"/>
            </a:pPr>
            <a:endParaRPr lang="en-GB" sz="800" dirty="0" smtClean="0"/>
          </a:p>
          <a:p>
            <a:pPr lvl="0">
              <a:buFontTx/>
              <a:buChar char="-"/>
            </a:pPr>
            <a:r>
              <a:rPr lang="en-GB" sz="2000" dirty="0" smtClean="0"/>
              <a:t>Operation &amp; maintenance documents (the specific operator perspective)</a:t>
            </a:r>
            <a:endParaRPr lang="en-US" sz="800" dirty="0"/>
          </a:p>
          <a:p>
            <a:pPr lvl="0">
              <a:buFontTx/>
              <a:buChar char="-"/>
            </a:pPr>
            <a:endParaRPr lang="en-GB" sz="800" dirty="0" smtClean="0"/>
          </a:p>
          <a:p>
            <a:pPr lvl="0">
              <a:buFontTx/>
              <a:buChar char="-"/>
            </a:pPr>
            <a:r>
              <a:rPr lang="en-GB" sz="2000" dirty="0" smtClean="0"/>
              <a:t>Verification Plan (</a:t>
            </a:r>
            <a:r>
              <a:rPr lang="en-GB" sz="2000" dirty="0"/>
              <a:t>detailed steps to be </a:t>
            </a:r>
            <a:r>
              <a:rPr lang="en-GB" sz="2000" dirty="0" err="1" smtClean="0"/>
              <a:t>followe</a:t>
            </a:r>
            <a:r>
              <a:rPr lang="en-US" sz="2000" dirty="0" smtClean="0"/>
              <a:t>d, sequence, who, when, etc.)</a:t>
            </a:r>
            <a:endParaRPr lang="en-US" sz="2000" dirty="0"/>
          </a:p>
          <a:p>
            <a:pPr marL="350838" lvl="3" indent="-342900">
              <a:spcBef>
                <a:spcPts val="0"/>
              </a:spcBef>
              <a:buFontTx/>
              <a:buChar char="-"/>
            </a:pPr>
            <a:endParaRPr lang="en-US" sz="2000" dirty="0"/>
          </a:p>
          <a:p>
            <a:pPr marL="7938" lvl="3" indent="0">
              <a:spcBef>
                <a:spcPts val="0"/>
              </a:spcBef>
              <a:buNone/>
            </a:pPr>
            <a:endParaRPr lang="en-US" sz="20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139136" cy="11430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GB" dirty="0" smtClean="0"/>
              <a:t>ESS System Documentation </a:t>
            </a:r>
            <a:br>
              <a:rPr lang="en-GB" dirty="0" smtClean="0"/>
            </a:br>
            <a:r>
              <a:rPr lang="en-GB" dirty="0" smtClean="0"/>
              <a:t>needed prior to a Safety Readiness Review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638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of how to describe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structure of involved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716" y="2189240"/>
            <a:ext cx="4083803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Ion source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gas </a:t>
            </a:r>
            <a:r>
              <a:rPr lang="en-US" dirty="0"/>
              <a:t>delivery system,</a:t>
            </a:r>
            <a:br>
              <a:rPr lang="en-US" dirty="0"/>
            </a:br>
            <a:r>
              <a:rPr lang="en-US" dirty="0"/>
              <a:t>plasma generator/microwave system,</a:t>
            </a:r>
            <a:br>
              <a:rPr lang="en-US" dirty="0"/>
            </a:br>
            <a:r>
              <a:rPr lang="en-US" dirty="0"/>
              <a:t>extraction system, </a:t>
            </a:r>
            <a:br>
              <a:rPr lang="en-US" dirty="0"/>
            </a:br>
            <a:r>
              <a:rPr lang="en-US" dirty="0"/>
              <a:t>isolation transformer, </a:t>
            </a:r>
            <a:br>
              <a:rPr lang="en-US" dirty="0"/>
            </a:br>
            <a:r>
              <a:rPr lang="en-US" dirty="0"/>
              <a:t>cooling system, </a:t>
            </a:r>
            <a:br>
              <a:rPr lang="en-US" dirty="0"/>
            </a:br>
            <a:r>
              <a:rPr lang="en-US" dirty="0"/>
              <a:t>vacuum systems</a:t>
            </a:r>
            <a:br>
              <a:rPr lang="en-US" dirty="0"/>
            </a:br>
            <a:r>
              <a:rPr lang="en-US" dirty="0"/>
              <a:t>…..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LEBT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magnetic </a:t>
            </a:r>
            <a:r>
              <a:rPr lang="en-US" dirty="0"/>
              <a:t>solenoids, </a:t>
            </a:r>
            <a:br>
              <a:rPr lang="en-US" dirty="0"/>
            </a:br>
            <a:r>
              <a:rPr lang="en-US" dirty="0"/>
              <a:t>steering magnets, </a:t>
            </a:r>
            <a:br>
              <a:rPr lang="en-US" dirty="0"/>
            </a:br>
            <a:r>
              <a:rPr lang="en-US" dirty="0"/>
              <a:t>slit IRIS, </a:t>
            </a:r>
            <a:br>
              <a:rPr lang="en-US" dirty="0"/>
            </a:br>
            <a:r>
              <a:rPr lang="en-US" dirty="0"/>
              <a:t>deflecting chopper, </a:t>
            </a:r>
            <a:br>
              <a:rPr lang="en-US" dirty="0"/>
            </a:br>
            <a:r>
              <a:rPr lang="en-US" dirty="0"/>
              <a:t>beam collimator, </a:t>
            </a:r>
            <a:r>
              <a:rPr lang="en-US" dirty="0" smtClean="0"/>
              <a:t>	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beam diagnostics instruments, </a:t>
            </a:r>
            <a:br>
              <a:rPr lang="en-US" dirty="0"/>
            </a:br>
            <a:r>
              <a:rPr lang="en-US" dirty="0"/>
              <a:t>gas injection system</a:t>
            </a:r>
            <a:br>
              <a:rPr lang="en-US" dirty="0"/>
            </a:br>
            <a:r>
              <a:rPr lang="en-US" dirty="0"/>
              <a:t>…..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23290" y="2026509"/>
            <a:ext cx="4083803" cy="763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HV power supply	</a:t>
            </a:r>
            <a:r>
              <a:rPr lang="en-US" sz="1800" dirty="0" smtClean="0"/>
              <a:t>……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……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286721" y="1573080"/>
            <a:ext cx="186903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System </a:t>
            </a:r>
            <a:r>
              <a:rPr lang="en-US" smtClean="0"/>
              <a:t>of interest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20710" y="1578617"/>
            <a:ext cx="2010615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Supporting systems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20710" y="3426515"/>
            <a:ext cx="4853548" cy="3547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IS HV cage	</a:t>
            </a:r>
            <a:r>
              <a:rPr lang="en-US" sz="1800" dirty="0"/>
              <a:t>fence and </a:t>
            </a:r>
            <a:r>
              <a:rPr lang="en-US" sz="1800" dirty="0" smtClean="0"/>
              <a:t>gate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…..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Shielding</a:t>
            </a:r>
            <a:r>
              <a:rPr lang="en-US" sz="1800" b="1" dirty="0"/>
              <a:t>	</a:t>
            </a:r>
            <a:r>
              <a:rPr lang="en-US" sz="1800" b="1" dirty="0" smtClean="0"/>
              <a:t>	</a:t>
            </a:r>
            <a:r>
              <a:rPr lang="en-US" sz="1800" dirty="0" smtClean="0"/>
              <a:t>against </a:t>
            </a:r>
            <a:r>
              <a:rPr lang="en-US" sz="1800" dirty="0"/>
              <a:t>ionizing radiation</a:t>
            </a:r>
            <a:br>
              <a:rPr lang="en-US" sz="1800" dirty="0"/>
            </a:br>
            <a:r>
              <a:rPr lang="en-US" sz="1800" dirty="0" smtClean="0"/>
              <a:t>		against </a:t>
            </a:r>
            <a:r>
              <a:rPr lang="en-US" sz="1800" dirty="0"/>
              <a:t>electromagnetic fields</a:t>
            </a:r>
            <a:br>
              <a:rPr lang="en-US" sz="1800" dirty="0"/>
            </a:br>
            <a:r>
              <a:rPr lang="en-US" sz="1800" dirty="0" smtClean="0"/>
              <a:t>		…..</a:t>
            </a:r>
            <a:endParaRPr lang="en-US" sz="1800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 smtClean="0"/>
              <a:t>PSS0</a:t>
            </a:r>
            <a:r>
              <a:rPr lang="en-US" sz="1800" b="1" dirty="0"/>
              <a:t>	</a:t>
            </a:r>
            <a:r>
              <a:rPr lang="en-US" sz="1800" b="1" dirty="0" smtClean="0"/>
              <a:t>	</a:t>
            </a:r>
            <a:r>
              <a:rPr lang="en-US" sz="1800" dirty="0" smtClean="0"/>
              <a:t>detectors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		sensors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		logic </a:t>
            </a:r>
            <a:r>
              <a:rPr lang="en-US" sz="1800" dirty="0"/>
              <a:t>circuits/equipment</a:t>
            </a:r>
            <a:br>
              <a:rPr lang="en-US" sz="1800" dirty="0"/>
            </a:br>
            <a:r>
              <a:rPr lang="en-US" sz="1800" dirty="0" smtClean="0"/>
              <a:t>		actuators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		interlocks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		…..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4220710" y="2951097"/>
            <a:ext cx="1577929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Safety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61764"/>
            <a:ext cx="8229600" cy="1143000"/>
          </a:xfrm>
        </p:spPr>
        <p:txBody>
          <a:bodyPr>
            <a:normAutofit/>
          </a:bodyPr>
          <a:lstStyle/>
          <a:p>
            <a:r>
              <a:rPr lang="sv-SE" sz="2800" dirty="0" err="1" smtClean="0"/>
              <a:t>Safety</a:t>
            </a:r>
            <a:r>
              <a:rPr lang="sv-SE" sz="2800" dirty="0" smtClean="0"/>
              <a:t> </a:t>
            </a:r>
            <a:r>
              <a:rPr lang="sv-SE" sz="2800" dirty="0" err="1" smtClean="0"/>
              <a:t>Readiness</a:t>
            </a:r>
            <a:r>
              <a:rPr lang="sv-SE" sz="2800" dirty="0" smtClean="0"/>
              <a:t> Review vs. </a:t>
            </a:r>
            <a:r>
              <a:rPr lang="sv-SE" sz="2800" dirty="0" err="1" smtClean="0"/>
              <a:t>other</a:t>
            </a:r>
            <a:r>
              <a:rPr lang="sv-SE" sz="2800" dirty="0" smtClean="0"/>
              <a:t> Reviews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481521"/>
            <a:ext cx="566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Relevant system </a:t>
            </a:r>
            <a:r>
              <a:rPr lang="sv-SE" sz="2400" dirty="0" err="1" smtClean="0"/>
              <a:t>owners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responsible</a:t>
            </a:r>
            <a:r>
              <a:rPr lang="sv-SE" sz="2400" dirty="0" smtClean="0"/>
              <a:t> for 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4283" y="1946432"/>
            <a:ext cx="87497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dirty="0" smtClean="0"/>
              <a:t>Test Readiness Review (TRR), or corresponding, for the specific </a:t>
            </a:r>
            <a:r>
              <a:rPr lang="en-GB" b="1" dirty="0" smtClean="0"/>
              <a:t>system</a:t>
            </a:r>
            <a:r>
              <a:rPr lang="en-GB" dirty="0" smtClean="0"/>
              <a:t> level</a:t>
            </a:r>
          </a:p>
          <a:p>
            <a:pPr marL="285750" indent="-285750">
              <a:buFontTx/>
              <a:buChar char="-"/>
            </a:pPr>
            <a:endParaRPr lang="en-GB" sz="800" b="1" dirty="0" smtClean="0"/>
          </a:p>
          <a:p>
            <a:pPr marL="285750" indent="-285750">
              <a:buFontTx/>
              <a:buChar char="-"/>
            </a:pPr>
            <a:r>
              <a:rPr lang="en-GB" dirty="0"/>
              <a:t>System Acceptance Reviews (SAR), or corresponding, for all concerned sub-systems</a:t>
            </a:r>
            <a:r>
              <a:rPr lang="en-GB" sz="100" b="1" dirty="0"/>
              <a:t/>
            </a:r>
            <a:br>
              <a:rPr lang="en-GB" sz="100" b="1" dirty="0"/>
            </a:br>
            <a:endParaRPr lang="en-GB" sz="1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r="1180" b="2599"/>
          <a:stretch/>
        </p:blipFill>
        <p:spPr>
          <a:xfrm>
            <a:off x="818707" y="3234076"/>
            <a:ext cx="6172774" cy="335933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3157" y="3629678"/>
            <a:ext cx="938890" cy="38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b">
            <a:spAutoFit/>
          </a:bodyPr>
          <a:lstStyle/>
          <a:p>
            <a:r>
              <a:rPr lang="en-US" sz="1900" dirty="0" smtClean="0"/>
              <a:t>System</a:t>
            </a:r>
            <a:endParaRPr lang="en-US" sz="1900" dirty="0"/>
          </a:p>
        </p:txBody>
      </p:sp>
      <p:sp>
        <p:nvSpPr>
          <p:cNvPr id="7" name="Oval 6"/>
          <p:cNvSpPr/>
          <p:nvPr/>
        </p:nvSpPr>
        <p:spPr>
          <a:xfrm>
            <a:off x="4517756" y="3696062"/>
            <a:ext cx="503695" cy="534691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15176" y="5785747"/>
            <a:ext cx="503695" cy="534691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53200" y="6381517"/>
            <a:ext cx="2133600" cy="365125"/>
          </a:xfrm>
        </p:spPr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sp>
        <p:nvSpPr>
          <p:cNvPr id="3" name="TextBox 2"/>
          <p:cNvSpPr txBox="1"/>
          <p:nvPr/>
        </p:nvSpPr>
        <p:spPr>
          <a:xfrm>
            <a:off x="4706220" y="2767600"/>
            <a:ext cx="503664" cy="338554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SRR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974823" y="3106168"/>
            <a:ext cx="8389" cy="5760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60252" y="6503470"/>
            <a:ext cx="20409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ORR = Operation Readiness Review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6795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You!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0077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57220"/>
            <a:ext cx="856488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ESS Review Framework, based on the</a:t>
            </a:r>
            <a:br>
              <a:rPr lang="en-US" sz="2800" dirty="0" smtClean="0"/>
            </a:br>
            <a:r>
              <a:rPr lang="en-US" sz="2800" dirty="0" smtClean="0"/>
              <a:t>Project Management Plan </a:t>
            </a:r>
            <a:r>
              <a:rPr lang="en-US" sz="2800" baseline="-25000" dirty="0" smtClean="0"/>
              <a:t>ESS-0091812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7" y="1306285"/>
            <a:ext cx="8055429" cy="569972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  <p:sp>
        <p:nvSpPr>
          <p:cNvPr id="6" name="TextBox 5"/>
          <p:cNvSpPr txBox="1"/>
          <p:nvPr/>
        </p:nvSpPr>
        <p:spPr>
          <a:xfrm rot="20954940">
            <a:off x="5773782" y="4632955"/>
            <a:ext cx="2702343" cy="64633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Graphical </a:t>
            </a:r>
            <a:r>
              <a:rPr lang="en-US" dirty="0"/>
              <a:t>Workflow </a:t>
            </a:r>
            <a:r>
              <a:rPr lang="en-US" smtClean="0"/>
              <a:t>based </a:t>
            </a:r>
          </a:p>
          <a:p>
            <a:pPr algn="ctr"/>
            <a:r>
              <a:rPr lang="en-US" dirty="0" smtClean="0"/>
              <a:t>on draft ESS-0093443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38539" y="1908315"/>
            <a:ext cx="386206" cy="193103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38539" y="5780789"/>
            <a:ext cx="386206" cy="193103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3043" y="2310785"/>
            <a:ext cx="421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SRR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47685" y="1957588"/>
            <a:ext cx="718281" cy="1080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58389" y="5302582"/>
            <a:ext cx="231819" cy="245325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514046" y="5678380"/>
            <a:ext cx="231819" cy="245325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83879" y="5678380"/>
            <a:ext cx="231819" cy="245325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486439" y="5302582"/>
            <a:ext cx="231819" cy="245325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535664" y="5678380"/>
            <a:ext cx="231819" cy="245325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076085" y="3691677"/>
            <a:ext cx="0" cy="3634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2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2616</TotalTime>
  <Words>280</Words>
  <Application>Microsoft Macintosh PowerPoint</Application>
  <PresentationFormat>On-screen Show (4:3)</PresentationFormat>
  <Paragraphs>85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 Safety Readiness Review (SRR)  2017-11-30 Thomas Hansson, ESH</vt:lpstr>
      <vt:lpstr>Outline</vt:lpstr>
      <vt:lpstr>ESS Review Framework, based on the Project Management Plan ESS-0091812 </vt:lpstr>
      <vt:lpstr>ESS Process for Safety Readiness Review</vt:lpstr>
      <vt:lpstr>ESS System Documentation  needed prior to a Safety Readiness Review</vt:lpstr>
      <vt:lpstr>Example of how to describe  the structure of involved systems</vt:lpstr>
      <vt:lpstr>Safety Readiness Review vs. other Reviews</vt:lpstr>
      <vt:lpstr>PowerPoint Presentation</vt:lpstr>
      <vt:lpstr>ESS Review Framework, based on the Project Management Plan ESS-0091812 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Licensing timeline for trial operations</dc:title>
  <dc:creator>Johan Waldeck</dc:creator>
  <cp:lastModifiedBy>Microsoft Office User</cp:lastModifiedBy>
  <cp:revision>195</cp:revision>
  <cp:lastPrinted>2017-11-30T12:08:10Z</cp:lastPrinted>
  <dcterms:created xsi:type="dcterms:W3CDTF">2017-04-18T11:46:33Z</dcterms:created>
  <dcterms:modified xsi:type="dcterms:W3CDTF">2017-12-01T08:11:49Z</dcterms:modified>
</cp:coreProperties>
</file>