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62" r:id="rId3"/>
    <p:sldId id="263" r:id="rId4"/>
    <p:sldId id="264" r:id="rId5"/>
    <p:sldId id="265" r:id="rId6"/>
    <p:sldId id="268" r:id="rId7"/>
    <p:sldId id="258" r:id="rId8"/>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BF68"/>
    <a:srgbClr val="E8D673"/>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35" autoAdjust="0"/>
    <p:restoredTop sz="93059" autoAdjust="0"/>
  </p:normalViewPr>
  <p:slideViewPr>
    <p:cSldViewPr>
      <p:cViewPr>
        <p:scale>
          <a:sx n="100" d="100"/>
          <a:sy n="100" d="100"/>
        </p:scale>
        <p:origin x="144" y="1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5" d="100"/>
          <a:sy n="155" d="100"/>
        </p:scale>
        <p:origin x="-672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2017-12-01</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1</a:t>
            </a:fld>
            <a:endParaRPr lang="sv-SE" dirty="0"/>
          </a:p>
        </p:txBody>
      </p:sp>
    </p:spTree>
    <p:extLst>
      <p:ext uri="{BB962C8B-B14F-4D97-AF65-F5344CB8AC3E}">
        <p14:creationId xmlns:p14="http://schemas.microsoft.com/office/powerpoint/2010/main" val="104126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4</a:t>
            </a:fld>
            <a:endParaRPr lang="sv-SE" dirty="0"/>
          </a:p>
        </p:txBody>
      </p:sp>
    </p:spTree>
    <p:extLst>
      <p:ext uri="{BB962C8B-B14F-4D97-AF65-F5344CB8AC3E}">
        <p14:creationId xmlns:p14="http://schemas.microsoft.com/office/powerpoint/2010/main" val="267132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7</a:t>
            </a:fld>
            <a:endParaRPr lang="sv-SE" dirty="0"/>
          </a:p>
        </p:txBody>
      </p:sp>
    </p:spTree>
    <p:extLst>
      <p:ext uri="{BB962C8B-B14F-4D97-AF65-F5344CB8AC3E}">
        <p14:creationId xmlns:p14="http://schemas.microsoft.com/office/powerpoint/2010/main" val="2625516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noProof="0" smtClean="0"/>
              <a:t>Click to edit Master title style</a:t>
            </a:r>
            <a:endParaRPr lang="en-GB" noProof="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4" name="Date Placeholder 3"/>
          <p:cNvSpPr>
            <a:spLocks noGrp="1"/>
          </p:cNvSpPr>
          <p:nvPr>
            <p:ph type="dt" sz="half" idx="10"/>
          </p:nvPr>
        </p:nvSpPr>
        <p:spPr/>
        <p:txBody>
          <a:bodyPr/>
          <a:lstStyle/>
          <a:p>
            <a:fld id="{5ED7AC81-318B-4D49-A602-9E30227C87EC}" type="datetime1">
              <a:rPr lang="en-GB" noProof="0" smtClean="0"/>
              <a:t>01/12/2017</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en-GB" noProof="0" smtClean="0"/>
              <a:t>01/12/2017</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5" name="Date Placeholder 4"/>
          <p:cNvSpPr>
            <a:spLocks noGrp="1"/>
          </p:cNvSpPr>
          <p:nvPr>
            <p:ph type="dt" sz="half" idx="10"/>
          </p:nvPr>
        </p:nvSpPr>
        <p:spPr/>
        <p:txBody>
          <a:bodyPr/>
          <a:lstStyle/>
          <a:p>
            <a:fld id="{42E66B7F-8271-49DA-A25A-F4BB9F476347}" type="datetime1">
              <a:rPr lang="en-GB" noProof="0" smtClean="0"/>
              <a:t>01/12/2017</a:t>
            </a:fld>
            <a:endParaRPr lang="en-GB" noProof="0"/>
          </a:p>
        </p:txBody>
      </p:sp>
      <p:sp>
        <p:nvSpPr>
          <p:cNvPr id="6" name="Footer Placeholder 5"/>
          <p:cNvSpPr>
            <a:spLocks noGrp="1"/>
          </p:cNvSpPr>
          <p:nvPr>
            <p:ph type="ftr" sz="quarter" idx="11"/>
          </p:nvPr>
        </p:nvSpPr>
        <p:spPr/>
        <p:txBody>
          <a:bodyPr/>
          <a:lstStyle/>
          <a:p>
            <a:endParaRPr lang="en-GB" noProof="0"/>
          </a:p>
        </p:txBody>
      </p:sp>
      <p:sp>
        <p:nvSpPr>
          <p:cNvPr id="7" name="Slide Number Placeholder 6"/>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smtClean="0"/>
              <a:t>Click to edit Master title style</a:t>
            </a:r>
            <a:endParaRPr lang="en-GB" noProof="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7" name="Date Placeholder 6"/>
          <p:cNvSpPr>
            <a:spLocks noGrp="1"/>
          </p:cNvSpPr>
          <p:nvPr>
            <p:ph type="dt" sz="half" idx="10"/>
          </p:nvPr>
        </p:nvSpPr>
        <p:spPr/>
        <p:txBody>
          <a:bodyPr/>
          <a:lstStyle/>
          <a:p>
            <a:fld id="{3C7D23FA-05C4-4CC1-B281-2F815585BC1C}" type="datetime1">
              <a:rPr lang="en-GB" noProof="0" smtClean="0"/>
              <a:t>01/12/2017</a:t>
            </a:fld>
            <a:endParaRPr lang="en-GB" noProof="0"/>
          </a:p>
        </p:txBody>
      </p:sp>
      <p:sp>
        <p:nvSpPr>
          <p:cNvPr id="8" name="Footer Placeholder 7"/>
          <p:cNvSpPr>
            <a:spLocks noGrp="1"/>
          </p:cNvSpPr>
          <p:nvPr>
            <p:ph type="ftr" sz="quarter" idx="11"/>
          </p:nvPr>
        </p:nvSpPr>
        <p:spPr/>
        <p:txBody>
          <a:bodyPr/>
          <a:lstStyle/>
          <a:p>
            <a:endParaRPr lang="en-GB" noProof="0"/>
          </a:p>
        </p:txBody>
      </p:sp>
      <p:sp>
        <p:nvSpPr>
          <p:cNvPr id="9" name="Slide Number Placeholder 8"/>
          <p:cNvSpPr>
            <a:spLocks noGrp="1"/>
          </p:cNvSpPr>
          <p:nvPr>
            <p:ph type="sldNum" sz="quarter" idx="12"/>
          </p:nvPr>
        </p:nvSpPr>
        <p:spPr/>
        <p:txBody>
          <a:bodyPr/>
          <a:lstStyle/>
          <a:p>
            <a:fld id="{551115BC-487E-4422-894C-CB7CD3E79223}" type="slidenum">
              <a:rPr lang="en-GB" noProof="0" smtClean="0"/>
              <a:t>‹#›</a:t>
            </a:fld>
            <a:endParaRPr lang="en-GB" noProof="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noProof="0" smtClean="0"/>
              <a:t>Click to edit Master title style</a:t>
            </a:r>
            <a:endParaRPr lang="en-GB" noProof="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en-GB" noProof="0" smtClean="0"/>
              <a:t>01/12/2017</a:t>
            </a:fld>
            <a:endParaRPr lang="en-GB" noProof="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en-GB" noProof="0" smtClean="0"/>
              <a:t>‹#›</a:t>
            </a:fld>
            <a:endParaRPr lang="en-GB" noProof="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GB" sz="4000" dirty="0" smtClean="0"/>
              <a:t>Document Management</a:t>
            </a:r>
            <a:br>
              <a:rPr lang="en-GB" sz="4000" dirty="0" smtClean="0"/>
            </a:br>
            <a:r>
              <a:rPr lang="en-GB" sz="4000" dirty="0" smtClean="0"/>
              <a:t>Archiving</a:t>
            </a:r>
            <a:endParaRPr lang="en-GB" sz="4000" dirty="0"/>
          </a:p>
        </p:txBody>
      </p:sp>
      <p:sp>
        <p:nvSpPr>
          <p:cNvPr id="3" name="Subtitle 2"/>
          <p:cNvSpPr>
            <a:spLocks noGrp="1"/>
          </p:cNvSpPr>
          <p:nvPr>
            <p:ph type="subTitle" idx="1"/>
          </p:nvPr>
        </p:nvSpPr>
        <p:spPr/>
        <p:txBody>
          <a:bodyPr>
            <a:noAutofit/>
          </a:bodyPr>
          <a:lstStyle/>
          <a:p>
            <a:r>
              <a:rPr lang="en-GB" sz="2000" dirty="0" smtClean="0">
                <a:solidFill>
                  <a:schemeClr val="bg1"/>
                </a:solidFill>
              </a:rPr>
              <a:t>Mattias Skafar</a:t>
            </a:r>
          </a:p>
          <a:p>
            <a:r>
              <a:rPr lang="en-GB" sz="2000" dirty="0" smtClean="0">
                <a:solidFill>
                  <a:schemeClr val="bg1"/>
                </a:solidFill>
              </a:rPr>
              <a:t>Head of Quality Division</a:t>
            </a:r>
            <a:endParaRPr lang="en-GB" sz="2000" dirty="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smtClean="0">
                <a:solidFill>
                  <a:srgbClr val="FFFFFF"/>
                </a:solidFill>
              </a:rPr>
              <a:t>www.europeanspallationsource.se</a:t>
            </a:r>
          </a:p>
          <a:p>
            <a:pPr algn="ctr"/>
            <a:fld id="{656E358F-28A8-D04A-99E6-206C49444CD4}" type="datetime3">
              <a:rPr lang="en-GB" sz="1400" smtClean="0">
                <a:solidFill>
                  <a:srgbClr val="FFFFFF"/>
                </a:solidFill>
              </a:rPr>
              <a:t>1 December, 2017</a:t>
            </a:fld>
            <a:endParaRPr lang="en-GB" sz="1400" smtClean="0">
              <a:solidFill>
                <a:srgbClr val="FFFFFF"/>
              </a:solidFill>
            </a:endParaRPr>
          </a:p>
        </p:txBody>
      </p:sp>
    </p:spTree>
    <p:extLst>
      <p:ext uri="{BB962C8B-B14F-4D97-AF65-F5344CB8AC3E}">
        <p14:creationId xmlns:p14="http://schemas.microsoft.com/office/powerpoint/2010/main" val="1394613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document management?</a:t>
            </a:r>
          </a:p>
        </p:txBody>
      </p:sp>
      <p:sp>
        <p:nvSpPr>
          <p:cNvPr id="3" name="Content Placeholder 2"/>
          <p:cNvSpPr>
            <a:spLocks noGrp="1"/>
          </p:cNvSpPr>
          <p:nvPr>
            <p:ph idx="1"/>
          </p:nvPr>
        </p:nvSpPr>
        <p:spPr>
          <a:xfrm>
            <a:off x="457200" y="1600200"/>
            <a:ext cx="8229600" cy="5121275"/>
          </a:xfrm>
        </p:spPr>
        <p:txBody>
          <a:bodyPr>
            <a:normAutofit fontScale="85000" lnSpcReduction="20000"/>
          </a:bodyPr>
          <a:lstStyle/>
          <a:p>
            <a:r>
              <a:rPr lang="en-US" b="1" dirty="0">
                <a:solidFill>
                  <a:schemeClr val="tx1"/>
                </a:solidFill>
              </a:rPr>
              <a:t>ISO 9001:2015 Documentation Requirements </a:t>
            </a:r>
            <a:endParaRPr lang="en-US" dirty="0">
              <a:solidFill>
                <a:schemeClr val="tx1"/>
              </a:solidFill>
            </a:endParaRPr>
          </a:p>
          <a:p>
            <a:pPr lvl="1"/>
            <a:r>
              <a:rPr lang="en-US" dirty="0">
                <a:solidFill>
                  <a:schemeClr val="tx1"/>
                </a:solidFill>
              </a:rPr>
              <a:t>ISO 9001:2015 clause </a:t>
            </a:r>
            <a:r>
              <a:rPr lang="en-US" dirty="0" smtClean="0">
                <a:solidFill>
                  <a:schemeClr val="tx1"/>
                </a:solidFill>
              </a:rPr>
              <a:t>4.4 </a:t>
            </a:r>
            <a:br>
              <a:rPr lang="en-US" dirty="0" smtClean="0">
                <a:solidFill>
                  <a:schemeClr val="tx1"/>
                </a:solidFill>
              </a:rPr>
            </a:br>
            <a:r>
              <a:rPr lang="en-US" dirty="0" smtClean="0">
                <a:solidFill>
                  <a:schemeClr val="tx1"/>
                </a:solidFill>
              </a:rPr>
              <a:t/>
            </a:r>
            <a:br>
              <a:rPr lang="en-US" dirty="0" smtClean="0">
                <a:solidFill>
                  <a:schemeClr val="tx1"/>
                </a:solidFill>
              </a:rPr>
            </a:br>
            <a:r>
              <a:rPr lang="en-US" i="1" dirty="0" smtClean="0">
                <a:solidFill>
                  <a:schemeClr val="tx1"/>
                </a:solidFill>
              </a:rPr>
              <a:t>“maintain </a:t>
            </a:r>
            <a:r>
              <a:rPr lang="en-US" i="1" dirty="0">
                <a:solidFill>
                  <a:schemeClr val="tx1"/>
                </a:solidFill>
              </a:rPr>
              <a:t>documented information to the extent necessary to support the operation of processes and retain documented information to the extent necessary to have confident that the processes are being carried out as planned.” </a:t>
            </a:r>
            <a:r>
              <a:rPr lang="en-US" i="1" dirty="0" smtClean="0">
                <a:solidFill>
                  <a:schemeClr val="tx1"/>
                </a:solidFill>
              </a:rPr>
              <a:t/>
            </a:r>
            <a:br>
              <a:rPr lang="en-US" i="1" dirty="0" smtClean="0">
                <a:solidFill>
                  <a:schemeClr val="tx1"/>
                </a:solidFill>
              </a:rPr>
            </a:br>
            <a:endParaRPr lang="en-US" dirty="0" smtClean="0">
              <a:solidFill>
                <a:schemeClr val="tx1"/>
              </a:solidFill>
            </a:endParaRPr>
          </a:p>
          <a:p>
            <a:r>
              <a:rPr lang="en-US" dirty="0" smtClean="0">
                <a:solidFill>
                  <a:schemeClr val="tx1"/>
                </a:solidFill>
              </a:rPr>
              <a:t>Use CHESS (or equivalent) from the beginning. </a:t>
            </a:r>
          </a:p>
          <a:p>
            <a:pPr lvl="1"/>
            <a:r>
              <a:rPr lang="en-US" dirty="0" smtClean="0">
                <a:solidFill>
                  <a:schemeClr val="tx1"/>
                </a:solidFill>
              </a:rPr>
              <a:t>Document numbering</a:t>
            </a:r>
          </a:p>
          <a:p>
            <a:pPr lvl="1"/>
            <a:r>
              <a:rPr lang="en-US" dirty="0" smtClean="0">
                <a:solidFill>
                  <a:schemeClr val="tx1"/>
                </a:solidFill>
              </a:rPr>
              <a:t>Revision handling</a:t>
            </a:r>
          </a:p>
          <a:p>
            <a:pPr lvl="1"/>
            <a:r>
              <a:rPr lang="en-US" dirty="0" smtClean="0">
                <a:solidFill>
                  <a:schemeClr val="tx1"/>
                </a:solidFill>
              </a:rPr>
              <a:t>Traceability</a:t>
            </a:r>
          </a:p>
          <a:p>
            <a:pPr lvl="1"/>
            <a:r>
              <a:rPr lang="en-US" dirty="0" smtClean="0">
                <a:solidFill>
                  <a:schemeClr val="tx1"/>
                </a:solidFill>
              </a:rPr>
              <a:t>Archiving</a:t>
            </a:r>
          </a:p>
          <a:p>
            <a:r>
              <a:rPr lang="en-US" dirty="0" smtClean="0">
                <a:solidFill>
                  <a:schemeClr val="tx1"/>
                </a:solidFill>
              </a:rPr>
              <a:t>Review process:</a:t>
            </a:r>
            <a:endParaRPr lang="en-US" dirty="0">
              <a:solidFill>
                <a:schemeClr val="tx1"/>
              </a:solidFill>
            </a:endParaRPr>
          </a:p>
          <a:p>
            <a:pPr lvl="1"/>
            <a:r>
              <a:rPr lang="en-US" dirty="0" smtClean="0">
                <a:solidFill>
                  <a:schemeClr val="tx1"/>
                </a:solidFill>
              </a:rPr>
              <a:t>Author</a:t>
            </a:r>
            <a:endParaRPr lang="en-US" dirty="0">
              <a:solidFill>
                <a:schemeClr val="tx1"/>
              </a:solidFill>
            </a:endParaRPr>
          </a:p>
          <a:p>
            <a:pPr lvl="1"/>
            <a:r>
              <a:rPr lang="en-US" dirty="0" smtClean="0">
                <a:solidFill>
                  <a:schemeClr val="tx1"/>
                </a:solidFill>
              </a:rPr>
              <a:t>Reviewer</a:t>
            </a:r>
            <a:endParaRPr lang="en-US" dirty="0">
              <a:solidFill>
                <a:schemeClr val="tx1"/>
              </a:solidFill>
            </a:endParaRPr>
          </a:p>
          <a:p>
            <a:pPr lvl="1"/>
            <a:r>
              <a:rPr lang="en-US" dirty="0" smtClean="0">
                <a:solidFill>
                  <a:schemeClr val="tx1"/>
                </a:solidFill>
              </a:rPr>
              <a:t>Approver</a:t>
            </a:r>
          </a:p>
          <a:p>
            <a:pPr lvl="1"/>
            <a:endParaRPr lang="en-US" dirty="0" smtClean="0">
              <a:solidFill>
                <a:schemeClr val="tx1"/>
              </a:solidFill>
            </a:endParaRPr>
          </a:p>
          <a:p>
            <a:endParaRPr lang="en-US" dirty="0" smtClean="0">
              <a:solidFill>
                <a:schemeClr val="tx1"/>
              </a:solidFill>
            </a:endParaRPr>
          </a:p>
          <a:p>
            <a:pPr lvl="1"/>
            <a:endParaRPr lang="en-US" dirty="0" smtClean="0"/>
          </a:p>
          <a:p>
            <a:endParaRPr lang="en-US" dirty="0" smtClean="0"/>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dirty="0"/>
          </a:p>
        </p:txBody>
      </p:sp>
      <p:sp>
        <p:nvSpPr>
          <p:cNvPr id="5" name="Right Brace 4"/>
          <p:cNvSpPr/>
          <p:nvPr/>
        </p:nvSpPr>
        <p:spPr>
          <a:xfrm>
            <a:off x="4067944" y="5589240"/>
            <a:ext cx="360040" cy="8640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4644008" y="5877272"/>
            <a:ext cx="4176464" cy="369332"/>
          </a:xfrm>
          <a:prstGeom prst="rect">
            <a:avLst/>
          </a:prstGeom>
          <a:noFill/>
        </p:spPr>
        <p:txBody>
          <a:bodyPr wrap="square" rtlCol="0">
            <a:spAutoFit/>
          </a:bodyPr>
          <a:lstStyle/>
          <a:p>
            <a:r>
              <a:rPr lang="en-US" dirty="0" smtClean="0"/>
              <a:t>Independent reviewer is mandatory</a:t>
            </a:r>
            <a:endParaRPr lang="en-US" dirty="0"/>
          </a:p>
        </p:txBody>
      </p:sp>
      <p:sp>
        <p:nvSpPr>
          <p:cNvPr id="7" name="Right Brace 6"/>
          <p:cNvSpPr/>
          <p:nvPr/>
        </p:nvSpPr>
        <p:spPr>
          <a:xfrm>
            <a:off x="4067944" y="4149080"/>
            <a:ext cx="360040" cy="108012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4644008" y="4504474"/>
            <a:ext cx="4176464" cy="369332"/>
          </a:xfrm>
          <a:prstGeom prst="rect">
            <a:avLst/>
          </a:prstGeom>
          <a:noFill/>
        </p:spPr>
        <p:txBody>
          <a:bodyPr wrap="square" rtlCol="0">
            <a:spAutoFit/>
          </a:bodyPr>
          <a:lstStyle/>
          <a:p>
            <a:r>
              <a:rPr lang="en-US" dirty="0" smtClean="0"/>
              <a:t>Use of CHESS Templates (recommended)</a:t>
            </a:r>
            <a:endParaRPr lang="en-US" dirty="0"/>
          </a:p>
        </p:txBody>
      </p:sp>
    </p:spTree>
    <p:extLst>
      <p:ext uri="{BB962C8B-B14F-4D97-AF65-F5344CB8AC3E}">
        <p14:creationId xmlns:p14="http://schemas.microsoft.com/office/powerpoint/2010/main" val="871659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document management? (cont.)</a:t>
            </a:r>
            <a:endParaRPr lang="en-US" dirty="0"/>
          </a:p>
        </p:txBody>
      </p:sp>
      <p:sp>
        <p:nvSpPr>
          <p:cNvPr id="3" name="Content Placeholder 2"/>
          <p:cNvSpPr>
            <a:spLocks noGrp="1"/>
          </p:cNvSpPr>
          <p:nvPr>
            <p:ph idx="1"/>
          </p:nvPr>
        </p:nvSpPr>
        <p:spPr>
          <a:xfrm>
            <a:off x="457200" y="1600200"/>
            <a:ext cx="8363272" cy="5717232"/>
          </a:xfrm>
        </p:spPr>
        <p:txBody>
          <a:bodyPr>
            <a:normAutofit fontScale="70000" lnSpcReduction="20000"/>
          </a:bodyPr>
          <a:lstStyle/>
          <a:p>
            <a:r>
              <a:rPr lang="en-US" dirty="0" smtClean="0">
                <a:solidFill>
                  <a:schemeClr val="tx1"/>
                </a:solidFill>
              </a:rPr>
              <a:t>ESS has several </a:t>
            </a:r>
            <a:r>
              <a:rPr lang="en-US" b="1" dirty="0" smtClean="0">
                <a:solidFill>
                  <a:schemeClr val="tx1"/>
                </a:solidFill>
              </a:rPr>
              <a:t>internal and external stakeholders </a:t>
            </a:r>
            <a:r>
              <a:rPr lang="en-US" dirty="0" smtClean="0">
                <a:solidFill>
                  <a:schemeClr val="tx1"/>
                </a:solidFill>
              </a:rPr>
              <a:t>requiring us to have our Management system and facility documentation structured and retrievable.</a:t>
            </a:r>
          </a:p>
          <a:p>
            <a:pPr lvl="1"/>
            <a:r>
              <a:rPr lang="en-US" dirty="0">
                <a:solidFill>
                  <a:schemeClr val="tx1"/>
                </a:solidFill>
              </a:rPr>
              <a:t>ESS organization itself</a:t>
            </a:r>
          </a:p>
          <a:p>
            <a:pPr lvl="1"/>
            <a:r>
              <a:rPr lang="en-US" dirty="0" smtClean="0">
                <a:solidFill>
                  <a:schemeClr val="tx1"/>
                </a:solidFill>
              </a:rPr>
              <a:t>Swedish Radiation Authority - SSM</a:t>
            </a:r>
          </a:p>
          <a:p>
            <a:pPr lvl="1"/>
            <a:r>
              <a:rPr lang="en-US" dirty="0">
                <a:solidFill>
                  <a:schemeClr val="tx1"/>
                </a:solidFill>
              </a:rPr>
              <a:t>Swedish work environmental authority</a:t>
            </a:r>
          </a:p>
          <a:p>
            <a:pPr lvl="1"/>
            <a:r>
              <a:rPr lang="en-US" dirty="0" smtClean="0">
                <a:solidFill>
                  <a:schemeClr val="tx1"/>
                </a:solidFill>
              </a:rPr>
              <a:t>Insurance company etc.</a:t>
            </a:r>
            <a:br>
              <a:rPr lang="en-US" dirty="0" smtClean="0">
                <a:solidFill>
                  <a:schemeClr val="tx1"/>
                </a:solidFill>
              </a:rPr>
            </a:br>
            <a:endParaRPr lang="en-US" dirty="0" smtClean="0">
              <a:solidFill>
                <a:schemeClr val="tx1"/>
              </a:solidFill>
            </a:endParaRPr>
          </a:p>
          <a:p>
            <a:r>
              <a:rPr lang="en-US" dirty="0" smtClean="0">
                <a:solidFill>
                  <a:schemeClr val="tx1"/>
                </a:solidFill>
              </a:rPr>
              <a:t>This to be able to show:</a:t>
            </a:r>
          </a:p>
          <a:p>
            <a:pPr lvl="1"/>
            <a:r>
              <a:rPr lang="en-US" dirty="0" smtClean="0">
                <a:solidFill>
                  <a:schemeClr val="tx1"/>
                </a:solidFill>
              </a:rPr>
              <a:t>how the facility is </a:t>
            </a:r>
            <a:r>
              <a:rPr lang="en-US" b="1" dirty="0" smtClean="0">
                <a:solidFill>
                  <a:schemeClr val="tx1"/>
                </a:solidFill>
              </a:rPr>
              <a:t>built</a:t>
            </a:r>
            <a:r>
              <a:rPr lang="en-US" dirty="0" smtClean="0">
                <a:solidFill>
                  <a:schemeClr val="tx1"/>
                </a:solidFill>
              </a:rPr>
              <a:t> </a:t>
            </a:r>
          </a:p>
          <a:p>
            <a:pPr lvl="1"/>
            <a:r>
              <a:rPr lang="en-US" dirty="0" smtClean="0">
                <a:solidFill>
                  <a:schemeClr val="tx1"/>
                </a:solidFill>
              </a:rPr>
              <a:t>how </a:t>
            </a:r>
            <a:r>
              <a:rPr lang="en-US" b="1" dirty="0" smtClean="0">
                <a:solidFill>
                  <a:schemeClr val="tx1"/>
                </a:solidFill>
              </a:rPr>
              <a:t>safety analysis</a:t>
            </a:r>
            <a:r>
              <a:rPr lang="en-US" dirty="0" smtClean="0">
                <a:solidFill>
                  <a:schemeClr val="tx1"/>
                </a:solidFill>
              </a:rPr>
              <a:t> and measures have been applied</a:t>
            </a:r>
          </a:p>
          <a:p>
            <a:pPr lvl="1"/>
            <a:r>
              <a:rPr lang="en-US" dirty="0" smtClean="0">
                <a:solidFill>
                  <a:schemeClr val="tx1"/>
                </a:solidFill>
              </a:rPr>
              <a:t>how </a:t>
            </a:r>
            <a:r>
              <a:rPr lang="en-US" b="1" dirty="0" smtClean="0">
                <a:solidFill>
                  <a:schemeClr val="tx1"/>
                </a:solidFill>
              </a:rPr>
              <a:t>requirements</a:t>
            </a:r>
            <a:r>
              <a:rPr lang="en-US" dirty="0" smtClean="0">
                <a:solidFill>
                  <a:schemeClr val="tx1"/>
                </a:solidFill>
              </a:rPr>
              <a:t> have been met</a:t>
            </a:r>
          </a:p>
          <a:p>
            <a:pPr lvl="1"/>
            <a:r>
              <a:rPr lang="en-US" dirty="0">
                <a:solidFill>
                  <a:schemeClr val="tx1"/>
                </a:solidFill>
              </a:rPr>
              <a:t>h</a:t>
            </a:r>
            <a:r>
              <a:rPr lang="en-US" dirty="0" smtClean="0">
                <a:solidFill>
                  <a:schemeClr val="tx1"/>
                </a:solidFill>
              </a:rPr>
              <a:t>ow we intend to </a:t>
            </a:r>
            <a:r>
              <a:rPr lang="en-US" b="1" dirty="0" smtClean="0">
                <a:solidFill>
                  <a:schemeClr val="tx1"/>
                </a:solidFill>
              </a:rPr>
              <a:t>archive</a:t>
            </a:r>
            <a:r>
              <a:rPr lang="en-US" dirty="0" smtClean="0">
                <a:solidFill>
                  <a:schemeClr val="tx1"/>
                </a:solidFill>
              </a:rPr>
              <a:t> and plan for long term preservation of facility documentation</a:t>
            </a:r>
            <a:br>
              <a:rPr lang="en-US" dirty="0" smtClean="0">
                <a:solidFill>
                  <a:schemeClr val="tx1"/>
                </a:solidFill>
              </a:rPr>
            </a:br>
            <a:endParaRPr lang="en-US" dirty="0" smtClean="0">
              <a:solidFill>
                <a:schemeClr val="tx1"/>
              </a:solidFill>
            </a:endParaRPr>
          </a:p>
          <a:p>
            <a:r>
              <a:rPr lang="en-US" dirty="0" smtClean="0">
                <a:solidFill>
                  <a:schemeClr val="tx1"/>
                </a:solidFill>
              </a:rPr>
              <a:t>This will give us the means to:</a:t>
            </a:r>
          </a:p>
          <a:p>
            <a:pPr lvl="1"/>
            <a:r>
              <a:rPr lang="en-US" dirty="0" smtClean="0">
                <a:solidFill>
                  <a:schemeClr val="tx1"/>
                </a:solidFill>
              </a:rPr>
              <a:t>Install, </a:t>
            </a:r>
          </a:p>
          <a:p>
            <a:pPr lvl="1"/>
            <a:r>
              <a:rPr lang="en-US" dirty="0" smtClean="0">
                <a:solidFill>
                  <a:schemeClr val="tx1"/>
                </a:solidFill>
              </a:rPr>
              <a:t>Operate, </a:t>
            </a:r>
          </a:p>
          <a:p>
            <a:pPr lvl="1"/>
            <a:r>
              <a:rPr lang="en-US" dirty="0" smtClean="0">
                <a:solidFill>
                  <a:schemeClr val="tx1"/>
                </a:solidFill>
              </a:rPr>
              <a:t>Maintain, </a:t>
            </a:r>
          </a:p>
          <a:p>
            <a:pPr lvl="1"/>
            <a:r>
              <a:rPr lang="en-US" dirty="0" smtClean="0">
                <a:solidFill>
                  <a:schemeClr val="tx1"/>
                </a:solidFill>
              </a:rPr>
              <a:t>Repair and update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a:p>
        </p:txBody>
      </p:sp>
      <p:sp>
        <p:nvSpPr>
          <p:cNvPr id="5" name="TextBox 4"/>
          <p:cNvSpPr txBox="1"/>
          <p:nvPr/>
        </p:nvSpPr>
        <p:spPr>
          <a:xfrm>
            <a:off x="4036341" y="5733256"/>
            <a:ext cx="4392488" cy="369332"/>
          </a:xfrm>
          <a:prstGeom prst="rect">
            <a:avLst/>
          </a:prstGeom>
          <a:noFill/>
        </p:spPr>
        <p:txBody>
          <a:bodyPr wrap="square" rtlCol="0">
            <a:spAutoFit/>
          </a:bodyPr>
          <a:lstStyle/>
          <a:p>
            <a:r>
              <a:rPr lang="en-US"/>
              <a:t>the facility in a safe and cost effective way.</a:t>
            </a:r>
          </a:p>
        </p:txBody>
      </p:sp>
      <p:sp>
        <p:nvSpPr>
          <p:cNvPr id="6" name="Right Brace 5"/>
          <p:cNvSpPr/>
          <p:nvPr/>
        </p:nvSpPr>
        <p:spPr>
          <a:xfrm>
            <a:off x="3598350" y="5521878"/>
            <a:ext cx="360040" cy="85945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 name="Straight Connector 7"/>
          <p:cNvCxnSpPr/>
          <p:nvPr/>
        </p:nvCxnSpPr>
        <p:spPr>
          <a:xfrm>
            <a:off x="3491880" y="2132856"/>
            <a:ext cx="2448272" cy="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9361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Facility documentation according to SSM</a:t>
            </a:r>
            <a:endParaRPr lang="en-GB" dirty="0"/>
          </a:p>
        </p:txBody>
      </p:sp>
      <p:sp>
        <p:nvSpPr>
          <p:cNvPr id="3" name="Content Placeholder 2"/>
          <p:cNvSpPr>
            <a:spLocks noGrp="1"/>
          </p:cNvSpPr>
          <p:nvPr>
            <p:ph sz="half" idx="1"/>
          </p:nvPr>
        </p:nvSpPr>
        <p:spPr>
          <a:xfrm>
            <a:off x="457200" y="1600200"/>
            <a:ext cx="3466728" cy="4525963"/>
          </a:xfrm>
        </p:spPr>
        <p:txBody>
          <a:bodyPr>
            <a:normAutofit fontScale="92500" lnSpcReduction="20000"/>
          </a:bodyPr>
          <a:lstStyle/>
          <a:p>
            <a:pPr marL="0" indent="0">
              <a:buNone/>
            </a:pPr>
            <a:r>
              <a:rPr lang="en-GB" sz="2400" b="1" dirty="0" smtClean="0">
                <a:solidFill>
                  <a:schemeClr val="tx1"/>
                </a:solidFill>
              </a:rPr>
              <a:t>ESS definition on high-level (extract from ESS-0068713):</a:t>
            </a:r>
          </a:p>
          <a:p>
            <a:pPr marL="514350" indent="-514350">
              <a:buFont typeface="+mj-lt"/>
              <a:buAutoNum type="arabicPeriod"/>
            </a:pPr>
            <a:r>
              <a:rPr lang="en-GB" sz="2400" dirty="0" smtClean="0">
                <a:solidFill>
                  <a:schemeClr val="tx1"/>
                </a:solidFill>
              </a:rPr>
              <a:t>System </a:t>
            </a:r>
            <a:r>
              <a:rPr lang="en-GB" sz="2400" dirty="0">
                <a:solidFill>
                  <a:schemeClr val="tx1"/>
                </a:solidFill>
              </a:rPr>
              <a:t>Requirement Specification</a:t>
            </a:r>
          </a:p>
          <a:p>
            <a:pPr marL="514350" indent="-514350">
              <a:buFont typeface="+mj-lt"/>
              <a:buAutoNum type="arabicPeriod"/>
            </a:pPr>
            <a:r>
              <a:rPr lang="en-GB" sz="2400" dirty="0" smtClean="0">
                <a:solidFill>
                  <a:schemeClr val="tx1"/>
                </a:solidFill>
              </a:rPr>
              <a:t>Concept </a:t>
            </a:r>
            <a:r>
              <a:rPr lang="en-GB" sz="2400" dirty="0">
                <a:solidFill>
                  <a:schemeClr val="tx1"/>
                </a:solidFill>
              </a:rPr>
              <a:t>of Operation Description</a:t>
            </a:r>
          </a:p>
          <a:p>
            <a:pPr marL="514350" indent="-514350">
              <a:buFont typeface="+mj-lt"/>
              <a:buAutoNum type="arabicPeriod"/>
            </a:pPr>
            <a:r>
              <a:rPr lang="en-GB" sz="2400" dirty="0" smtClean="0">
                <a:solidFill>
                  <a:schemeClr val="tx1"/>
                </a:solidFill>
              </a:rPr>
              <a:t>System </a:t>
            </a:r>
            <a:r>
              <a:rPr lang="en-GB" sz="2400" dirty="0">
                <a:solidFill>
                  <a:schemeClr val="tx1"/>
                </a:solidFill>
              </a:rPr>
              <a:t>Architecture Description</a:t>
            </a:r>
          </a:p>
          <a:p>
            <a:pPr marL="514350" indent="-514350">
              <a:buFont typeface="+mj-lt"/>
              <a:buAutoNum type="arabicPeriod"/>
            </a:pPr>
            <a:r>
              <a:rPr lang="en-GB" sz="2400" dirty="0" smtClean="0">
                <a:solidFill>
                  <a:schemeClr val="tx1"/>
                </a:solidFill>
              </a:rPr>
              <a:t>System </a:t>
            </a:r>
            <a:r>
              <a:rPr lang="en-GB" sz="2400" dirty="0">
                <a:solidFill>
                  <a:schemeClr val="tx1"/>
                </a:solidFill>
              </a:rPr>
              <a:t>Detailed Design Descriptions</a:t>
            </a:r>
          </a:p>
          <a:p>
            <a:pPr marL="514350" indent="-514350">
              <a:buFont typeface="+mj-lt"/>
              <a:buAutoNum type="arabicPeriod"/>
            </a:pPr>
            <a:r>
              <a:rPr lang="en-GB" sz="2400" dirty="0" smtClean="0">
                <a:solidFill>
                  <a:schemeClr val="tx1"/>
                </a:solidFill>
              </a:rPr>
              <a:t>Non-Conformity </a:t>
            </a:r>
            <a:r>
              <a:rPr lang="en-GB" sz="2400" dirty="0">
                <a:solidFill>
                  <a:schemeClr val="tx1"/>
                </a:solidFill>
              </a:rPr>
              <a:t>Reports</a:t>
            </a:r>
          </a:p>
          <a:p>
            <a:pPr marL="514350" indent="-514350">
              <a:buFont typeface="+mj-lt"/>
              <a:buAutoNum type="arabicPeriod"/>
            </a:pPr>
            <a:r>
              <a:rPr lang="en-GB" sz="2400" dirty="0" smtClean="0">
                <a:solidFill>
                  <a:schemeClr val="tx1"/>
                </a:solidFill>
              </a:rPr>
              <a:t>Verification </a:t>
            </a:r>
            <a:r>
              <a:rPr lang="en-GB" sz="2400" dirty="0">
                <a:solidFill>
                  <a:schemeClr val="tx1"/>
                </a:solidFill>
              </a:rPr>
              <a:t>Report</a:t>
            </a:r>
          </a:p>
          <a:p>
            <a:pPr marL="514350" indent="-514350">
              <a:buFont typeface="+mj-lt"/>
              <a:buAutoNum type="arabicPeriod"/>
            </a:pPr>
            <a:r>
              <a:rPr lang="en-GB" sz="2400" dirty="0" smtClean="0">
                <a:solidFill>
                  <a:schemeClr val="tx1"/>
                </a:solidFill>
              </a:rPr>
              <a:t>Validation </a:t>
            </a:r>
            <a:r>
              <a:rPr lang="en-GB" sz="2400" dirty="0">
                <a:solidFill>
                  <a:schemeClr val="tx1"/>
                </a:solidFill>
              </a:rPr>
              <a:t>Report</a:t>
            </a:r>
          </a:p>
          <a:p>
            <a:endParaRPr lang="en-GB" sz="2400" dirty="0"/>
          </a:p>
        </p:txBody>
      </p:sp>
      <p:sp>
        <p:nvSpPr>
          <p:cNvPr id="5" name="Content Placeholder 4"/>
          <p:cNvSpPr>
            <a:spLocks noGrp="1"/>
          </p:cNvSpPr>
          <p:nvPr>
            <p:ph sz="half" idx="2"/>
          </p:nvPr>
        </p:nvSpPr>
        <p:spPr>
          <a:xfrm>
            <a:off x="3851920" y="1556792"/>
            <a:ext cx="5184576" cy="4525963"/>
          </a:xfrm>
        </p:spPr>
        <p:txBody>
          <a:bodyPr>
            <a:noAutofit/>
          </a:bodyPr>
          <a:lstStyle/>
          <a:p>
            <a:pPr marL="0" indent="0">
              <a:buNone/>
            </a:pPr>
            <a:r>
              <a:rPr lang="en-US" sz="2400" b="1" dirty="0" smtClean="0">
                <a:solidFill>
                  <a:schemeClr val="tx1"/>
                </a:solidFill>
              </a:rPr>
              <a:t>Minimum requirement from SSM (req. 6-21 as identified in ESS-0121507):</a:t>
            </a:r>
          </a:p>
          <a:p>
            <a:r>
              <a:rPr lang="en-US" sz="1800" dirty="0" smtClean="0">
                <a:solidFill>
                  <a:schemeClr val="tx1"/>
                </a:solidFill>
              </a:rPr>
              <a:t>The </a:t>
            </a:r>
            <a:r>
              <a:rPr lang="en-US" sz="1800" dirty="0">
                <a:solidFill>
                  <a:schemeClr val="tx1"/>
                </a:solidFill>
              </a:rPr>
              <a:t>term technical facility documentation refers to relevant drawings of the facility, </a:t>
            </a:r>
            <a:r>
              <a:rPr lang="en-US" sz="1800" dirty="0" smtClean="0">
                <a:solidFill>
                  <a:schemeClr val="tx1"/>
                </a:solidFill>
              </a:rPr>
              <a:t>its building </a:t>
            </a:r>
            <a:r>
              <a:rPr lang="en-US" sz="1800" dirty="0">
                <a:solidFill>
                  <a:schemeClr val="tx1"/>
                </a:solidFill>
              </a:rPr>
              <a:t>structures, systems, components, and devices, as well as documentation </a:t>
            </a:r>
            <a:r>
              <a:rPr lang="en-US" sz="1800" dirty="0" smtClean="0">
                <a:solidFill>
                  <a:schemeClr val="tx1"/>
                </a:solidFill>
              </a:rPr>
              <a:t>showing how </a:t>
            </a:r>
            <a:r>
              <a:rPr lang="en-US" sz="1800" dirty="0">
                <a:solidFill>
                  <a:schemeClr val="tx1"/>
                </a:solidFill>
              </a:rPr>
              <a:t>these have been manufactured, installed, and checked. </a:t>
            </a:r>
            <a:endParaRPr lang="en-US" sz="1800" dirty="0" smtClean="0">
              <a:solidFill>
                <a:schemeClr val="tx1"/>
              </a:solidFill>
            </a:endParaRPr>
          </a:p>
          <a:p>
            <a:r>
              <a:rPr lang="en-US" sz="1800" dirty="0" smtClean="0">
                <a:solidFill>
                  <a:schemeClr val="tx1"/>
                </a:solidFill>
              </a:rPr>
              <a:t>Where </a:t>
            </a:r>
            <a:r>
              <a:rPr lang="en-US" sz="1800" dirty="0">
                <a:solidFill>
                  <a:schemeClr val="tx1"/>
                </a:solidFill>
              </a:rPr>
              <a:t>applicable, </a:t>
            </a:r>
            <a:r>
              <a:rPr lang="en-US" sz="1800" dirty="0" smtClean="0">
                <a:solidFill>
                  <a:schemeClr val="tx1"/>
                </a:solidFill>
              </a:rPr>
              <a:t>information on </a:t>
            </a:r>
            <a:r>
              <a:rPr lang="en-US" sz="1800" dirty="0">
                <a:solidFill>
                  <a:schemeClr val="tx1"/>
                </a:solidFill>
              </a:rPr>
              <a:t>any changes made to the facility should also be included in the documentation. </a:t>
            </a:r>
            <a:endParaRPr lang="en-US" sz="1800" dirty="0" smtClean="0">
              <a:solidFill>
                <a:schemeClr val="tx1"/>
              </a:solidFill>
            </a:endParaRPr>
          </a:p>
          <a:p>
            <a:r>
              <a:rPr lang="en-US" sz="1800" dirty="0" smtClean="0">
                <a:solidFill>
                  <a:schemeClr val="tx1"/>
                </a:solidFill>
              </a:rPr>
              <a:t>The technical </a:t>
            </a:r>
            <a:r>
              <a:rPr lang="en-US" sz="1800" dirty="0">
                <a:solidFill>
                  <a:schemeClr val="tx1"/>
                </a:solidFill>
              </a:rPr>
              <a:t>facility documentation should also include relevant process and flow charts, </a:t>
            </a:r>
            <a:r>
              <a:rPr lang="en-US" sz="1800" dirty="0" smtClean="0">
                <a:solidFill>
                  <a:schemeClr val="tx1"/>
                </a:solidFill>
              </a:rPr>
              <a:t>as well </a:t>
            </a:r>
            <a:r>
              <a:rPr lang="en-US" sz="1800" dirty="0">
                <a:solidFill>
                  <a:schemeClr val="tx1"/>
                </a:solidFill>
              </a:rPr>
              <a:t>as the investigations and analyses that form the basis of safety analysis reports.</a:t>
            </a:r>
            <a:endParaRPr lang="en-US" sz="2400" dirty="0">
              <a:solidFill>
                <a:schemeClr val="tx1"/>
              </a:solidFill>
            </a:endParaRPr>
          </a:p>
          <a:p>
            <a:endParaRPr lang="en-GB" sz="2400" dirty="0"/>
          </a:p>
        </p:txBody>
      </p:sp>
      <p:sp>
        <p:nvSpPr>
          <p:cNvPr id="4" name="Slide Number Placeholder 3"/>
          <p:cNvSpPr>
            <a:spLocks noGrp="1"/>
          </p:cNvSpPr>
          <p:nvPr>
            <p:ph type="sldNum" sz="quarter" idx="12"/>
          </p:nvPr>
        </p:nvSpPr>
        <p:spPr/>
        <p:txBody>
          <a:bodyPr/>
          <a:lstStyle/>
          <a:p>
            <a:fld id="{551115BC-487E-4422-894C-CB7CD3E79223}" type="slidenum">
              <a:rPr lang="en-GB" smtClean="0"/>
              <a:t>4</a:t>
            </a:fld>
            <a:endParaRPr lang="en-GB"/>
          </a:p>
        </p:txBody>
      </p:sp>
      <p:sp>
        <p:nvSpPr>
          <p:cNvPr id="6" name="Rectangle 5"/>
          <p:cNvSpPr/>
          <p:nvPr/>
        </p:nvSpPr>
        <p:spPr>
          <a:xfrm>
            <a:off x="4139952" y="2636912"/>
            <a:ext cx="4824536" cy="115212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139952" y="4941168"/>
            <a:ext cx="4824536" cy="9361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8368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 Management and Archiving</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chemeClr val="tx1"/>
                </a:solidFill>
              </a:rPr>
              <a:t>Facility documentation </a:t>
            </a:r>
            <a:r>
              <a:rPr lang="en-US" dirty="0" smtClean="0">
                <a:solidFill>
                  <a:schemeClr val="tx1"/>
                </a:solidFill>
              </a:rPr>
              <a:t>will be handled as controlled document</a:t>
            </a:r>
          </a:p>
          <a:p>
            <a:r>
              <a:rPr lang="en-US" dirty="0" smtClean="0">
                <a:solidFill>
                  <a:schemeClr val="tx1"/>
                </a:solidFill>
              </a:rPr>
              <a:t>Strategy and requirements </a:t>
            </a:r>
            <a:r>
              <a:rPr lang="en-US" dirty="0">
                <a:solidFill>
                  <a:schemeClr val="tx1"/>
                </a:solidFill>
              </a:rPr>
              <a:t>how </a:t>
            </a:r>
            <a:r>
              <a:rPr lang="en-US" dirty="0" smtClean="0">
                <a:solidFill>
                  <a:schemeClr val="tx1"/>
                </a:solidFill>
              </a:rPr>
              <a:t>to save the documentation is described </a:t>
            </a:r>
            <a:r>
              <a:rPr lang="en-US" dirty="0">
                <a:solidFill>
                  <a:schemeClr val="tx1"/>
                </a:solidFill>
              </a:rPr>
              <a:t>in ESS Procedure for management of controlled documents ESS-0008797</a:t>
            </a:r>
          </a:p>
          <a:p>
            <a:r>
              <a:rPr lang="en-US" dirty="0" smtClean="0">
                <a:solidFill>
                  <a:schemeClr val="tx1"/>
                </a:solidFill>
              </a:rPr>
              <a:t>All controlled documents are managed and archived electronically in CHESS</a:t>
            </a:r>
          </a:p>
          <a:p>
            <a:r>
              <a:rPr lang="en-US" dirty="0">
                <a:solidFill>
                  <a:schemeClr val="tx1"/>
                </a:solidFill>
              </a:rPr>
              <a:t>The archiving shall comply with the requirements for archiving and preservation </a:t>
            </a:r>
            <a:r>
              <a:rPr lang="en-US" dirty="0" smtClean="0">
                <a:solidFill>
                  <a:schemeClr val="tx1"/>
                </a:solidFill>
              </a:rPr>
              <a:t>according to </a:t>
            </a:r>
            <a:r>
              <a:rPr lang="en-US" dirty="0">
                <a:solidFill>
                  <a:schemeClr val="tx1"/>
                </a:solidFill>
              </a:rPr>
              <a:t>the Swedish National Archive</a:t>
            </a:r>
            <a:r>
              <a:rPr lang="en-US" dirty="0" smtClean="0">
                <a:solidFill>
                  <a:schemeClr val="tx1"/>
                </a:solidFill>
              </a:rPr>
              <a:t>.</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a:p>
        </p:txBody>
      </p:sp>
    </p:spTree>
    <p:extLst>
      <p:ext uri="{BB962C8B-B14F-4D97-AF65-F5344CB8AC3E}">
        <p14:creationId xmlns:p14="http://schemas.microsoft.com/office/powerpoint/2010/main" val="1462718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egulatory requirements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a:p>
        </p:txBody>
      </p:sp>
      <p:sp>
        <p:nvSpPr>
          <p:cNvPr id="9" name="Rectangle 5"/>
          <p:cNvSpPr>
            <a:spLocks noChangeArrowheads="1"/>
          </p:cNvSpPr>
          <p:nvPr/>
        </p:nvSpPr>
        <p:spPr bwMode="auto">
          <a:xfrm>
            <a:off x="454274" y="1524880"/>
            <a:ext cx="807524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x-none" altLang="x-none" dirty="0"/>
              <a:t>SSM 15-36 Swedish Radiation Safety Authorities Special Conditions for the ESS facility in Lund, appendix 1, chapter 7, appendix 1 (ESS-0015358) </a:t>
            </a:r>
          </a:p>
          <a:p>
            <a:pPr marL="0" marR="0" lvl="0" indent="0" algn="l" defTabSz="914400" rtl="0" eaLnBrk="0" fontAlgn="base" latinLnBrk="0" hangingPunct="0">
              <a:lnSpc>
                <a:spcPct val="100000"/>
              </a:lnSpc>
              <a:spcBef>
                <a:spcPct val="0"/>
              </a:spcBef>
              <a:spcAft>
                <a:spcPct val="0"/>
              </a:spcAft>
              <a:buClrTx/>
              <a:buSzTx/>
              <a:buFontTx/>
              <a:buNone/>
              <a:tabLst/>
            </a:pPr>
            <a:r>
              <a:rPr lang="x-none" altLang="x-none" sz="1400" dirty="0"/>
              <a:t>Requirements for archiving and preservation of documentation related to radiation protection incl. facility documentation</a:t>
            </a:r>
          </a:p>
          <a:p>
            <a:pPr marL="0" marR="0" lvl="0" indent="0" algn="l" defTabSz="914400" rtl="0" eaLnBrk="0" fontAlgn="base" latinLnBrk="0" hangingPunct="0">
              <a:lnSpc>
                <a:spcPct val="100000"/>
              </a:lnSpc>
              <a:spcBef>
                <a:spcPct val="0"/>
              </a:spcBef>
              <a:spcAft>
                <a:spcPct val="0"/>
              </a:spcAft>
              <a:buClrTx/>
              <a:buSzTx/>
              <a:buFontTx/>
              <a:buNone/>
              <a:tabLst/>
            </a:pPr>
            <a:r>
              <a:rPr lang="x-none" altLang="x-none" dirty="0"/>
              <a:t> </a:t>
            </a:r>
          </a:p>
          <a:p>
            <a:pPr lvl="0" eaLnBrk="0" fontAlgn="base" hangingPunct="0">
              <a:spcBef>
                <a:spcPct val="0"/>
              </a:spcBef>
              <a:spcAft>
                <a:spcPct val="0"/>
              </a:spcAft>
            </a:pPr>
            <a:r>
              <a:rPr lang="x-none" altLang="x-none" dirty="0"/>
              <a:t>RA-FS </a:t>
            </a:r>
            <a:r>
              <a:rPr lang="x-none" altLang="x-none" dirty="0" smtClean="0"/>
              <a:t>2006:1</a:t>
            </a:r>
            <a:r>
              <a:rPr lang="sv-SE" altLang="x-none" dirty="0" smtClean="0"/>
              <a:t>,</a:t>
            </a:r>
            <a:r>
              <a:rPr lang="sv-SE" altLang="x-none" dirty="0"/>
              <a:t> RA-FS </a:t>
            </a:r>
            <a:r>
              <a:rPr lang="x-none" altLang="x-none" dirty="0"/>
              <a:t>2010:2 </a:t>
            </a:r>
            <a:r>
              <a:rPr lang="x-none" altLang="x-none" dirty="0" smtClean="0"/>
              <a:t> </a:t>
            </a:r>
            <a:r>
              <a:rPr lang="x-none" altLang="x-none" dirty="0"/>
              <a:t>The Swedish National Archive’s regulations and general guidelines for documents on </a:t>
            </a:r>
            <a:r>
              <a:rPr lang="x-none" altLang="x-none" dirty="0" smtClean="0"/>
              <a:t>paper</a:t>
            </a:r>
            <a:endParaRPr lang="sv-SE" altLang="x-none" dirty="0"/>
          </a:p>
          <a:p>
            <a:pPr lvl="0" eaLnBrk="0" fontAlgn="base" hangingPunct="0">
              <a:spcBef>
                <a:spcPct val="0"/>
              </a:spcBef>
              <a:spcAft>
                <a:spcPct val="0"/>
              </a:spcAft>
            </a:pPr>
            <a:r>
              <a:rPr lang="x-none" altLang="x-none" sz="1400" dirty="0"/>
              <a:t>Technical requirements </a:t>
            </a:r>
            <a:r>
              <a:rPr lang="sv-SE" altLang="x-none" sz="1400" dirty="0" smtClean="0"/>
              <a:t>for </a:t>
            </a:r>
            <a:r>
              <a:rPr lang="x-none" altLang="x-none" sz="1400" dirty="0" smtClean="0"/>
              <a:t>the </a:t>
            </a:r>
            <a:r>
              <a:rPr lang="x-none" altLang="x-none" sz="1400" dirty="0"/>
              <a:t>preparation, handling, storage, care and handover of documents on paper</a:t>
            </a:r>
          </a:p>
          <a:p>
            <a:pPr marL="0" marR="0" lvl="0" indent="0" algn="l" defTabSz="914400" rtl="0" eaLnBrk="0" fontAlgn="base" latinLnBrk="0" hangingPunct="0">
              <a:lnSpc>
                <a:spcPct val="100000"/>
              </a:lnSpc>
              <a:spcBef>
                <a:spcPct val="0"/>
              </a:spcBef>
              <a:spcAft>
                <a:spcPct val="0"/>
              </a:spcAft>
              <a:buClrTx/>
              <a:buSzTx/>
              <a:buFontTx/>
              <a:buNone/>
              <a:tabLst/>
            </a:pPr>
            <a:r>
              <a:rPr lang="x-none" altLang="x-none" dirty="0"/>
              <a:t> </a:t>
            </a:r>
          </a:p>
          <a:p>
            <a:pPr marL="0" marR="0" lvl="0" indent="0" algn="l" defTabSz="914400" rtl="0" eaLnBrk="0" fontAlgn="base" latinLnBrk="0" hangingPunct="0">
              <a:lnSpc>
                <a:spcPct val="100000"/>
              </a:lnSpc>
              <a:spcBef>
                <a:spcPct val="0"/>
              </a:spcBef>
              <a:spcAft>
                <a:spcPct val="0"/>
              </a:spcAft>
              <a:buClrTx/>
              <a:buSzTx/>
              <a:buFontTx/>
              <a:buNone/>
              <a:tabLst/>
            </a:pPr>
            <a:r>
              <a:rPr lang="x-none" altLang="x-none" dirty="0"/>
              <a:t>RA-FS 2008:1 Regulations on amendment to the Swedish National Archive’s regulations and general </a:t>
            </a:r>
            <a:r>
              <a:rPr lang="x-none" altLang="x-none" dirty="0" smtClean="0"/>
              <a:t>guidelines</a:t>
            </a:r>
            <a:r>
              <a:rPr lang="sv-SE" altLang="x-none" dirty="0" smtClean="0"/>
              <a:t>,</a:t>
            </a:r>
            <a:r>
              <a:rPr lang="sv-SE" altLang="x-none" dirty="0"/>
              <a:t> </a:t>
            </a:r>
            <a:r>
              <a:rPr lang="x-none" altLang="x-none" dirty="0" smtClean="0"/>
              <a:t>(</a:t>
            </a:r>
            <a:r>
              <a:rPr lang="x-none" altLang="x-none" dirty="0"/>
              <a:t>RA-FS 2006:4) on technical requirements and certification</a:t>
            </a:r>
          </a:p>
          <a:p>
            <a:pPr marL="0" marR="0" lvl="0" indent="0" algn="l" defTabSz="914400" rtl="0" eaLnBrk="0" fontAlgn="base" latinLnBrk="0" hangingPunct="0">
              <a:lnSpc>
                <a:spcPct val="100000"/>
              </a:lnSpc>
              <a:spcBef>
                <a:spcPct val="0"/>
              </a:spcBef>
              <a:spcAft>
                <a:spcPct val="0"/>
              </a:spcAft>
              <a:buClrTx/>
              <a:buSzTx/>
              <a:buFontTx/>
              <a:buNone/>
              <a:tabLst/>
            </a:pPr>
            <a:r>
              <a:rPr lang="x-none" altLang="x-none" sz="1400" dirty="0"/>
              <a:t>Technical requirements for product compliance with the Swedish National Archives’ technical requirements </a:t>
            </a:r>
          </a:p>
          <a:p>
            <a:pPr marL="0" marR="0" lvl="0" indent="0" algn="l" defTabSz="914400" rtl="0" eaLnBrk="0" fontAlgn="base" latinLnBrk="0" hangingPunct="0">
              <a:lnSpc>
                <a:spcPct val="100000"/>
              </a:lnSpc>
              <a:spcBef>
                <a:spcPct val="0"/>
              </a:spcBef>
              <a:spcAft>
                <a:spcPct val="0"/>
              </a:spcAft>
              <a:buClrTx/>
              <a:buSzTx/>
              <a:buFontTx/>
              <a:buNone/>
              <a:tabLst/>
            </a:pPr>
            <a:r>
              <a:rPr lang="x-none" altLang="x-none" sz="1400" dirty="0"/>
              <a:t>  </a:t>
            </a:r>
          </a:p>
          <a:p>
            <a:pPr marL="0" marR="0" lvl="0" indent="0" algn="l" defTabSz="914400" rtl="0" eaLnBrk="0" fontAlgn="base" latinLnBrk="0" hangingPunct="0">
              <a:lnSpc>
                <a:spcPct val="100000"/>
              </a:lnSpc>
              <a:spcBef>
                <a:spcPct val="0"/>
              </a:spcBef>
              <a:spcAft>
                <a:spcPct val="0"/>
              </a:spcAft>
              <a:buClrTx/>
              <a:buSzTx/>
              <a:buFontTx/>
              <a:buNone/>
              <a:tabLst/>
            </a:pPr>
            <a:r>
              <a:rPr lang="x-none" altLang="x-none" dirty="0"/>
              <a:t>RA-FS </a:t>
            </a:r>
            <a:r>
              <a:rPr lang="x-none" altLang="x-none" dirty="0" smtClean="0"/>
              <a:t>2009:1</a:t>
            </a:r>
            <a:r>
              <a:rPr lang="sv-SE" altLang="x-none" dirty="0" smtClean="0"/>
              <a:t>, RA-FS 2009:2 </a:t>
            </a:r>
            <a:r>
              <a:rPr lang="x-none" altLang="x-none" dirty="0" smtClean="0"/>
              <a:t>The </a:t>
            </a:r>
            <a:r>
              <a:rPr lang="x-none" altLang="x-none" dirty="0"/>
              <a:t>Swedish National Archive’s regulations and general guidelines on electronic </a:t>
            </a:r>
            <a:r>
              <a:rPr lang="x-none" altLang="x-none" dirty="0" smtClean="0"/>
              <a:t>documents</a:t>
            </a:r>
            <a:r>
              <a:rPr lang="sv-SE" altLang="x-none" dirty="0" smtClean="0"/>
              <a:t> </a:t>
            </a:r>
            <a:r>
              <a:rPr lang="x-none" altLang="x-none" dirty="0" smtClean="0"/>
              <a:t>(recordings </a:t>
            </a:r>
            <a:r>
              <a:rPr lang="x-none" altLang="x-none" dirty="0"/>
              <a:t>for automated processing)</a:t>
            </a:r>
          </a:p>
          <a:p>
            <a:pPr lvl="0" eaLnBrk="0" fontAlgn="base" hangingPunct="0">
              <a:spcBef>
                <a:spcPct val="0"/>
              </a:spcBef>
              <a:spcAft>
                <a:spcPct val="0"/>
              </a:spcAft>
            </a:pPr>
            <a:r>
              <a:rPr lang="x-none" altLang="x-none" sz="1400" dirty="0"/>
              <a:t>Technical requirements for </a:t>
            </a:r>
            <a:r>
              <a:rPr lang="sv-SE" altLang="x-none" sz="1400" dirty="0" smtClean="0"/>
              <a:t>the </a:t>
            </a:r>
            <a:r>
              <a:rPr lang="x-none" altLang="x-none" sz="1400" dirty="0"/>
              <a:t>preparation, preservation and submission of </a:t>
            </a:r>
            <a:r>
              <a:rPr lang="x-none" altLang="x-none" sz="1400" dirty="0" smtClean="0"/>
              <a:t>electronic </a:t>
            </a:r>
            <a:r>
              <a:rPr lang="x-none" altLang="x-none" sz="1400" dirty="0"/>
              <a:t>documents</a:t>
            </a:r>
          </a:p>
          <a:p>
            <a:pPr marL="0" marR="0" lvl="0" indent="0" algn="l" defTabSz="914400" rtl="0" eaLnBrk="0" fontAlgn="base" latinLnBrk="0" hangingPunct="0">
              <a:lnSpc>
                <a:spcPct val="100000"/>
              </a:lnSpc>
              <a:spcBef>
                <a:spcPct val="0"/>
              </a:spcBef>
              <a:spcAft>
                <a:spcPct val="0"/>
              </a:spcAft>
              <a:buClrTx/>
              <a:buSzTx/>
              <a:buFontTx/>
              <a:buNone/>
              <a:tabLst/>
            </a:pPr>
            <a:r>
              <a:rPr lang="x-none" altLang="x-none" sz="1400" dirty="0"/>
              <a:t> </a:t>
            </a:r>
          </a:p>
          <a:p>
            <a:pPr marL="0" marR="0" lvl="0" indent="0" algn="l" defTabSz="914400" rtl="0" eaLnBrk="0" fontAlgn="base" latinLnBrk="0" hangingPunct="0">
              <a:lnSpc>
                <a:spcPct val="100000"/>
              </a:lnSpc>
              <a:spcBef>
                <a:spcPct val="0"/>
              </a:spcBef>
              <a:spcAft>
                <a:spcPct val="0"/>
              </a:spcAft>
              <a:buClrTx/>
              <a:buSzTx/>
              <a:buFontTx/>
              <a:buNone/>
              <a:tabLst/>
            </a:pPr>
            <a:r>
              <a:rPr lang="x-none" altLang="x-none" dirty="0"/>
              <a:t>RA-FS 2013:4 The Swedish National Archive’s regulations and general guidelines on archive </a:t>
            </a:r>
            <a:r>
              <a:rPr lang="x-none" altLang="x-none" dirty="0" smtClean="0"/>
              <a:t>premises</a:t>
            </a:r>
            <a:endParaRPr lang="sv-SE" altLang="x-none" dirty="0" smtClean="0"/>
          </a:p>
        </p:txBody>
      </p:sp>
      <p:sp>
        <p:nvSpPr>
          <p:cNvPr id="6" name="Rectangle 5"/>
          <p:cNvSpPr/>
          <p:nvPr/>
        </p:nvSpPr>
        <p:spPr>
          <a:xfrm>
            <a:off x="478664" y="2156304"/>
            <a:ext cx="7765744" cy="4806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763688" y="5445224"/>
            <a:ext cx="2160240" cy="2880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835696" y="3140968"/>
            <a:ext cx="2016224" cy="2880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945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21" name="Straight Connector 20"/>
          <p:cNvCxnSpPr/>
          <p:nvPr/>
        </p:nvCxnSpPr>
        <p:spPr>
          <a:xfrm>
            <a:off x="2267744" y="3861674"/>
            <a:ext cx="4680520"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dirty="0" smtClean="0"/>
              <a:t>Information flow</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en-GB" smtClean="0"/>
              <a:t>7</a:t>
            </a:fld>
            <a:endParaRPr lang="en-GB"/>
          </a:p>
        </p:txBody>
      </p:sp>
      <p:sp>
        <p:nvSpPr>
          <p:cNvPr id="5" name="Triangle 4"/>
          <p:cNvSpPr/>
          <p:nvPr/>
        </p:nvSpPr>
        <p:spPr>
          <a:xfrm>
            <a:off x="2400238" y="1990973"/>
            <a:ext cx="4343523" cy="3744416"/>
          </a:xfrm>
          <a:prstGeom prst="triangle">
            <a:avLst/>
          </a:prstGeom>
          <a:solidFill>
            <a:schemeClr val="bg1">
              <a:lumMod val="6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riangle 5"/>
          <p:cNvSpPr/>
          <p:nvPr/>
        </p:nvSpPr>
        <p:spPr>
          <a:xfrm rot="10800000">
            <a:off x="2425829" y="1989468"/>
            <a:ext cx="4343523" cy="3744416"/>
          </a:xfrm>
          <a:prstGeom prst="triangle">
            <a:avLst/>
          </a:prstGeom>
          <a:solidFill>
            <a:schemeClr val="bg1">
              <a:lumMod val="6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Up Arrow 6"/>
          <p:cNvSpPr/>
          <p:nvPr/>
        </p:nvSpPr>
        <p:spPr>
          <a:xfrm>
            <a:off x="7232922" y="1989467"/>
            <a:ext cx="1440160" cy="374441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3419872" y="5964071"/>
            <a:ext cx="3387750" cy="523220"/>
          </a:xfrm>
          <a:prstGeom prst="rect">
            <a:avLst/>
          </a:prstGeom>
          <a:noFill/>
        </p:spPr>
        <p:txBody>
          <a:bodyPr wrap="square" rtlCol="0">
            <a:spAutoFit/>
          </a:bodyPr>
          <a:lstStyle/>
          <a:p>
            <a:r>
              <a:rPr lang="en-GB" sz="2800" dirty="0" smtClean="0"/>
              <a:t>In-kind partner</a:t>
            </a:r>
            <a:endParaRPr lang="en-GB" sz="2800" dirty="0"/>
          </a:p>
        </p:txBody>
      </p:sp>
      <p:sp>
        <p:nvSpPr>
          <p:cNvPr id="10" name="Down Arrow 9"/>
          <p:cNvSpPr/>
          <p:nvPr/>
        </p:nvSpPr>
        <p:spPr>
          <a:xfrm>
            <a:off x="719308" y="1989466"/>
            <a:ext cx="1475056" cy="37444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Diamond 11"/>
          <p:cNvSpPr/>
          <p:nvPr/>
        </p:nvSpPr>
        <p:spPr>
          <a:xfrm>
            <a:off x="3491880" y="1973255"/>
            <a:ext cx="2160240" cy="3744417"/>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rot="16200000">
            <a:off x="35084" y="3181419"/>
            <a:ext cx="2831355" cy="400110"/>
          </a:xfrm>
          <a:prstGeom prst="rect">
            <a:avLst/>
          </a:prstGeom>
          <a:noFill/>
        </p:spPr>
        <p:txBody>
          <a:bodyPr wrap="square" rtlCol="0">
            <a:spAutoFit/>
          </a:bodyPr>
          <a:lstStyle/>
          <a:p>
            <a:r>
              <a:rPr lang="en-GB" sz="2000" b="1" smtClean="0">
                <a:solidFill>
                  <a:schemeClr val="bg1"/>
                </a:solidFill>
              </a:rPr>
              <a:t>Available information</a:t>
            </a:r>
            <a:endParaRPr lang="en-GB" sz="2000" b="1">
              <a:solidFill>
                <a:schemeClr val="bg1"/>
              </a:solidFill>
            </a:endParaRPr>
          </a:p>
        </p:txBody>
      </p:sp>
      <p:sp>
        <p:nvSpPr>
          <p:cNvPr id="14" name="TextBox 13"/>
          <p:cNvSpPr txBox="1"/>
          <p:nvPr/>
        </p:nvSpPr>
        <p:spPr>
          <a:xfrm rot="16200000">
            <a:off x="6537325" y="3924543"/>
            <a:ext cx="2831355" cy="400110"/>
          </a:xfrm>
          <a:prstGeom prst="rect">
            <a:avLst/>
          </a:prstGeom>
          <a:noFill/>
        </p:spPr>
        <p:txBody>
          <a:bodyPr wrap="square" rtlCol="0">
            <a:spAutoFit/>
          </a:bodyPr>
          <a:lstStyle/>
          <a:p>
            <a:pPr algn="ctr"/>
            <a:r>
              <a:rPr lang="en-GB" sz="2000" b="1" smtClean="0">
                <a:solidFill>
                  <a:schemeClr val="bg1"/>
                </a:solidFill>
              </a:rPr>
              <a:t>Need</a:t>
            </a:r>
            <a:endParaRPr lang="en-GB" sz="2000" b="1" dirty="0">
              <a:solidFill>
                <a:schemeClr val="bg1"/>
              </a:solidFill>
            </a:endParaRPr>
          </a:p>
        </p:txBody>
      </p:sp>
      <p:sp>
        <p:nvSpPr>
          <p:cNvPr id="15" name="TextBox 14"/>
          <p:cNvSpPr txBox="1"/>
          <p:nvPr/>
        </p:nvSpPr>
        <p:spPr>
          <a:xfrm>
            <a:off x="4211960" y="1390567"/>
            <a:ext cx="1152128" cy="523220"/>
          </a:xfrm>
          <a:prstGeom prst="rect">
            <a:avLst/>
          </a:prstGeom>
          <a:noFill/>
        </p:spPr>
        <p:txBody>
          <a:bodyPr wrap="square" rtlCol="0">
            <a:spAutoFit/>
          </a:bodyPr>
          <a:lstStyle/>
          <a:p>
            <a:r>
              <a:rPr lang="en-GB" sz="2800" smtClean="0"/>
              <a:t>ESS</a:t>
            </a:r>
            <a:endParaRPr lang="en-GB" sz="2800" dirty="0"/>
          </a:p>
        </p:txBody>
      </p:sp>
      <p:sp>
        <p:nvSpPr>
          <p:cNvPr id="17" name="TextBox 16"/>
          <p:cNvSpPr txBox="1"/>
          <p:nvPr/>
        </p:nvSpPr>
        <p:spPr>
          <a:xfrm>
            <a:off x="3491880" y="3068960"/>
            <a:ext cx="2232248" cy="1200329"/>
          </a:xfrm>
          <a:prstGeom prst="rect">
            <a:avLst/>
          </a:prstGeom>
          <a:noFill/>
        </p:spPr>
        <p:txBody>
          <a:bodyPr wrap="square" rtlCol="0">
            <a:spAutoFit/>
          </a:bodyPr>
          <a:lstStyle/>
          <a:p>
            <a:pPr algn="ctr"/>
            <a:r>
              <a:rPr lang="en-GB" sz="3600" smtClean="0">
                <a:solidFill>
                  <a:schemeClr val="bg1"/>
                </a:solidFill>
              </a:rPr>
              <a:t>Agreed minimum</a:t>
            </a:r>
            <a:endParaRPr lang="en-GB" sz="3600" dirty="0">
              <a:solidFill>
                <a:schemeClr val="bg1"/>
              </a:solidFill>
            </a:endParaRPr>
          </a:p>
        </p:txBody>
      </p:sp>
      <p:sp>
        <p:nvSpPr>
          <p:cNvPr id="18" name="TextBox 17"/>
          <p:cNvSpPr txBox="1"/>
          <p:nvPr/>
        </p:nvSpPr>
        <p:spPr>
          <a:xfrm>
            <a:off x="5052146" y="2126890"/>
            <a:ext cx="1501054" cy="707886"/>
          </a:xfrm>
          <a:prstGeom prst="rect">
            <a:avLst/>
          </a:prstGeom>
          <a:noFill/>
        </p:spPr>
        <p:txBody>
          <a:bodyPr wrap="square" rtlCol="0">
            <a:spAutoFit/>
          </a:bodyPr>
          <a:lstStyle/>
          <a:p>
            <a:pPr algn="ctr"/>
            <a:r>
              <a:rPr lang="en-GB" sz="2000" dirty="0" smtClean="0">
                <a:solidFill>
                  <a:schemeClr val="bg1"/>
                </a:solidFill>
              </a:rPr>
              <a:t>Acceptable Delta</a:t>
            </a:r>
            <a:endParaRPr lang="en-GB" sz="2000" dirty="0">
              <a:solidFill>
                <a:schemeClr val="bg1"/>
              </a:solidFill>
            </a:endParaRPr>
          </a:p>
        </p:txBody>
      </p:sp>
      <p:sp>
        <p:nvSpPr>
          <p:cNvPr id="19" name="TextBox 18"/>
          <p:cNvSpPr txBox="1"/>
          <p:nvPr/>
        </p:nvSpPr>
        <p:spPr>
          <a:xfrm>
            <a:off x="2692846" y="2126890"/>
            <a:ext cx="1501054" cy="707886"/>
          </a:xfrm>
          <a:prstGeom prst="rect">
            <a:avLst/>
          </a:prstGeom>
          <a:noFill/>
        </p:spPr>
        <p:txBody>
          <a:bodyPr wrap="square" rtlCol="0">
            <a:spAutoFit/>
          </a:bodyPr>
          <a:lstStyle/>
          <a:p>
            <a:pPr algn="ctr"/>
            <a:r>
              <a:rPr lang="en-GB" sz="2000" dirty="0" smtClean="0">
                <a:solidFill>
                  <a:schemeClr val="bg1"/>
                </a:solidFill>
              </a:rPr>
              <a:t>Acceptable Delta</a:t>
            </a:r>
            <a:endParaRPr lang="en-GB" sz="2000" dirty="0">
              <a:solidFill>
                <a:schemeClr val="bg1"/>
              </a:solidFill>
            </a:endParaRPr>
          </a:p>
        </p:txBody>
      </p:sp>
    </p:spTree>
    <p:extLst>
      <p:ext uri="{BB962C8B-B14F-4D97-AF65-F5344CB8AC3E}">
        <p14:creationId xmlns:p14="http://schemas.microsoft.com/office/powerpoint/2010/main" val="20248156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2" grpId="0" animBg="1"/>
      <p:bldP spid="17" grpId="0"/>
      <p:bldP spid="18" grpId="1"/>
      <p:bldP spid="19"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5" id="{B44B2280-2390-4D03-8D38-6C24B0BAA245}" vid="{0B7C071A-F5F7-47CF-A93A-F42DBF6073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Chess Core Powerpoint</Template>
  <TotalTime>1480</TotalTime>
  <Words>347</Words>
  <Application>Microsoft Macintosh PowerPoint</Application>
  <PresentationFormat>On-screen Show (4:3)</PresentationFormat>
  <Paragraphs>87</Paragraphs>
  <Slides>7</Slides>
  <Notes>3</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Document Management Archiving</vt:lpstr>
      <vt:lpstr>Why document management?</vt:lpstr>
      <vt:lpstr>Why document management? (cont.)</vt:lpstr>
      <vt:lpstr>Facility documentation according to SSM</vt:lpstr>
      <vt:lpstr>Document Management and Archiving</vt:lpstr>
      <vt:lpstr>Regulatory requirements</vt:lpstr>
      <vt:lpstr>Information flow</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Mattias Skafar</dc:creator>
  <cp:lastModifiedBy>Microsoft Office User</cp:lastModifiedBy>
  <cp:revision>16</cp:revision>
  <dcterms:created xsi:type="dcterms:W3CDTF">2017-11-06T08:22:22Z</dcterms:created>
  <dcterms:modified xsi:type="dcterms:W3CDTF">2017-12-01T09:47:02Z</dcterms:modified>
</cp:coreProperties>
</file>