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77" r:id="rId3"/>
    <p:sldId id="267" r:id="rId4"/>
    <p:sldId id="268" r:id="rId5"/>
    <p:sldId id="269" r:id="rId6"/>
    <p:sldId id="270" r:id="rId7"/>
    <p:sldId id="276" r:id="rId8"/>
    <p:sldId id="278" r:id="rId9"/>
    <p:sldId id="271" r:id="rId10"/>
    <p:sldId id="272" r:id="rId11"/>
    <p:sldId id="273" r:id="rId12"/>
    <p:sldId id="265" r:id="rId13"/>
    <p:sldId id="275" r:id="rId1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68" autoAdjust="0"/>
    <p:restoredTop sz="88491" autoAdjust="0"/>
  </p:normalViewPr>
  <p:slideViewPr>
    <p:cSldViewPr>
      <p:cViewPr>
        <p:scale>
          <a:sx n="160" d="100"/>
          <a:sy n="160" d="100"/>
        </p:scale>
        <p:origin x="-1496" y="-1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2017-12-01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EEA = European Economic</a:t>
            </a:r>
            <a:r>
              <a:rPr lang="en-US" baseline="0" dirty="0" smtClean="0"/>
              <a:t> Area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2139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42 Machine</a:t>
            </a:r>
          </a:p>
          <a:p>
            <a:r>
              <a:rPr lang="en-US" dirty="0" smtClean="0"/>
              <a:t>35 Low</a:t>
            </a:r>
            <a:r>
              <a:rPr lang="en-US" baseline="0" dirty="0" smtClean="0"/>
              <a:t> voltage</a:t>
            </a:r>
          </a:p>
          <a:p>
            <a:r>
              <a:rPr lang="en-US" baseline="0" dirty="0" smtClean="0"/>
              <a:t>30 Electromagnetic compatibility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8888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3662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1577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01/12/2017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01/12/2017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01/12/2017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01/12/2017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01/12/2017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/>
              <a:t>CE marking approach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Mattias Skafar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Head of Quality Division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1 December, 2017</a:t>
            </a:fld>
            <a:endParaRPr lang="en-GB" sz="1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91" b="57865"/>
          <a:stretch/>
        </p:blipFill>
        <p:spPr>
          <a:xfrm>
            <a:off x="2411760" y="1743968"/>
            <a:ext cx="2664296" cy="2549128"/>
          </a:xfrm>
          <a:prstGeom prst="rect">
            <a:avLst/>
          </a:prstGeom>
        </p:spPr>
      </p:pic>
      <p:sp>
        <p:nvSpPr>
          <p:cNvPr id="13" name="Document 12"/>
          <p:cNvSpPr/>
          <p:nvPr/>
        </p:nvSpPr>
        <p:spPr>
          <a:xfrm>
            <a:off x="5004048" y="3356992"/>
            <a:ext cx="1368152" cy="1440160"/>
          </a:xfrm>
          <a:prstGeom prst="flowChartDocumen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Declaration of Conformity*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Document 9"/>
          <p:cNvSpPr/>
          <p:nvPr/>
        </p:nvSpPr>
        <p:spPr>
          <a:xfrm>
            <a:off x="5508104" y="2708920"/>
            <a:ext cx="1368152" cy="1440160"/>
          </a:xfrm>
          <a:prstGeom prst="flowChartDocumen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Declaration of Conformity*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10</a:t>
            </a:fld>
            <a:endParaRPr lang="en-GB"/>
          </a:p>
        </p:txBody>
      </p:sp>
      <p:sp>
        <p:nvSpPr>
          <p:cNvPr id="6" name="Document 5"/>
          <p:cNvSpPr/>
          <p:nvPr/>
        </p:nvSpPr>
        <p:spPr>
          <a:xfrm>
            <a:off x="5940152" y="2060848"/>
            <a:ext cx="1368152" cy="1440160"/>
          </a:xfrm>
          <a:prstGeom prst="flowChartDocumen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Declaration of Conformity*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7544" y="4293096"/>
            <a:ext cx="8229600" cy="4525963"/>
          </a:xfrm>
        </p:spPr>
        <p:txBody>
          <a:bodyPr/>
          <a:lstStyle/>
          <a:p>
            <a:r>
              <a:rPr lang="en-US" dirty="0" smtClean="0"/>
              <a:t>Type of delivery:</a:t>
            </a:r>
          </a:p>
          <a:p>
            <a:pPr lvl="1"/>
            <a:r>
              <a:rPr lang="en-US" dirty="0" smtClean="0"/>
              <a:t>In house design</a:t>
            </a:r>
          </a:p>
          <a:p>
            <a:pPr lvl="1"/>
            <a:r>
              <a:rPr lang="en-US" dirty="0" smtClean="0"/>
              <a:t>In-kind Contribution</a:t>
            </a:r>
          </a:p>
          <a:p>
            <a:pPr lvl="1"/>
            <a:r>
              <a:rPr lang="en-US" dirty="0" smtClean="0"/>
              <a:t>External provider</a:t>
            </a:r>
          </a:p>
          <a:p>
            <a:pPr lvl="1"/>
            <a:r>
              <a:rPr lang="en-US" dirty="0" smtClean="0"/>
              <a:t>Of the shelf, CE marked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88224" y="400506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Supplier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948264" y="335699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Partner institute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380312" y="20608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IKC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3" idx="1"/>
          </p:cNvCxnSpPr>
          <p:nvPr/>
        </p:nvCxnSpPr>
        <p:spPr>
          <a:xfrm flipH="1">
            <a:off x="4283968" y="4077072"/>
            <a:ext cx="72008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1"/>
          </p:cNvCxnSpPr>
          <p:nvPr/>
        </p:nvCxnSpPr>
        <p:spPr>
          <a:xfrm flipH="1" flipV="1">
            <a:off x="4644008" y="3717032"/>
            <a:ext cx="36004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779912" y="2204864"/>
            <a:ext cx="936104" cy="93610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endCxn id="21" idx="6"/>
          </p:cNvCxnSpPr>
          <p:nvPr/>
        </p:nvCxnSpPr>
        <p:spPr>
          <a:xfrm flipH="1" flipV="1">
            <a:off x="4716016" y="2672916"/>
            <a:ext cx="792088" cy="3240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2483768" y="1772816"/>
            <a:ext cx="2808312" cy="25922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endCxn id="27" idx="7"/>
          </p:cNvCxnSpPr>
          <p:nvPr/>
        </p:nvCxnSpPr>
        <p:spPr>
          <a:xfrm flipH="1" flipV="1">
            <a:off x="4880812" y="2152448"/>
            <a:ext cx="1059340" cy="1964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292080" y="5380467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 Declaration </a:t>
            </a:r>
            <a:r>
              <a:rPr lang="en-US" sz="1200" dirty="0"/>
              <a:t>of </a:t>
            </a:r>
            <a:r>
              <a:rPr lang="en-US" sz="1200" dirty="0" smtClean="0"/>
              <a:t>Conformity for part of machine (to be incorporated)  or a complete machine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6981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1A1A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1A1A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1A1A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1A1A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6" grpId="0" animBg="1"/>
      <p:bldP spid="14" grpId="0"/>
      <p:bldP spid="15" grpId="0"/>
      <p:bldP spid="16" grpId="0"/>
      <p:bldP spid="21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 in Logical packages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11</a:t>
            </a:fld>
            <a:endParaRPr lang="en-GB" noProof="0"/>
          </a:p>
        </p:txBody>
      </p:sp>
      <p:pic>
        <p:nvPicPr>
          <p:cNvPr id="5" name="Picture 4" descr="Screen Shot 2016-09-16 at 14.09.0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1"/>
          <a:stretch/>
        </p:blipFill>
        <p:spPr>
          <a:xfrm>
            <a:off x="372480" y="5485287"/>
            <a:ext cx="8592008" cy="1256081"/>
          </a:xfrm>
          <a:prstGeom prst="rect">
            <a:avLst/>
          </a:prstGeom>
        </p:spPr>
      </p:pic>
      <p:sp>
        <p:nvSpPr>
          <p:cNvPr id="7" name="Document 6"/>
          <p:cNvSpPr/>
          <p:nvPr/>
        </p:nvSpPr>
        <p:spPr>
          <a:xfrm>
            <a:off x="3851920" y="1844823"/>
            <a:ext cx="1368152" cy="1440160"/>
          </a:xfrm>
          <a:prstGeom prst="flowChartDocumen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Declaration of Conformity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9552" y="3635732"/>
            <a:ext cx="7992888" cy="1809492"/>
            <a:chOff x="539552" y="3635732"/>
            <a:chExt cx="7992888" cy="1809492"/>
          </a:xfrm>
        </p:grpSpPr>
        <p:sp>
          <p:nvSpPr>
            <p:cNvPr id="8" name="Document 7"/>
            <p:cNvSpPr/>
            <p:nvPr/>
          </p:nvSpPr>
          <p:spPr>
            <a:xfrm>
              <a:off x="539552" y="4005064"/>
              <a:ext cx="1368152" cy="1440160"/>
            </a:xfrm>
            <a:prstGeom prst="flowChartDocumen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Declaration of Conformity*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9552" y="3635732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IKC A</a:t>
              </a:r>
              <a:endParaRPr lang="en-US" dirty="0"/>
            </a:p>
          </p:txBody>
        </p:sp>
        <p:sp>
          <p:nvSpPr>
            <p:cNvPr id="10" name="Document 9"/>
            <p:cNvSpPr/>
            <p:nvPr/>
          </p:nvSpPr>
          <p:spPr>
            <a:xfrm>
              <a:off x="2195736" y="4005064"/>
              <a:ext cx="1368152" cy="1440160"/>
            </a:xfrm>
            <a:prstGeom prst="flowChartDocumen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Declaration of Conformity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95736" y="3635732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IKC B</a:t>
              </a:r>
              <a:endParaRPr lang="en-US" dirty="0"/>
            </a:p>
          </p:txBody>
        </p:sp>
        <p:sp>
          <p:nvSpPr>
            <p:cNvPr id="14" name="Document 13"/>
            <p:cNvSpPr/>
            <p:nvPr/>
          </p:nvSpPr>
          <p:spPr>
            <a:xfrm>
              <a:off x="3851920" y="4005064"/>
              <a:ext cx="1368152" cy="1440160"/>
            </a:xfrm>
            <a:prstGeom prst="flowChartDocumen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Declaration of Conformity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51920" y="3635732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IKC C</a:t>
              </a:r>
              <a:endParaRPr lang="en-US" dirty="0"/>
            </a:p>
          </p:txBody>
        </p:sp>
        <p:sp>
          <p:nvSpPr>
            <p:cNvPr id="17" name="Document 16"/>
            <p:cNvSpPr/>
            <p:nvPr/>
          </p:nvSpPr>
          <p:spPr>
            <a:xfrm>
              <a:off x="5508104" y="4005064"/>
              <a:ext cx="1368152" cy="1440160"/>
            </a:xfrm>
            <a:prstGeom prst="flowChartDocumen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Declaration of Conformity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08104" y="3635732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IKC D</a:t>
              </a:r>
              <a:endParaRPr lang="en-US" dirty="0"/>
            </a:p>
          </p:txBody>
        </p:sp>
        <p:sp>
          <p:nvSpPr>
            <p:cNvPr id="20" name="Document 19"/>
            <p:cNvSpPr/>
            <p:nvPr/>
          </p:nvSpPr>
          <p:spPr>
            <a:xfrm>
              <a:off x="7164288" y="4005064"/>
              <a:ext cx="1368152" cy="1440160"/>
            </a:xfrm>
            <a:prstGeom prst="flowChartDocumen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Declaration of Conformity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164288" y="3635732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IKC E</a:t>
              </a:r>
              <a:endParaRPr lang="en-US" dirty="0"/>
            </a:p>
          </p:txBody>
        </p:sp>
      </p:grpSp>
      <p:sp>
        <p:nvSpPr>
          <p:cNvPr id="22" name="Left Brace 21"/>
          <p:cNvSpPr/>
          <p:nvPr/>
        </p:nvSpPr>
        <p:spPr>
          <a:xfrm rot="5400000">
            <a:off x="4355976" y="-675457"/>
            <a:ext cx="360040" cy="842493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851920" y="147549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ESS level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70080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 Declaration </a:t>
            </a:r>
            <a:r>
              <a:rPr lang="en-US" sz="1200" dirty="0"/>
              <a:t>of </a:t>
            </a:r>
            <a:r>
              <a:rPr lang="en-US" sz="1200" dirty="0" smtClean="0"/>
              <a:t>Conformity for part of machine (to be incorporated)  or a complete machine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5961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</a:t>
            </a:r>
            <a:r>
              <a:rPr lang="mr-IN" dirty="0"/>
              <a:t>–</a:t>
            </a:r>
            <a:r>
              <a:rPr lang="en-US" dirty="0" smtClean="0"/>
              <a:t> Steering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ESS is issuing a steering document </a:t>
            </a:r>
            <a:r>
              <a:rPr lang="en-US" dirty="0"/>
              <a:t>d</a:t>
            </a:r>
            <a:r>
              <a:rPr lang="en-US" dirty="0" smtClean="0"/>
              <a:t>escribing the approach:</a:t>
            </a:r>
          </a:p>
          <a:p>
            <a:pPr lvl="1"/>
            <a:r>
              <a:rPr lang="en-US" dirty="0" smtClean="0"/>
              <a:t>ESS Rules for CE Marking</a:t>
            </a:r>
          </a:p>
          <a:p>
            <a:pPr lvl="2"/>
            <a:r>
              <a:rPr lang="en-US" dirty="0" smtClean="0"/>
              <a:t>ESS-0127031</a:t>
            </a:r>
          </a:p>
          <a:p>
            <a:r>
              <a:rPr lang="en-US" dirty="0" smtClean="0"/>
              <a:t>Supported by four templates:</a:t>
            </a:r>
          </a:p>
          <a:p>
            <a:pPr lvl="1"/>
            <a:r>
              <a:rPr lang="en-US" dirty="0" smtClean="0"/>
              <a:t>EU Declaration of Conformity (machine)</a:t>
            </a:r>
          </a:p>
          <a:p>
            <a:pPr lvl="2"/>
            <a:r>
              <a:rPr lang="en-US" dirty="0" smtClean="0"/>
              <a:t>ESS-0145024</a:t>
            </a:r>
          </a:p>
          <a:p>
            <a:pPr lvl="1"/>
            <a:r>
              <a:rPr lang="en-US" dirty="0" smtClean="0"/>
              <a:t>EU Declaration of Incorporation (part of a machine)</a:t>
            </a:r>
          </a:p>
          <a:p>
            <a:pPr lvl="2"/>
            <a:r>
              <a:rPr lang="en-US" dirty="0" smtClean="0"/>
              <a:t>ESS-0145023</a:t>
            </a:r>
          </a:p>
          <a:p>
            <a:pPr lvl="1"/>
            <a:r>
              <a:rPr lang="en-US" dirty="0" smtClean="0"/>
              <a:t>Signature card for EU Declaration of Conformity</a:t>
            </a:r>
          </a:p>
          <a:p>
            <a:pPr lvl="2"/>
            <a:r>
              <a:rPr lang="en-US" dirty="0" smtClean="0"/>
              <a:t>ESS-0145020</a:t>
            </a:r>
          </a:p>
          <a:p>
            <a:pPr lvl="1"/>
            <a:r>
              <a:rPr lang="en-US" dirty="0" smtClean="0"/>
              <a:t>Checklist for formal assessment of the EU conformity procedure</a:t>
            </a:r>
          </a:p>
          <a:p>
            <a:pPr lvl="2"/>
            <a:r>
              <a:rPr lang="en-US" dirty="0" smtClean="0"/>
              <a:t>ESS-0145018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12</a:t>
            </a:fld>
            <a:endParaRPr lang="en-GB" noProof="0"/>
          </a:p>
        </p:txBody>
      </p:sp>
      <p:sp>
        <p:nvSpPr>
          <p:cNvPr id="5" name="TextBox 4"/>
          <p:cNvSpPr txBox="1"/>
          <p:nvPr/>
        </p:nvSpPr>
        <p:spPr>
          <a:xfrm>
            <a:off x="4649180" y="252425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In review workflow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4283968" y="2420888"/>
            <a:ext cx="360040" cy="5760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30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/>
          </a:p>
        </p:txBody>
      </p:sp>
      <p:pic>
        <p:nvPicPr>
          <p:cNvPr id="5" name="Picture 4" descr="questi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060848"/>
            <a:ext cx="3816424" cy="4176464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544" y="1927373"/>
            <a:ext cx="5544616" cy="2077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</a:rPr>
              <a:t>a</a:t>
            </a:r>
            <a:r>
              <a:rPr lang="en-US" sz="4000" dirty="0" smtClean="0">
                <a:solidFill>
                  <a:schemeClr val="tx1"/>
                </a:solidFill>
              </a:rPr>
              <a:t>nd now</a:t>
            </a:r>
            <a:r>
              <a:rPr lang="is-IS" sz="4000" dirty="0" smtClean="0">
                <a:solidFill>
                  <a:schemeClr val="tx1"/>
                </a:solidFill>
              </a:rPr>
              <a:t>…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</a:t>
            </a:r>
            <a:r>
              <a:rPr lang="en-US" dirty="0"/>
              <a:t>Strategy for CE </a:t>
            </a:r>
            <a:r>
              <a:rPr lang="en-US" dirty="0" smtClean="0"/>
              <a:t>Marking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79096" cy="478112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Approved by DG and ESS Management Team</a:t>
            </a:r>
          </a:p>
          <a:p>
            <a:r>
              <a:rPr lang="en-US" dirty="0" smtClean="0"/>
              <a:t>The Strategy </a:t>
            </a:r>
            <a:r>
              <a:rPr lang="en-US" dirty="0"/>
              <a:t>(ESS-0103087) applies </a:t>
            </a:r>
            <a:r>
              <a:rPr lang="en-US" dirty="0" smtClean="0"/>
              <a:t>to:</a:t>
            </a:r>
            <a:endParaRPr lang="en-US" dirty="0"/>
          </a:p>
          <a:p>
            <a:pPr lvl="1"/>
            <a:r>
              <a:rPr lang="en-US" dirty="0"/>
              <a:t>I</a:t>
            </a:r>
            <a:r>
              <a:rPr lang="en-US" dirty="0" smtClean="0"/>
              <a:t>nternal deliverables</a:t>
            </a:r>
          </a:p>
          <a:p>
            <a:pPr lvl="1"/>
            <a:r>
              <a:rPr lang="en-US" dirty="0" smtClean="0"/>
              <a:t>Commercial contracts</a:t>
            </a:r>
          </a:p>
          <a:p>
            <a:pPr lvl="1"/>
            <a:r>
              <a:rPr lang="en-US" dirty="0" smtClean="0"/>
              <a:t>In-Kind </a:t>
            </a:r>
            <a:r>
              <a:rPr lang="en-US" dirty="0"/>
              <a:t>C</a:t>
            </a:r>
            <a:r>
              <a:rPr lang="en-US" dirty="0" smtClean="0"/>
              <a:t>ontributions</a:t>
            </a:r>
            <a:endParaRPr lang="en-US" dirty="0"/>
          </a:p>
          <a:p>
            <a:r>
              <a:rPr lang="en-US" dirty="0" smtClean="0"/>
              <a:t>CE marking is mandatory. </a:t>
            </a:r>
          </a:p>
          <a:p>
            <a:pPr lvl="1"/>
            <a:r>
              <a:rPr lang="en-US" dirty="0" smtClean="0"/>
              <a:t>when there is an applicable European Directive.</a:t>
            </a:r>
          </a:p>
          <a:p>
            <a:r>
              <a:rPr lang="en-US" dirty="0"/>
              <a:t>The delivery shall include:</a:t>
            </a:r>
          </a:p>
          <a:p>
            <a:pPr lvl="1"/>
            <a:r>
              <a:rPr lang="en-US" dirty="0"/>
              <a:t>Risk </a:t>
            </a:r>
            <a:r>
              <a:rPr lang="en-US" dirty="0" smtClean="0"/>
              <a:t>assessment (ISO 12100)</a:t>
            </a:r>
            <a:endParaRPr lang="en-US" dirty="0"/>
          </a:p>
          <a:p>
            <a:pPr lvl="1"/>
            <a:r>
              <a:rPr lang="en-US" dirty="0"/>
              <a:t>Technical </a:t>
            </a:r>
            <a:r>
              <a:rPr lang="en-US" dirty="0" smtClean="0"/>
              <a:t>File, drawings, wiring diagram, P&amp;ID, etc.</a:t>
            </a:r>
            <a:endParaRPr lang="en-US" dirty="0"/>
          </a:p>
          <a:p>
            <a:pPr lvl="1"/>
            <a:r>
              <a:rPr lang="en-US" dirty="0"/>
              <a:t>Operational </a:t>
            </a:r>
            <a:r>
              <a:rPr lang="en-US" dirty="0" smtClean="0"/>
              <a:t>Manual, in English</a:t>
            </a:r>
            <a:endParaRPr lang="en-US" dirty="0"/>
          </a:p>
          <a:p>
            <a:pPr lvl="1"/>
            <a:r>
              <a:rPr lang="en-US" dirty="0"/>
              <a:t>Declaration of </a:t>
            </a:r>
            <a:r>
              <a:rPr lang="en-US" dirty="0" smtClean="0"/>
              <a:t>Conformity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  <p:sp>
        <p:nvSpPr>
          <p:cNvPr id="5" name="Rounded Rectangle 4"/>
          <p:cNvSpPr/>
          <p:nvPr/>
        </p:nvSpPr>
        <p:spPr>
          <a:xfrm>
            <a:off x="1259632" y="4005064"/>
            <a:ext cx="720080" cy="40707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19672" y="6275340"/>
            <a:ext cx="4336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CE marking Rule + 4 templates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804248" y="2071881"/>
            <a:ext cx="2193740" cy="3157319"/>
            <a:chOff x="6012160" y="1916832"/>
            <a:chExt cx="2794124" cy="402141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1916832"/>
              <a:ext cx="2794124" cy="372549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012160" y="5661248"/>
              <a:ext cx="25202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Ion Source INFN - LNS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853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CE marking mean?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CE mark is </a:t>
            </a:r>
            <a:r>
              <a:rPr lang="en-US" sz="2400" dirty="0"/>
              <a:t>a mandatory conformity marking for certain products </a:t>
            </a:r>
            <a:r>
              <a:rPr lang="en-US" sz="2400" dirty="0" smtClean="0"/>
              <a:t>placed </a:t>
            </a:r>
            <a:r>
              <a:rPr lang="en-US" sz="2400" b="1" dirty="0" smtClean="0"/>
              <a:t>on the market </a:t>
            </a:r>
            <a:r>
              <a:rPr lang="en-US" sz="2400" dirty="0"/>
              <a:t>within the European Economic Area (EEA) since 1985</a:t>
            </a:r>
            <a:r>
              <a:rPr lang="en-US" sz="2400" dirty="0" smtClean="0"/>
              <a:t>. Sweden was adopting to the EU Directives in 1994.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CE</a:t>
            </a:r>
            <a:r>
              <a:rPr lang="en-US" sz="2400" dirty="0"/>
              <a:t> </a:t>
            </a:r>
            <a:r>
              <a:rPr lang="en-US" sz="2400" dirty="0" smtClean="0"/>
              <a:t>marking </a:t>
            </a:r>
            <a:r>
              <a:rPr lang="en-US" sz="2400" dirty="0"/>
              <a:t>signifies that the product conforms with all EU </a:t>
            </a:r>
            <a:r>
              <a:rPr lang="en-US" sz="2400" dirty="0" smtClean="0"/>
              <a:t>Directives </a:t>
            </a:r>
            <a:r>
              <a:rPr lang="en-US" sz="2400" dirty="0"/>
              <a:t>or EU regulations that </a:t>
            </a:r>
            <a:r>
              <a:rPr lang="en-US" sz="2400" b="1" dirty="0"/>
              <a:t>apply</a:t>
            </a:r>
            <a:r>
              <a:rPr lang="en-US" sz="2400" dirty="0"/>
              <a:t> to it. </a:t>
            </a:r>
            <a:endParaRPr lang="en-US" sz="2400" dirty="0" smtClean="0"/>
          </a:p>
          <a:p>
            <a:pPr lvl="2"/>
            <a:r>
              <a:rPr lang="en-US" sz="1600" dirty="0" smtClean="0"/>
              <a:t>Machine Directive, 2006/42/EC</a:t>
            </a:r>
          </a:p>
          <a:p>
            <a:pPr lvl="2"/>
            <a:r>
              <a:rPr lang="en-US" sz="1600" dirty="0" smtClean="0"/>
              <a:t>Pressure Equipment Directive, 2014/68/EU</a:t>
            </a:r>
          </a:p>
          <a:p>
            <a:pPr lvl="2"/>
            <a:r>
              <a:rPr lang="en-US" sz="1600" dirty="0" smtClean="0"/>
              <a:t>Low </a:t>
            </a:r>
            <a:r>
              <a:rPr lang="en-US" sz="1600" dirty="0"/>
              <a:t>Voltage </a:t>
            </a:r>
            <a:r>
              <a:rPr lang="en-US" sz="1600" dirty="0" smtClean="0"/>
              <a:t>Directive, 2014/35/EU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b="1" dirty="0"/>
              <a:t>manufacturer</a:t>
            </a:r>
            <a:r>
              <a:rPr lang="en-US" sz="2400" dirty="0"/>
              <a:t> of </a:t>
            </a:r>
            <a:r>
              <a:rPr lang="en-US" sz="2400" dirty="0" smtClean="0"/>
              <a:t>CE marked </a:t>
            </a:r>
            <a:r>
              <a:rPr lang="en-US" sz="2400" dirty="0"/>
              <a:t>goods has to verify that the product complies with all applicable EU requirements, such as safety, </a:t>
            </a:r>
            <a:r>
              <a:rPr lang="en-US" sz="2400" dirty="0" smtClean="0"/>
              <a:t>health </a:t>
            </a:r>
            <a:r>
              <a:rPr lang="en-US" sz="2400" dirty="0"/>
              <a:t>and environmental </a:t>
            </a:r>
            <a:r>
              <a:rPr lang="en-US" sz="2400" dirty="0" smtClean="0"/>
              <a:t>protection.</a:t>
            </a:r>
            <a:endParaRPr lang="sv-S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 smtClean="0"/>
              <a:t>6/11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256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market…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>
                <a:solidFill>
                  <a:srgbClr val="000000"/>
                </a:solidFill>
              </a:rPr>
              <a:t>According to </a:t>
            </a:r>
            <a:r>
              <a:rPr lang="en-US" sz="3000" dirty="0" smtClean="0">
                <a:solidFill>
                  <a:srgbClr val="000000"/>
                </a:solidFill>
              </a:rPr>
              <a:t>the </a:t>
            </a:r>
            <a:r>
              <a:rPr lang="en-US" sz="3000" dirty="0">
                <a:solidFill>
                  <a:srgbClr val="000000"/>
                </a:solidFill>
              </a:rPr>
              <a:t>CE directives, a product </a:t>
            </a:r>
            <a:r>
              <a:rPr lang="en-US" sz="3000" dirty="0" smtClean="0">
                <a:solidFill>
                  <a:srgbClr val="000000"/>
                </a:solidFill>
              </a:rPr>
              <a:t>has to comply </a:t>
            </a:r>
            <a:r>
              <a:rPr lang="en-US" sz="3000" dirty="0">
                <a:solidFill>
                  <a:srgbClr val="000000"/>
                </a:solidFill>
              </a:rPr>
              <a:t>with the </a:t>
            </a:r>
            <a:r>
              <a:rPr lang="en-US" sz="3000" dirty="0" smtClean="0">
                <a:solidFill>
                  <a:srgbClr val="000000"/>
                </a:solidFill>
              </a:rPr>
              <a:t>EU Directives </a:t>
            </a:r>
            <a:r>
              <a:rPr lang="en-US" sz="3000" dirty="0">
                <a:solidFill>
                  <a:srgbClr val="000000"/>
                </a:solidFill>
              </a:rPr>
              <a:t>and have a </a:t>
            </a:r>
            <a:r>
              <a:rPr lang="en-US" sz="3000" dirty="0" smtClean="0">
                <a:solidFill>
                  <a:srgbClr val="000000"/>
                </a:solidFill>
              </a:rPr>
              <a:t>CE-marking </a:t>
            </a:r>
            <a:r>
              <a:rPr lang="en-US" sz="3000" dirty="0">
                <a:solidFill>
                  <a:srgbClr val="000000"/>
                </a:solidFill>
              </a:rPr>
              <a:t>from the moment it is</a:t>
            </a:r>
            <a:r>
              <a:rPr lang="en-US" sz="3000" dirty="0" smtClean="0">
                <a:solidFill>
                  <a:srgbClr val="000000"/>
                </a:solidFill>
              </a:rPr>
              <a:t>:</a:t>
            </a:r>
            <a:br>
              <a:rPr lang="en-US" sz="3000" dirty="0" smtClean="0">
                <a:solidFill>
                  <a:srgbClr val="000000"/>
                </a:solidFill>
              </a:rPr>
            </a:br>
            <a:endParaRPr lang="en-US" sz="3000" dirty="0">
              <a:solidFill>
                <a:srgbClr val="000000"/>
              </a:solidFill>
            </a:endParaRP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placed </a:t>
            </a:r>
            <a:r>
              <a:rPr lang="en-US" sz="2800" dirty="0">
                <a:solidFill>
                  <a:srgbClr val="000000"/>
                </a:solidFill>
              </a:rPr>
              <a:t>on the Community market for the first time</a:t>
            </a:r>
            <a:r>
              <a:rPr lang="en-US" sz="2800" dirty="0" smtClean="0">
                <a:solidFill>
                  <a:srgbClr val="000000"/>
                </a:solidFill>
              </a:rPr>
              <a:t>;</a:t>
            </a:r>
          </a:p>
          <a:p>
            <a:pPr marL="457200" lvl="1" indent="0"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put </a:t>
            </a:r>
            <a:r>
              <a:rPr lang="en-US" sz="2800" dirty="0">
                <a:solidFill>
                  <a:srgbClr val="000000"/>
                </a:solidFill>
              </a:rPr>
              <a:t>into </a:t>
            </a:r>
            <a:r>
              <a:rPr lang="en-US" sz="2800" dirty="0" smtClean="0">
                <a:solidFill>
                  <a:srgbClr val="000000"/>
                </a:solidFill>
              </a:rPr>
              <a:t>service(use) </a:t>
            </a:r>
            <a:r>
              <a:rPr lang="en-US" sz="2800" dirty="0">
                <a:solidFill>
                  <a:srgbClr val="000000"/>
                </a:solidFill>
              </a:rPr>
              <a:t>in the Community market for the first time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3300" dirty="0" smtClean="0">
                <a:solidFill>
                  <a:srgbClr val="000000"/>
                </a:solidFill>
              </a:rPr>
              <a:t> </a:t>
            </a:r>
            <a:r>
              <a:rPr lang="en-US" sz="900" dirty="0" smtClean="0">
                <a:solidFill>
                  <a:srgbClr val="000000"/>
                </a:solidFill>
              </a:rPr>
              <a:t> </a:t>
            </a:r>
            <a:endParaRPr lang="en-US" sz="900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Placing on the market is the initial action of making a product available for the first time, either for payment or free of charge.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Putting </a:t>
            </a:r>
            <a:r>
              <a:rPr lang="en-US" dirty="0">
                <a:solidFill>
                  <a:srgbClr val="000000"/>
                </a:solidFill>
              </a:rPr>
              <a:t>into </a:t>
            </a:r>
            <a:r>
              <a:rPr lang="en-US" dirty="0" smtClean="0">
                <a:solidFill>
                  <a:srgbClr val="000000"/>
                </a:solidFill>
              </a:rPr>
              <a:t>service(use) </a:t>
            </a:r>
            <a:r>
              <a:rPr lang="en-US" dirty="0">
                <a:solidFill>
                  <a:srgbClr val="000000"/>
                </a:solidFill>
              </a:rPr>
              <a:t>takes place at the moment of first use within the EEA by the end user. 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 smtClean="0"/>
              <a:t>8/11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565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</a:t>
            </a:r>
            <a:r>
              <a:rPr lang="mr-IN" dirty="0" smtClean="0"/>
              <a:t>–</a:t>
            </a:r>
            <a:r>
              <a:rPr lang="en-US" dirty="0" smtClean="0"/>
              <a:t>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  <p:grpSp>
        <p:nvGrpSpPr>
          <p:cNvPr id="14" name="Group 13"/>
          <p:cNvGrpSpPr/>
          <p:nvPr/>
        </p:nvGrpSpPr>
        <p:grpSpPr>
          <a:xfrm>
            <a:off x="978293" y="2721409"/>
            <a:ext cx="7122099" cy="2867831"/>
            <a:chOff x="978293" y="2793417"/>
            <a:chExt cx="7122099" cy="2867831"/>
          </a:xfrm>
        </p:grpSpPr>
        <p:sp>
          <p:nvSpPr>
            <p:cNvPr id="5" name="Rounded Rectangle 4"/>
            <p:cNvSpPr/>
            <p:nvPr/>
          </p:nvSpPr>
          <p:spPr>
            <a:xfrm>
              <a:off x="978293" y="2793417"/>
              <a:ext cx="7122099" cy="64807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USE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387214" y="3585505"/>
              <a:ext cx="2304256" cy="995623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Defined intended purpose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796137" y="3585505"/>
              <a:ext cx="2303252" cy="99562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Transport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Conversion Dismantling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987418" y="3585505"/>
              <a:ext cx="2304256" cy="99562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Assembly 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T</a:t>
              </a:r>
              <a:r>
                <a:rPr lang="en-US" sz="1200" dirty="0" smtClean="0">
                  <a:solidFill>
                    <a:schemeClr val="tx1"/>
                  </a:solidFill>
                </a:rPr>
                <a:t>esting 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P</a:t>
              </a:r>
              <a:r>
                <a:rPr lang="en-US" sz="1200" dirty="0" smtClean="0">
                  <a:solidFill>
                    <a:schemeClr val="tx1"/>
                  </a:solidFill>
                </a:rPr>
                <a:t>utting into service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387214" y="4725144"/>
              <a:ext cx="2304256" cy="93610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Inspections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796137" y="4725144"/>
              <a:ext cx="2303252" cy="93610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Maintenance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Repair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87418" y="4725144"/>
              <a:ext cx="2304256" cy="93610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Incidents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7584" y="1580599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With regard to mechanical devices, the term „use” covers all of the activities shown in the diagram </a:t>
            </a:r>
            <a:r>
              <a:rPr lang="en-GB" dirty="0" smtClean="0"/>
              <a:t>below, </a:t>
            </a:r>
            <a:r>
              <a:rPr lang="en-GB" dirty="0"/>
              <a:t>arising in connection with the use of the mechanical device.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9552" y="5951021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Its clearly defined intended use is specialised in the operating instructions or manual.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96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  <p:sp>
        <p:nvSpPr>
          <p:cNvPr id="5" name="Rectangle 4"/>
          <p:cNvSpPr/>
          <p:nvPr/>
        </p:nvSpPr>
        <p:spPr>
          <a:xfrm>
            <a:off x="5148064" y="2276872"/>
            <a:ext cx="1764704" cy="30963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Issue </a:t>
            </a:r>
          </a:p>
          <a:p>
            <a:pPr algn="ctr"/>
            <a:r>
              <a:rPr lang="en-US" dirty="0" smtClean="0"/>
              <a:t>User manual</a:t>
            </a:r>
          </a:p>
          <a:p>
            <a:pPr algn="ctr"/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E</a:t>
            </a:r>
            <a:r>
              <a:rPr lang="en-US" dirty="0" smtClean="0"/>
              <a:t>nglish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185592" y="2276872"/>
            <a:ext cx="1764704" cy="30963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 Technical file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Description, </a:t>
            </a:r>
            <a:r>
              <a:rPr lang="en-US" dirty="0"/>
              <a:t>Technical </a:t>
            </a:r>
            <a:r>
              <a:rPr lang="en-US" dirty="0" smtClean="0"/>
              <a:t>reports, </a:t>
            </a:r>
            <a:r>
              <a:rPr lang="en-US" dirty="0"/>
              <a:t>Test </a:t>
            </a:r>
            <a:r>
              <a:rPr lang="en-US" dirty="0" smtClean="0"/>
              <a:t>reports, </a:t>
            </a:r>
            <a:r>
              <a:rPr lang="en-US" dirty="0"/>
              <a:t>Construction </a:t>
            </a:r>
            <a:r>
              <a:rPr lang="en-US" dirty="0" smtClean="0"/>
              <a:t>plans, </a:t>
            </a:r>
            <a:r>
              <a:rPr lang="en-US" dirty="0"/>
              <a:t>Circuit </a:t>
            </a:r>
            <a:r>
              <a:rPr lang="en-US" dirty="0" smtClean="0"/>
              <a:t>diagrams, </a:t>
            </a:r>
            <a:r>
              <a:rPr lang="en-US" dirty="0"/>
              <a:t>Part lists etc.</a:t>
            </a:r>
          </a:p>
        </p:txBody>
      </p:sp>
      <p:sp>
        <p:nvSpPr>
          <p:cNvPr id="7" name="Rectangle 6"/>
          <p:cNvSpPr/>
          <p:nvPr/>
        </p:nvSpPr>
        <p:spPr>
          <a:xfrm>
            <a:off x="1115616" y="2276872"/>
            <a:ext cx="1764704" cy="30963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Identify Relevant </a:t>
            </a:r>
            <a:r>
              <a:rPr lang="en-US" dirty="0"/>
              <a:t>EC Directives </a:t>
            </a:r>
            <a:r>
              <a:rPr lang="en-US" dirty="0" smtClean="0"/>
              <a:t>e.g.</a:t>
            </a:r>
          </a:p>
          <a:p>
            <a:pPr algn="ctr"/>
            <a:r>
              <a:rPr lang="en-US" dirty="0" smtClean="0"/>
              <a:t>2006/42/EC</a:t>
            </a:r>
          </a:p>
          <a:p>
            <a:pPr algn="ctr"/>
            <a:r>
              <a:rPr lang="en-US" dirty="0" smtClean="0"/>
              <a:t>2014/35/EU</a:t>
            </a:r>
          </a:p>
          <a:p>
            <a:pPr algn="ctr"/>
            <a:r>
              <a:rPr lang="en-US" dirty="0" smtClean="0"/>
              <a:t>2014/30/EU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Identify </a:t>
            </a:r>
            <a:r>
              <a:rPr lang="en-US" dirty="0"/>
              <a:t>and </a:t>
            </a:r>
            <a:r>
              <a:rPr lang="en-US" dirty="0" smtClean="0"/>
              <a:t>apply </a:t>
            </a:r>
            <a:r>
              <a:rPr lang="en-US" dirty="0"/>
              <a:t>applicable </a:t>
            </a:r>
            <a:r>
              <a:rPr lang="en-US" dirty="0" smtClean="0"/>
              <a:t>provisions</a:t>
            </a:r>
          </a:p>
          <a:p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2123728" y="5733257"/>
            <a:ext cx="3888432" cy="5040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Create </a:t>
            </a:r>
            <a:r>
              <a:rPr lang="en-US" dirty="0" smtClean="0"/>
              <a:t>a EC - Declaration </a:t>
            </a:r>
            <a:r>
              <a:rPr lang="en-US" dirty="0"/>
              <a:t>of conformity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2123728" y="6294185"/>
            <a:ext cx="3888432" cy="4471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Award of the EC</a:t>
            </a:r>
            <a:r>
              <a:rPr lang="en-US" dirty="0" smtClean="0"/>
              <a:t>-Conformity </a:t>
            </a:r>
            <a:r>
              <a:rPr lang="en-US" dirty="0"/>
              <a:t>mark (CE)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31840" y="1484784"/>
            <a:ext cx="1872208" cy="576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Product</a:t>
            </a:r>
            <a:endParaRPr lang="en-US" dirty="0"/>
          </a:p>
        </p:txBody>
      </p:sp>
      <p:cxnSp>
        <p:nvCxnSpPr>
          <p:cNvPr id="13" name="Elbow Connector 12"/>
          <p:cNvCxnSpPr>
            <a:stCxn id="11" idx="2"/>
            <a:endCxn id="7" idx="0"/>
          </p:cNvCxnSpPr>
          <p:nvPr/>
        </p:nvCxnSpPr>
        <p:spPr>
          <a:xfrm rot="5400000">
            <a:off x="2924944" y="1133872"/>
            <a:ext cx="216024" cy="2069976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11" idx="2"/>
            <a:endCxn id="5" idx="0"/>
          </p:cNvCxnSpPr>
          <p:nvPr/>
        </p:nvCxnSpPr>
        <p:spPr>
          <a:xfrm rot="16200000" flipH="1">
            <a:off x="4941168" y="1187624"/>
            <a:ext cx="216024" cy="1962472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1" idx="2"/>
            <a:endCxn id="6" idx="0"/>
          </p:cNvCxnSpPr>
          <p:nvPr/>
        </p:nvCxnSpPr>
        <p:spPr>
          <a:xfrm rot="5400000">
            <a:off x="3959932" y="2168860"/>
            <a:ext cx="216024" cy="1270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Decision 22"/>
          <p:cNvSpPr/>
          <p:nvPr/>
        </p:nvSpPr>
        <p:spPr>
          <a:xfrm>
            <a:off x="3960470" y="5445224"/>
            <a:ext cx="214949" cy="144016"/>
          </a:xfrm>
          <a:prstGeom prst="flowChartDecis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Elbow Connector 24"/>
          <p:cNvCxnSpPr>
            <a:stCxn id="7" idx="2"/>
            <a:endCxn id="23" idx="1"/>
          </p:cNvCxnSpPr>
          <p:nvPr/>
        </p:nvCxnSpPr>
        <p:spPr>
          <a:xfrm rot="16200000" flipH="1">
            <a:off x="2907211" y="4463973"/>
            <a:ext cx="144016" cy="196250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5" idx="2"/>
            <a:endCxn id="23" idx="3"/>
          </p:cNvCxnSpPr>
          <p:nvPr/>
        </p:nvCxnSpPr>
        <p:spPr>
          <a:xfrm rot="5400000">
            <a:off x="5030910" y="4517726"/>
            <a:ext cx="144016" cy="185499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6" idx="2"/>
            <a:endCxn id="23" idx="0"/>
          </p:cNvCxnSpPr>
          <p:nvPr/>
        </p:nvCxnSpPr>
        <p:spPr>
          <a:xfrm rot="16200000" flipH="1">
            <a:off x="4031940" y="5409219"/>
            <a:ext cx="72008" cy="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23" idx="2"/>
            <a:endCxn id="8" idx="0"/>
          </p:cNvCxnSpPr>
          <p:nvPr/>
        </p:nvCxnSpPr>
        <p:spPr>
          <a:xfrm rot="5400000">
            <a:off x="3995937" y="5661248"/>
            <a:ext cx="144017" cy="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8" idx="2"/>
            <a:endCxn id="9" idx="0"/>
          </p:cNvCxnSpPr>
          <p:nvPr/>
        </p:nvCxnSpPr>
        <p:spPr>
          <a:xfrm rot="5400000">
            <a:off x="4039508" y="6265748"/>
            <a:ext cx="56873" cy="1270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084168" y="579597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(Machine or part of a machine)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84168" y="630149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(If applicable)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65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Machine Directive 2006/42/EC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852294"/>
            <a:ext cx="2133600" cy="365125"/>
          </a:xfrm>
        </p:spPr>
        <p:txBody>
          <a:bodyPr/>
          <a:lstStyle/>
          <a:p>
            <a:fld id="{551115BC-487E-4422-894C-CB7CD3E79223}" type="slidenum">
              <a:rPr lang="en-GB" smtClean="0"/>
              <a:t>7</a:t>
            </a:fld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2771800" y="1197053"/>
            <a:ext cx="1368152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Machine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2771800" y="2064597"/>
            <a:ext cx="1368152" cy="82636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Technical file</a:t>
            </a:r>
          </a:p>
          <a:p>
            <a:pPr algn="ctr"/>
            <a:r>
              <a:rPr lang="en-GB" sz="1200" dirty="0" smtClean="0"/>
              <a:t>Annex VII A</a:t>
            </a:r>
          </a:p>
          <a:p>
            <a:pPr algn="ctr"/>
            <a:endParaRPr lang="en-GB" sz="800" dirty="0" smtClean="0"/>
          </a:p>
          <a:p>
            <a:pPr algn="ctr"/>
            <a:r>
              <a:rPr lang="en-GB" sz="1400" dirty="0" smtClean="0"/>
              <a:t>Instructions </a:t>
            </a:r>
            <a:endParaRPr lang="en-GB" sz="1400" dirty="0"/>
          </a:p>
        </p:txBody>
      </p:sp>
      <p:sp>
        <p:nvSpPr>
          <p:cNvPr id="11" name="Rounded Rectangle 10"/>
          <p:cNvSpPr/>
          <p:nvPr/>
        </p:nvSpPr>
        <p:spPr>
          <a:xfrm>
            <a:off x="6575884" y="1197053"/>
            <a:ext cx="1368152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Partly completed Machine</a:t>
            </a:r>
            <a:endParaRPr lang="en-GB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1115616" y="2064597"/>
            <a:ext cx="1368152" cy="826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Machine not in Annex </a:t>
            </a:r>
            <a:r>
              <a:rPr lang="en-GB" sz="1600" dirty="0"/>
              <a:t>I</a:t>
            </a:r>
            <a:r>
              <a:rPr lang="en-GB" sz="1600" dirty="0" smtClean="0"/>
              <a:t>V</a:t>
            </a:r>
            <a:endParaRPr lang="en-GB" sz="1600" dirty="0"/>
          </a:p>
        </p:txBody>
      </p:sp>
      <p:sp>
        <p:nvSpPr>
          <p:cNvPr id="13" name="Rounded Rectangle 12"/>
          <p:cNvSpPr/>
          <p:nvPr/>
        </p:nvSpPr>
        <p:spPr>
          <a:xfrm>
            <a:off x="4427984" y="2064597"/>
            <a:ext cx="1368152" cy="826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Machine in Annex IV</a:t>
            </a:r>
            <a:endParaRPr lang="en-GB" sz="1600" dirty="0"/>
          </a:p>
        </p:txBody>
      </p:sp>
      <p:sp>
        <p:nvSpPr>
          <p:cNvPr id="14" name="Rounded Rectangle 13"/>
          <p:cNvSpPr/>
          <p:nvPr/>
        </p:nvSpPr>
        <p:spPr>
          <a:xfrm>
            <a:off x="2771800" y="3110437"/>
            <a:ext cx="1368152" cy="826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Designed according to Harmonised standards</a:t>
            </a:r>
            <a:endParaRPr lang="en-GB" sz="1400" dirty="0"/>
          </a:p>
        </p:txBody>
      </p:sp>
      <p:sp>
        <p:nvSpPr>
          <p:cNvPr id="15" name="Rounded Rectangle 14"/>
          <p:cNvSpPr/>
          <p:nvPr/>
        </p:nvSpPr>
        <p:spPr>
          <a:xfrm>
            <a:off x="1115616" y="4152829"/>
            <a:ext cx="1368152" cy="826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Internal conformity checks</a:t>
            </a:r>
          </a:p>
          <a:p>
            <a:pPr algn="ctr"/>
            <a:r>
              <a:rPr lang="en-GB" sz="1200" dirty="0" smtClean="0"/>
              <a:t>Annex VIII</a:t>
            </a:r>
            <a:endParaRPr lang="en-GB" sz="1200" dirty="0"/>
          </a:p>
        </p:txBody>
      </p:sp>
      <p:sp>
        <p:nvSpPr>
          <p:cNvPr id="16" name="Rounded Rectangle 15"/>
          <p:cNvSpPr/>
          <p:nvPr/>
        </p:nvSpPr>
        <p:spPr>
          <a:xfrm>
            <a:off x="4427984" y="3110437"/>
            <a:ext cx="1368152" cy="826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Not designed according to </a:t>
            </a:r>
            <a:r>
              <a:rPr lang="en-GB" sz="1400" dirty="0"/>
              <a:t>H</a:t>
            </a:r>
            <a:r>
              <a:rPr lang="en-GB" sz="1400" dirty="0" smtClean="0"/>
              <a:t>armonised standards</a:t>
            </a:r>
            <a:endParaRPr lang="en-GB" sz="1400" dirty="0"/>
          </a:p>
        </p:txBody>
      </p:sp>
      <p:cxnSp>
        <p:nvCxnSpPr>
          <p:cNvPr id="18" name="Straight Arrow Connector 17"/>
          <p:cNvCxnSpPr>
            <a:stCxn id="9" idx="1"/>
            <a:endCxn id="12" idx="3"/>
          </p:cNvCxnSpPr>
          <p:nvPr/>
        </p:nvCxnSpPr>
        <p:spPr>
          <a:xfrm flipH="1">
            <a:off x="2483768" y="2477781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3"/>
            <a:endCxn id="13" idx="1"/>
          </p:cNvCxnSpPr>
          <p:nvPr/>
        </p:nvCxnSpPr>
        <p:spPr>
          <a:xfrm>
            <a:off x="4139952" y="2477781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9" idx="0"/>
          </p:cNvCxnSpPr>
          <p:nvPr/>
        </p:nvCxnSpPr>
        <p:spPr>
          <a:xfrm>
            <a:off x="3455876" y="1882853"/>
            <a:ext cx="0" cy="181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6575884" y="2064597"/>
            <a:ext cx="1368152" cy="82636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Technical file</a:t>
            </a:r>
          </a:p>
          <a:p>
            <a:pPr algn="ctr"/>
            <a:r>
              <a:rPr lang="en-GB" sz="1200" dirty="0" smtClean="0"/>
              <a:t>Annex VII B</a:t>
            </a:r>
          </a:p>
          <a:p>
            <a:pPr algn="ctr"/>
            <a:r>
              <a:rPr lang="en-GB" sz="1400" dirty="0" smtClean="0"/>
              <a:t>Assembly Instr.</a:t>
            </a:r>
          </a:p>
          <a:p>
            <a:pPr algn="ctr"/>
            <a:r>
              <a:rPr lang="en-GB" sz="1200" dirty="0" smtClean="0"/>
              <a:t>Annex VI </a:t>
            </a:r>
            <a:endParaRPr lang="en-GB" sz="1200" dirty="0"/>
          </a:p>
        </p:txBody>
      </p:sp>
      <p:sp>
        <p:nvSpPr>
          <p:cNvPr id="25" name="Rounded Rectangle 24"/>
          <p:cNvSpPr/>
          <p:nvPr/>
        </p:nvSpPr>
        <p:spPr>
          <a:xfrm>
            <a:off x="2771800" y="4152829"/>
            <a:ext cx="1368152" cy="826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Full Quality Assurance</a:t>
            </a:r>
          </a:p>
          <a:p>
            <a:pPr algn="ctr"/>
            <a:r>
              <a:rPr lang="en-GB" sz="1200" dirty="0" smtClean="0"/>
              <a:t>Annex X</a:t>
            </a:r>
            <a:endParaRPr lang="en-GB" sz="1200" dirty="0"/>
          </a:p>
        </p:txBody>
      </p:sp>
      <p:sp>
        <p:nvSpPr>
          <p:cNvPr id="26" name="Rounded Rectangle 25"/>
          <p:cNvSpPr/>
          <p:nvPr/>
        </p:nvSpPr>
        <p:spPr>
          <a:xfrm>
            <a:off x="4427984" y="4152829"/>
            <a:ext cx="1368152" cy="826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EC-type examination</a:t>
            </a:r>
          </a:p>
          <a:p>
            <a:pPr algn="ctr"/>
            <a:r>
              <a:rPr lang="en-GB" sz="1400" dirty="0" smtClean="0"/>
              <a:t>Annex IX</a:t>
            </a:r>
          </a:p>
          <a:p>
            <a:pPr algn="ctr"/>
            <a:r>
              <a:rPr lang="en-GB" sz="1200" dirty="0" smtClean="0"/>
              <a:t>Internal check</a:t>
            </a:r>
            <a:endParaRPr lang="en-GB" sz="1200" dirty="0"/>
          </a:p>
        </p:txBody>
      </p:sp>
      <p:cxnSp>
        <p:nvCxnSpPr>
          <p:cNvPr id="30" name="Elbow Connector 29"/>
          <p:cNvCxnSpPr>
            <a:stCxn id="13" idx="2"/>
            <a:endCxn id="14" idx="0"/>
          </p:cNvCxnSpPr>
          <p:nvPr/>
        </p:nvCxnSpPr>
        <p:spPr>
          <a:xfrm rot="5400000">
            <a:off x="4174232" y="2172609"/>
            <a:ext cx="219472" cy="165618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3" idx="2"/>
            <a:endCxn id="16" idx="0"/>
          </p:cNvCxnSpPr>
          <p:nvPr/>
        </p:nvCxnSpPr>
        <p:spPr>
          <a:xfrm>
            <a:off x="5112060" y="2890965"/>
            <a:ext cx="0" cy="219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14" idx="2"/>
            <a:endCxn id="26" idx="0"/>
          </p:cNvCxnSpPr>
          <p:nvPr/>
        </p:nvCxnSpPr>
        <p:spPr>
          <a:xfrm rot="16200000" flipH="1">
            <a:off x="4175956" y="3216725"/>
            <a:ext cx="216024" cy="165618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6" idx="2"/>
            <a:endCxn id="26" idx="0"/>
          </p:cNvCxnSpPr>
          <p:nvPr/>
        </p:nvCxnSpPr>
        <p:spPr>
          <a:xfrm>
            <a:off x="5112060" y="3936805"/>
            <a:ext cx="0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4" idx="2"/>
            <a:endCxn id="25" idx="0"/>
          </p:cNvCxnSpPr>
          <p:nvPr/>
        </p:nvCxnSpPr>
        <p:spPr>
          <a:xfrm>
            <a:off x="3455876" y="3936805"/>
            <a:ext cx="0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14" idx="1"/>
            <a:endCxn id="15" idx="0"/>
          </p:cNvCxnSpPr>
          <p:nvPr/>
        </p:nvCxnSpPr>
        <p:spPr>
          <a:xfrm rot="10800000" flipV="1">
            <a:off x="1799692" y="3523621"/>
            <a:ext cx="972108" cy="62920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2" idx="2"/>
            <a:endCxn id="15" idx="0"/>
          </p:cNvCxnSpPr>
          <p:nvPr/>
        </p:nvCxnSpPr>
        <p:spPr>
          <a:xfrm>
            <a:off x="1799692" y="2890965"/>
            <a:ext cx="0" cy="1261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2771800" y="5195221"/>
            <a:ext cx="1368152" cy="68235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EC declaration of conformity</a:t>
            </a:r>
          </a:p>
          <a:p>
            <a:pPr algn="ctr"/>
            <a:r>
              <a:rPr lang="en-GB" sz="1200" dirty="0" smtClean="0"/>
              <a:t>Annex II 1A</a:t>
            </a:r>
            <a:endParaRPr lang="en-GB" sz="1200" dirty="0"/>
          </a:p>
        </p:txBody>
      </p:sp>
      <p:cxnSp>
        <p:nvCxnSpPr>
          <p:cNvPr id="49" name="Straight Arrow Connector 48"/>
          <p:cNvCxnSpPr>
            <a:stCxn id="25" idx="2"/>
            <a:endCxn id="47" idx="0"/>
          </p:cNvCxnSpPr>
          <p:nvPr/>
        </p:nvCxnSpPr>
        <p:spPr>
          <a:xfrm>
            <a:off x="3455876" y="4979197"/>
            <a:ext cx="0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2771800" y="6021589"/>
            <a:ext cx="1368152" cy="719779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CE mark</a:t>
            </a:r>
          </a:p>
          <a:p>
            <a:pPr algn="ctr"/>
            <a:r>
              <a:rPr lang="en-GB" sz="1400" dirty="0" smtClean="0"/>
              <a:t>Article 16</a:t>
            </a:r>
          </a:p>
          <a:p>
            <a:pPr algn="ctr"/>
            <a:r>
              <a:rPr lang="en-GB" sz="1400" dirty="0" smtClean="0"/>
              <a:t>Annex III</a:t>
            </a:r>
            <a:endParaRPr lang="en-GB" sz="1200" dirty="0"/>
          </a:p>
        </p:txBody>
      </p:sp>
      <p:cxnSp>
        <p:nvCxnSpPr>
          <p:cNvPr id="54" name="Straight Arrow Connector 53"/>
          <p:cNvCxnSpPr>
            <a:stCxn id="47" idx="2"/>
            <a:endCxn id="51" idx="0"/>
          </p:cNvCxnSpPr>
          <p:nvPr/>
        </p:nvCxnSpPr>
        <p:spPr>
          <a:xfrm>
            <a:off x="3455876" y="5877573"/>
            <a:ext cx="0" cy="14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26" idx="2"/>
            <a:endCxn id="47" idx="3"/>
          </p:cNvCxnSpPr>
          <p:nvPr/>
        </p:nvCxnSpPr>
        <p:spPr>
          <a:xfrm rot="5400000">
            <a:off x="4347406" y="4771743"/>
            <a:ext cx="557200" cy="97210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15" idx="2"/>
            <a:endCxn id="47" idx="1"/>
          </p:cNvCxnSpPr>
          <p:nvPr/>
        </p:nvCxnSpPr>
        <p:spPr>
          <a:xfrm rot="16200000" flipH="1">
            <a:off x="2007146" y="4771743"/>
            <a:ext cx="557200" cy="97210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6575884" y="5085786"/>
            <a:ext cx="1368152" cy="71977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Declaration of incorporation</a:t>
            </a:r>
          </a:p>
          <a:p>
            <a:pPr algn="ctr"/>
            <a:r>
              <a:rPr lang="en-GB" sz="1400" dirty="0" smtClean="0"/>
              <a:t>Annex II 1B</a:t>
            </a:r>
            <a:endParaRPr lang="en-GB" sz="1200" dirty="0"/>
          </a:p>
        </p:txBody>
      </p:sp>
      <p:cxnSp>
        <p:nvCxnSpPr>
          <p:cNvPr id="61" name="Straight Arrow Connector 60"/>
          <p:cNvCxnSpPr>
            <a:stCxn id="11" idx="2"/>
            <a:endCxn id="24" idx="0"/>
          </p:cNvCxnSpPr>
          <p:nvPr/>
        </p:nvCxnSpPr>
        <p:spPr>
          <a:xfrm>
            <a:off x="7259960" y="1882853"/>
            <a:ext cx="0" cy="181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2664151" y="1125968"/>
            <a:ext cx="1584176" cy="799365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ounded Rectangle 64"/>
          <p:cNvSpPr/>
          <p:nvPr/>
        </p:nvSpPr>
        <p:spPr>
          <a:xfrm>
            <a:off x="2655890" y="1999426"/>
            <a:ext cx="1584176" cy="966995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ounded Rectangle 65"/>
          <p:cNvSpPr/>
          <p:nvPr/>
        </p:nvSpPr>
        <p:spPr>
          <a:xfrm>
            <a:off x="987874" y="2008246"/>
            <a:ext cx="1584176" cy="958175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ounded Rectangle 66"/>
          <p:cNvSpPr/>
          <p:nvPr/>
        </p:nvSpPr>
        <p:spPr>
          <a:xfrm>
            <a:off x="987874" y="4077373"/>
            <a:ext cx="1584176" cy="1008413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ounded Rectangle 67"/>
          <p:cNvSpPr/>
          <p:nvPr/>
        </p:nvSpPr>
        <p:spPr>
          <a:xfrm>
            <a:off x="2655890" y="5124937"/>
            <a:ext cx="1584176" cy="799365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ounded Rectangle 68"/>
          <p:cNvSpPr/>
          <p:nvPr/>
        </p:nvSpPr>
        <p:spPr>
          <a:xfrm>
            <a:off x="2664151" y="5980054"/>
            <a:ext cx="1584176" cy="83332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7259960" y="2890965"/>
            <a:ext cx="0" cy="2194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12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Notified Body needed when</a:t>
            </a:r>
            <a:r>
              <a:rPr lang="mr-IN" dirty="0" smtClean="0"/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/>
              <a:t>Annex IV </a:t>
            </a:r>
            <a:r>
              <a:rPr lang="en-GB" b="1" dirty="0" smtClean="0"/>
              <a:t>Machines, examples:</a:t>
            </a:r>
          </a:p>
          <a:p>
            <a:r>
              <a:rPr lang="en-GB" dirty="0" smtClean="0"/>
              <a:t>Various wood working tools </a:t>
            </a:r>
          </a:p>
          <a:p>
            <a:pPr lvl="1"/>
            <a:r>
              <a:rPr lang="en-GB" dirty="0" smtClean="0"/>
              <a:t>chain saws, </a:t>
            </a:r>
            <a:r>
              <a:rPr lang="en-GB" dirty="0"/>
              <a:t>c</a:t>
            </a:r>
            <a:r>
              <a:rPr lang="en-GB" dirty="0" smtClean="0"/>
              <a:t>ircular saws, band saws etc.</a:t>
            </a:r>
          </a:p>
          <a:p>
            <a:r>
              <a:rPr lang="en-GB" dirty="0" smtClean="0"/>
              <a:t>Press tools for metal/plastic</a:t>
            </a:r>
          </a:p>
          <a:p>
            <a:r>
              <a:rPr lang="en-GB" dirty="0"/>
              <a:t>Injection or compression plastics- or rubber moulding machinery </a:t>
            </a:r>
            <a:endParaRPr lang="en-GB" dirty="0" smtClean="0"/>
          </a:p>
          <a:p>
            <a:r>
              <a:rPr lang="en-GB" dirty="0" smtClean="0"/>
              <a:t>Heavy machinery for various work</a:t>
            </a:r>
          </a:p>
          <a:p>
            <a:pPr lvl="1"/>
            <a:r>
              <a:rPr lang="en-GB" dirty="0" smtClean="0"/>
              <a:t>Under ground (mining)</a:t>
            </a:r>
          </a:p>
          <a:p>
            <a:pPr lvl="1"/>
            <a:r>
              <a:rPr lang="en-GB" dirty="0" smtClean="0"/>
              <a:t>Compression of waste, etc.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Lifting equipment</a:t>
            </a:r>
            <a:r>
              <a:rPr lang="en-GB" dirty="0">
                <a:solidFill>
                  <a:srgbClr val="FF0000"/>
                </a:solidFill>
              </a:rPr>
              <a:t>:</a:t>
            </a:r>
            <a:r>
              <a:rPr lang="en-GB" dirty="0" smtClean="0">
                <a:solidFill>
                  <a:srgbClr val="FF0000"/>
                </a:solidFill>
              </a:rPr>
              <a:t> person, goods</a:t>
            </a:r>
          </a:p>
          <a:p>
            <a:r>
              <a:rPr lang="en-GB" dirty="0">
                <a:solidFill>
                  <a:srgbClr val="FF0000"/>
                </a:solidFill>
              </a:rPr>
              <a:t>Protective devices designed to detect the presence of </a:t>
            </a:r>
            <a:r>
              <a:rPr lang="en-GB" dirty="0" smtClean="0">
                <a:solidFill>
                  <a:srgbClr val="FF0000"/>
                </a:solidFill>
              </a:rPr>
              <a:t>persons 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Power-operated interlocking movable guards </a:t>
            </a:r>
          </a:p>
          <a:p>
            <a:r>
              <a:rPr lang="en-GB" dirty="0">
                <a:solidFill>
                  <a:srgbClr val="FF0000"/>
                </a:solidFill>
              </a:rPr>
              <a:t>Logic units to ensure safety functions </a:t>
            </a:r>
          </a:p>
          <a:p>
            <a:r>
              <a:rPr lang="en-GB" dirty="0" smtClean="0"/>
              <a:t>Roll-over protective structures </a:t>
            </a:r>
            <a:endParaRPr lang="en-GB" dirty="0"/>
          </a:p>
          <a:p>
            <a:r>
              <a:rPr lang="en-GB" dirty="0" smtClean="0"/>
              <a:t>Falling-object protective structures </a:t>
            </a:r>
            <a:endParaRPr lang="en-GB" dirty="0"/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5436096" y="1600200"/>
            <a:ext cx="351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Red = Potentially applicable to ESS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0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Declaration of Conformity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DoC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Contributions</a:t>
            </a:r>
            <a:r>
              <a:rPr lang="en-US" dirty="0" smtClean="0">
                <a:solidFill>
                  <a:schemeClr val="tx1"/>
                </a:solidFill>
              </a:rPr>
              <a:t> needs to be delivered with a </a:t>
            </a:r>
            <a:r>
              <a:rPr lang="en-US" dirty="0" err="1" smtClean="0">
                <a:solidFill>
                  <a:schemeClr val="tx1"/>
                </a:solidFill>
              </a:rPr>
              <a:t>DoC</a:t>
            </a:r>
            <a:r>
              <a:rPr lang="en-US" dirty="0" smtClean="0">
                <a:solidFill>
                  <a:schemeClr val="tx1"/>
                </a:solidFill>
              </a:rPr>
              <a:t>*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Verifying that applicable directives and requirements have been applied by the supplier/IKC.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This will ease the integration process and secure that the Manufacturer of a deliverable have taken their responsibility for the delivery in terms of: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Safety requirements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Quality requirements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Technical requirements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Compliance to European and Swedish legislation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Applies for commercial and In-Kind </a:t>
            </a:r>
            <a:r>
              <a:rPr lang="en-US" dirty="0">
                <a:solidFill>
                  <a:schemeClr val="tx1"/>
                </a:solidFill>
              </a:rPr>
              <a:t>deliveries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  <p:sp>
        <p:nvSpPr>
          <p:cNvPr id="4" name="TextBox 3"/>
          <p:cNvSpPr txBox="1"/>
          <p:nvPr/>
        </p:nvSpPr>
        <p:spPr>
          <a:xfrm>
            <a:off x="2915816" y="6124059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According to ISO 17050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1068</TotalTime>
  <Words>748</Words>
  <Application>Microsoft Macintosh PowerPoint</Application>
  <PresentationFormat>On-screen Show (4:3)</PresentationFormat>
  <Paragraphs>185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Mangal</vt:lpstr>
      <vt:lpstr>Office Theme</vt:lpstr>
      <vt:lpstr>CE marking approach</vt:lpstr>
      <vt:lpstr>ESS Strategy for CE Marking</vt:lpstr>
      <vt:lpstr>What does CE marking mean?</vt:lpstr>
      <vt:lpstr>On the market…</vt:lpstr>
      <vt:lpstr>Definition – USE</vt:lpstr>
      <vt:lpstr>Workflow</vt:lpstr>
      <vt:lpstr>Machine Directive 2006/42/EC</vt:lpstr>
      <vt:lpstr>Notified Body needed when…</vt:lpstr>
      <vt:lpstr>Declaration of Conformity – DoC</vt:lpstr>
      <vt:lpstr>Example</vt:lpstr>
      <vt:lpstr>Divide in Logical packages</vt:lpstr>
      <vt:lpstr>ESS – Steering documents</vt:lpstr>
      <vt:lpstr>Thank you for your attention!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Mattias Skafar</dc:creator>
  <cp:lastModifiedBy>Microsoft Office User</cp:lastModifiedBy>
  <cp:revision>9</cp:revision>
  <dcterms:created xsi:type="dcterms:W3CDTF">2017-11-21T07:39:41Z</dcterms:created>
  <dcterms:modified xsi:type="dcterms:W3CDTF">2017-12-01T09:46:36Z</dcterms:modified>
</cp:coreProperties>
</file>