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95" r:id="rId4"/>
    <p:sldId id="289" r:id="rId5"/>
    <p:sldId id="297" r:id="rId6"/>
    <p:sldId id="300" r:id="rId7"/>
    <p:sldId id="298" r:id="rId8"/>
    <p:sldId id="299" r:id="rId9"/>
    <p:sldId id="301" r:id="rId10"/>
    <p:sldId id="293" r:id="rId11"/>
  </p:sldIdLst>
  <p:sldSz cx="9144000" cy="6858000" type="screen4x3"/>
  <p:notesSz cx="6858000" cy="9144000"/>
  <p:custDataLst>
    <p:tags r:id="rId1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84194" autoAdjust="0"/>
  </p:normalViewPr>
  <p:slideViewPr>
    <p:cSldViewPr>
      <p:cViewPr varScale="1">
        <p:scale>
          <a:sx n="46" d="100"/>
          <a:sy n="46" d="100"/>
        </p:scale>
        <p:origin x="1013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ojtek\Documents\ICS\IKRC13\ICS_in_kind_Report_PF4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ICS in-kind development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54628790893827"/>
          <c:y val="9.0705904561938999E-2"/>
          <c:w val="0.51569228202186179"/>
          <c:h val="0.69629820205668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TotalCostBookValue!$C$1</c:f>
              <c:strCache>
                <c:ptCount val="1"/>
                <c:pt idx="0">
                  <c:v>Signed value</c:v>
                </c:pt>
              </c:strCache>
            </c:strRef>
          </c:tx>
          <c:invertIfNegative val="0"/>
          <c:cat>
            <c:strRef>
              <c:f>TotalCostBookValue!$B$2:$B$10</c:f>
              <c:strCache>
                <c:ptCount val="9"/>
                <c:pt idx="0">
                  <c:v>IKRC 6</c:v>
                </c:pt>
                <c:pt idx="1">
                  <c:v>IKRC 7</c:v>
                </c:pt>
                <c:pt idx="2">
                  <c:v>IKRC 8</c:v>
                </c:pt>
                <c:pt idx="3">
                  <c:v>IKRC 9</c:v>
                </c:pt>
                <c:pt idx="4">
                  <c:v>IKRC 10</c:v>
                </c:pt>
                <c:pt idx="5">
                  <c:v>IKRC 11</c:v>
                </c:pt>
                <c:pt idx="6">
                  <c:v>IKRC 12</c:v>
                </c:pt>
                <c:pt idx="7">
                  <c:v>IKRC 13</c:v>
                </c:pt>
                <c:pt idx="8">
                  <c:v>IKRC 14</c:v>
                </c:pt>
              </c:strCache>
            </c:strRef>
          </c:cat>
          <c:val>
            <c:numRef>
              <c:f>TotalCostBookValue!$C$2:$C$9</c:f>
              <c:numCache>
                <c:formatCode>General</c:formatCode>
                <c:ptCount val="8"/>
                <c:pt idx="0">
                  <c:v>0</c:v>
                </c:pt>
                <c:pt idx="1">
                  <c:v>250</c:v>
                </c:pt>
                <c:pt idx="2">
                  <c:v>250</c:v>
                </c:pt>
                <c:pt idx="3">
                  <c:v>3514</c:v>
                </c:pt>
                <c:pt idx="4">
                  <c:v>11566</c:v>
                </c:pt>
                <c:pt idx="5">
                  <c:v>12429</c:v>
                </c:pt>
                <c:pt idx="6">
                  <c:v>14342</c:v>
                </c:pt>
                <c:pt idx="7">
                  <c:v>14792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3-4154-BBB5-A5AEACFD7461}"/>
            </c:ext>
          </c:extLst>
        </c:ser>
        <c:ser>
          <c:idx val="1"/>
          <c:order val="1"/>
          <c:tx>
            <c:strRef>
              <c:f>TotalCostBookValue!$D$1</c:f>
              <c:strCache>
                <c:ptCount val="1"/>
                <c:pt idx="0">
                  <c:v>Potential value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90000">
                    <a:schemeClr val="bg1"/>
                  </a:gs>
                  <a:gs pos="95000">
                    <a:srgbClr val="C00000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ln w="127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A53-4154-BBB5-A5AEACFD7461}"/>
              </c:ext>
            </c:extLst>
          </c:dPt>
          <c:dPt>
            <c:idx val="4"/>
            <c:invertIfNegative val="0"/>
            <c:bubble3D val="0"/>
            <c:spPr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A53-4154-BBB5-A5AEACFD7461}"/>
              </c:ext>
            </c:extLst>
          </c:dPt>
          <c:dPt>
            <c:idx val="5"/>
            <c:invertIfNegative val="0"/>
            <c:bubble3D val="0"/>
            <c:spPr>
              <a:ln>
                <a:solidFill>
                  <a:srgbClr val="CC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A53-4154-BBB5-A5AEACFD7461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bg1"/>
                  </a:gs>
                  <a:gs pos="23000">
                    <a:srgbClr val="CC3300"/>
                  </a:gs>
                  <a:gs pos="100000">
                    <a:srgbClr val="990033"/>
                  </a:gs>
                </a:gsLst>
                <a:lin ang="54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A53-4154-BBB5-A5AEACFD7461}"/>
              </c:ext>
            </c:extLst>
          </c:dPt>
          <c:cat>
            <c:strRef>
              <c:f>TotalCostBookValue!$B$2:$B$10</c:f>
              <c:strCache>
                <c:ptCount val="9"/>
                <c:pt idx="0">
                  <c:v>IKRC 6</c:v>
                </c:pt>
                <c:pt idx="1">
                  <c:v>IKRC 7</c:v>
                </c:pt>
                <c:pt idx="2">
                  <c:v>IKRC 8</c:v>
                </c:pt>
                <c:pt idx="3">
                  <c:v>IKRC 9</c:v>
                </c:pt>
                <c:pt idx="4">
                  <c:v>IKRC 10</c:v>
                </c:pt>
                <c:pt idx="5">
                  <c:v>IKRC 11</c:v>
                </c:pt>
                <c:pt idx="6">
                  <c:v>IKRC 12</c:v>
                </c:pt>
                <c:pt idx="7">
                  <c:v>IKRC 13</c:v>
                </c:pt>
                <c:pt idx="8">
                  <c:v>IKRC 14</c:v>
                </c:pt>
              </c:strCache>
            </c:strRef>
          </c:cat>
          <c:val>
            <c:numRef>
              <c:f>TotalCostBookValue!$D$2:$D$10</c:f>
              <c:numCache>
                <c:formatCode>General</c:formatCode>
                <c:ptCount val="9"/>
                <c:pt idx="0">
                  <c:v>20000</c:v>
                </c:pt>
                <c:pt idx="1">
                  <c:v>1000</c:v>
                </c:pt>
                <c:pt idx="2">
                  <c:v>9440</c:v>
                </c:pt>
                <c:pt idx="3">
                  <c:v>11210</c:v>
                </c:pt>
                <c:pt idx="4">
                  <c:v>14283</c:v>
                </c:pt>
                <c:pt idx="5">
                  <c:v>17026</c:v>
                </c:pt>
                <c:pt idx="6">
                  <c:v>17840</c:v>
                </c:pt>
                <c:pt idx="7">
                  <c:v>18257</c:v>
                </c:pt>
                <c:pt idx="8">
                  <c:v>18457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53-4154-BBB5-A5AEACFD7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0"/>
        <c:axId val="102556672"/>
        <c:axId val="68614912"/>
      </c:barChart>
      <c:catAx>
        <c:axId val="1025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614912"/>
        <c:crosses val="autoZero"/>
        <c:auto val="1"/>
        <c:lblAlgn val="ctr"/>
        <c:lblOffset val="100"/>
        <c:noMultiLvlLbl val="0"/>
      </c:catAx>
      <c:valAx>
        <c:axId val="68614912"/>
        <c:scaling>
          <c:orientation val="minMax"/>
          <c:max val="37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5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4195BC-B531-42DE-9CE8-214A50FD2636}" type="datetimeFigureOut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614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2269E1-ECB0-4AAF-A1CC-6A1DD1B9DE8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100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sv-SE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55CE83-EC63-4B01-ABE2-CAAE6669B03C}" type="slidenum">
              <a:rPr lang="sv-SE" altLang="sv-SE"/>
              <a:pPr/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chemeClr val="tx1"/>
                </a:solidFill>
              </a:rPr>
              <a:t>The span of technical scope and the competencies needed in ICS is enormous</a:t>
            </a:r>
          </a:p>
          <a:p>
            <a:r>
              <a:rPr lang="sv-SE" sz="1200" dirty="0">
                <a:solidFill>
                  <a:schemeClr val="tx1"/>
                </a:solidFill>
              </a:rPr>
              <a:t>From analog signals to Java-based high-end, big-data GUI:s in high performance, high availability</a:t>
            </a:r>
          </a:p>
          <a:p>
            <a:r>
              <a:rPr lang="sv-SE" sz="1200" dirty="0">
                <a:solidFill>
                  <a:schemeClr val="tx1"/>
                </a:solidFill>
              </a:rPr>
              <a:t>PLC systems</a:t>
            </a:r>
          </a:p>
          <a:p>
            <a:r>
              <a:rPr lang="sv-SE" sz="1200" dirty="0">
                <a:solidFill>
                  <a:schemeClr val="tx1"/>
                </a:solidFill>
              </a:rPr>
              <a:t>Safety and protection systems</a:t>
            </a:r>
          </a:p>
          <a:p>
            <a:r>
              <a:rPr lang="sv-SE" sz="1200" dirty="0">
                <a:solidFill>
                  <a:schemeClr val="tx1"/>
                </a:solidFill>
              </a:rPr>
              <a:t>Infrastructure: networking, data centre, control room</a:t>
            </a:r>
          </a:p>
          <a:p>
            <a:r>
              <a:rPr lang="sv-SE" sz="1200" dirty="0">
                <a:solidFill>
                  <a:schemeClr val="tx1"/>
                </a:solidFill>
              </a:rPr>
              <a:t>Systems integration, Installation</a:t>
            </a:r>
          </a:p>
          <a:p>
            <a:r>
              <a:rPr lang="sv-SE" sz="1200" dirty="0">
                <a:solidFill>
                  <a:schemeClr val="tx1"/>
                </a:solidFill>
              </a:rPr>
              <a:t>Project management and administration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69E1-ECB0-4AAF-A1CC-6A1DD1B9DE83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082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sv-SE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C4087F-E8D7-43B0-B3DD-6E0A23FF98E0}" type="slidenum">
              <a:rPr lang="sv-SE" altLang="sv-SE"/>
              <a:pPr/>
              <a:t>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37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CE24-38BB-4BA1-9D7C-D287E6202458}" type="datetime1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2F1A-B4DC-4802-8D82-F1B67963079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1443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C2F9-7530-4897-803A-88809E9EF493}" type="datetime1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FDEE8-4FE4-470D-9F04-0B5475AD649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4910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BD94-7AE3-4373-81BF-D20446B2A93D}" type="datetime1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4D55-166B-4D27-ACDD-7226BD20B3E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203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055A-F3B2-4F85-B23A-F24DC67C66B3}" type="datetime1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C629-7033-4B49-B19E-E8EC6EC33AB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325030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  <a:endParaRPr lang="sv-SE" altLang="sv-SE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7EE33-86F6-44AF-A41A-72F7898395D3}" type="datetime1">
              <a:rPr lang="sv-SE"/>
              <a:pPr>
                <a:defRPr/>
              </a:pPr>
              <a:t>2017-12-06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14767B-EA89-424E-B327-19DB029CC8E1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ctrTitle"/>
          </p:nvPr>
        </p:nvSpPr>
        <p:spPr>
          <a:xfrm>
            <a:off x="179388" y="2130425"/>
            <a:ext cx="8785225" cy="1470025"/>
          </a:xfrm>
        </p:spPr>
        <p:txBody>
          <a:bodyPr/>
          <a:lstStyle/>
          <a:p>
            <a:pPr algn="ctr"/>
            <a:r>
              <a:rPr lang="en-GB" altLang="sv-SE" sz="3600" dirty="0"/>
              <a:t>ICS Status</a:t>
            </a:r>
          </a:p>
        </p:txBody>
      </p:sp>
      <p:sp>
        <p:nvSpPr>
          <p:cNvPr id="717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/>
          <a:p>
            <a:r>
              <a:rPr lang="en-GB" altLang="sv-SE" sz="2000" dirty="0">
                <a:solidFill>
                  <a:schemeClr val="bg1"/>
                </a:solidFill>
              </a:rPr>
              <a:t>Wojtek Fabianowski</a:t>
            </a:r>
          </a:p>
          <a:p>
            <a:r>
              <a:rPr lang="en-GB" altLang="sv-SE" sz="2000" dirty="0">
                <a:solidFill>
                  <a:schemeClr val="bg1"/>
                </a:solidFill>
              </a:rPr>
              <a:t>ICS In-kind manager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86000" y="5949950"/>
            <a:ext cx="457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sv-SE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 eaLnBrk="1" hangingPunct="1"/>
            <a:r>
              <a:rPr lang="sv-SE" altLang="sv-SE" sz="1400" dirty="0">
                <a:solidFill>
                  <a:srgbClr val="FFFFFF"/>
                </a:solidFill>
              </a:rPr>
              <a:t>2017-12</a:t>
            </a:r>
            <a:endParaRPr lang="en-GB" altLang="sv-SE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/>
              <a:t>Integrated control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9EB0205-DFDC-41C9-AC2D-E293E330C148}" type="slidenum">
              <a:rPr lang="en-GB" altLang="sv-SE">
                <a:solidFill>
                  <a:srgbClr val="898989"/>
                </a:solidFill>
              </a:rPr>
              <a:pPr/>
              <a:t>10</a:t>
            </a:fld>
            <a:endParaRPr lang="en-GB" altLang="sv-SE">
              <a:solidFill>
                <a:srgbClr val="898989"/>
              </a:solidFill>
            </a:endParaRPr>
          </a:p>
        </p:txBody>
      </p:sp>
      <p:sp>
        <p:nvSpPr>
          <p:cNvPr id="20484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r>
              <a:rPr lang="en-US" altLang="sv-SE"/>
              <a:t>Thank you for your attention</a:t>
            </a:r>
          </a:p>
          <a:p>
            <a:r>
              <a:rPr lang="en-US" altLang="sv-SE" sz="2000"/>
              <a:t>If you want more information, subscribe to the ICS weekly report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411538"/>
            <a:ext cx="31210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ICS Project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Work package 01 	Management and administration</a:t>
            </a:r>
          </a:p>
          <a:p>
            <a:r>
              <a:rPr lang="sv-SE" dirty="0"/>
              <a:t>Work package 02 	Software Applications</a:t>
            </a:r>
          </a:p>
          <a:p>
            <a:r>
              <a:rPr lang="sv-SE" dirty="0"/>
              <a:t>Work package 03 	Software core </a:t>
            </a:r>
          </a:p>
          <a:p>
            <a:r>
              <a:rPr lang="sv-SE" dirty="0"/>
              <a:t>Work package 04 	Hardware core</a:t>
            </a:r>
          </a:p>
          <a:p>
            <a:r>
              <a:rPr lang="sv-SE" dirty="0"/>
              <a:t>Work package 05 	Machine protection </a:t>
            </a:r>
          </a:p>
          <a:p>
            <a:r>
              <a:rPr lang="sv-SE" dirty="0"/>
              <a:t>Work package 06 	Equipment </a:t>
            </a:r>
          </a:p>
          <a:p>
            <a:r>
              <a:rPr lang="sv-SE" dirty="0"/>
              <a:t>Work package 07 	Control system infrastructure</a:t>
            </a:r>
          </a:p>
          <a:p>
            <a:r>
              <a:rPr lang="sv-SE" dirty="0"/>
              <a:t>Work package 08 	Physics </a:t>
            </a:r>
          </a:p>
          <a:p>
            <a:r>
              <a:rPr lang="sv-SE" dirty="0"/>
              <a:t>Work package 09 	Personnel safety systems</a:t>
            </a:r>
          </a:p>
          <a:p>
            <a:r>
              <a:rPr lang="sv-SE" dirty="0"/>
              <a:t>Work package 10 	Integration - Accelerator</a:t>
            </a:r>
          </a:p>
          <a:p>
            <a:r>
              <a:rPr lang="sv-SE" dirty="0"/>
              <a:t>Work package 11 	Integration - Target </a:t>
            </a:r>
          </a:p>
          <a:p>
            <a:r>
              <a:rPr lang="sv-SE" dirty="0"/>
              <a:t>Work package 12 	Integration - Instruments </a:t>
            </a:r>
          </a:p>
          <a:p>
            <a:r>
              <a:rPr lang="sv-SE" dirty="0"/>
              <a:t>Work package 13 	Integration - Conventional facilities</a:t>
            </a:r>
          </a:p>
          <a:p>
            <a:r>
              <a:rPr lang="sv-SE" dirty="0"/>
              <a:t>Work package 14 	Test Stands</a:t>
            </a:r>
          </a:p>
          <a:p>
            <a:r>
              <a:rPr lang="sv-SE" dirty="0"/>
              <a:t>Work package 20	Installation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Technology scope for 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804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Left-Right Arrow 4"/>
          <p:cNvSpPr/>
          <p:nvPr/>
        </p:nvSpPr>
        <p:spPr>
          <a:xfrm>
            <a:off x="539552" y="3789369"/>
            <a:ext cx="41044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Electronics hardware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644008" y="3789369"/>
            <a:ext cx="388843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Software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915816" y="4365433"/>
            <a:ext cx="32403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PLC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122996" y="4869489"/>
            <a:ext cx="238510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Infrastructure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9899" y="299786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Analog electronics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985" y="299786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Digital electronics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75049" y="308250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FPGA firmware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9104" y="2853847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Digital communication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4375" y="293848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PCB, packaging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75248" y="293848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Test and validation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64496" y="270983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Industrialization, maintenance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7728" y="2794469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Kernel drivers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450203" y="2794469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Operating systems (RT)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75448" y="270983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Development environments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392352" y="2794305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EPICS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4128" y="2794469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CSS/Eclipse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9348" y="2601654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Applicatoins (GUI, Web, Services)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51612" y="268612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Databases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45420" y="268612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Availability, performance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95728" y="2938321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Test and validation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1490466" y="5517396"/>
            <a:ext cx="672534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Safety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40052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Installation Status</a:t>
            </a:r>
          </a:p>
        </p:txBody>
      </p:sp>
      <p:sp>
        <p:nvSpPr>
          <p:cNvPr id="9219" name="Content Placeholder 8"/>
          <p:cNvSpPr>
            <a:spLocks noGrp="1" noChangeArrowheads="1"/>
          </p:cNvSpPr>
          <p:nvPr>
            <p:ph idx="1"/>
          </p:nvPr>
        </p:nvSpPr>
        <p:spPr>
          <a:xfrm>
            <a:off x="-36513" y="1412875"/>
            <a:ext cx="9180513" cy="5445125"/>
          </a:xfrm>
        </p:spPr>
        <p:txBody>
          <a:bodyPr/>
          <a:lstStyle/>
          <a:p>
            <a:r>
              <a:rPr lang="en-US" altLang="sv-SE" sz="1800" dirty="0"/>
              <a:t>Network and data </a:t>
            </a:r>
            <a:r>
              <a:rPr lang="en-US" altLang="sv-SE" sz="1800"/>
              <a:t>infrastructure installation </a:t>
            </a:r>
            <a:r>
              <a:rPr lang="en-US" altLang="sv-SE" sz="1800" dirty="0"/>
              <a:t>ongoing in the klystron gallery and tunnel</a:t>
            </a:r>
          </a:p>
          <a:p>
            <a:r>
              <a:rPr lang="en-US" altLang="sv-SE" sz="1800" dirty="0"/>
              <a:t>Personal Safety System racks, cabling sensors are installed</a:t>
            </a:r>
          </a:p>
          <a:p>
            <a:r>
              <a:rPr lang="en-US" altLang="sv-SE" sz="1800" dirty="0"/>
              <a:t>Work for the Test Stand 2 progressing</a:t>
            </a:r>
          </a:p>
          <a:p>
            <a:r>
              <a:rPr lang="en-US" altLang="sv-SE" sz="1800" dirty="0"/>
              <a:t>Installation and setup of the local control room is progressing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172691-4ABB-4EC5-80DC-A52E7E4DBC96}" type="slidenum">
              <a:rPr lang="en-GB" altLang="sv-SE">
                <a:solidFill>
                  <a:srgbClr val="898989"/>
                </a:solidFill>
              </a:rPr>
              <a:pPr/>
              <a:t>4</a:t>
            </a:fld>
            <a:endParaRPr lang="en-GB" altLang="sv-SE">
              <a:solidFill>
                <a:srgbClr val="898989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46F29A-6761-4D83-A8D9-7B6BE931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83578"/>
            <a:ext cx="3675900" cy="20676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2F0DAFF-8CDA-4E2C-81B6-9EF30010C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5405" y="3670499"/>
            <a:ext cx="3736466" cy="21017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368348B-1E4B-47B9-8476-BA20AD6F5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22" y="5012496"/>
            <a:ext cx="3161353" cy="17782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Achievements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32" y="1457899"/>
            <a:ext cx="6569853" cy="161106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sv-SE" sz="1400" dirty="0"/>
              <a:t>First batch of pre-series of IFC 1410 boards shipped to Lund from Switzerland (</a:t>
            </a:r>
            <a:r>
              <a:rPr lang="en-US" altLang="sv-SE" sz="1400" dirty="0" err="1"/>
              <a:t>IOxOS</a:t>
            </a:r>
            <a:r>
              <a:rPr lang="en-US" altLang="sv-SE" sz="1400" dirty="0"/>
              <a:t>) w1749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sv-SE" sz="1400" dirty="0"/>
              <a:t>First prototype of the </a:t>
            </a:r>
            <a:r>
              <a:rPr lang="en-US" altLang="sv-SE" sz="1400" dirty="0" err="1"/>
              <a:t>EtherCat</a:t>
            </a:r>
            <a:r>
              <a:rPr lang="en-US" altLang="sv-SE" sz="1400" dirty="0"/>
              <a:t> FMC module ready from TUT Estonia, production will start w1750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sv-SE" sz="1400" dirty="0"/>
              <a:t>Technical contract agreed on with CEA for </a:t>
            </a:r>
            <a:r>
              <a:rPr lang="en-US" altLang="sv-SE" sz="1400" dirty="0" err="1"/>
              <a:t>nBLM</a:t>
            </a:r>
            <a:r>
              <a:rPr lang="en-US" altLang="sv-SE" sz="1400" dirty="0"/>
              <a:t> implementation and controls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altLang="sv-SE" sz="1400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sv-SE" sz="1400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sv-SE" sz="14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DEE8-4FE4-470D-9F04-0B5475AD649F}" type="slidenum">
              <a:rPr lang="sv-SE" altLang="sv-SE" smtClean="0"/>
              <a:pPr/>
              <a:t>5</a:t>
            </a:fld>
            <a:endParaRPr lang="sv-SE" altLang="sv-S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28D79BB-C23F-4768-9522-8F28FA20A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9" y="2831911"/>
            <a:ext cx="2808312" cy="191426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B0911CF-915A-48EC-8874-4707E4575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79225"/>
            <a:ext cx="2350561" cy="41787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EF27D7-C5F1-4F20-955C-A3558989B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8" y="3212976"/>
            <a:ext cx="30099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905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FAC01-165A-4E84-BAFA-E4B0B001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In-kind activities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2AA99D-23C1-4717-8D59-8B4EFABC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ICS In-kind activities</a:t>
            </a:r>
          </a:p>
          <a:p>
            <a:r>
              <a:rPr lang="en-US" dirty="0"/>
              <a:t>Contracts to be signed</a:t>
            </a:r>
          </a:p>
          <a:p>
            <a:r>
              <a:rPr lang="en-US" dirty="0"/>
              <a:t>Future opportunities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984EE-42CD-4987-A7B6-2D35BAF7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DEE8-4FE4-470D-9F04-0B5475AD649F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144657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6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Agreement signed</a:t>
              </a:r>
            </a:p>
            <a:p>
              <a:endParaRPr lang="sv-SE" sz="1100" dirty="0"/>
            </a:p>
            <a:p>
              <a:r>
                <a:rPr lang="sv-SE" sz="1100" dirty="0"/>
                <a:t>Agreement waiting for signature</a:t>
              </a:r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Early discussions</a:t>
              </a:r>
            </a:p>
            <a:p>
              <a:endParaRPr lang="sv-SE" sz="1100" dirty="0"/>
            </a:p>
            <a:p>
              <a:r>
                <a:rPr lang="sv-SE" sz="1100" dirty="0"/>
                <a:t>Collaboration/other agreement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54022" y="1541063"/>
          <a:ext cx="2932778" cy="49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CNRS/IPNO,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STFC, UK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30590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08104" y="407707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8104" y="5906500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8104" y="34590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08104" y="619425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08104" y="436510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08104" y="224196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1" name="Donut 220"/>
          <p:cNvSpPr/>
          <p:nvPr/>
        </p:nvSpPr>
        <p:spPr>
          <a:xfrm>
            <a:off x="5508104" y="315002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2" name="Donut 221"/>
          <p:cNvSpPr/>
          <p:nvPr/>
        </p:nvSpPr>
        <p:spPr>
          <a:xfrm>
            <a:off x="5508104" y="469582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3" name="Donut 222"/>
          <p:cNvSpPr/>
          <p:nvPr/>
        </p:nvSpPr>
        <p:spPr>
          <a:xfrm>
            <a:off x="1685332" y="372610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4" name="Donut 223"/>
          <p:cNvSpPr/>
          <p:nvPr/>
        </p:nvSpPr>
        <p:spPr>
          <a:xfrm>
            <a:off x="3222899" y="6035744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5" name="Donut 224"/>
          <p:cNvSpPr/>
          <p:nvPr/>
        </p:nvSpPr>
        <p:spPr>
          <a:xfrm>
            <a:off x="5508104" y="3752639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6" name="Donut 225"/>
          <p:cNvSpPr/>
          <p:nvPr/>
        </p:nvSpPr>
        <p:spPr>
          <a:xfrm>
            <a:off x="5508104" y="500421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3051296" y="49278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9" name="Donut 228"/>
          <p:cNvSpPr/>
          <p:nvPr/>
        </p:nvSpPr>
        <p:spPr>
          <a:xfrm>
            <a:off x="5508104" y="2851388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7" name="Donut 391">
            <a:extLst>
              <a:ext uri="{FF2B5EF4-FFF2-40B4-BE49-F238E27FC236}">
                <a16:creationId xmlns:a16="http://schemas.microsoft.com/office/drawing/2014/main" id="{3D4B45EF-6C02-4DB2-BBE6-9301DD40DDE9}"/>
              </a:ext>
            </a:extLst>
          </p:cNvPr>
          <p:cNvSpPr/>
          <p:nvPr/>
        </p:nvSpPr>
        <p:spPr>
          <a:xfrm>
            <a:off x="3795372" y="415818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8" name="Donut 225">
            <a:extLst>
              <a:ext uri="{FF2B5EF4-FFF2-40B4-BE49-F238E27FC236}">
                <a16:creationId xmlns:a16="http://schemas.microsoft.com/office/drawing/2014/main" id="{D0A829BC-0ADA-4645-92B4-426586F9AB1D}"/>
              </a:ext>
            </a:extLst>
          </p:cNvPr>
          <p:cNvSpPr/>
          <p:nvPr/>
        </p:nvSpPr>
        <p:spPr>
          <a:xfrm>
            <a:off x="5489790" y="558719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78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portfolio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151216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ICS is now in project in execution phase</a:t>
            </a:r>
          </a:p>
          <a:p>
            <a:r>
              <a:rPr lang="en-US" sz="2000" dirty="0">
                <a:solidFill>
                  <a:schemeClr val="tx1"/>
                </a:solidFill>
              </a:rPr>
              <a:t>Future in-kind opportunities are identified for the </a:t>
            </a:r>
            <a:r>
              <a:rPr lang="en-US" sz="2000" dirty="0" err="1">
                <a:solidFill>
                  <a:schemeClr val="tx1"/>
                </a:solidFill>
              </a:rPr>
              <a:t>initital</a:t>
            </a:r>
            <a:r>
              <a:rPr lang="en-US" sz="2000" dirty="0">
                <a:solidFill>
                  <a:schemeClr val="tx1"/>
                </a:solidFill>
              </a:rPr>
              <a:t> operation phase (commissioning, tests, fine tuning)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99592" y="2852936"/>
            <a:ext cx="33123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6723" y="1522108"/>
          <a:ext cx="5203389" cy="37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C7610BBE-DF90-439F-BE1F-8782D1AAA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15" y="1522108"/>
            <a:ext cx="2802525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003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Planned in-kind activities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51136"/>
            <a:ext cx="8229600" cy="3805213"/>
          </a:xfrm>
        </p:spPr>
        <p:txBody>
          <a:bodyPr>
            <a:noAutofit/>
          </a:bodyPr>
          <a:lstStyle/>
          <a:p>
            <a:r>
              <a:rPr lang="sv-SE" sz="1600" dirty="0">
                <a:solidFill>
                  <a:schemeClr val="tx1"/>
                </a:solidFill>
              </a:rPr>
              <a:t>Cryo distribution system controls - CNRS/IPNO 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Advanced discussions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Extent of scope/cost is being balanced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Work is ongoing in the context of Accelerator </a:t>
            </a:r>
            <a:r>
              <a:rPr lang="sv-SE" sz="1400" dirty="0" err="1">
                <a:solidFill>
                  <a:schemeClr val="tx1"/>
                </a:solidFill>
              </a:rPr>
              <a:t>activities</a:t>
            </a:r>
            <a:endParaRPr lang="sv-SE" sz="1400" dirty="0">
              <a:solidFill>
                <a:schemeClr val="tx1"/>
              </a:solidFill>
            </a:endParaRP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Signature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planned</a:t>
            </a:r>
            <a:r>
              <a:rPr lang="sv-SE" sz="1400" dirty="0">
                <a:solidFill>
                  <a:schemeClr val="tx1"/>
                </a:solidFill>
              </a:rPr>
              <a:t> for Q5 2017 (IKRC # 15)</a:t>
            </a:r>
          </a:p>
          <a:p>
            <a:r>
              <a:rPr lang="sv-SE" sz="1600" dirty="0">
                <a:solidFill>
                  <a:schemeClr val="tx1"/>
                </a:solidFill>
              </a:rPr>
              <a:t>Controls for Drift tube linac - INFN Legnaro</a:t>
            </a: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Contract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being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reviewed</a:t>
            </a:r>
            <a:endParaRPr lang="sv-SE" sz="1400" dirty="0">
              <a:solidFill>
                <a:schemeClr val="tx1"/>
              </a:solidFill>
            </a:endParaRP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Cost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book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value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agreed</a:t>
            </a:r>
            <a:endParaRPr lang="sv-SE" sz="1400" dirty="0">
              <a:solidFill>
                <a:schemeClr val="tx1"/>
              </a:solidFill>
            </a:endParaRP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Signature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during</a:t>
            </a:r>
            <a:r>
              <a:rPr lang="sv-SE" sz="1400" dirty="0">
                <a:solidFill>
                  <a:schemeClr val="tx1"/>
                </a:solidFill>
              </a:rPr>
              <a:t> 2017-12</a:t>
            </a:r>
          </a:p>
          <a:p>
            <a:r>
              <a:rPr lang="sv-SE" sz="1600" dirty="0">
                <a:solidFill>
                  <a:schemeClr val="tx1"/>
                </a:solidFill>
              </a:rPr>
              <a:t>Detector control system - STFC</a:t>
            </a: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Contract</a:t>
            </a:r>
            <a:r>
              <a:rPr lang="sv-SE" sz="1400" dirty="0">
                <a:solidFill>
                  <a:schemeClr val="tx1"/>
                </a:solidFill>
              </a:rPr>
              <a:t> for </a:t>
            </a:r>
            <a:r>
              <a:rPr lang="sv-SE" sz="1400" dirty="0" err="1">
                <a:solidFill>
                  <a:schemeClr val="tx1"/>
                </a:solidFill>
              </a:rPr>
              <a:t>Detector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controls</a:t>
            </a:r>
            <a:r>
              <a:rPr lang="sv-SE" sz="1400" dirty="0">
                <a:solidFill>
                  <a:schemeClr val="tx1"/>
                </a:solidFill>
              </a:rPr>
              <a:t> is ready, </a:t>
            </a:r>
            <a:r>
              <a:rPr lang="sv-SE" sz="1400" dirty="0" err="1">
                <a:solidFill>
                  <a:schemeClr val="tx1"/>
                </a:solidFill>
              </a:rPr>
              <a:t>awaits</a:t>
            </a:r>
            <a:r>
              <a:rPr lang="sv-SE" sz="1400" dirty="0">
                <a:solidFill>
                  <a:schemeClr val="tx1"/>
                </a:solidFill>
              </a:rPr>
              <a:t> the </a:t>
            </a:r>
            <a:r>
              <a:rPr lang="sv-SE" sz="1400" dirty="0" err="1">
                <a:solidFill>
                  <a:schemeClr val="tx1"/>
                </a:solidFill>
              </a:rPr>
              <a:t>high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level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agreement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between</a:t>
            </a:r>
            <a:r>
              <a:rPr lang="sv-SE" sz="1400" dirty="0">
                <a:solidFill>
                  <a:schemeClr val="tx1"/>
                </a:solidFill>
              </a:rPr>
              <a:t> UK and ESS</a:t>
            </a:r>
          </a:p>
          <a:p>
            <a:pPr lvl="1"/>
            <a:r>
              <a:rPr lang="sv-SE" sz="1400" dirty="0" err="1">
                <a:solidFill>
                  <a:schemeClr val="tx1"/>
                </a:solidFill>
              </a:rPr>
              <a:t>Work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planned</a:t>
            </a:r>
            <a:r>
              <a:rPr lang="sv-SE" sz="1400" dirty="0">
                <a:solidFill>
                  <a:schemeClr val="tx1"/>
                </a:solidFill>
              </a:rPr>
              <a:t> for the instruments </a:t>
            </a:r>
            <a:r>
              <a:rPr lang="sv-SE" sz="1400" dirty="0" err="1">
                <a:solidFill>
                  <a:schemeClr val="tx1"/>
                </a:solidFill>
              </a:rPr>
              <a:t>control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technical</a:t>
            </a:r>
            <a:r>
              <a:rPr lang="sv-SE" sz="1400" dirty="0">
                <a:solidFill>
                  <a:schemeClr val="tx1"/>
                </a:solidFill>
              </a:rPr>
              <a:t> annex </a:t>
            </a:r>
            <a:r>
              <a:rPr lang="sv-SE" sz="1400" dirty="0" err="1">
                <a:solidFill>
                  <a:schemeClr val="tx1"/>
                </a:solidFill>
              </a:rPr>
              <a:t>with</a:t>
            </a:r>
            <a:r>
              <a:rPr lang="sv-SE" sz="1400" dirty="0">
                <a:solidFill>
                  <a:schemeClr val="tx1"/>
                </a:solidFill>
              </a:rPr>
              <a:t> STFC - RAL</a:t>
            </a:r>
          </a:p>
          <a:p>
            <a:pPr lvl="1"/>
            <a:endParaRPr lang="sv-SE" sz="1400" dirty="0">
              <a:solidFill>
                <a:schemeClr val="tx1"/>
              </a:solidFill>
            </a:endParaRPr>
          </a:p>
          <a:p>
            <a:pPr lvl="1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4E3AD07-E47F-4E30-8009-98E7E2CB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60820"/>
            <a:ext cx="8291264" cy="9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32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92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10080</TotalTime>
  <Words>461</Words>
  <Application>Microsoft Office PowerPoint</Application>
  <PresentationFormat>Bildspel på skärmen (4:3)</PresentationFormat>
  <Paragraphs>124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 Light</vt:lpstr>
      <vt:lpstr>ESS Core Powerpoint</vt:lpstr>
      <vt:lpstr>ICS Status</vt:lpstr>
      <vt:lpstr>ICS Project scope</vt:lpstr>
      <vt:lpstr>Technology scope for ICS</vt:lpstr>
      <vt:lpstr>Installation Status</vt:lpstr>
      <vt:lpstr>Achievements</vt:lpstr>
      <vt:lpstr>In-kind activities</vt:lpstr>
      <vt:lpstr>ICS In-kind partners</vt:lpstr>
      <vt:lpstr>ICS in-kind portfolio development</vt:lpstr>
      <vt:lpstr>Planned in-kind activities</vt:lpstr>
      <vt:lpstr>Integrated control system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Wojtek Fabianowski</cp:lastModifiedBy>
  <cp:revision>98</cp:revision>
  <dcterms:created xsi:type="dcterms:W3CDTF">2013-10-29T16:05:10Z</dcterms:created>
  <dcterms:modified xsi:type="dcterms:W3CDTF">2017-12-06T08:27:02Z</dcterms:modified>
</cp:coreProperties>
</file>