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36" r:id="rId2"/>
    <p:sldMasterId id="2147483846" r:id="rId3"/>
    <p:sldMasterId id="2147483880" r:id="rId4"/>
    <p:sldMasterId id="2147483897" r:id="rId5"/>
    <p:sldMasterId id="2147483902" r:id="rId6"/>
    <p:sldMasterId id="2147483907" r:id="rId7"/>
    <p:sldMasterId id="2147483912" r:id="rId8"/>
    <p:sldMasterId id="2147483917" r:id="rId9"/>
  </p:sldMasterIdLst>
  <p:notesMasterIdLst>
    <p:notesMasterId r:id="rId35"/>
  </p:notesMasterIdLst>
  <p:sldIdLst>
    <p:sldId id="257" r:id="rId10"/>
    <p:sldId id="423" r:id="rId11"/>
    <p:sldId id="434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375" r:id="rId21"/>
    <p:sldId id="376" r:id="rId22"/>
    <p:sldId id="404" r:id="rId23"/>
    <p:sldId id="416" r:id="rId24"/>
    <p:sldId id="422" r:id="rId25"/>
    <p:sldId id="398" r:id="rId26"/>
    <p:sldId id="383" r:id="rId27"/>
    <p:sldId id="424" r:id="rId28"/>
    <p:sldId id="419" r:id="rId29"/>
    <p:sldId id="420" r:id="rId30"/>
    <p:sldId id="382" r:id="rId31"/>
    <p:sldId id="425" r:id="rId32"/>
    <p:sldId id="400" r:id="rId33"/>
    <p:sldId id="272" r:id="rId34"/>
  </p:sldIdLst>
  <p:sldSz cx="9144000" cy="6858000" type="screen4x3"/>
  <p:notesSz cx="6858000" cy="9144000"/>
  <p:defaultTextStyle>
    <a:defPPr>
      <a:defRPr lang="en-US"/>
    </a:defPPr>
    <a:lvl1pPr marL="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31D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9767" autoAdjust="0"/>
  </p:normalViewPr>
  <p:slideViewPr>
    <p:cSldViewPr snapToGrid="0" snapToObjects="1">
      <p:cViewPr varScale="1">
        <p:scale>
          <a:sx n="96" d="100"/>
          <a:sy n="96" d="100"/>
        </p:scale>
        <p:origin x="-108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F5E2F-5067-7047-9A46-A7459251B95A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A4AC6-F331-FD41-884C-0028EDB7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260653"/>
            <a:ext cx="1656184" cy="886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/>
          <a:stretch/>
        </p:blipFill>
        <p:spPr>
          <a:xfrm>
            <a:off x="0" y="1765361"/>
            <a:ext cx="9143999" cy="50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6557" r="21112" b="17168"/>
          <a:stretch/>
        </p:blipFill>
        <p:spPr>
          <a:xfrm>
            <a:off x="0" y="55965"/>
            <a:ext cx="9144000" cy="6802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260653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4" y="260653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7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760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1" marR="0" indent="-233917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098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6557" r="21112" b="17168"/>
          <a:stretch/>
        </p:blipFill>
        <p:spPr>
          <a:xfrm>
            <a:off x="0" y="55965"/>
            <a:ext cx="9144000" cy="6802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6" y="260653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4" y="260653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7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760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1" marR="0" indent="-233917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32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F2A2-141C-6942-B27C-00E5D57518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817F-B1FF-FC46-81EE-C03B34A350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4FD-49A4-A244-A9B6-0399E52693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B7BA-9D70-7546-90EF-8D988F7830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4" y="260653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7"/>
            <a:ext cx="7772400" cy="1470025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513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5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2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0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F78E39D9-B44E-014F-9176-92475A7777BE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7"/>
            <a:ext cx="7772400" cy="1470025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513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7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5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2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0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1EE65DA7-1E75-4F47-A730-292D85E140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31" y="192769"/>
            <a:ext cx="15439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92"/>
            <a:ext cx="9144000" cy="143435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56" tIns="51381" rIns="102756" bIns="51381" rtlCol="0" anchor="ctr"/>
          <a:lstStyle/>
          <a:p>
            <a:pPr algn="ctr" defTabSz="1027569"/>
            <a:endParaRPr lang="sv-SE" sz="2000" dirty="0">
              <a:solidFill>
                <a:srgbClr val="0094CA"/>
              </a:solidFill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9ACDEAF5-660C-754D-B24A-2A7BECA17FC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192"/>
            <a:ext cx="9144000" cy="143435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56" tIns="51381" rIns="102756" bIns="51381" rtlCol="0" anchor="ctr"/>
          <a:lstStyle/>
          <a:p>
            <a:pPr algn="ctr" defTabSz="1027569"/>
            <a:endParaRPr lang="sv-SE" sz="2000" dirty="0">
              <a:solidFill>
                <a:srgbClr val="0094CA"/>
              </a:solidFill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3200">
                <a:latin typeface="Calibri"/>
                <a:cs typeface="Calibri"/>
              </a:defRPr>
            </a:lvl1pPr>
            <a:lvl2pPr>
              <a:defRPr sz="2700">
                <a:latin typeface="Calibri"/>
                <a:cs typeface="Calibri"/>
              </a:defRPr>
            </a:lvl2pPr>
            <a:lvl3pPr>
              <a:defRPr sz="2300">
                <a:latin typeface="Calibri"/>
                <a:cs typeface="Calibri"/>
              </a:defRPr>
            </a:lvl3pPr>
            <a:lvl4pPr>
              <a:defRPr sz="2000">
                <a:latin typeface="Calibri"/>
                <a:cs typeface="Calibri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3200">
                <a:latin typeface="Calibri"/>
                <a:cs typeface="Calibri"/>
              </a:defRPr>
            </a:lvl1pPr>
            <a:lvl2pPr>
              <a:defRPr sz="2700">
                <a:latin typeface="Calibri"/>
                <a:cs typeface="Calibri"/>
              </a:defRPr>
            </a:lvl2pPr>
            <a:lvl3pPr>
              <a:defRPr sz="2300">
                <a:latin typeface="Calibri"/>
                <a:cs typeface="Calibri"/>
              </a:defRPr>
            </a:lvl3pPr>
            <a:lvl4pPr>
              <a:defRPr sz="2000">
                <a:latin typeface="Calibri"/>
                <a:cs typeface="Calibri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D73DAA81-7F90-BB49-A941-13174BD4863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9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700" b="1">
                <a:latin typeface="Calibri"/>
                <a:cs typeface="Calibri"/>
              </a:defRPr>
            </a:lvl1pPr>
            <a:lvl2pPr marL="513783" indent="0">
              <a:buNone/>
              <a:defRPr sz="2300" b="1"/>
            </a:lvl2pPr>
            <a:lvl3pPr marL="1027569" indent="0">
              <a:buNone/>
              <a:defRPr sz="2000" b="1"/>
            </a:lvl3pPr>
            <a:lvl4pPr marL="1541371" indent="0">
              <a:buNone/>
              <a:defRPr sz="1800" b="1"/>
            </a:lvl4pPr>
            <a:lvl5pPr marL="2055155" indent="0">
              <a:buNone/>
              <a:defRPr sz="1800" b="1"/>
            </a:lvl5pPr>
            <a:lvl6pPr marL="2568958" indent="0">
              <a:buNone/>
              <a:defRPr sz="1800" b="1"/>
            </a:lvl6pPr>
            <a:lvl7pPr marL="3082741" indent="0">
              <a:buNone/>
              <a:defRPr sz="1800" b="1"/>
            </a:lvl7pPr>
            <a:lvl8pPr marL="3596536" indent="0">
              <a:buNone/>
              <a:defRPr sz="1800" b="1"/>
            </a:lvl8pPr>
            <a:lvl9pPr marL="4110327" indent="0">
              <a:buNone/>
              <a:defRPr sz="18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700">
                <a:latin typeface="Calibri"/>
                <a:cs typeface="Calibri"/>
              </a:defRPr>
            </a:lvl1pPr>
            <a:lvl2pPr>
              <a:defRPr sz="23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700" b="1">
                <a:latin typeface="Calibri"/>
                <a:cs typeface="Calibri"/>
              </a:defRPr>
            </a:lvl1pPr>
            <a:lvl2pPr marL="513783" indent="0">
              <a:buNone/>
              <a:defRPr sz="2300" b="1"/>
            </a:lvl2pPr>
            <a:lvl3pPr marL="1027569" indent="0">
              <a:buNone/>
              <a:defRPr sz="2000" b="1"/>
            </a:lvl3pPr>
            <a:lvl4pPr marL="1541371" indent="0">
              <a:buNone/>
              <a:defRPr sz="1800" b="1"/>
            </a:lvl4pPr>
            <a:lvl5pPr marL="2055155" indent="0">
              <a:buNone/>
              <a:defRPr sz="1800" b="1"/>
            </a:lvl5pPr>
            <a:lvl6pPr marL="2568958" indent="0">
              <a:buNone/>
              <a:defRPr sz="1800" b="1"/>
            </a:lvl6pPr>
            <a:lvl7pPr marL="3082741" indent="0">
              <a:buNone/>
              <a:defRPr sz="1800" b="1"/>
            </a:lvl7pPr>
            <a:lvl8pPr marL="3596536" indent="0">
              <a:buNone/>
              <a:defRPr sz="1800" b="1"/>
            </a:lvl8pPr>
            <a:lvl9pPr marL="4110327" indent="0">
              <a:buNone/>
              <a:defRPr sz="18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700">
                <a:latin typeface="Calibri"/>
                <a:cs typeface="Calibri"/>
              </a:defRPr>
            </a:lvl1pPr>
            <a:lvl2pPr>
              <a:defRPr sz="23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7D1B65E3-0406-3C4C-9CB8-193EFDC8DD02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192"/>
            <a:ext cx="9144000" cy="143435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756" tIns="51381" rIns="102756" bIns="51381" rtlCol="0" anchor="ctr"/>
          <a:lstStyle/>
          <a:p>
            <a:pPr algn="ctr" defTabSz="1027569"/>
            <a:endParaRPr lang="sv-SE" sz="2000" dirty="0">
              <a:solidFill>
                <a:srgbClr val="0094CA"/>
              </a:solidFill>
              <a:cs typeface="Calibri"/>
            </a:endParaRPr>
          </a:p>
        </p:txBody>
      </p:sp>
      <p:pic>
        <p:nvPicPr>
          <p:cNvPr id="11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7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760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1" marR="0" indent="-233917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49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F2A2-141C-6942-B27C-00E5D57518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817F-B1FF-FC46-81EE-C03B34A350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B4FD-49A4-A244-A9B6-0399E52693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B7BA-9D70-7546-90EF-8D988F7830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19"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1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356199-4FCD-2F42-933C-13BB3B7FB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7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6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1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5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356199-4FCD-2F42-933C-13BB3B7FB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12/3/2017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WP16 Status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6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1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2017-12-03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5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6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139136" cy="1143000"/>
          </a:xfrm>
          <a:prstGeom prst="rect">
            <a:avLst/>
          </a:prstGeom>
        </p:spPr>
        <p:txBody>
          <a:bodyPr vert="horz" lIns="102756" tIns="51381" rIns="102756" bIns="513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02756" tIns="51381" rIns="102756" bIns="5138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7"/>
            <a:ext cx="2133600" cy="365125"/>
          </a:xfrm>
          <a:prstGeom prst="rect">
            <a:avLst/>
          </a:prstGeom>
        </p:spPr>
        <p:txBody>
          <a:bodyPr vert="horz" lIns="102756" tIns="51381" rIns="102756" bIns="513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7569"/>
            <a:fld id="{98B4D69D-00EB-8F41-8CCE-E25680FB7929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1027569"/>
              <a:t>2017-12-03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7"/>
            <a:ext cx="2895600" cy="365125"/>
          </a:xfrm>
          <a:prstGeom prst="rect">
            <a:avLst/>
          </a:prstGeom>
        </p:spPr>
        <p:txBody>
          <a:bodyPr vert="horz" lIns="102756" tIns="51381" rIns="102756" bIns="513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7569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7"/>
            <a:ext cx="2133600" cy="365125"/>
          </a:xfrm>
          <a:prstGeom prst="rect">
            <a:avLst/>
          </a:prstGeom>
        </p:spPr>
        <p:txBody>
          <a:bodyPr vert="horz" lIns="102756" tIns="51381" rIns="102756" bIns="513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756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102756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2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27569" rtl="0" eaLnBrk="1" latinLnBrk="0" hangingPunct="1">
        <a:spcBef>
          <a:spcPct val="0"/>
        </a:spcBef>
        <a:buNone/>
        <a:defRPr sz="36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85349" indent="-385349" algn="l" defTabSz="1027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834913" indent="-321119" algn="l" defTabSz="1027569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84480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98270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312082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5851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39660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432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67224" indent="-256900" algn="l" defTabSz="1027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83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569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371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55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8958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2741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6536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0327" algn="l" defTabSz="10275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20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sv-SE" sz="4000" dirty="0" smtClean="0"/>
              <a:t>Status of the</a:t>
            </a:r>
            <a:br>
              <a:rPr lang="sv-SE" sz="4000" dirty="0" smtClean="0"/>
            </a:br>
            <a:r>
              <a:rPr lang="sv-SE" sz="4000" dirty="0" smtClean="0"/>
              <a:t>European Spallation Source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871134"/>
            <a:ext cx="6400800" cy="1752600"/>
          </a:xfrm>
        </p:spPr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Roland Garoby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Technical</a:t>
            </a:r>
            <a:r>
              <a:rPr lang="sv-SE" sz="2000" dirty="0">
                <a:solidFill>
                  <a:schemeClr val="bg1"/>
                </a:solidFill>
              </a:rPr>
              <a:t> Director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6233490"/>
            <a:ext cx="4572000" cy="603242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 algn="ctr" defTabSz="914319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</a:rPr>
              <a:t>www.europeanspallationsource.se</a:t>
            </a:r>
          </a:p>
          <a:p>
            <a:pPr algn="ctr" defTabSz="914319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December 6, 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2017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8680"/>
            <a:ext cx="4824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prstClr val="white"/>
                </a:solidFill>
              </a:rPr>
              <a:t>Major Achievements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628800"/>
            <a:ext cx="15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b="1" dirty="0" smtClean="0">
                <a:solidFill>
                  <a:prstClr val="black"/>
                </a:solidFill>
              </a:rPr>
              <a:t>Active cells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6-11-28 at 12.36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6" y="-9955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39" y="4511227"/>
            <a:ext cx="4932040" cy="234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8"/>
          <a:stretch/>
        </p:blipFill>
        <p:spPr>
          <a:xfrm>
            <a:off x="107504" y="2009688"/>
            <a:ext cx="4464496" cy="237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7"/>
          <a:stretch/>
        </p:blipFill>
        <p:spPr>
          <a:xfrm>
            <a:off x="4725888" y="2117554"/>
            <a:ext cx="4402832" cy="23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8680"/>
            <a:ext cx="4824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prstClr val="white"/>
                </a:solidFill>
              </a:rPr>
              <a:t>Major Achievements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6288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b="1" smtClean="0">
                <a:solidFill>
                  <a:prstClr val="black"/>
                </a:solidFill>
              </a:rPr>
              <a:t>E buildings: Experimental </a:t>
            </a:r>
            <a:r>
              <a:rPr lang="en-GB" b="1" dirty="0" smtClean="0">
                <a:solidFill>
                  <a:prstClr val="black"/>
                </a:solidFill>
              </a:rPr>
              <a:t>Halls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7" name="Picture 6" descr="Screen Shot 2016-11-28 at 12.36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6" y="-9955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1967742"/>
            <a:ext cx="6444208" cy="3041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145284"/>
            <a:ext cx="2796852" cy="1712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74" y="5145284"/>
            <a:ext cx="2532274" cy="1712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163192"/>
            <a:ext cx="2339752" cy="16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5050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494712" y="3350029"/>
              <a:ext cx="806335" cy="27432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309360" y="2842047"/>
              <a:ext cx="21283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prstClr val="black"/>
                  </a:solidFill>
                </a:rPr>
                <a:t>Helium compressors</a:t>
              </a:r>
            </a:p>
            <a:p>
              <a:pPr defTabSz="457200"/>
              <a:r>
                <a:rPr lang="en-GB" dirty="0">
                  <a:solidFill>
                    <a:prstClr val="black"/>
                  </a:solidFill>
                </a:rPr>
                <a:t>a</a:t>
              </a:r>
              <a:r>
                <a:rPr lang="en-GB" dirty="0" smtClean="0">
                  <a:solidFill>
                    <a:prstClr val="black"/>
                  </a:solidFill>
                </a:rPr>
                <a:t>nd recovery system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78912" y="0"/>
            <a:ext cx="6794617" cy="1441531"/>
          </a:xfrm>
        </p:spPr>
        <p:txBody>
          <a:bodyPr/>
          <a:lstStyle/>
          <a:p>
            <a:r>
              <a:rPr lang="en-US" sz="3200" dirty="0" smtClean="0"/>
              <a:t>Cryogenic systems are </a:t>
            </a:r>
            <a:r>
              <a:rPr lang="en-US" sz="3200" dirty="0" smtClean="0"/>
              <a:t>installed </a:t>
            </a:r>
            <a:r>
              <a:rPr lang="en-US" sz="3200" dirty="0" smtClean="0"/>
              <a:t>in G04</a:t>
            </a:r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7" y="1532985"/>
            <a:ext cx="4923942" cy="3695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9" t="18105" r="19638" b="683"/>
          <a:stretch/>
        </p:blipFill>
        <p:spPr>
          <a:xfrm>
            <a:off x="4646830" y="3241973"/>
            <a:ext cx="4305771" cy="30562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5384" y="5337402"/>
            <a:ext cx="29667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ACCP compressors and oil removal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82402" y="2494048"/>
            <a:ext cx="29667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Helium Recovery System Compressors</a:t>
            </a:r>
          </a:p>
        </p:txBody>
      </p:sp>
    </p:spTree>
    <p:extLst>
      <p:ext uri="{BB962C8B-B14F-4D97-AF65-F5344CB8AC3E}">
        <p14:creationId xmlns:p14="http://schemas.microsoft.com/office/powerpoint/2010/main" val="28863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5050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237018" y="3381498"/>
              <a:ext cx="1097280" cy="79556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157894" y="3157616"/>
              <a:ext cx="11951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Cold boxes</a:t>
              </a:r>
              <a:endParaRPr lang="en-GB" dirty="0"/>
            </a:p>
          </p:txBody>
        </p:sp>
      </p:grpSp>
      <p:pic>
        <p:nvPicPr>
          <p:cNvPr id="10" name="Picture 2" descr="C:\Users\rolandgaroby\Private\Photos\2017\ESS_site_Aug2017\20170817_1617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1770"/>
          <a:stretch/>
        </p:blipFill>
        <p:spPr bwMode="auto">
          <a:xfrm>
            <a:off x="0" y="1441531"/>
            <a:ext cx="6656832" cy="41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rolandgaroby\Private\Photos\2017\ESS_site_Aug2017\20170817_1616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9551" b="5926"/>
          <a:stretch/>
        </p:blipFill>
        <p:spPr bwMode="auto">
          <a:xfrm>
            <a:off x="5594465" y="3036446"/>
            <a:ext cx="3474720" cy="36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1422" y="5571180"/>
            <a:ext cx="29667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ACCP cold box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56832" y="2601084"/>
            <a:ext cx="2412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TICP cold box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</p:spPr>
        <p:txBody>
          <a:bodyPr/>
          <a:lstStyle/>
          <a:p>
            <a:r>
              <a:rPr lang="en-US" sz="3200" dirty="0" smtClean="0"/>
              <a:t>Cold Boxes are installed in G02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3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5050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746567" y="3424845"/>
              <a:ext cx="1097280" cy="9144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494712" y="3086979"/>
              <a:ext cx="1560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prstClr val="black"/>
                  </a:solidFill>
                </a:rPr>
                <a:t>RF test stand 2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Rubrik 7"/>
          <p:cNvSpPr txBox="1">
            <a:spLocks/>
          </p:cNvSpPr>
          <p:nvPr/>
        </p:nvSpPr>
        <p:spPr>
          <a:xfrm>
            <a:off x="573848" y="-1"/>
            <a:ext cx="6481676" cy="1441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Installation of RF Test Stand 2 in G02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1450"/>
            <a:ext cx="3693160" cy="3459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969" y="2724006"/>
            <a:ext cx="5511992" cy="41339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002" y="5039360"/>
            <a:ext cx="29667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Support structure for RF Distribution System and Water Piping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3224" y="1887974"/>
            <a:ext cx="41508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Installation of Racks, Cable Trays and Power Distribution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Temporary Control Room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55050" y="1446585"/>
            <a:ext cx="8523189" cy="5411070"/>
            <a:chOff x="255050" y="1446585"/>
            <a:chExt cx="8523189" cy="54110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50" y="1446585"/>
              <a:ext cx="8523189" cy="541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971011" y="3183775"/>
              <a:ext cx="232756" cy="98497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25452" y="2816784"/>
              <a:ext cx="25384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</a:rPr>
                <a:t>Temporary Control Room</a:t>
              </a:r>
              <a:endParaRPr lang="en-GB" dirty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2" descr="C:\Users\rolandgaroby\Private\Photos\2017\ESS_site_21Nov2017\20171121_1113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b="8828"/>
          <a:stretch/>
        </p:blipFill>
        <p:spPr bwMode="auto">
          <a:xfrm>
            <a:off x="413" y="1449085"/>
            <a:ext cx="9143587" cy="540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78638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Construction </a:t>
            </a:r>
            <a:r>
              <a:rPr lang="en-GB" dirty="0" smtClean="0">
                <a:solidFill>
                  <a:schemeClr val="tx1"/>
                </a:solidFill>
              </a:rPr>
              <a:t>progress</a:t>
            </a:r>
            <a:endParaRPr lang="en-GB" dirty="0">
              <a:solidFill>
                <a:schemeClr val="tx1"/>
              </a:solidFill>
            </a:endParaRPr>
          </a:p>
          <a:p>
            <a:pPr marL="400005"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</a:rPr>
              <a:t>Project status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Plans for completion submitted to ESS Council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Summary</a:t>
            </a:r>
          </a:p>
          <a:p>
            <a:pPr marL="799948" lvl="1" indent="-34287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228923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98" y="1472942"/>
            <a:ext cx="9263063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" name="Rubrik 1"/>
          <p:cNvSpPr>
            <a:spLocks noGrp="1"/>
          </p:cNvSpPr>
          <p:nvPr>
            <p:ph type="title"/>
          </p:nvPr>
        </p:nvSpPr>
        <p:spPr>
          <a:xfrm>
            <a:off x="516367" y="142152"/>
            <a:ext cx="7139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smtClean="0">
                <a:latin typeface="+mn-lt"/>
              </a:rPr>
              <a:t>ESS employees (as </a:t>
            </a:r>
            <a:r>
              <a:rPr lang="en-US" sz="3200" dirty="0" smtClean="0">
                <a:latin typeface="+mn-lt"/>
              </a:rPr>
              <a:t>of 31 Oct. 2017)</a:t>
            </a:r>
            <a:r>
              <a:rPr lang="en-GB" sz="3200" dirty="0">
                <a:latin typeface="+mn-lt"/>
              </a:rPr>
              <a:t>	</a:t>
            </a:r>
            <a:endParaRPr sz="3200" i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67" y="3230876"/>
            <a:ext cx="3335256" cy="3327327"/>
            <a:chOff x="3735915" y="4618018"/>
            <a:chExt cx="3613194" cy="3327327"/>
          </a:xfrm>
        </p:grpSpPr>
        <p:grpSp>
          <p:nvGrpSpPr>
            <p:cNvPr id="24" name="Group 23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426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3076" name="Picture 4" descr="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17138" y="3230876"/>
            <a:ext cx="3335256" cy="3327327"/>
            <a:chOff x="-949710" y="3908461"/>
            <a:chExt cx="3613194" cy="3327327"/>
          </a:xfrm>
        </p:grpSpPr>
        <p:grpSp>
          <p:nvGrpSpPr>
            <p:cNvPr id="21" name="Group 20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50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3074" name="Picture 2" descr="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761364" y="3230876"/>
            <a:ext cx="3335256" cy="3327327"/>
            <a:chOff x="314325" y="2244798"/>
            <a:chExt cx="3613194" cy="3327327"/>
          </a:xfrm>
        </p:grpSpPr>
        <p:grpSp>
          <p:nvGrpSpPr>
            <p:cNvPr id="13" name="Group 12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&gt; 45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307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9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progress (EVM)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" y="1450340"/>
            <a:ext cx="9019032" cy="54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1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78638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Construction progress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Project status</a:t>
            </a:r>
          </a:p>
          <a:p>
            <a:pPr marL="400005"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</a:rPr>
              <a:t>Plans for completion submitted to ESS Council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Summary</a:t>
            </a:r>
          </a:p>
          <a:p>
            <a:pPr marL="799948" lvl="1" indent="-34287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280605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78638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</a:rPr>
              <a:t>Construction progress</a:t>
            </a:r>
            <a:endParaRPr lang="en-GB" b="1" dirty="0">
              <a:solidFill>
                <a:srgbClr val="0070C0"/>
              </a:solidFill>
            </a:endParaRP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Project status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Plans for completion submitted to ESS Council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Summary</a:t>
            </a:r>
          </a:p>
          <a:p>
            <a:pPr marL="799948" lvl="1" indent="-34287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1782341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954" y="3009452"/>
            <a:ext cx="1778987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Approved budget</a:t>
            </a:r>
          </a:p>
        </p:txBody>
      </p:sp>
      <p:sp>
        <p:nvSpPr>
          <p:cNvPr id="5" name="Rectangle 4"/>
          <p:cNvSpPr/>
          <p:nvPr/>
        </p:nvSpPr>
        <p:spPr>
          <a:xfrm>
            <a:off x="451954" y="3585516"/>
            <a:ext cx="1778987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Scenario 1A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954" y="4161580"/>
            <a:ext cx="1778987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Scenario 1B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954" y="4737644"/>
            <a:ext cx="1778987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Scenario 3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4560" y="4737644"/>
            <a:ext cx="107824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0941" y="3585516"/>
            <a:ext cx="951662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0941" y="4161580"/>
            <a:ext cx="951662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0941" y="4737644"/>
            <a:ext cx="951662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6493" y="4161580"/>
            <a:ext cx="112606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9159" y="4737644"/>
            <a:ext cx="217516" cy="419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0023" y="1939351"/>
            <a:ext cx="10916" cy="34628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76493" y="1939351"/>
            <a:ext cx="14179" cy="3454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098057" y="2433387"/>
            <a:ext cx="132883" cy="4195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1954" y="2433387"/>
            <a:ext cx="1639994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Funding in place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19103" y="1535781"/>
            <a:ext cx="1184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1843M</a:t>
            </a:r>
            <a:r>
              <a:rPr lang="pt-BR" sz="1600" dirty="0">
                <a:solidFill>
                  <a:prstClr val="black"/>
                </a:solidFill>
              </a:rPr>
              <a:t>€</a:t>
            </a:r>
            <a:r>
              <a:rPr lang="pt-BR" sz="1600" baseline="-25000" dirty="0">
                <a:solidFill>
                  <a:prstClr val="black"/>
                </a:solidFill>
              </a:rPr>
              <a:t>2013</a:t>
            </a:r>
            <a:endParaRPr lang="en-US" sz="1600" baseline="-250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9343" y="1540661"/>
            <a:ext cx="207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1843 + 810M</a:t>
            </a:r>
            <a:r>
              <a:rPr lang="pt-BR" sz="1600" dirty="0">
                <a:solidFill>
                  <a:prstClr val="black"/>
                </a:solidFill>
              </a:rPr>
              <a:t>€</a:t>
            </a:r>
            <a:r>
              <a:rPr lang="pt-BR" sz="1600" baseline="-25000" dirty="0">
                <a:solidFill>
                  <a:prstClr val="black"/>
                </a:solidFill>
              </a:rPr>
              <a:t>2013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37809" y="3585516"/>
            <a:ext cx="100316" cy="41954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accent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7809" y="4161580"/>
            <a:ext cx="100316" cy="41954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accent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2809" y="4737644"/>
            <a:ext cx="109206" cy="41954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accent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8440" y="4109744"/>
            <a:ext cx="142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+ 10% additional operations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75725" y="4691427"/>
            <a:ext cx="128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+ % upgrades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+ % new instr.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7544" y="6132190"/>
            <a:ext cx="281002" cy="259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79712" y="6124124"/>
            <a:ext cx="278606" cy="26552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89488" y="6124124"/>
            <a:ext cx="278606" cy="2655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8547" y="6115504"/>
            <a:ext cx="1123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Construction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39281" y="6114753"/>
            <a:ext cx="1421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Initial operations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73373" y="6124121"/>
            <a:ext cx="3209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Upgrades and completion of construction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3" y="1556792"/>
            <a:ext cx="4420023" cy="51179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72749" y="4725144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Scenario 1A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74752" y="3443961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Scenario 1B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42132" y="2670098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Scenario 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9168" y="5348449"/>
            <a:ext cx="1778987" cy="41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Scenario 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81776" y="5348449"/>
            <a:ext cx="107824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28155" y="5348449"/>
            <a:ext cx="951662" cy="4195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6373" y="5348449"/>
            <a:ext cx="387758" cy="41954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20023" y="5348449"/>
            <a:ext cx="109206" cy="41954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accent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4105" y="5296613"/>
            <a:ext cx="1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+ </a:t>
            </a:r>
            <a:r>
              <a:rPr lang="en-GB" sz="1400" dirty="0" smtClean="0">
                <a:solidFill>
                  <a:prstClr val="black"/>
                </a:solidFill>
              </a:rPr>
              <a:t>upgrades</a:t>
            </a:r>
          </a:p>
          <a:p>
            <a:r>
              <a:rPr lang="en-GB" sz="1400" dirty="0" smtClean="0">
                <a:solidFill>
                  <a:prstClr val="black"/>
                </a:solidFill>
              </a:rPr>
              <a:t>+ new instr.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91189" y="1906095"/>
            <a:ext cx="1160895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Scenario 2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of </a:t>
            </a:r>
            <a:r>
              <a:rPr lang="en-GB" dirty="0" smtClean="0"/>
              <a:t>completion scenarios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5BD5-857B-194E-9453-7ED937A97F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0" grpId="1" animBg="1"/>
      <p:bldP spid="11" grpId="0" animBg="1"/>
      <p:bldP spid="12" grpId="0" animBg="1"/>
      <p:bldP spid="14" grpId="0" animBg="1"/>
      <p:bldP spid="15" grpId="0" animBg="1"/>
      <p:bldP spid="21" grpId="0" animBg="1"/>
      <p:bldP spid="22" grpId="0" animBg="1"/>
      <p:bldP spid="25" grpId="0" animBg="1"/>
      <p:bldP spid="28" grpId="0" animBg="1"/>
      <p:bldP spid="29" grpId="0" animBg="1"/>
      <p:bldP spid="30" grpId="0"/>
      <p:bldP spid="31" grpId="0"/>
      <p:bldP spid="13" grpId="0"/>
      <p:bldP spid="34" grpId="0"/>
      <p:bldP spid="35" grpId="0"/>
      <p:bldP spid="33" grpId="0" animBg="1"/>
      <p:bldP spid="38" grpId="0" animBg="1"/>
      <p:bldP spid="40" grpId="0" animBg="1"/>
      <p:bldP spid="44" grpId="0" animBg="1"/>
      <p:bldP spid="45" grpId="0" animBg="1"/>
      <p:bldP spid="46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Annual Review conclusions</a:t>
            </a:r>
            <a:br>
              <a:rPr lang="en-GB" dirty="0" smtClean="0"/>
            </a:br>
            <a:r>
              <a:rPr lang="en-GB" dirty="0" smtClean="0"/>
              <a:t>(similar to SAC’s)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8712968" cy="4709120"/>
          </a:xfrm>
        </p:spPr>
        <p:txBody>
          <a:bodyPr>
            <a:normAutofit lnSpcReduction="10000"/>
          </a:bodyPr>
          <a:lstStyle/>
          <a:p>
            <a:r>
              <a:rPr lang="en-GB" sz="2000" b="1" dirty="0" smtClean="0"/>
              <a:t>Scenario 1A</a:t>
            </a:r>
            <a:r>
              <a:rPr lang="en-GB" sz="2000" dirty="0" smtClean="0"/>
              <a:t>… </a:t>
            </a:r>
            <a:r>
              <a:rPr lang="en-GB" sz="2000" dirty="0" smtClean="0">
                <a:solidFill>
                  <a:srgbClr val="0070C0"/>
                </a:solidFill>
              </a:rPr>
              <a:t>“is not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only extremely unlikely to deliver “early scientific success”, it is incapable of achieving long-term scientific success without additional funds to develop the ESS.”</a:t>
            </a:r>
          </a:p>
          <a:p>
            <a:r>
              <a:rPr lang="en-GB" sz="2000" b="1" dirty="0" smtClean="0">
                <a:solidFill>
                  <a:schemeClr val="tx1"/>
                </a:solidFill>
              </a:rPr>
              <a:t>Scenario 1B</a:t>
            </a:r>
            <a:r>
              <a:rPr lang="en-GB" sz="2000" dirty="0" smtClean="0">
                <a:solidFill>
                  <a:schemeClr val="tx1"/>
                </a:solidFill>
              </a:rPr>
              <a:t>… </a:t>
            </a:r>
            <a:r>
              <a:rPr lang="en-GB" sz="2000" dirty="0" smtClean="0">
                <a:solidFill>
                  <a:srgbClr val="0070C0"/>
                </a:solidFill>
              </a:rPr>
              <a:t>“has no clear path to achieving the long-term vision articulated by the ESS and these minimal capabilities would undoubtedly disappoint the scientific community.”</a:t>
            </a:r>
          </a:p>
          <a:p>
            <a:r>
              <a:rPr lang="en-GB" sz="2000" b="1" dirty="0" smtClean="0">
                <a:solidFill>
                  <a:schemeClr val="tx1"/>
                </a:solidFill>
              </a:rPr>
              <a:t>Scenario 2B</a:t>
            </a:r>
            <a:r>
              <a:rPr lang="en-GB" sz="2000" dirty="0" smtClean="0">
                <a:solidFill>
                  <a:schemeClr val="tx1"/>
                </a:solidFill>
              </a:rPr>
              <a:t>… </a:t>
            </a:r>
            <a:r>
              <a:rPr lang="en-GB" sz="2000" dirty="0" smtClean="0">
                <a:solidFill>
                  <a:srgbClr val="0070C0"/>
                </a:solidFill>
              </a:rPr>
              <a:t>“provides a clear path to a sustained program of instrument construction and upgrades that the Committee believes is crucial to a  successful scientific facility…but a very challenging ramp-up of the accelerator power would likely stress the resources of ESS and its partners, which may in turn impact the reliability that the community expects from a neutron facility.”</a:t>
            </a:r>
          </a:p>
          <a:p>
            <a:r>
              <a:rPr lang="en-GB" sz="2000" b="1" dirty="0" smtClean="0">
                <a:solidFill>
                  <a:schemeClr val="tx1"/>
                </a:solidFill>
              </a:rPr>
              <a:t>Scenario 3B </a:t>
            </a:r>
            <a:r>
              <a:rPr lang="en-GB" sz="2000" dirty="0" smtClean="0">
                <a:solidFill>
                  <a:srgbClr val="FF0000"/>
                </a:solidFill>
              </a:rPr>
              <a:t>…”</a:t>
            </a:r>
            <a:r>
              <a:rPr lang="en-GB" sz="2000" b="1" dirty="0" smtClean="0">
                <a:solidFill>
                  <a:srgbClr val="FF0000"/>
                </a:solidFill>
              </a:rPr>
              <a:t>supports the early scientific and technical goals of the ESS, and provides sufficient resources to attain reliability goals. Importantly, this scenario also provides a program of continuous improvement that is an Essential attribute of a successful scientific facility.”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Updated schedule (Oct. 2017)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1419228"/>
            <a:ext cx="9153144" cy="541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5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84" y="1749778"/>
            <a:ext cx="7863816" cy="4348741"/>
          </a:xfrm>
        </p:spPr>
        <p:txBody>
          <a:bodyPr lIns="85692" tIns="42846" rIns="85692" bIns="42846">
            <a:normAutofit/>
          </a:bodyPr>
          <a:lstStyle/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Construction progress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Project status</a:t>
            </a:r>
          </a:p>
          <a:p>
            <a:pPr marL="400005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Plans for completion submitted to ESS Council</a:t>
            </a:r>
          </a:p>
          <a:p>
            <a:pPr marL="400005">
              <a:buFont typeface="Arial"/>
              <a:buChar char="•"/>
            </a:pPr>
            <a:r>
              <a:rPr lang="en-GB" b="1" dirty="0">
                <a:solidFill>
                  <a:srgbClr val="0070C0"/>
                </a:solidFill>
              </a:rPr>
              <a:t>Summary</a:t>
            </a:r>
          </a:p>
          <a:p>
            <a:pPr marL="799948" lvl="1" indent="-34287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652" y="965579"/>
            <a:ext cx="184714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241448" y="3312947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400" dirty="0"/>
              <a:t>Construction continues to make excellent progress</a:t>
            </a:r>
          </a:p>
          <a:p>
            <a:pPr marL="457159" lvl="1" indent="0">
              <a:buNone/>
            </a:pPr>
            <a:r>
              <a:rPr lang="en-GB" dirty="0" smtClean="0"/>
              <a:t>~ </a:t>
            </a:r>
            <a:r>
              <a:rPr lang="en-GB" dirty="0"/>
              <a:t>40% complete</a:t>
            </a:r>
          </a:p>
          <a:p>
            <a:pPr lvl="0"/>
            <a:r>
              <a:rPr lang="en-GB" sz="2400" dirty="0"/>
              <a:t>High tech equipment </a:t>
            </a:r>
            <a:r>
              <a:rPr lang="en-GB" sz="2400" dirty="0" smtClean="0"/>
              <a:t>is arriving </a:t>
            </a:r>
            <a:r>
              <a:rPr lang="en-GB" sz="2400" dirty="0"/>
              <a:t>and installation </a:t>
            </a:r>
            <a:r>
              <a:rPr lang="en-GB" sz="2400" dirty="0" smtClean="0"/>
              <a:t>is beginning</a:t>
            </a:r>
            <a:endParaRPr lang="en-GB" sz="2400" dirty="0"/>
          </a:p>
          <a:p>
            <a:r>
              <a:rPr lang="en-GB" sz="2400" dirty="0" smtClean="0"/>
              <a:t>Conditional </a:t>
            </a:r>
            <a:r>
              <a:rPr lang="en-GB" sz="2400" dirty="0"/>
              <a:t>permit </a:t>
            </a:r>
            <a:r>
              <a:rPr lang="en-GB" sz="2400" dirty="0" smtClean="0"/>
              <a:t>has been granted by SSM for installing equipment capable </a:t>
            </a:r>
            <a:r>
              <a:rPr lang="en-GB" sz="2400" dirty="0"/>
              <a:t>of producing ionising radiation</a:t>
            </a:r>
          </a:p>
          <a:p>
            <a:pPr lvl="0"/>
            <a:r>
              <a:rPr lang="en-GB" sz="2400" dirty="0"/>
              <a:t>All ESS staff </a:t>
            </a:r>
            <a:r>
              <a:rPr lang="en-GB" sz="2400" dirty="0" smtClean="0"/>
              <a:t>will move </a:t>
            </a:r>
            <a:r>
              <a:rPr lang="en-GB" sz="2400" dirty="0"/>
              <a:t>to the construction site in 2018</a:t>
            </a:r>
          </a:p>
          <a:p>
            <a:pPr lvl="0"/>
            <a:r>
              <a:rPr lang="en-GB" sz="2400" dirty="0"/>
              <a:t>On track for:</a:t>
            </a:r>
          </a:p>
          <a:p>
            <a:pPr lvl="1"/>
            <a:r>
              <a:rPr lang="en-GB" dirty="0"/>
              <a:t>Start of initial operations in 2019</a:t>
            </a:r>
          </a:p>
          <a:p>
            <a:pPr lvl="1"/>
            <a:r>
              <a:rPr lang="en-GB" dirty="0"/>
              <a:t>Instrument commissioning in 2021</a:t>
            </a:r>
          </a:p>
          <a:p>
            <a:pPr lvl="1"/>
            <a:r>
              <a:rPr lang="en-GB" dirty="0"/>
              <a:t>User access for science beginning in </a:t>
            </a:r>
            <a:r>
              <a:rPr lang="en-GB" dirty="0" smtClean="0"/>
              <a:t>2023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 bird Final new_s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-4025" r="12900" b="602"/>
          <a:stretch/>
        </p:blipFill>
        <p:spPr>
          <a:xfrm>
            <a:off x="0" y="433384"/>
            <a:ext cx="9158400" cy="650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5174" y="79386"/>
            <a:ext cx="6715139" cy="2123642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 you</a:t>
            </a:r>
          </a:p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2219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Civil construction status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" y="1535369"/>
            <a:ext cx="9102852" cy="48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5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16632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3200" dirty="0" err="1" smtClean="0">
                <a:solidFill>
                  <a:prstClr val="white"/>
                </a:solidFill>
              </a:rPr>
              <a:t>Orthophoto</a:t>
            </a:r>
            <a:r>
              <a:rPr lang="en-GB" sz="3200" dirty="0" smtClean="0">
                <a:solidFill>
                  <a:prstClr val="white"/>
                </a:solidFill>
              </a:rPr>
              <a:t> October 2017</a:t>
            </a:r>
            <a:endParaRPr lang="en-GB" sz="32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-15454"/>
            <a:ext cx="5982414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17" y="69531"/>
            <a:ext cx="3423674" cy="33397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4" y="1925234"/>
            <a:ext cx="4891102" cy="319852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94" y="3536828"/>
            <a:ext cx="4104210" cy="32933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73" y="3972338"/>
            <a:ext cx="3112527" cy="262162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28">
            <a:off x="8354858" y="-52999"/>
            <a:ext cx="812519" cy="60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Cryo</a:t>
            </a:r>
            <a:r>
              <a:rPr lang="en-GB" dirty="0" smtClean="0"/>
              <a:t> and Sprinkler </a:t>
            </a:r>
            <a:r>
              <a:rPr lang="en-GB" dirty="0"/>
              <a:t>B</a:t>
            </a:r>
            <a:r>
              <a:rPr lang="en-GB" dirty="0" smtClean="0"/>
              <a:t>uildings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4267" y="1571354"/>
            <a:ext cx="8186425" cy="4749041"/>
            <a:chOff x="1679448" y="1480142"/>
            <a:chExt cx="8186425" cy="47490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5"/>
            <a:stretch/>
          </p:blipFill>
          <p:spPr>
            <a:xfrm>
              <a:off x="2105665" y="1480142"/>
              <a:ext cx="7760208" cy="47490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79448" y="4416552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H01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48890" y="4236694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G04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53408" y="2756652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H10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32017" y="5424459"/>
              <a:ext cx="1133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</a:rPr>
                <a:t>G02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2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&amp; </a:t>
            </a:r>
            <a:r>
              <a:rPr lang="en-GB" dirty="0"/>
              <a:t>K</a:t>
            </a:r>
            <a:r>
              <a:rPr lang="en-GB" dirty="0" smtClean="0"/>
              <a:t>lystron </a:t>
            </a:r>
            <a:r>
              <a:rPr lang="en-GB" dirty="0"/>
              <a:t>G</a:t>
            </a:r>
            <a:r>
              <a:rPr lang="en-GB" dirty="0" smtClean="0"/>
              <a:t>allery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3" y="1447800"/>
            <a:ext cx="774801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8680"/>
            <a:ext cx="4824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200" dirty="0" smtClean="0">
                <a:solidFill>
                  <a:prstClr val="white"/>
                </a:solidFill>
              </a:rPr>
              <a:t>Major Achievements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628800"/>
            <a:ext cx="265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Wingdings" charset="2"/>
              <a:buChar char="q"/>
            </a:pPr>
            <a:r>
              <a:rPr lang="en-GB" b="1" dirty="0" smtClean="0">
                <a:solidFill>
                  <a:prstClr val="black"/>
                </a:solidFill>
              </a:rPr>
              <a:t>G02 – Gallery Building: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6-11-28 at 12.36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6" y="-9955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82" y="2066244"/>
            <a:ext cx="6336835" cy="46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8680"/>
            <a:ext cx="4824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200" dirty="0" smtClean="0">
                <a:solidFill>
                  <a:prstClr val="white"/>
                </a:solidFill>
              </a:rPr>
              <a:t>Major Achievements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6288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Wingdings" charset="2"/>
              <a:buChar char="q"/>
            </a:pPr>
            <a:r>
              <a:rPr lang="en-GB" b="1" dirty="0" smtClean="0">
                <a:solidFill>
                  <a:prstClr val="black"/>
                </a:solidFill>
              </a:rPr>
              <a:t>Target Buildings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6-11-28 at 12.36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6" y="-9955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5148"/>
            <a:ext cx="9144000" cy="43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8680"/>
            <a:ext cx="4824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3200" dirty="0" smtClean="0">
                <a:solidFill>
                  <a:prstClr val="white"/>
                </a:solidFill>
              </a:rPr>
              <a:t>Major Achievements</a:t>
            </a:r>
            <a:endParaRPr lang="en-GB" sz="32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6288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Wingdings" charset="2"/>
              <a:buChar char="q"/>
            </a:pPr>
            <a:r>
              <a:rPr lang="en-GB" b="1" dirty="0" smtClean="0">
                <a:solidFill>
                  <a:prstClr val="black"/>
                </a:solidFill>
              </a:rPr>
              <a:t>Target Buildings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6-11-28 at 12.36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6" y="-9955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4536903"/>
            <a:ext cx="5004048" cy="2321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44424"/>
            <a:ext cx="5868144" cy="27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3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6.xml><?xml version="1.0" encoding="utf-8"?>
<a:theme xmlns:a="http://schemas.openxmlformats.org/drawingml/2006/main" name="2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9.xml><?xml version="1.0" encoding="utf-8"?>
<a:theme xmlns:a="http://schemas.openxmlformats.org/drawingml/2006/main" name="9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7550</TotalTime>
  <Words>527</Words>
  <Application>Microsoft Office PowerPoint</Application>
  <PresentationFormat>On-screen Show (4:3)</PresentationFormat>
  <Paragraphs>119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ESS Core Powerpoint</vt:lpstr>
      <vt:lpstr>7_Office Theme</vt:lpstr>
      <vt:lpstr>3_ESS Core Powerpoint</vt:lpstr>
      <vt:lpstr>1_ESS Core Powerpoint</vt:lpstr>
      <vt:lpstr>8_Office Theme</vt:lpstr>
      <vt:lpstr>2_ESS Core Powerpoint</vt:lpstr>
      <vt:lpstr>4_ESS Core Powerpoint</vt:lpstr>
      <vt:lpstr>8_ESS Core Powerpoint</vt:lpstr>
      <vt:lpstr>9_ESS Core Powerpoint</vt:lpstr>
      <vt:lpstr>Status of the European Spallation Source</vt:lpstr>
      <vt:lpstr>PowerPoint Presentation</vt:lpstr>
      <vt:lpstr>Civil construction status</vt:lpstr>
      <vt:lpstr>PowerPoint Presentation</vt:lpstr>
      <vt:lpstr>Cryo and Sprinkler Buildings</vt:lpstr>
      <vt:lpstr>Accelerator &amp; Klystron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Cryogenic systems are installed in G04</vt:lpstr>
      <vt:lpstr>Cold Boxes are installed in G02</vt:lpstr>
      <vt:lpstr>PowerPoint Presentation</vt:lpstr>
      <vt:lpstr>Temporary Control Room</vt:lpstr>
      <vt:lpstr>PowerPoint Presentation</vt:lpstr>
      <vt:lpstr>ESS employees (as of 31 Oct. 2017) </vt:lpstr>
      <vt:lpstr>Project progress (EVM)</vt:lpstr>
      <vt:lpstr>PowerPoint Presentation</vt:lpstr>
      <vt:lpstr>Comparison of completion scenarios</vt:lpstr>
      <vt:lpstr>Annual Review conclusions (similar to SAC’s)</vt:lpstr>
      <vt:lpstr>Updated schedule (Oct. 2017)</vt:lpstr>
      <vt:lpstr>PowerPoint Presentation</vt:lpstr>
      <vt:lpstr>Summary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Roland Garoby</cp:lastModifiedBy>
  <cp:revision>264</cp:revision>
  <dcterms:created xsi:type="dcterms:W3CDTF">2015-03-24T10:23:58Z</dcterms:created>
  <dcterms:modified xsi:type="dcterms:W3CDTF">2017-12-03T17:34:24Z</dcterms:modified>
</cp:coreProperties>
</file>