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70" r:id="rId3"/>
    <p:sldMasterId id="2147483675" r:id="rId4"/>
    <p:sldMasterId id="2147483680" r:id="rId5"/>
  </p:sldMasterIdLst>
  <p:notesMasterIdLst>
    <p:notesMasterId r:id="rId42"/>
  </p:notesMasterIdLst>
  <p:sldIdLst>
    <p:sldId id="275" r:id="rId6"/>
    <p:sldId id="312" r:id="rId7"/>
    <p:sldId id="371" r:id="rId8"/>
    <p:sldId id="348" r:id="rId9"/>
    <p:sldId id="402" r:id="rId10"/>
    <p:sldId id="403" r:id="rId11"/>
    <p:sldId id="361" r:id="rId12"/>
    <p:sldId id="364" r:id="rId13"/>
    <p:sldId id="358" r:id="rId14"/>
    <p:sldId id="351" r:id="rId15"/>
    <p:sldId id="278" r:id="rId16"/>
    <p:sldId id="394" r:id="rId17"/>
    <p:sldId id="318" r:id="rId18"/>
    <p:sldId id="321" r:id="rId19"/>
    <p:sldId id="343" r:id="rId20"/>
    <p:sldId id="377" r:id="rId21"/>
    <p:sldId id="353" r:id="rId22"/>
    <p:sldId id="382" r:id="rId23"/>
    <p:sldId id="405" r:id="rId24"/>
    <p:sldId id="406" r:id="rId25"/>
    <p:sldId id="388" r:id="rId26"/>
    <p:sldId id="387" r:id="rId27"/>
    <p:sldId id="389" r:id="rId28"/>
    <p:sldId id="398" r:id="rId29"/>
    <p:sldId id="399" r:id="rId30"/>
    <p:sldId id="400" r:id="rId31"/>
    <p:sldId id="327" r:id="rId32"/>
    <p:sldId id="401" r:id="rId33"/>
    <p:sldId id="329" r:id="rId34"/>
    <p:sldId id="274" r:id="rId35"/>
    <p:sldId id="369" r:id="rId36"/>
    <p:sldId id="383" r:id="rId37"/>
    <p:sldId id="384" r:id="rId38"/>
    <p:sldId id="385" r:id="rId39"/>
    <p:sldId id="386" r:id="rId40"/>
    <p:sldId id="39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7" autoAdjust="0"/>
    <p:restoredTop sz="98458" autoAdjust="0"/>
  </p:normalViewPr>
  <p:slideViewPr>
    <p:cSldViewPr snapToGrid="0" snapToObjects="1">
      <p:cViewPr varScale="1">
        <p:scale>
          <a:sx n="121" d="100"/>
          <a:sy n="121" d="100"/>
        </p:scale>
        <p:origin x="-114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5ABE2-0E99-2F40-AB96-7CD79FB36BBA}" type="datetimeFigureOut">
              <a:rPr lang="en-US" smtClean="0"/>
              <a:t>06/12/17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8D7D89-F1A8-A34B-B0AD-A4AAE233CC4A}" type="slidenum">
              <a:rPr lang="en-US" smtClean="0"/>
              <a:t>‹#›</a:t>
            </a:fld>
            <a:endParaRPr lang="en-US"/>
          </a:p>
        </p:txBody>
      </p:sp>
    </p:spTree>
    <p:extLst>
      <p:ext uri="{BB962C8B-B14F-4D97-AF65-F5344CB8AC3E}">
        <p14:creationId xmlns:p14="http://schemas.microsoft.com/office/powerpoint/2010/main" val="132151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In</a:t>
            </a:r>
            <a:r>
              <a:rPr lang="sv-SE" baseline="0" dirty="0" smtClean="0"/>
              <a:t> the Multigrid, rather than a casette we have grids, each grid has 17 </a:t>
            </a:r>
            <a:r>
              <a:rPr lang="sv-SE" baseline="0" dirty="0" err="1" smtClean="0"/>
              <a:t>voxel</a:t>
            </a:r>
            <a:r>
              <a:rPr lang="sv-SE" baseline="0" dirty="0" smtClean="0"/>
              <a:t> per column and 4 columns. Each voxel is 22.5x22x11mm. In case we aim for thermal neutrons, we would have 21 voxels. The vertical blade of each voxel is coated, so the neutrons travel perpendicularly to that blade. The layer thickness is optimized for the position in the grid, so not all blades have the same thickness, this allows us to increase effectivity. In the middle of every voxel we have the wire (composition of the wire, microns, resistive?). So when we have the signal, we will know exactly in which position </a:t>
            </a:r>
            <a:r>
              <a:rPr lang="sv-SE" baseline="0" dirty="0" err="1" smtClean="0"/>
              <a:t>we</a:t>
            </a:r>
            <a:r>
              <a:rPr lang="sv-SE" baseline="0" dirty="0" smtClean="0"/>
              <a:t> are with the 2 coordinates, wire and voxel, X and Y.</a:t>
            </a:r>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a:p>
        </p:txBody>
      </p:sp>
    </p:spTree>
    <p:extLst>
      <p:ext uri="{BB962C8B-B14F-4D97-AF65-F5344CB8AC3E}">
        <p14:creationId xmlns:p14="http://schemas.microsoft.com/office/powerpoint/2010/main" val="228724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All the grids</a:t>
            </a:r>
            <a:r>
              <a:rPr lang="sv-SE" baseline="0" dirty="0" smtClean="0"/>
              <a:t> are mounted onto a bottom insulator, usually made in PEEK, and these onto a PCB that reads the grid signals. On both sides of the grids, we have the end-grids. These hold the PCBs with the pads where we solder the wires. All this is mounted into the backplate, where we also have the HV input, gas inlet and outlet and the readout feedthroughs.</a:t>
            </a:r>
          </a:p>
          <a:p>
            <a:r>
              <a:rPr lang="sv-SE" baseline="0" dirty="0" smtClean="0"/>
              <a:t>Explain the readout models.</a:t>
            </a:r>
            <a:endParaRPr lang="sv-SE"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a:p>
        </p:txBody>
      </p:sp>
    </p:spTree>
    <p:extLst>
      <p:ext uri="{BB962C8B-B14F-4D97-AF65-F5344CB8AC3E}">
        <p14:creationId xmlns:p14="http://schemas.microsoft.com/office/powerpoint/2010/main" val="251477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This is the first test demonstrator we</a:t>
            </a:r>
            <a:r>
              <a:rPr lang="sv-SE" baseline="0" dirty="0" smtClean="0"/>
              <a:t> built, it was 2 columns of 12 grids each. The window thickness was 2mm. We tested it for XXX</a:t>
            </a:r>
          </a:p>
          <a:p>
            <a:r>
              <a:rPr lang="sv-SE" baseline="0" dirty="0" smtClean="0"/>
              <a:t>We did the same test but with copper blades.</a:t>
            </a:r>
          </a:p>
          <a:p>
            <a:r>
              <a:rPr lang="sv-SE" baseline="0" dirty="0" smtClean="0"/>
              <a:t>And then we did the same but for thermal neutrons, so 21 voxels.</a:t>
            </a:r>
          </a:p>
          <a:p>
            <a:r>
              <a:rPr lang="sv-SE" baseline="0" dirty="0" smtClean="0"/>
              <a:t>Also, we have another vessel with interchangeable windows, so we can put aluminum foil.</a:t>
            </a:r>
            <a:endParaRPr lang="sv-SE" dirty="0" smtClean="0"/>
          </a:p>
          <a:p>
            <a:r>
              <a:rPr lang="sv-SE" dirty="0" smtClean="0"/>
              <a:t>Explain the basics of MG24, columns,</a:t>
            </a:r>
            <a:r>
              <a:rPr lang="sv-SE" baseline="0" dirty="0" smtClean="0"/>
              <a:t> gaps etc</a:t>
            </a:r>
          </a:p>
          <a:p>
            <a:r>
              <a:rPr lang="sv-SE" baseline="0" dirty="0" smtClean="0"/>
              <a:t>The needs of MG.Copper and thermal versions</a:t>
            </a:r>
          </a:p>
          <a:p>
            <a:r>
              <a:rPr lang="sv-SE" baseline="0" dirty="0" smtClean="0"/>
              <a:t>Tests done</a:t>
            </a:r>
          </a:p>
          <a:p>
            <a:r>
              <a:rPr lang="sv-SE" baseline="0" dirty="0" smtClean="0"/>
              <a:t>Need for aluminum foil...probably not tested yet</a:t>
            </a:r>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a:p>
        </p:txBody>
      </p:sp>
    </p:spTree>
    <p:extLst>
      <p:ext uri="{BB962C8B-B14F-4D97-AF65-F5344CB8AC3E}">
        <p14:creationId xmlns:p14="http://schemas.microsoft.com/office/powerpoint/2010/main" val="136680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a:p>
        </p:txBody>
      </p:sp>
    </p:spTree>
    <p:extLst>
      <p:ext uri="{BB962C8B-B14F-4D97-AF65-F5344CB8AC3E}">
        <p14:creationId xmlns:p14="http://schemas.microsoft.com/office/powerpoint/2010/main" val="307084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03528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98742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417257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424140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63344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5450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938740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1020405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215038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6154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25017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691492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410657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4124053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21990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05913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11992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24247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129458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06/12/17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843268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06/12/17</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14119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06/12/17</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176509259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06/12/17</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21704149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06/12/17</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40177923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06/12/17</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268442927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34.jpg"/><Relationship Id="rId6" Type="http://schemas.openxmlformats.org/officeDocument/2006/relationships/image" Target="../media/image35.png"/><Relationship Id="rId7" Type="http://schemas.openxmlformats.org/officeDocument/2006/relationships/image" Target="../media/image2.png"/><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jpg"/><Relationship Id="rId5" Type="http://schemas.openxmlformats.org/officeDocument/2006/relationships/image" Target="../media/image36.JPG"/><Relationship Id="rId6" Type="http://schemas.openxmlformats.org/officeDocument/2006/relationships/image" Target="../media/image37.jpeg"/><Relationship Id="rId7" Type="http://schemas.openxmlformats.org/officeDocument/2006/relationships/image" Target="../media/image2.png"/><Relationship Id="rId8" Type="http://schemas.openxmlformats.org/officeDocument/2006/relationships/image" Target="../media/image38.JPG"/><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8" Type="http://schemas.openxmlformats.org/officeDocument/2006/relationships/image" Target="../media/image43.png"/><Relationship Id="rId9" Type="http://schemas.openxmlformats.org/officeDocument/2006/relationships/image" Target="../media/image44.emf"/><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 Id="rId11" Type="http://schemas.openxmlformats.org/officeDocument/2006/relationships/image" Target="../media/image52.emf"/><Relationship Id="rId1" Type="http://schemas.openxmlformats.org/officeDocument/2006/relationships/slideLayout" Target="../slideLayouts/slideLayout18.xml"/><Relationship Id="rId2"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 Id="rId11" Type="http://schemas.openxmlformats.org/officeDocument/2006/relationships/image" Target="../media/image52.emf"/><Relationship Id="rId1" Type="http://schemas.openxmlformats.org/officeDocument/2006/relationships/slideLayout" Target="../slideLayouts/slideLayout18.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oleObject" Target="../embeddings/oleObject1.bin"/><Relationship Id="rId9" Type="http://schemas.openxmlformats.org/officeDocument/2006/relationships/image" Target="../media/image54.emf"/><Relationship Id="rId10" Type="http://schemas.openxmlformats.org/officeDocument/2006/relationships/image" Target="../media/image58.png"/><Relationship Id="rId11"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8.xml"/><Relationship Id="rId2"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3.png"/><Relationship Id="rId1" Type="http://schemas.openxmlformats.org/officeDocument/2006/relationships/slideLayout" Target="../slideLayouts/slideLayout18.xml"/><Relationship Id="rId2" Type="http://schemas.openxmlformats.org/officeDocument/2006/relationships/image" Target="../media/image6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JPG"/><Relationship Id="rId6" Type="http://schemas.openxmlformats.org/officeDocument/2006/relationships/image" Target="../media/image67.JPG"/><Relationship Id="rId1" Type="http://schemas.openxmlformats.org/officeDocument/2006/relationships/slideLayout" Target="../slideLayouts/slideLayout18.xml"/><Relationship Id="rId2"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18.png"/><Relationship Id="rId7" Type="http://schemas.openxmlformats.org/officeDocument/2006/relationships/image" Target="../media/image71.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7.png"/><Relationship Id="rId3" Type="http://schemas.openxmlformats.org/officeDocument/2006/relationships/image" Target="../media/image7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png"/><Relationship Id="rId3"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1.png"/><Relationship Id="rId3" Type="http://schemas.openxmlformats.org/officeDocument/2006/relationships/image" Target="../media/image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3.png"/><Relationship Id="rId3"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9.png"/><Relationship Id="rId3"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hyperlink" Target="https://arxiv.org/abs/1703.03626" TargetMode="External"/><Relationship Id="rId1" Type="http://schemas.openxmlformats.org/officeDocument/2006/relationships/slideLayout" Target="../slideLayouts/slideLayout18.xml"/><Relationship Id="rId2"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7.png"/><Relationship Id="rId6" Type="http://schemas.openxmlformats.org/officeDocument/2006/relationships/image" Target="../media/image10.JPG"/><Relationship Id="rId7"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hyperlink" Target="http://dx.doi.org/10.1016/j.nima.2012.12.021iJ" TargetMode="External"/><Relationship Id="rId8" Type="http://schemas.openxmlformats.org/officeDocument/2006/relationships/hyperlink" Target="http://dx.doi.org/10.1088/1742-6596/528/1/012040" TargetMode="External"/><Relationship Id="rId9" Type="http://schemas.openxmlformats.org/officeDocument/2006/relationships/hyperlink" Target="http://iopscience.iop.org/article/10.1088/1748-0221/10/10/P10019/meta" TargetMode="External"/><Relationship Id="rId10" Type="http://schemas.openxmlformats.org/officeDocument/2006/relationships/hyperlink" Target="https://arxiv.org/abs/1703.0362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2.jpeg"/><Relationship Id="rId6" Type="http://schemas.openxmlformats.org/officeDocument/2006/relationships/image" Target="../media/image93.JPG"/><Relationship Id="rId7" Type="http://schemas.openxmlformats.org/officeDocument/2006/relationships/image" Target="../media/image94.JPG"/><Relationship Id="rId8" Type="http://schemas.openxmlformats.org/officeDocument/2006/relationships/image" Target="../media/image95.JPG"/><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98.png"/><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00.emf"/><Relationship Id="rId6" Type="http://schemas.openxmlformats.org/officeDocument/2006/relationships/image" Target="../media/image101.emf"/><Relationship Id="rId1" Type="http://schemas.openxmlformats.org/officeDocument/2006/relationships/slideLayout" Target="../slideLayouts/slideLayout10.xml"/><Relationship Id="rId2"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emf"/><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5.png"/><Relationship Id="rId3"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eg"/><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png"/><Relationship Id="rId7" Type="http://schemas.openxmlformats.org/officeDocument/2006/relationships/image" Target="../media/image24.jpg"/><Relationship Id="rId8" Type="http://schemas.openxmlformats.org/officeDocument/2006/relationships/image" Target="../media/image7.png"/><Relationship Id="rId9"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jpg"/><Relationship Id="rId5" Type="http://schemas.openxmlformats.org/officeDocument/2006/relationships/image" Target="../media/image27.emf"/><Relationship Id="rId6" Type="http://schemas.openxmlformats.org/officeDocument/2006/relationships/image" Target="../media/image7.png"/><Relationship Id="rId7"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7.png"/><Relationship Id="rId8"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284694"/>
            <a:ext cx="8784976" cy="1470025"/>
          </a:xfrm>
        </p:spPr>
        <p:txBody>
          <a:bodyPr>
            <a:normAutofit/>
          </a:bodyPr>
          <a:lstStyle/>
          <a:p>
            <a:pPr algn="ctr"/>
            <a:r>
              <a:rPr lang="en-US" sz="4000" dirty="0"/>
              <a:t>Status of </a:t>
            </a:r>
            <a:r>
              <a:rPr lang="en-US" sz="4000" dirty="0" err="1"/>
              <a:t>MultiGrid</a:t>
            </a:r>
            <a:r>
              <a:rPr lang="en-US" sz="4000" dirty="0"/>
              <a:t> Detector Development for CSPEC and TREX</a:t>
            </a:r>
          </a:p>
        </p:txBody>
      </p:sp>
      <p:sp>
        <p:nvSpPr>
          <p:cNvPr id="3" name="Subtitle 2"/>
          <p:cNvSpPr>
            <a:spLocks noGrp="1"/>
          </p:cNvSpPr>
          <p:nvPr>
            <p:ph type="subTitle" idx="1"/>
          </p:nvPr>
        </p:nvSpPr>
        <p:spPr>
          <a:xfrm>
            <a:off x="1331640" y="4437112"/>
            <a:ext cx="6400800" cy="1752600"/>
          </a:xfrm>
        </p:spPr>
        <p:txBody>
          <a:bodyPr>
            <a:noAutofit/>
          </a:bodyPr>
          <a:lstStyle/>
          <a:p>
            <a:r>
              <a:rPr lang="en-US" sz="2000" dirty="0" smtClean="0">
                <a:solidFill>
                  <a:schemeClr val="bg1"/>
                </a:solidFill>
              </a:rPr>
              <a:t>Anton </a:t>
            </a:r>
            <a:r>
              <a:rPr lang="en-US" sz="2000" dirty="0" err="1" smtClean="0">
                <a:solidFill>
                  <a:schemeClr val="bg1"/>
                </a:solidFill>
              </a:rPr>
              <a:t>Khaplanov</a:t>
            </a:r>
            <a:endParaRPr lang="en-US" sz="2000" dirty="0" smtClean="0">
              <a:solidFill>
                <a:schemeClr val="bg1"/>
              </a:solidFill>
            </a:endParaRPr>
          </a:p>
          <a:p>
            <a:r>
              <a:rPr lang="en-US" sz="2000" dirty="0" err="1" smtClean="0">
                <a:solidFill>
                  <a:schemeClr val="bg1"/>
                </a:solidFill>
              </a:rPr>
              <a:t>Isaak</a:t>
            </a:r>
            <a:r>
              <a:rPr lang="en-US" sz="2000" dirty="0" smtClean="0">
                <a:solidFill>
                  <a:schemeClr val="bg1"/>
                </a:solidFill>
              </a:rPr>
              <a:t> Lopez </a:t>
            </a:r>
            <a:r>
              <a:rPr lang="en-US" sz="2000" dirty="0" err="1" smtClean="0">
                <a:solidFill>
                  <a:schemeClr val="bg1"/>
                </a:solidFill>
              </a:rPr>
              <a:t>Higuera</a:t>
            </a:r>
            <a:endParaRPr lang="en-US" sz="2000" dirty="0" smtClean="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defTabSz="914400">
              <a:lnSpc>
                <a:spcPct val="120000"/>
              </a:lnSpc>
            </a:pPr>
            <a:r>
              <a:rPr lang="en-US" sz="1600" dirty="0" err="1" smtClean="0">
                <a:solidFill>
                  <a:srgbClr val="FFFFFF"/>
                </a:solidFill>
                <a:latin typeface="Calibri"/>
              </a:rPr>
              <a:t>www.europeanspallationsource.se</a:t>
            </a:r>
            <a:endParaRPr lang="en-US" sz="1600" dirty="0" smtClean="0">
              <a:solidFill>
                <a:srgbClr val="FFFFFF"/>
              </a:solidFill>
              <a:latin typeface="Calibri"/>
            </a:endParaRPr>
          </a:p>
          <a:p>
            <a:pPr algn="ctr" defTabSz="914400"/>
            <a:r>
              <a:rPr lang="en-US" sz="1400" dirty="0" smtClean="0">
                <a:solidFill>
                  <a:srgbClr val="FFFFFF"/>
                </a:solidFill>
                <a:latin typeface="Calibri"/>
              </a:rPr>
              <a:t>Sep 28, 2017</a:t>
            </a:r>
          </a:p>
        </p:txBody>
      </p:sp>
      <p:pic>
        <p:nvPicPr>
          <p:cNvPr id="5" name="Picture 4"/>
          <p:cNvPicPr>
            <a:picLocks noChangeAspect="1"/>
          </p:cNvPicPr>
          <p:nvPr/>
        </p:nvPicPr>
        <p:blipFill>
          <a:blip r:embed="rId2"/>
          <a:stretch>
            <a:fillRect/>
          </a:stretch>
        </p:blipFill>
        <p:spPr>
          <a:xfrm>
            <a:off x="5508104" y="332656"/>
            <a:ext cx="1024508" cy="683005"/>
          </a:xfrm>
          <a:prstGeom prst="rect">
            <a:avLst/>
          </a:prstGeom>
        </p:spPr>
      </p:pic>
      <p:pic>
        <p:nvPicPr>
          <p:cNvPr id="6" name="Picture 5" descr="ILL-web-png.png"/>
          <p:cNvPicPr>
            <a:picLocks noChangeAspect="1"/>
          </p:cNvPicPr>
          <p:nvPr/>
        </p:nvPicPr>
        <p:blipFill>
          <a:blip r:embed="rId3" cstate="print"/>
          <a:stretch>
            <a:fillRect/>
          </a:stretch>
        </p:blipFill>
        <p:spPr>
          <a:xfrm>
            <a:off x="755576" y="404663"/>
            <a:ext cx="792088" cy="748325"/>
          </a:xfrm>
          <a:prstGeom prst="rect">
            <a:avLst/>
          </a:prstGeom>
        </p:spPr>
      </p:pic>
      <p:pic>
        <p:nvPicPr>
          <p:cNvPr id="7" name="Picture 6" descr="linkopings_universitet_logo_detail_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332656"/>
            <a:ext cx="599058" cy="599058"/>
          </a:xfrm>
          <a:prstGeom prst="rect">
            <a:avLst/>
          </a:prstGeom>
        </p:spPr>
      </p:pic>
      <p:pic>
        <p:nvPicPr>
          <p:cNvPr id="9" name="Picture 8"/>
          <p:cNvPicPr>
            <a:picLocks noChangeAspect="1"/>
          </p:cNvPicPr>
          <p:nvPr/>
        </p:nvPicPr>
        <p:blipFill>
          <a:blip r:embed="rId5"/>
          <a:stretch>
            <a:fillRect/>
          </a:stretch>
        </p:blipFill>
        <p:spPr>
          <a:xfrm>
            <a:off x="2061269" y="332656"/>
            <a:ext cx="1247934" cy="696898"/>
          </a:xfrm>
          <a:prstGeom prst="rect">
            <a:avLst/>
          </a:prstGeom>
        </p:spPr>
      </p:pic>
      <p:pic>
        <p:nvPicPr>
          <p:cNvPr id="10" name="Picture 9"/>
          <p:cNvPicPr>
            <a:picLocks noChangeAspect="1"/>
          </p:cNvPicPr>
          <p:nvPr/>
        </p:nvPicPr>
        <p:blipFill>
          <a:blip r:embed="rId6"/>
          <a:stretch>
            <a:fillRect/>
          </a:stretch>
        </p:blipFill>
        <p:spPr>
          <a:xfrm>
            <a:off x="7971608" y="1484784"/>
            <a:ext cx="1144196" cy="764704"/>
          </a:xfrm>
          <a:prstGeom prst="rect">
            <a:avLst/>
          </a:prstGeom>
        </p:spPr>
      </p:pic>
    </p:spTree>
    <p:extLst>
      <p:ext uri="{BB962C8B-B14F-4D97-AF65-F5344CB8AC3E}">
        <p14:creationId xmlns:p14="http://schemas.microsoft.com/office/powerpoint/2010/main" val="2280342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on CNCS, Cold Neutron Chopper Spectrometer</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sp>
        <p:nvSpPr>
          <p:cNvPr id="5" name="TextBox 4"/>
          <p:cNvSpPr txBox="1"/>
          <p:nvPr/>
        </p:nvSpPr>
        <p:spPr>
          <a:xfrm>
            <a:off x="110430" y="1472329"/>
            <a:ext cx="4685898" cy="3416320"/>
          </a:xfrm>
          <a:prstGeom prst="rect">
            <a:avLst/>
          </a:prstGeom>
          <a:noFill/>
        </p:spPr>
        <p:txBody>
          <a:bodyPr wrap="none" rtlCol="0">
            <a:spAutoFit/>
          </a:bodyPr>
          <a:lstStyle/>
          <a:p>
            <a:pPr marL="285750" indent="-285750">
              <a:buFont typeface="Arial"/>
              <a:buChar char="•"/>
            </a:pPr>
            <a:r>
              <a:rPr lang="en-US" dirty="0"/>
              <a:t>A kind offer by K. </a:t>
            </a:r>
            <a:r>
              <a:rPr lang="en-US" dirty="0" err="1"/>
              <a:t>Herwig</a:t>
            </a:r>
            <a:r>
              <a:rPr lang="en-US" dirty="0"/>
              <a:t> to test MG at SNS</a:t>
            </a:r>
          </a:p>
          <a:p>
            <a:pPr marL="285750" indent="-285750">
              <a:buFont typeface="Arial"/>
              <a:buChar char="•"/>
            </a:pPr>
            <a:r>
              <a:rPr lang="en-US" dirty="0"/>
              <a:t>Recommendation of </a:t>
            </a:r>
            <a:r>
              <a:rPr lang="en-US" dirty="0" smtClean="0"/>
              <a:t>2015 ESS </a:t>
            </a:r>
            <a:r>
              <a:rPr lang="en-US" dirty="0"/>
              <a:t>annual </a:t>
            </a:r>
            <a:r>
              <a:rPr lang="en-US" dirty="0" smtClean="0"/>
              <a:t>review</a:t>
            </a:r>
            <a:endParaRPr lang="en-US" b="1" dirty="0" smtClean="0">
              <a:solidFill>
                <a:prstClr val="black"/>
              </a:solidFill>
            </a:endParaRPr>
          </a:p>
          <a:p>
            <a:pPr lvl="0" defTabSz="914400"/>
            <a:r>
              <a:rPr lang="en-US" b="1" dirty="0" smtClean="0">
                <a:solidFill>
                  <a:prstClr val="black"/>
                </a:solidFill>
              </a:rPr>
              <a:t>Goals</a:t>
            </a:r>
            <a:r>
              <a:rPr lang="en-US" b="1" dirty="0">
                <a:solidFill>
                  <a:prstClr val="black"/>
                </a:solidFill>
              </a:rPr>
              <a:t>:</a:t>
            </a:r>
          </a:p>
          <a:p>
            <a:pPr marL="285750" indent="-285750" defTabSz="914400">
              <a:buFont typeface="Arial"/>
              <a:buChar char="•"/>
            </a:pPr>
            <a:r>
              <a:rPr lang="en-US" dirty="0">
                <a:solidFill>
                  <a:prstClr val="black"/>
                </a:solidFill>
              </a:rPr>
              <a:t>Test at spectrometer </a:t>
            </a:r>
            <a:endParaRPr lang="en-US" dirty="0" smtClean="0">
              <a:solidFill>
                <a:prstClr val="black"/>
              </a:solidFill>
            </a:endParaRPr>
          </a:p>
          <a:p>
            <a:pPr marL="285750" lvl="0" indent="-285750" defTabSz="914400">
              <a:buFont typeface="Arial"/>
              <a:buChar char="•"/>
            </a:pPr>
            <a:r>
              <a:rPr lang="en-US" dirty="0" smtClean="0">
                <a:solidFill>
                  <a:prstClr val="black"/>
                </a:solidFill>
              </a:rPr>
              <a:t>Side</a:t>
            </a:r>
            <a:r>
              <a:rPr lang="en-US" dirty="0">
                <a:solidFill>
                  <a:prstClr val="black"/>
                </a:solidFill>
              </a:rPr>
              <a:t>-by-side comparison to He3</a:t>
            </a:r>
          </a:p>
          <a:p>
            <a:pPr marL="285750" lvl="0" indent="-285750" defTabSz="914400">
              <a:buFont typeface="Arial"/>
              <a:buChar char="•"/>
            </a:pPr>
            <a:r>
              <a:rPr lang="en-US" dirty="0" smtClean="0">
                <a:solidFill>
                  <a:prstClr val="black"/>
                </a:solidFill>
              </a:rPr>
              <a:t>In parallel with user </a:t>
            </a:r>
            <a:r>
              <a:rPr lang="en-US" dirty="0">
                <a:solidFill>
                  <a:prstClr val="black"/>
                </a:solidFill>
              </a:rPr>
              <a:t>experiments</a:t>
            </a:r>
          </a:p>
          <a:p>
            <a:pPr marL="285750" lvl="0" indent="-285750" defTabSz="914400">
              <a:buFont typeface="Arial"/>
              <a:buChar char="•"/>
            </a:pPr>
            <a:r>
              <a:rPr lang="en-US" dirty="0">
                <a:solidFill>
                  <a:prstClr val="black"/>
                </a:solidFill>
              </a:rPr>
              <a:t>Dedicated tests</a:t>
            </a:r>
          </a:p>
          <a:p>
            <a:r>
              <a:rPr lang="en-US" b="1" dirty="0" smtClean="0"/>
              <a:t>Solution</a:t>
            </a:r>
            <a:r>
              <a:rPr lang="en-US" b="1" dirty="0"/>
              <a:t>:</a:t>
            </a:r>
          </a:p>
          <a:p>
            <a:pPr marL="285750" indent="-285750">
              <a:buFont typeface="Arial"/>
              <a:buChar char="•"/>
            </a:pPr>
            <a:r>
              <a:rPr lang="en-US" dirty="0"/>
              <a:t>Size = half of “8-pack” module – 1.1m x 19cm</a:t>
            </a:r>
          </a:p>
          <a:p>
            <a:pPr marL="285750" indent="-285750">
              <a:buFont typeface="Arial"/>
              <a:buChar char="•"/>
            </a:pPr>
            <a:r>
              <a:rPr lang="en-US" dirty="0"/>
              <a:t>Installation June-July </a:t>
            </a:r>
            <a:r>
              <a:rPr lang="en-US" dirty="0" smtClean="0"/>
              <a:t>2016</a:t>
            </a:r>
          </a:p>
          <a:p>
            <a:pPr marL="285750" indent="-285750">
              <a:buFont typeface="Arial"/>
              <a:buChar char="•"/>
            </a:pPr>
            <a:r>
              <a:rPr lang="en-US" b="1" dirty="0" smtClean="0"/>
              <a:t>Operated July 2016 to June 2017</a:t>
            </a:r>
            <a:endParaRPr lang="en-US" b="1" dirty="0"/>
          </a:p>
          <a:p>
            <a:pPr marL="285750" lvl="0" indent="-285750" defTabSz="914400">
              <a:buFont typeface="Arial"/>
              <a:buChar char="•"/>
            </a:pPr>
            <a:endParaRPr lang="en-US" dirty="0" smtClean="0">
              <a:solidFill>
                <a:prstClr val="black"/>
              </a:solidFill>
            </a:endParaRPr>
          </a:p>
        </p:txBody>
      </p:sp>
      <p:pic>
        <p:nvPicPr>
          <p:cNvPr id="13" name="Picture 12" descr="cnc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473" y="1628800"/>
            <a:ext cx="3220294" cy="2495355"/>
          </a:xfrm>
          <a:prstGeom prst="rect">
            <a:avLst/>
          </a:prstGeom>
        </p:spPr>
      </p:pic>
      <p:pic>
        <p:nvPicPr>
          <p:cNvPr id="14" name="Picture 13" descr="P6300423_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7100" y="4455413"/>
            <a:ext cx="3544193" cy="2373148"/>
          </a:xfrm>
          <a:prstGeom prst="rect">
            <a:avLst/>
          </a:prstGeom>
        </p:spPr>
      </p:pic>
      <p:pic>
        <p:nvPicPr>
          <p:cNvPr id="8" name="Picture 7" descr="CNCS_Layou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859211"/>
            <a:ext cx="5610684" cy="1969350"/>
          </a:xfrm>
          <a:prstGeom prst="rect">
            <a:avLst/>
          </a:prstGeom>
        </p:spPr>
      </p:pic>
      <p:pic>
        <p:nvPicPr>
          <p:cNvPr id="9" name="Picture 8"/>
          <p:cNvPicPr>
            <a:picLocks noChangeAspect="1"/>
          </p:cNvPicPr>
          <p:nvPr/>
        </p:nvPicPr>
        <p:blipFill>
          <a:blip r:embed="rId7"/>
          <a:stretch>
            <a:fillRect/>
          </a:stretch>
        </p:blipFill>
        <p:spPr>
          <a:xfrm>
            <a:off x="8086179" y="2782680"/>
            <a:ext cx="1024508" cy="683005"/>
          </a:xfrm>
          <a:prstGeom prst="rect">
            <a:avLst/>
          </a:prstGeom>
        </p:spPr>
      </p:pic>
    </p:spTree>
    <p:extLst>
      <p:ext uri="{BB962C8B-B14F-4D97-AF65-F5344CB8AC3E}">
        <p14:creationId xmlns:p14="http://schemas.microsoft.com/office/powerpoint/2010/main" val="1184072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139136" cy="1143000"/>
          </a:xfrm>
        </p:spPr>
        <p:txBody>
          <a:bodyPr/>
          <a:lstStyle/>
          <a:p>
            <a:r>
              <a:rPr lang="en-US" dirty="0"/>
              <a:t>Multi-</a:t>
            </a:r>
            <a:r>
              <a:rPr lang="en-US"/>
              <a:t>Grid </a:t>
            </a:r>
            <a:r>
              <a:rPr lang="en-US" smtClean="0"/>
              <a:t>installed </a:t>
            </a:r>
            <a:r>
              <a:rPr lang="en-US" dirty="0"/>
              <a:t>at CNCS</a:t>
            </a:r>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6701716" y="1051174"/>
            <a:ext cx="611406" cy="577626"/>
          </a:xfrm>
          <a:prstGeom prst="rect">
            <a:avLst/>
          </a:prstGeom>
        </p:spPr>
      </p:pic>
      <p:sp>
        <p:nvSpPr>
          <p:cNvPr id="9" name="TextBox 8"/>
          <p:cNvSpPr txBox="1"/>
          <p:nvPr/>
        </p:nvSpPr>
        <p:spPr>
          <a:xfrm>
            <a:off x="2569541" y="4482620"/>
            <a:ext cx="2166441" cy="2308324"/>
          </a:xfrm>
          <a:prstGeom prst="rect">
            <a:avLst/>
          </a:prstGeom>
          <a:noFill/>
        </p:spPr>
        <p:txBody>
          <a:bodyPr wrap="square" rtlCol="0">
            <a:spAutoFit/>
          </a:bodyPr>
          <a:lstStyle/>
          <a:p>
            <a:pPr defTabSz="914400"/>
            <a:r>
              <a:rPr lang="en-US" sz="1600" dirty="0" smtClean="0">
                <a:solidFill>
                  <a:prstClr val="black"/>
                </a:solidFill>
                <a:latin typeface="Calibri"/>
              </a:rPr>
              <a:t>Detector installed at 57° scattering angle</a:t>
            </a:r>
          </a:p>
          <a:p>
            <a:pPr defTabSz="914400"/>
            <a:endParaRPr lang="en-US" sz="1600" dirty="0">
              <a:solidFill>
                <a:prstClr val="black"/>
              </a:solidFill>
              <a:latin typeface="Calibri"/>
            </a:endParaRPr>
          </a:p>
          <a:p>
            <a:pPr defTabSz="914400"/>
            <a:r>
              <a:rPr lang="en-US" sz="1600" dirty="0" smtClean="0">
                <a:solidFill>
                  <a:prstClr val="black"/>
                </a:solidFill>
                <a:latin typeface="Calibri"/>
              </a:rPr>
              <a:t>Inaccessible between summer and winter shutdowns</a:t>
            </a:r>
          </a:p>
          <a:p>
            <a:pPr defTabSz="914400"/>
            <a:endParaRPr lang="en-US" sz="1600" dirty="0">
              <a:solidFill>
                <a:prstClr val="black"/>
              </a:solidFill>
              <a:latin typeface="Calibri"/>
            </a:endParaRPr>
          </a:p>
          <a:p>
            <a:pPr defTabSz="914400"/>
            <a:r>
              <a:rPr lang="en-US" sz="1600" dirty="0" smtClean="0">
                <a:solidFill>
                  <a:prstClr val="black"/>
                </a:solidFill>
                <a:latin typeface="Calibri"/>
              </a:rPr>
              <a:t>DAQ setup outside, accessible remotely</a:t>
            </a:r>
            <a:endParaRPr lang="en-US" sz="1600" dirty="0">
              <a:solidFill>
                <a:prstClr val="black"/>
              </a:solidFill>
              <a:latin typeface="Calibri"/>
            </a:endParaRPr>
          </a:p>
        </p:txBody>
      </p:sp>
      <p:grpSp>
        <p:nvGrpSpPr>
          <p:cNvPr id="34" name="Group 33"/>
          <p:cNvGrpSpPr>
            <a:grpSpLocks noChangeAspect="1"/>
          </p:cNvGrpSpPr>
          <p:nvPr/>
        </p:nvGrpSpPr>
        <p:grpSpPr>
          <a:xfrm>
            <a:off x="0" y="980422"/>
            <a:ext cx="4637933" cy="3201805"/>
            <a:chOff x="0" y="980728"/>
            <a:chExt cx="4067944" cy="2808312"/>
          </a:xfrm>
        </p:grpSpPr>
        <p:pic>
          <p:nvPicPr>
            <p:cNvPr id="5" name="Picture 4" descr="P6300423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736"/>
              <a:ext cx="4067944" cy="2723845"/>
            </a:xfrm>
            <a:prstGeom prst="rect">
              <a:avLst/>
            </a:prstGeom>
          </p:spPr>
        </p:pic>
        <p:sp>
          <p:nvSpPr>
            <p:cNvPr id="29" name="Rectangle 28"/>
            <p:cNvSpPr/>
            <p:nvPr/>
          </p:nvSpPr>
          <p:spPr>
            <a:xfrm>
              <a:off x="3203848" y="980728"/>
              <a:ext cx="720080" cy="2808312"/>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US">
                <a:solidFill>
                  <a:prstClr val="black"/>
                </a:solidFill>
                <a:latin typeface="Calibri"/>
              </a:endParaRPr>
            </a:p>
          </p:txBody>
        </p:sp>
        <p:cxnSp>
          <p:nvCxnSpPr>
            <p:cNvPr id="30" name="Straight Arrow Connector 29"/>
            <p:cNvCxnSpPr/>
            <p:nvPr/>
          </p:nvCxnSpPr>
          <p:spPr>
            <a:xfrm flipV="1">
              <a:off x="107504" y="3140968"/>
              <a:ext cx="2880320" cy="28803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75856" y="3356992"/>
              <a:ext cx="576064" cy="369332"/>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latin typeface="Calibri"/>
                </a:rPr>
                <a:t>MG</a:t>
              </a:r>
              <a:endParaRPr lang="en-US" dirty="0">
                <a:solidFill>
                  <a:prstClr val="black"/>
                </a:solidFill>
                <a:latin typeface="Calibri"/>
              </a:endParaRPr>
            </a:p>
          </p:txBody>
        </p:sp>
        <p:sp>
          <p:nvSpPr>
            <p:cNvPr id="32" name="TextBox 31"/>
            <p:cNvSpPr txBox="1"/>
            <p:nvPr/>
          </p:nvSpPr>
          <p:spPr>
            <a:xfrm>
              <a:off x="1475656" y="3356992"/>
              <a:ext cx="1080120" cy="369332"/>
            </a:xfrm>
            <a:prstGeom prst="rect">
              <a:avLst/>
            </a:prstGeom>
            <a:solidFill>
              <a:srgbClr val="FFFFFF"/>
            </a:solidFill>
            <a:ln>
              <a:solidFill>
                <a:srgbClr val="FF0000"/>
              </a:solidFill>
            </a:ln>
          </p:spPr>
          <p:txBody>
            <a:bodyPr wrap="square" rtlCol="0">
              <a:spAutoFit/>
            </a:bodyPr>
            <a:lstStyle/>
            <a:p>
              <a:pPr defTabSz="914400"/>
              <a:r>
                <a:rPr lang="en-US" dirty="0" smtClean="0">
                  <a:solidFill>
                    <a:prstClr val="black"/>
                  </a:solidFill>
                  <a:latin typeface="Calibri"/>
                </a:rPr>
                <a:t>He-tubes</a:t>
              </a:r>
              <a:endParaRPr lang="en-US" dirty="0">
                <a:solidFill>
                  <a:prstClr val="black"/>
                </a:solidFill>
                <a:latin typeface="Calibri"/>
              </a:endParaRPr>
            </a:p>
          </p:txBody>
        </p:sp>
      </p:grpSp>
      <p:pic>
        <p:nvPicPr>
          <p:cNvPr id="33" name="Picture 32" descr="IMG_2204-001.JPG"/>
          <p:cNvPicPr>
            <a:picLocks noChangeAspect="1"/>
          </p:cNvPicPr>
          <p:nvPr/>
        </p:nvPicPr>
        <p:blipFill rotWithShape="1">
          <a:blip r:embed="rId5">
            <a:extLst>
              <a:ext uri="{28A0092B-C50C-407E-A947-70E740481C1C}">
                <a14:useLocalDpi xmlns:a14="http://schemas.microsoft.com/office/drawing/2010/main" val="0"/>
              </a:ext>
            </a:extLst>
          </a:blip>
          <a:srcRect l="24419" r="19169"/>
          <a:stretch/>
        </p:blipFill>
        <p:spPr>
          <a:xfrm>
            <a:off x="4890047" y="812800"/>
            <a:ext cx="1339148" cy="6061206"/>
          </a:xfrm>
          <a:prstGeom prst="rect">
            <a:avLst/>
          </a:prstGeom>
        </p:spPr>
      </p:pic>
      <p:cxnSp>
        <p:nvCxnSpPr>
          <p:cNvPr id="36" name="Straight Connector 35"/>
          <p:cNvCxnSpPr/>
          <p:nvPr/>
        </p:nvCxnSpPr>
        <p:spPr>
          <a:xfrm flipV="1">
            <a:off x="4473738" y="812801"/>
            <a:ext cx="416309" cy="1676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73738" y="4182227"/>
            <a:ext cx="416309" cy="23794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122567" y="4215769"/>
            <a:ext cx="2440407" cy="2609131"/>
            <a:chOff x="6490558" y="3073736"/>
            <a:chExt cx="2440407" cy="2609131"/>
          </a:xfrm>
        </p:grpSpPr>
        <p:sp>
          <p:nvSpPr>
            <p:cNvPr id="11" name="Rectangle 10"/>
            <p:cNvSpPr/>
            <p:nvPr/>
          </p:nvSpPr>
          <p:spPr>
            <a:xfrm>
              <a:off x="7005579" y="3349374"/>
              <a:ext cx="202564" cy="196583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sp>
          <p:nvSpPr>
            <p:cNvPr id="12" name="Rectangle 11"/>
            <p:cNvSpPr/>
            <p:nvPr/>
          </p:nvSpPr>
          <p:spPr>
            <a:xfrm>
              <a:off x="7258783" y="3349374"/>
              <a:ext cx="202564" cy="196583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sp>
          <p:nvSpPr>
            <p:cNvPr id="13" name="Rectangle 12"/>
            <p:cNvSpPr/>
            <p:nvPr/>
          </p:nvSpPr>
          <p:spPr>
            <a:xfrm>
              <a:off x="7511987" y="3349374"/>
              <a:ext cx="202564" cy="196583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sp>
          <p:nvSpPr>
            <p:cNvPr id="14" name="Rectangle 13"/>
            <p:cNvSpPr/>
            <p:nvPr/>
          </p:nvSpPr>
          <p:spPr>
            <a:xfrm>
              <a:off x="7765192" y="3349374"/>
              <a:ext cx="202564" cy="196583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sp>
          <p:nvSpPr>
            <p:cNvPr id="15" name="Rectangle 14"/>
            <p:cNvSpPr/>
            <p:nvPr/>
          </p:nvSpPr>
          <p:spPr>
            <a:xfrm>
              <a:off x="8069037" y="4206275"/>
              <a:ext cx="202564" cy="105852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cxnSp>
          <p:nvCxnSpPr>
            <p:cNvPr id="16" name="Straight Connector 15"/>
            <p:cNvCxnSpPr/>
            <p:nvPr/>
          </p:nvCxnSpPr>
          <p:spPr>
            <a:xfrm>
              <a:off x="6651093" y="4357492"/>
              <a:ext cx="2228198" cy="0"/>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952167" y="3607615"/>
              <a:ext cx="917078" cy="266851"/>
            </a:xfrm>
            <a:prstGeom prst="rect">
              <a:avLst/>
            </a:prstGeom>
            <a:noFill/>
          </p:spPr>
          <p:txBody>
            <a:bodyPr wrap="none" rtlCol="0">
              <a:spAutoFit/>
            </a:bodyPr>
            <a:lstStyle/>
            <a:p>
              <a:pPr defTabSz="914400"/>
              <a:r>
                <a:rPr lang="en-US" sz="1600" baseline="30000" dirty="0" smtClean="0">
                  <a:solidFill>
                    <a:prstClr val="black"/>
                  </a:solidFill>
                  <a:latin typeface="Calibri"/>
                </a:rPr>
                <a:t>3</a:t>
              </a:r>
              <a:r>
                <a:rPr lang="en-US" sz="1600" dirty="0" smtClean="0">
                  <a:solidFill>
                    <a:prstClr val="black"/>
                  </a:solidFill>
                  <a:latin typeface="Calibri"/>
                </a:rPr>
                <a:t>He 8-packs</a:t>
              </a:r>
              <a:endParaRPr lang="en-US" sz="1600" dirty="0">
                <a:solidFill>
                  <a:prstClr val="black"/>
                </a:solidFill>
                <a:latin typeface="Calibri"/>
              </a:endParaRPr>
            </a:p>
          </p:txBody>
        </p:sp>
        <p:sp>
          <p:nvSpPr>
            <p:cNvPr id="18" name="TextBox 17"/>
            <p:cNvSpPr txBox="1"/>
            <p:nvPr/>
          </p:nvSpPr>
          <p:spPr>
            <a:xfrm>
              <a:off x="7967756" y="3910985"/>
              <a:ext cx="435370" cy="266851"/>
            </a:xfrm>
            <a:prstGeom prst="rect">
              <a:avLst/>
            </a:prstGeom>
            <a:noFill/>
          </p:spPr>
          <p:txBody>
            <a:bodyPr wrap="none" rtlCol="0">
              <a:spAutoFit/>
            </a:bodyPr>
            <a:lstStyle/>
            <a:p>
              <a:pPr defTabSz="914400"/>
              <a:r>
                <a:rPr lang="en-US" sz="1600" dirty="0" smtClean="0">
                  <a:solidFill>
                    <a:prstClr val="black"/>
                  </a:solidFill>
                  <a:latin typeface="Calibri"/>
                </a:rPr>
                <a:t>M-G</a:t>
              </a:r>
              <a:endParaRPr lang="en-US" sz="1600" dirty="0">
                <a:solidFill>
                  <a:prstClr val="black"/>
                </a:solidFill>
                <a:latin typeface="Calibri"/>
              </a:endParaRPr>
            </a:p>
          </p:txBody>
        </p:sp>
        <p:cxnSp>
          <p:nvCxnSpPr>
            <p:cNvPr id="19" name="Straight Connector 18"/>
            <p:cNvCxnSpPr/>
            <p:nvPr/>
          </p:nvCxnSpPr>
          <p:spPr>
            <a:xfrm>
              <a:off x="6651093" y="3349374"/>
              <a:ext cx="2228198" cy="0"/>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51093" y="5315205"/>
              <a:ext cx="2228198" cy="0"/>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55388" y="3349374"/>
              <a:ext cx="0" cy="1965830"/>
            </a:xfrm>
            <a:prstGeom prst="straightConnector1">
              <a:avLst/>
            </a:prstGeom>
            <a:ln w="127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472385" y="4203890"/>
              <a:ext cx="0" cy="1058524"/>
            </a:xfrm>
            <a:prstGeom prst="straightConnector1">
              <a:avLst/>
            </a:prstGeom>
            <a:ln w="127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451451" y="4622387"/>
              <a:ext cx="479514" cy="266851"/>
            </a:xfrm>
            <a:prstGeom prst="rect">
              <a:avLst/>
            </a:prstGeom>
            <a:noFill/>
          </p:spPr>
          <p:txBody>
            <a:bodyPr wrap="none" rtlCol="0">
              <a:spAutoFit/>
            </a:bodyPr>
            <a:lstStyle/>
            <a:p>
              <a:pPr defTabSz="914400"/>
              <a:r>
                <a:rPr lang="en-US" sz="1600" dirty="0" smtClean="0">
                  <a:solidFill>
                    <a:prstClr val="black"/>
                  </a:solidFill>
                  <a:latin typeface="Calibri"/>
                </a:rPr>
                <a:t>1.1m</a:t>
              </a:r>
              <a:endParaRPr lang="en-US" sz="1600" dirty="0">
                <a:solidFill>
                  <a:prstClr val="black"/>
                </a:solidFill>
                <a:latin typeface="Calibri"/>
              </a:endParaRPr>
            </a:p>
          </p:txBody>
        </p:sp>
        <p:sp>
          <p:nvSpPr>
            <p:cNvPr id="24" name="TextBox 23"/>
            <p:cNvSpPr txBox="1"/>
            <p:nvPr/>
          </p:nvSpPr>
          <p:spPr>
            <a:xfrm>
              <a:off x="8018396" y="5416016"/>
              <a:ext cx="507073" cy="266851"/>
            </a:xfrm>
            <a:prstGeom prst="rect">
              <a:avLst/>
            </a:prstGeom>
            <a:noFill/>
          </p:spPr>
          <p:txBody>
            <a:bodyPr wrap="none" rtlCol="0">
              <a:spAutoFit/>
            </a:bodyPr>
            <a:lstStyle/>
            <a:p>
              <a:pPr defTabSz="914400"/>
              <a:r>
                <a:rPr lang="en-US" sz="1600" dirty="0" smtClean="0">
                  <a:solidFill>
                    <a:prstClr val="black"/>
                  </a:solidFill>
                  <a:latin typeface="Calibri"/>
                </a:rPr>
                <a:t>19cm</a:t>
              </a:r>
              <a:endParaRPr lang="en-US" sz="1600" dirty="0">
                <a:solidFill>
                  <a:prstClr val="black"/>
                </a:solidFill>
                <a:latin typeface="Calibri"/>
              </a:endParaRPr>
            </a:p>
          </p:txBody>
        </p:sp>
        <p:sp>
          <p:nvSpPr>
            <p:cNvPr id="25" name="TextBox 24"/>
            <p:cNvSpPr txBox="1"/>
            <p:nvPr/>
          </p:nvSpPr>
          <p:spPr>
            <a:xfrm>
              <a:off x="7410706" y="5416016"/>
              <a:ext cx="507073" cy="266851"/>
            </a:xfrm>
            <a:prstGeom prst="rect">
              <a:avLst/>
            </a:prstGeom>
            <a:noFill/>
          </p:spPr>
          <p:txBody>
            <a:bodyPr wrap="none" rtlCol="0">
              <a:spAutoFit/>
            </a:bodyPr>
            <a:lstStyle/>
            <a:p>
              <a:pPr defTabSz="914400"/>
              <a:r>
                <a:rPr lang="en-US" sz="1600" dirty="0" smtClean="0">
                  <a:solidFill>
                    <a:prstClr val="black"/>
                  </a:solidFill>
                  <a:latin typeface="Calibri"/>
                </a:rPr>
                <a:t>20cm</a:t>
              </a:r>
              <a:endParaRPr lang="en-US" sz="1600" dirty="0">
                <a:solidFill>
                  <a:prstClr val="black"/>
                </a:solidFill>
                <a:latin typeface="Calibri"/>
              </a:endParaRPr>
            </a:p>
          </p:txBody>
        </p:sp>
        <p:cxnSp>
          <p:nvCxnSpPr>
            <p:cNvPr id="26" name="Straight Arrow Connector 25"/>
            <p:cNvCxnSpPr/>
            <p:nvPr/>
          </p:nvCxnSpPr>
          <p:spPr>
            <a:xfrm>
              <a:off x="8069037" y="5416016"/>
              <a:ext cx="202564" cy="0"/>
            </a:xfrm>
            <a:prstGeom prst="straightConnector1">
              <a:avLst/>
            </a:prstGeom>
            <a:ln w="12700" cmpd="sng">
              <a:solidFill>
                <a:schemeClr val="tx1"/>
              </a:solidFill>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511987" y="5416016"/>
              <a:ext cx="202564" cy="0"/>
            </a:xfrm>
            <a:prstGeom prst="straightConnector1">
              <a:avLst/>
            </a:prstGeom>
            <a:ln w="12700" cmpd="sng">
              <a:solidFill>
                <a:schemeClr val="tx1"/>
              </a:solidFill>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938518" y="3073736"/>
              <a:ext cx="1336323" cy="266851"/>
            </a:xfrm>
            <a:prstGeom prst="rect">
              <a:avLst/>
            </a:prstGeom>
            <a:noFill/>
          </p:spPr>
          <p:txBody>
            <a:bodyPr wrap="none" rtlCol="0">
              <a:spAutoFit/>
            </a:bodyPr>
            <a:lstStyle/>
            <a:p>
              <a:pPr defTabSz="914400"/>
              <a:r>
                <a:rPr lang="en-US" sz="1600" dirty="0" smtClean="0">
                  <a:solidFill>
                    <a:prstClr val="black"/>
                  </a:solidFill>
                  <a:latin typeface="Calibri"/>
                </a:rPr>
                <a:t>View from sample</a:t>
              </a:r>
              <a:endParaRPr lang="en-US" sz="1600" dirty="0">
                <a:solidFill>
                  <a:prstClr val="black"/>
                </a:solidFill>
                <a:latin typeface="Calibri"/>
              </a:endParaRPr>
            </a:p>
          </p:txBody>
        </p:sp>
        <p:sp>
          <p:nvSpPr>
            <p:cNvPr id="39" name="TextBox 38"/>
            <p:cNvSpPr txBox="1"/>
            <p:nvPr/>
          </p:nvSpPr>
          <p:spPr>
            <a:xfrm>
              <a:off x="6490558" y="4670888"/>
              <a:ext cx="356717" cy="266851"/>
            </a:xfrm>
            <a:prstGeom prst="rect">
              <a:avLst/>
            </a:prstGeom>
            <a:noFill/>
          </p:spPr>
          <p:txBody>
            <a:bodyPr wrap="none" rtlCol="0">
              <a:spAutoFit/>
            </a:bodyPr>
            <a:lstStyle/>
            <a:p>
              <a:r>
                <a:rPr lang="en-US" sz="1600" dirty="0" smtClean="0"/>
                <a:t>2m</a:t>
              </a:r>
              <a:endParaRPr lang="en-US" sz="1600" dirty="0"/>
            </a:p>
          </p:txBody>
        </p:sp>
      </p:grpSp>
      <p:pic>
        <p:nvPicPr>
          <p:cNvPr id="48" name="Picture 47" descr="P6290409.JPG"/>
          <p:cNvPicPr>
            <a:picLocks noChangeAspect="1"/>
          </p:cNvPicPr>
          <p:nvPr/>
        </p:nvPicPr>
        <p:blipFill rotWithShape="1">
          <a:blip r:embed="rId6" cstate="print">
            <a:extLst>
              <a:ext uri="{28A0092B-C50C-407E-A947-70E740481C1C}">
                <a14:useLocalDpi xmlns:a14="http://schemas.microsoft.com/office/drawing/2010/main" val="0"/>
              </a:ext>
            </a:extLst>
          </a:blip>
          <a:srcRect l="10006" t="1416" r="3339" b="10447"/>
          <a:stretch/>
        </p:blipFill>
        <p:spPr>
          <a:xfrm>
            <a:off x="6281039" y="1864236"/>
            <a:ext cx="2808000" cy="2142000"/>
          </a:xfrm>
          <a:prstGeom prst="rect">
            <a:avLst/>
          </a:prstGeom>
        </p:spPr>
      </p:pic>
      <p:pic>
        <p:nvPicPr>
          <p:cNvPr id="49" name="Picture 48"/>
          <p:cNvPicPr>
            <a:picLocks noChangeAspect="1"/>
          </p:cNvPicPr>
          <p:nvPr/>
        </p:nvPicPr>
        <p:blipFill>
          <a:blip r:embed="rId7"/>
          <a:stretch>
            <a:fillRect/>
          </a:stretch>
        </p:blipFill>
        <p:spPr>
          <a:xfrm>
            <a:off x="6558891" y="365538"/>
            <a:ext cx="922327" cy="614884"/>
          </a:xfrm>
          <a:prstGeom prst="rect">
            <a:avLst/>
          </a:prstGeom>
        </p:spPr>
      </p:pic>
      <p:pic>
        <p:nvPicPr>
          <p:cNvPr id="38" name="Picture 37" descr="P6220276.JPG"/>
          <p:cNvPicPr>
            <a:picLocks noChangeAspect="1"/>
          </p:cNvPicPr>
          <p:nvPr/>
        </p:nvPicPr>
        <p:blipFill rotWithShape="1">
          <a:blip r:embed="rId8">
            <a:extLst>
              <a:ext uri="{28A0092B-C50C-407E-A947-70E740481C1C}">
                <a14:useLocalDpi xmlns:a14="http://schemas.microsoft.com/office/drawing/2010/main" val="0"/>
              </a:ext>
            </a:extLst>
          </a:blip>
          <a:srcRect l="27281" t="29969" r="26240" b="10714"/>
          <a:stretch/>
        </p:blipFill>
        <p:spPr>
          <a:xfrm>
            <a:off x="6334787" y="4168023"/>
            <a:ext cx="2754252" cy="2636302"/>
          </a:xfrm>
          <a:prstGeom prst="rect">
            <a:avLst/>
          </a:prstGeom>
        </p:spPr>
      </p:pic>
      <p:sp>
        <p:nvSpPr>
          <p:cNvPr id="4" name="TextBox 3"/>
          <p:cNvSpPr txBox="1"/>
          <p:nvPr/>
        </p:nvSpPr>
        <p:spPr>
          <a:xfrm>
            <a:off x="6299168" y="6167282"/>
            <a:ext cx="2811519" cy="646331"/>
          </a:xfrm>
          <a:prstGeom prst="rect">
            <a:avLst/>
          </a:prstGeom>
          <a:noFill/>
        </p:spPr>
        <p:txBody>
          <a:bodyPr wrap="square" rtlCol="0">
            <a:spAutoFit/>
          </a:bodyPr>
          <a:lstStyle/>
          <a:p>
            <a:r>
              <a:rPr lang="en-US" dirty="0" smtClean="0">
                <a:solidFill>
                  <a:srgbClr val="FFFFFF"/>
                </a:solidFill>
              </a:rPr>
              <a:t>Front-end </a:t>
            </a:r>
          </a:p>
          <a:p>
            <a:r>
              <a:rPr lang="en-US" dirty="0" smtClean="0">
                <a:solidFill>
                  <a:srgbClr val="FFFFFF"/>
                </a:solidFill>
              </a:rPr>
              <a:t>electronics, </a:t>
            </a:r>
            <a:r>
              <a:rPr lang="en-US" dirty="0" err="1" smtClean="0">
                <a:solidFill>
                  <a:srgbClr val="FFFFFF"/>
                </a:solidFill>
              </a:rPr>
              <a:t>Mesytec</a:t>
            </a:r>
            <a:endParaRPr lang="en-US" dirty="0">
              <a:solidFill>
                <a:srgbClr val="FFFFFF"/>
              </a:solidFill>
            </a:endParaRPr>
          </a:p>
        </p:txBody>
      </p:sp>
      <p:sp>
        <p:nvSpPr>
          <p:cNvPr id="40" name="TextBox 39"/>
          <p:cNvSpPr txBox="1"/>
          <p:nvPr/>
        </p:nvSpPr>
        <p:spPr>
          <a:xfrm>
            <a:off x="6277520" y="3359905"/>
            <a:ext cx="2811519" cy="646331"/>
          </a:xfrm>
          <a:prstGeom prst="rect">
            <a:avLst/>
          </a:prstGeom>
          <a:noFill/>
        </p:spPr>
        <p:txBody>
          <a:bodyPr wrap="square" rtlCol="0">
            <a:spAutoFit/>
          </a:bodyPr>
          <a:lstStyle/>
          <a:p>
            <a:pPr algn="r"/>
            <a:r>
              <a:rPr lang="en-US" dirty="0" smtClean="0">
                <a:solidFill>
                  <a:srgbClr val="FFFFFF"/>
                </a:solidFill>
              </a:rPr>
              <a:t>DAQ </a:t>
            </a:r>
          </a:p>
          <a:p>
            <a:pPr algn="r"/>
            <a:r>
              <a:rPr lang="en-US" dirty="0" smtClean="0">
                <a:solidFill>
                  <a:srgbClr val="FFFFFF"/>
                </a:solidFill>
              </a:rPr>
              <a:t>outside detector tank</a:t>
            </a:r>
            <a:endParaRPr lang="en-US" dirty="0">
              <a:solidFill>
                <a:srgbClr val="FFFFFF"/>
              </a:solidFill>
            </a:endParaRPr>
          </a:p>
        </p:txBody>
      </p:sp>
      <p:cxnSp>
        <p:nvCxnSpPr>
          <p:cNvPr id="41" name="Straight Connector 40"/>
          <p:cNvCxnSpPr/>
          <p:nvPr/>
        </p:nvCxnSpPr>
        <p:spPr>
          <a:xfrm flipV="1">
            <a:off x="6018436" y="4168023"/>
            <a:ext cx="433832" cy="14800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018436" y="6617401"/>
            <a:ext cx="472846" cy="1735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5197460" y="5648113"/>
            <a:ext cx="820976" cy="969288"/>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US">
              <a:solidFill>
                <a:prstClr val="black"/>
              </a:solidFill>
              <a:latin typeface="Calibri"/>
            </a:endParaRPr>
          </a:p>
        </p:txBody>
      </p:sp>
    </p:spTree>
    <p:extLst>
      <p:ext uri="{BB962C8B-B14F-4D97-AF65-F5344CB8AC3E}">
        <p14:creationId xmlns:p14="http://schemas.microsoft.com/office/powerpoint/2010/main" val="4168352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40" grpId="0"/>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Used for Tests</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pic>
        <p:nvPicPr>
          <p:cNvPr id="9" name="Picture 8" descr="image_UGe2_BraggInMG_300Hz_log.png"/>
          <p:cNvPicPr>
            <a:picLocks noChangeAspect="1"/>
          </p:cNvPicPr>
          <p:nvPr/>
        </p:nvPicPr>
        <p:blipFill rotWithShape="1">
          <a:blip r:embed="rId4">
            <a:extLst>
              <a:ext uri="{28A0092B-C50C-407E-A947-70E740481C1C}">
                <a14:useLocalDpi xmlns:a14="http://schemas.microsoft.com/office/drawing/2010/main" val="0"/>
              </a:ext>
            </a:extLst>
          </a:blip>
          <a:srcRect l="5433" t="1961" r="52529" b="4033"/>
          <a:stretch/>
        </p:blipFill>
        <p:spPr>
          <a:xfrm>
            <a:off x="8113183" y="2941368"/>
            <a:ext cx="864096" cy="3475007"/>
          </a:xfrm>
          <a:prstGeom prst="rect">
            <a:avLst/>
          </a:prstGeom>
        </p:spPr>
      </p:pic>
      <p:pic>
        <p:nvPicPr>
          <p:cNvPr id="10" name="Picture 9" descr="07_27_V_1p55meV.eps"/>
          <p:cNvPicPr>
            <a:picLocks noChangeAspect="1"/>
          </p:cNvPicPr>
          <p:nvPr/>
        </p:nvPicPr>
        <p:blipFill rotWithShape="1">
          <a:blip r:embed="rId5">
            <a:extLst>
              <a:ext uri="{28A0092B-C50C-407E-A947-70E740481C1C}">
                <a14:useLocalDpi xmlns:a14="http://schemas.microsoft.com/office/drawing/2010/main" val="0"/>
              </a:ext>
            </a:extLst>
          </a:blip>
          <a:srcRect l="7440" r="7983"/>
          <a:stretch/>
        </p:blipFill>
        <p:spPr>
          <a:xfrm>
            <a:off x="42461" y="1750531"/>
            <a:ext cx="3095643" cy="1530485"/>
          </a:xfrm>
          <a:prstGeom prst="rect">
            <a:avLst/>
          </a:prstGeom>
        </p:spPr>
      </p:pic>
      <p:pic>
        <p:nvPicPr>
          <p:cNvPr id="11" name="Picture 10" descr="07_31_UGe2_2p0meV.eps"/>
          <p:cNvPicPr>
            <a:picLocks noChangeAspect="1"/>
          </p:cNvPicPr>
          <p:nvPr/>
        </p:nvPicPr>
        <p:blipFill rotWithShape="1">
          <a:blip r:embed="rId6">
            <a:extLst>
              <a:ext uri="{28A0092B-C50C-407E-A947-70E740481C1C}">
                <a14:useLocalDpi xmlns:a14="http://schemas.microsoft.com/office/drawing/2010/main" val="0"/>
              </a:ext>
            </a:extLst>
          </a:blip>
          <a:srcRect l="4860" r="7754"/>
          <a:stretch/>
        </p:blipFill>
        <p:spPr>
          <a:xfrm>
            <a:off x="2685992" y="4273099"/>
            <a:ext cx="3193732" cy="1891451"/>
          </a:xfrm>
          <a:prstGeom prst="rect">
            <a:avLst/>
          </a:prstGeom>
        </p:spPr>
      </p:pic>
      <p:sp>
        <p:nvSpPr>
          <p:cNvPr id="13" name="TextBox 12"/>
          <p:cNvSpPr txBox="1"/>
          <p:nvPr/>
        </p:nvSpPr>
        <p:spPr>
          <a:xfrm>
            <a:off x="532772" y="1498719"/>
            <a:ext cx="1032053" cy="338554"/>
          </a:xfrm>
          <a:prstGeom prst="rect">
            <a:avLst/>
          </a:prstGeom>
          <a:noFill/>
        </p:spPr>
        <p:txBody>
          <a:bodyPr wrap="none" rtlCol="0">
            <a:spAutoFit/>
          </a:bodyPr>
          <a:lstStyle/>
          <a:p>
            <a:r>
              <a:rPr lang="en-US" sz="1600" dirty="0" smtClean="0"/>
              <a:t>Vanadium</a:t>
            </a:r>
            <a:endParaRPr lang="en-US" sz="1600" dirty="0"/>
          </a:p>
        </p:txBody>
      </p:sp>
      <p:sp>
        <p:nvSpPr>
          <p:cNvPr id="14" name="TextBox 13"/>
          <p:cNvSpPr txBox="1"/>
          <p:nvPr/>
        </p:nvSpPr>
        <p:spPr>
          <a:xfrm>
            <a:off x="3787394" y="1411977"/>
            <a:ext cx="2697874" cy="338554"/>
          </a:xfrm>
          <a:prstGeom prst="rect">
            <a:avLst/>
          </a:prstGeom>
          <a:noFill/>
        </p:spPr>
        <p:txBody>
          <a:bodyPr wrap="none" rtlCol="0">
            <a:spAutoFit/>
          </a:bodyPr>
          <a:lstStyle/>
          <a:p>
            <a:r>
              <a:rPr lang="en-US" sz="1600" dirty="0" smtClean="0"/>
              <a:t>Counts over time, background</a:t>
            </a:r>
            <a:endParaRPr lang="en-US" sz="1600" dirty="0"/>
          </a:p>
        </p:txBody>
      </p:sp>
      <p:sp>
        <p:nvSpPr>
          <p:cNvPr id="16" name="TextBox 15"/>
          <p:cNvSpPr txBox="1"/>
          <p:nvPr/>
        </p:nvSpPr>
        <p:spPr>
          <a:xfrm>
            <a:off x="2998399" y="3970997"/>
            <a:ext cx="2755382" cy="338554"/>
          </a:xfrm>
          <a:prstGeom prst="rect">
            <a:avLst/>
          </a:prstGeom>
          <a:noFill/>
        </p:spPr>
        <p:txBody>
          <a:bodyPr wrap="none" rtlCol="0">
            <a:spAutoFit/>
          </a:bodyPr>
          <a:lstStyle/>
          <a:p>
            <a:r>
              <a:rPr lang="en-US" sz="1600" dirty="0" smtClean="0"/>
              <a:t>Fast neutrons (fission, prompt)</a:t>
            </a:r>
            <a:endParaRPr lang="en-US" sz="1600" dirty="0"/>
          </a:p>
        </p:txBody>
      </p:sp>
      <p:sp>
        <p:nvSpPr>
          <p:cNvPr id="17" name="TextBox 16"/>
          <p:cNvSpPr txBox="1"/>
          <p:nvPr/>
        </p:nvSpPr>
        <p:spPr>
          <a:xfrm>
            <a:off x="355388" y="3464233"/>
            <a:ext cx="1045979" cy="338554"/>
          </a:xfrm>
          <a:prstGeom prst="rect">
            <a:avLst/>
          </a:prstGeom>
          <a:noFill/>
        </p:spPr>
        <p:txBody>
          <a:bodyPr wrap="none" rtlCol="0">
            <a:spAutoFit/>
          </a:bodyPr>
          <a:lstStyle/>
          <a:p>
            <a:r>
              <a:rPr lang="en-US" sz="1600" dirty="0" smtClean="0"/>
              <a:t>Water, Ice</a:t>
            </a:r>
            <a:endParaRPr lang="en-US" sz="1600" dirty="0"/>
          </a:p>
        </p:txBody>
      </p:sp>
      <p:sp>
        <p:nvSpPr>
          <p:cNvPr id="18" name="TextBox 17"/>
          <p:cNvSpPr txBox="1"/>
          <p:nvPr/>
        </p:nvSpPr>
        <p:spPr>
          <a:xfrm>
            <a:off x="210701" y="6099978"/>
            <a:ext cx="7699794" cy="646331"/>
          </a:xfrm>
          <a:prstGeom prst="rect">
            <a:avLst/>
          </a:prstGeom>
          <a:noFill/>
        </p:spPr>
        <p:txBody>
          <a:bodyPr wrap="none" rtlCol="0">
            <a:spAutoFit/>
          </a:bodyPr>
          <a:lstStyle/>
          <a:p>
            <a:r>
              <a:rPr lang="en-US" dirty="0" smtClean="0"/>
              <a:t>Allowing to measure:</a:t>
            </a:r>
          </a:p>
          <a:p>
            <a:r>
              <a:rPr lang="en-US" dirty="0" smtClean="0"/>
              <a:t>Energy resolution – efficiency, scattering – background sensitivity – saturation</a:t>
            </a:r>
            <a:endParaRPr lang="en-US" dirty="0"/>
          </a:p>
        </p:txBody>
      </p:sp>
      <p:pic>
        <p:nvPicPr>
          <p:cNvPr id="20" name="Picture 19" descr="repeat_meas_00175_narrow.eps"/>
          <p:cNvPicPr>
            <a:picLocks noChangeAspect="1"/>
          </p:cNvPicPr>
          <p:nvPr/>
        </p:nvPicPr>
        <p:blipFill rotWithShape="1">
          <a:blip r:embed="rId7">
            <a:extLst>
              <a:ext uri="{28A0092B-C50C-407E-A947-70E740481C1C}">
                <a14:useLocalDpi xmlns:a14="http://schemas.microsoft.com/office/drawing/2010/main" val="0"/>
              </a:ext>
            </a:extLst>
          </a:blip>
          <a:srcRect r="4398"/>
          <a:stretch/>
        </p:blipFill>
        <p:spPr>
          <a:xfrm>
            <a:off x="5785268" y="4261491"/>
            <a:ext cx="2284868" cy="1785341"/>
          </a:xfrm>
          <a:prstGeom prst="rect">
            <a:avLst/>
          </a:prstGeom>
        </p:spPr>
      </p:pic>
      <p:sp>
        <p:nvSpPr>
          <p:cNvPr id="21" name="TextBox 20"/>
          <p:cNvSpPr txBox="1"/>
          <p:nvPr/>
        </p:nvSpPr>
        <p:spPr>
          <a:xfrm>
            <a:off x="6490868" y="4099362"/>
            <a:ext cx="1408574" cy="830997"/>
          </a:xfrm>
          <a:prstGeom prst="rect">
            <a:avLst/>
          </a:prstGeom>
          <a:noFill/>
        </p:spPr>
        <p:txBody>
          <a:bodyPr wrap="square" rtlCol="0">
            <a:spAutoFit/>
          </a:bodyPr>
          <a:lstStyle/>
          <a:p>
            <a:r>
              <a:rPr lang="en-US" sz="1600" dirty="0" smtClean="0"/>
              <a:t>Gamma background</a:t>
            </a:r>
          </a:p>
          <a:p>
            <a:r>
              <a:rPr lang="en-US" sz="1600" dirty="0" smtClean="0"/>
              <a:t>(</a:t>
            </a:r>
            <a:r>
              <a:rPr lang="en-US" sz="1600" dirty="0" err="1" smtClean="0"/>
              <a:t>NaI</a:t>
            </a:r>
            <a:r>
              <a:rPr lang="en-US" sz="1600" dirty="0" smtClean="0"/>
              <a:t> detector)</a:t>
            </a:r>
            <a:endParaRPr lang="en-US" sz="1600" dirty="0"/>
          </a:p>
        </p:txBody>
      </p:sp>
      <p:pic>
        <p:nvPicPr>
          <p:cNvPr id="19" name="Picture 18" descr="countrate_07_14_till_03_07.png"/>
          <p:cNvPicPr>
            <a:picLocks noChangeAspect="1"/>
          </p:cNvPicPr>
          <p:nvPr/>
        </p:nvPicPr>
        <p:blipFill rotWithShape="1">
          <a:blip r:embed="rId8">
            <a:extLst>
              <a:ext uri="{28A0092B-C50C-407E-A947-70E740481C1C}">
                <a14:useLocalDpi xmlns:a14="http://schemas.microsoft.com/office/drawing/2010/main" val="0"/>
              </a:ext>
            </a:extLst>
          </a:blip>
          <a:srcRect l="6061" t="7181" r="8225"/>
          <a:stretch/>
        </p:blipFill>
        <p:spPr>
          <a:xfrm>
            <a:off x="3082292" y="1714187"/>
            <a:ext cx="4828203" cy="2154029"/>
          </a:xfrm>
          <a:prstGeom prst="rect">
            <a:avLst/>
          </a:prstGeom>
          <a:noFill/>
          <a:ln>
            <a:noFill/>
          </a:ln>
        </p:spPr>
      </p:pic>
      <p:sp>
        <p:nvSpPr>
          <p:cNvPr id="5" name="TextBox 4"/>
          <p:cNvSpPr txBox="1"/>
          <p:nvPr/>
        </p:nvSpPr>
        <p:spPr>
          <a:xfrm>
            <a:off x="2993485" y="6047043"/>
            <a:ext cx="2866402" cy="369332"/>
          </a:xfrm>
          <a:prstGeom prst="rect">
            <a:avLst/>
          </a:prstGeom>
          <a:noFill/>
        </p:spPr>
        <p:txBody>
          <a:bodyPr wrap="none" rtlCol="0">
            <a:spAutoFit/>
          </a:bodyPr>
          <a:lstStyle/>
          <a:p>
            <a:r>
              <a:rPr lang="en-US" dirty="0">
                <a:solidFill>
                  <a:srgbClr val="008000"/>
                </a:solidFill>
              </a:rPr>
              <a:t>x</a:t>
            </a:r>
            <a:r>
              <a:rPr lang="en-US" dirty="0" smtClean="0">
                <a:solidFill>
                  <a:srgbClr val="008000"/>
                </a:solidFill>
              </a:rPr>
              <a:t>2 lower fast n counts in MG</a:t>
            </a:r>
            <a:endParaRPr lang="en-US" dirty="0">
              <a:solidFill>
                <a:srgbClr val="008000"/>
              </a:solidFill>
            </a:endParaRPr>
          </a:p>
        </p:txBody>
      </p:sp>
      <p:sp>
        <p:nvSpPr>
          <p:cNvPr id="22" name="TextBox 21"/>
          <p:cNvSpPr txBox="1"/>
          <p:nvPr/>
        </p:nvSpPr>
        <p:spPr>
          <a:xfrm>
            <a:off x="5433220" y="1718034"/>
            <a:ext cx="2329810" cy="400110"/>
          </a:xfrm>
          <a:prstGeom prst="rect">
            <a:avLst/>
          </a:prstGeom>
          <a:noFill/>
        </p:spPr>
        <p:txBody>
          <a:bodyPr wrap="none" rtlCol="0">
            <a:spAutoFit/>
          </a:bodyPr>
          <a:lstStyle/>
          <a:p>
            <a:r>
              <a:rPr lang="en-US" sz="2000" dirty="0" smtClean="0">
                <a:solidFill>
                  <a:srgbClr val="008000"/>
                </a:solidFill>
              </a:rPr>
              <a:t>Long term operation</a:t>
            </a:r>
            <a:endParaRPr lang="en-US" sz="2000" dirty="0">
              <a:solidFill>
                <a:srgbClr val="008000"/>
              </a:solidFill>
            </a:endParaRPr>
          </a:p>
        </p:txBody>
      </p:sp>
      <p:pic>
        <p:nvPicPr>
          <p:cNvPr id="23" name="Picture 22"/>
          <p:cNvPicPr>
            <a:picLocks noChangeAspect="1"/>
          </p:cNvPicPr>
          <p:nvPr/>
        </p:nvPicPr>
        <p:blipFill rotWithShape="1">
          <a:blip r:embed="rId9"/>
          <a:srcRect l="5163"/>
          <a:stretch/>
        </p:blipFill>
        <p:spPr>
          <a:xfrm>
            <a:off x="0" y="3777484"/>
            <a:ext cx="2820541" cy="2269348"/>
          </a:xfrm>
          <a:prstGeom prst="rect">
            <a:avLst/>
          </a:prstGeom>
        </p:spPr>
      </p:pic>
      <p:sp>
        <p:nvSpPr>
          <p:cNvPr id="15" name="TextBox 14"/>
          <p:cNvSpPr txBox="1"/>
          <p:nvPr/>
        </p:nvSpPr>
        <p:spPr>
          <a:xfrm>
            <a:off x="7794515" y="2458251"/>
            <a:ext cx="1368794" cy="584776"/>
          </a:xfrm>
          <a:prstGeom prst="rect">
            <a:avLst/>
          </a:prstGeom>
          <a:noFill/>
        </p:spPr>
        <p:txBody>
          <a:bodyPr wrap="square" rtlCol="0">
            <a:spAutoFit/>
          </a:bodyPr>
          <a:lstStyle/>
          <a:p>
            <a:r>
              <a:rPr lang="en-US" sz="1600" dirty="0" smtClean="0"/>
              <a:t>Single crystal</a:t>
            </a:r>
          </a:p>
          <a:p>
            <a:r>
              <a:rPr lang="en-US" sz="1600" dirty="0" smtClean="0">
                <a:solidFill>
                  <a:srgbClr val="008000"/>
                </a:solidFill>
              </a:rPr>
              <a:t>High local rate</a:t>
            </a:r>
            <a:endParaRPr lang="en-US" sz="1600" dirty="0">
              <a:solidFill>
                <a:srgbClr val="008000"/>
              </a:solidFill>
            </a:endParaRPr>
          </a:p>
        </p:txBody>
      </p:sp>
    </p:spTree>
    <p:extLst>
      <p:ext uri="{BB962C8B-B14F-4D97-AF65-F5344CB8AC3E}">
        <p14:creationId xmlns:p14="http://schemas.microsoft.com/office/powerpoint/2010/main" val="36007440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12_19_resolution_withPub_legendOtherCorner.eps"/>
          <p:cNvPicPr>
            <a:picLocks noChangeAspect="1"/>
          </p:cNvPicPr>
          <p:nvPr/>
        </p:nvPicPr>
        <p:blipFill rotWithShape="1">
          <a:blip r:embed="rId2">
            <a:extLst>
              <a:ext uri="{28A0092B-C50C-407E-A947-70E740481C1C}">
                <a14:useLocalDpi xmlns:a14="http://schemas.microsoft.com/office/drawing/2010/main" val="0"/>
              </a:ext>
            </a:extLst>
          </a:blip>
          <a:srcRect l="3890" t="4450" r="7934"/>
          <a:stretch/>
        </p:blipFill>
        <p:spPr>
          <a:xfrm>
            <a:off x="2204056" y="2925115"/>
            <a:ext cx="6559608" cy="3852534"/>
          </a:xfrm>
          <a:prstGeom prst="rect">
            <a:avLst/>
          </a:prstGeom>
        </p:spPr>
      </p:pic>
      <p:sp>
        <p:nvSpPr>
          <p:cNvPr id="2" name="Title 1"/>
          <p:cNvSpPr>
            <a:spLocks noGrp="1"/>
          </p:cNvSpPr>
          <p:nvPr>
            <p:ph type="title"/>
          </p:nvPr>
        </p:nvSpPr>
        <p:spPr/>
        <p:txBody>
          <a:bodyPr/>
          <a:lstStyle/>
          <a:p>
            <a:r>
              <a:rPr lang="en-US" dirty="0" smtClean="0"/>
              <a:t>Elastic Energy Resolution</a:t>
            </a:r>
            <a:endParaRPr lang="en-US" dirty="0"/>
          </a:p>
        </p:txBody>
      </p:sp>
      <p:pic>
        <p:nvPicPr>
          <p:cNvPr id="3" name="Picture 2" descr="logo_green.png"/>
          <p:cNvPicPr>
            <a:picLocks noChangeAspect="1"/>
          </p:cNvPicPr>
          <p:nvPr/>
        </p:nvPicPr>
        <p:blipFill rotWithShape="1">
          <a:blip r:embed="rId3">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4" cstate="print"/>
          <a:stretch>
            <a:fillRect/>
          </a:stretch>
        </p:blipFill>
        <p:spPr>
          <a:xfrm>
            <a:off x="8502183" y="1628800"/>
            <a:ext cx="611406" cy="577626"/>
          </a:xfrm>
          <a:prstGeom prst="rect">
            <a:avLst/>
          </a:prstGeom>
        </p:spPr>
      </p:pic>
      <p:pic>
        <p:nvPicPr>
          <p:cNvPr id="5" name="Picture 4" descr="07_27_V_E_1p55meV.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1566"/>
            <a:ext cx="1916967" cy="1336434"/>
          </a:xfrm>
          <a:prstGeom prst="rect">
            <a:avLst/>
          </a:prstGeom>
        </p:spPr>
      </p:pic>
      <p:pic>
        <p:nvPicPr>
          <p:cNvPr id="8" name="Picture 7" descr="07_27_V_E_2p49meV.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 y="2737284"/>
            <a:ext cx="1949019" cy="1358780"/>
          </a:xfrm>
          <a:prstGeom prst="rect">
            <a:avLst/>
          </a:prstGeom>
        </p:spPr>
      </p:pic>
      <p:pic>
        <p:nvPicPr>
          <p:cNvPr id="9" name="Picture 8" descr="07_27_V_E_3p32meV.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57136"/>
            <a:ext cx="1957124" cy="1364430"/>
          </a:xfrm>
          <a:prstGeom prst="rect">
            <a:avLst/>
          </a:prstGeom>
        </p:spPr>
      </p:pic>
      <p:pic>
        <p:nvPicPr>
          <p:cNvPr id="10" name="Picture 9" descr="07_27_V_E_4p5meV.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5" y="1378504"/>
            <a:ext cx="1949019" cy="1358780"/>
          </a:xfrm>
          <a:prstGeom prst="rect">
            <a:avLst/>
          </a:prstGeom>
        </p:spPr>
      </p:pic>
      <p:pic>
        <p:nvPicPr>
          <p:cNvPr id="11" name="Picture 10" descr="07_27_V_E_12meV.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3013" y="1378504"/>
            <a:ext cx="1941559" cy="1358780"/>
          </a:xfrm>
          <a:prstGeom prst="rect">
            <a:avLst/>
          </a:prstGeom>
        </p:spPr>
      </p:pic>
      <p:pic>
        <p:nvPicPr>
          <p:cNvPr id="12" name="Picture 11" descr="07_27_V_E_15meV.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3860" y="1378504"/>
            <a:ext cx="1935075" cy="1354242"/>
          </a:xfrm>
          <a:prstGeom prst="rect">
            <a:avLst/>
          </a:prstGeom>
        </p:spPr>
      </p:pic>
      <p:pic>
        <p:nvPicPr>
          <p:cNvPr id="13" name="Picture 12" descr="07_27_V_E_8meV.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5625" y="1378504"/>
            <a:ext cx="1916967" cy="1336434"/>
          </a:xfrm>
          <a:prstGeom prst="rect">
            <a:avLst/>
          </a:prstGeom>
        </p:spPr>
      </p:pic>
      <p:cxnSp>
        <p:nvCxnSpPr>
          <p:cNvPr id="15" name="Straight Arrow Connector 14"/>
          <p:cNvCxnSpPr/>
          <p:nvPr/>
        </p:nvCxnSpPr>
        <p:spPr>
          <a:xfrm>
            <a:off x="646804" y="5861111"/>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027953" y="5861111"/>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6657" y="4585695"/>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090910" y="4585695"/>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46804" y="3205221"/>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075281" y="3205221"/>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83406" y="1872076"/>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1137644" y="1872076"/>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276765" y="1764158"/>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120766" y="1748381"/>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098858" y="1724716"/>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887646" y="1724716"/>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807993" y="1753750"/>
            <a:ext cx="30762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801863" y="1753750"/>
            <a:ext cx="3050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747832" y="5585005"/>
            <a:ext cx="1905181" cy="538945"/>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747832" y="4769660"/>
            <a:ext cx="2424845" cy="420924"/>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747832" y="3318190"/>
            <a:ext cx="2811350" cy="1675183"/>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747832" y="2587085"/>
            <a:ext cx="3205743" cy="2182575"/>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841714" y="2737284"/>
            <a:ext cx="2752858" cy="1719676"/>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632480" y="2710780"/>
            <a:ext cx="1483140" cy="1446356"/>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420823" y="2737284"/>
            <a:ext cx="0" cy="1301590"/>
          </a:xfrm>
          <a:prstGeom prst="straightConnector1">
            <a:avLst/>
          </a:prstGeom>
          <a:ln w="952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684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pic>
        <p:nvPicPr>
          <p:cNvPr id="8" name="Picture 7" descr="eff_rel_calculated.eps"/>
          <p:cNvPicPr>
            <a:picLocks noChangeAspect="1"/>
          </p:cNvPicPr>
          <p:nvPr/>
        </p:nvPicPr>
        <p:blipFill rotWithShape="1">
          <a:blip r:embed="rId4">
            <a:extLst>
              <a:ext uri="{28A0092B-C50C-407E-A947-70E740481C1C}">
                <a14:useLocalDpi xmlns:a14="http://schemas.microsoft.com/office/drawing/2010/main" val="0"/>
              </a:ext>
            </a:extLst>
          </a:blip>
          <a:srcRect l="6227" t="4527" r="7753"/>
          <a:stretch/>
        </p:blipFill>
        <p:spPr>
          <a:xfrm>
            <a:off x="3068018" y="2737284"/>
            <a:ext cx="5053108" cy="3179696"/>
          </a:xfrm>
          <a:prstGeom prst="rect">
            <a:avLst/>
          </a:prstGeom>
        </p:spPr>
      </p:pic>
      <p:sp>
        <p:nvSpPr>
          <p:cNvPr id="5" name="TextBox 4"/>
          <p:cNvSpPr txBox="1"/>
          <p:nvPr/>
        </p:nvSpPr>
        <p:spPr>
          <a:xfrm>
            <a:off x="2476565" y="5916980"/>
            <a:ext cx="6236014" cy="923330"/>
          </a:xfrm>
          <a:prstGeom prst="rect">
            <a:avLst/>
          </a:prstGeom>
          <a:noFill/>
        </p:spPr>
        <p:txBody>
          <a:bodyPr wrap="square" rtlCol="0">
            <a:spAutoFit/>
          </a:bodyPr>
          <a:lstStyle/>
          <a:p>
            <a:r>
              <a:rPr lang="en-US" dirty="0" smtClean="0"/>
              <a:t>Counts from integral of the elastic peak in </a:t>
            </a:r>
            <a:r>
              <a:rPr lang="en-US" dirty="0" err="1" smtClean="0"/>
              <a:t>dE</a:t>
            </a:r>
            <a:r>
              <a:rPr lang="en-US" dirty="0" smtClean="0"/>
              <a:t> </a:t>
            </a:r>
          </a:p>
          <a:p>
            <a:r>
              <a:rPr lang="en-US" dirty="0" smtClean="0"/>
              <a:t>Efficiency measured relative to the nearest He3 tubes</a:t>
            </a:r>
            <a:endParaRPr lang="en-US" dirty="0"/>
          </a:p>
          <a:p>
            <a:r>
              <a:rPr lang="en-US" dirty="0" smtClean="0"/>
              <a:t>Error bars: 5-8%, agrees with prediction</a:t>
            </a:r>
            <a:endParaRPr lang="en-US" dirty="0"/>
          </a:p>
        </p:txBody>
      </p:sp>
      <p:pic>
        <p:nvPicPr>
          <p:cNvPr id="10" name="Picture 9" descr="07_27_V_E_1p55meV.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1566"/>
            <a:ext cx="1916967" cy="1336434"/>
          </a:xfrm>
          <a:prstGeom prst="rect">
            <a:avLst/>
          </a:prstGeom>
        </p:spPr>
      </p:pic>
      <p:pic>
        <p:nvPicPr>
          <p:cNvPr id="11" name="Picture 10" descr="07_27_V_E_2p49meV.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 y="2737284"/>
            <a:ext cx="1949019" cy="1358780"/>
          </a:xfrm>
          <a:prstGeom prst="rect">
            <a:avLst/>
          </a:prstGeom>
        </p:spPr>
      </p:pic>
      <p:pic>
        <p:nvPicPr>
          <p:cNvPr id="12" name="Picture 11" descr="07_27_V_E_3p32meV.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57136"/>
            <a:ext cx="1957124" cy="1364430"/>
          </a:xfrm>
          <a:prstGeom prst="rect">
            <a:avLst/>
          </a:prstGeom>
        </p:spPr>
      </p:pic>
      <p:pic>
        <p:nvPicPr>
          <p:cNvPr id="13" name="Picture 12" descr="07_27_V_E_4p5meV.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5" y="1378504"/>
            <a:ext cx="1949019" cy="1358780"/>
          </a:xfrm>
          <a:prstGeom prst="rect">
            <a:avLst/>
          </a:prstGeom>
        </p:spPr>
      </p:pic>
      <p:pic>
        <p:nvPicPr>
          <p:cNvPr id="14" name="Picture 13" descr="07_27_V_E_12meV.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3013" y="1378504"/>
            <a:ext cx="1941559" cy="1358780"/>
          </a:xfrm>
          <a:prstGeom prst="rect">
            <a:avLst/>
          </a:prstGeom>
        </p:spPr>
      </p:pic>
      <p:pic>
        <p:nvPicPr>
          <p:cNvPr id="15" name="Picture 14" descr="07_27_V_E_15meV.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3860" y="1378504"/>
            <a:ext cx="1935075" cy="1354242"/>
          </a:xfrm>
          <a:prstGeom prst="rect">
            <a:avLst/>
          </a:prstGeom>
        </p:spPr>
      </p:pic>
      <p:pic>
        <p:nvPicPr>
          <p:cNvPr id="16" name="Picture 15" descr="07_27_V_E_8meV.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5625" y="1378504"/>
            <a:ext cx="1916967" cy="1336434"/>
          </a:xfrm>
          <a:prstGeom prst="rect">
            <a:avLst/>
          </a:prstGeom>
        </p:spPr>
      </p:pic>
      <p:sp>
        <p:nvSpPr>
          <p:cNvPr id="17" name="Trapezoid 16"/>
          <p:cNvSpPr/>
          <p:nvPr/>
        </p:nvSpPr>
        <p:spPr>
          <a:xfrm>
            <a:off x="905306" y="3030687"/>
            <a:ext cx="216634" cy="849216"/>
          </a:xfrm>
          <a:prstGeom prst="trapezoid">
            <a:avLst>
              <a:gd name="adj" fmla="val 33256"/>
            </a:avLst>
          </a:prstGeom>
          <a:pattFill prst="dkUpDiag">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049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6300420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963" y="1285397"/>
            <a:ext cx="2435133" cy="4436969"/>
          </a:xfrm>
          <a:prstGeom prst="rect">
            <a:avLst/>
          </a:prstGeom>
        </p:spPr>
      </p:pic>
      <p:sp>
        <p:nvSpPr>
          <p:cNvPr id="2" name="Title 1"/>
          <p:cNvSpPr>
            <a:spLocks noGrp="1"/>
          </p:cNvSpPr>
          <p:nvPr>
            <p:ph type="title"/>
          </p:nvPr>
        </p:nvSpPr>
        <p:spPr/>
        <p:txBody>
          <a:bodyPr/>
          <a:lstStyle/>
          <a:p>
            <a:r>
              <a:rPr lang="en-US" dirty="0" smtClean="0"/>
              <a:t>Single Crystal Reflection</a:t>
            </a:r>
            <a:endParaRPr lang="en-US" dirty="0"/>
          </a:p>
        </p:txBody>
      </p:sp>
      <p:pic>
        <p:nvPicPr>
          <p:cNvPr id="3" name="Picture 2" descr="logo_green.png"/>
          <p:cNvPicPr>
            <a:picLocks noChangeAspect="1"/>
          </p:cNvPicPr>
          <p:nvPr/>
        </p:nvPicPr>
        <p:blipFill rotWithShape="1">
          <a:blip r:embed="rId4">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5" cstate="print"/>
          <a:stretch>
            <a:fillRect/>
          </a:stretch>
        </p:blipFill>
        <p:spPr>
          <a:xfrm>
            <a:off x="8502183" y="1628800"/>
            <a:ext cx="611406" cy="577626"/>
          </a:xfrm>
          <a:prstGeom prst="rect">
            <a:avLst/>
          </a:prstGeom>
        </p:spPr>
      </p:pic>
      <p:pic>
        <p:nvPicPr>
          <p:cNvPr id="8" name="Picture 7" descr="He3_16tubes_image_frames_300Hz_fram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096" y="0"/>
            <a:ext cx="1786944" cy="6858000"/>
          </a:xfrm>
          <a:prstGeom prst="rect">
            <a:avLst/>
          </a:prstGeom>
        </p:spPr>
      </p:pic>
      <p:pic>
        <p:nvPicPr>
          <p:cNvPr id="6" name="Picture 5" descr="image_frames_300Hz_front_fram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2761" y="2583363"/>
            <a:ext cx="1004915" cy="4000425"/>
          </a:xfrm>
          <a:prstGeom prst="rect">
            <a:avLst/>
          </a:prstGeom>
        </p:spPr>
      </p:pic>
      <p:cxnSp>
        <p:nvCxnSpPr>
          <p:cNvPr id="10" name="Straight Arrow Connector 9"/>
          <p:cNvCxnSpPr/>
          <p:nvPr/>
        </p:nvCxnSpPr>
        <p:spPr>
          <a:xfrm flipV="1">
            <a:off x="837012" y="5650207"/>
            <a:ext cx="974115" cy="109684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Can 10"/>
          <p:cNvSpPr/>
          <p:nvPr/>
        </p:nvSpPr>
        <p:spPr>
          <a:xfrm>
            <a:off x="1796690" y="5491451"/>
            <a:ext cx="115450" cy="230915"/>
          </a:xfrm>
          <a:prstGeom prst="can">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912140" y="4286363"/>
            <a:ext cx="3499578" cy="13205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4"/>
          </p:cNvCxnSpPr>
          <p:nvPr/>
        </p:nvCxnSpPr>
        <p:spPr>
          <a:xfrm flipV="1">
            <a:off x="1912140" y="4062665"/>
            <a:ext cx="2792447" cy="154424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058297" y="5414589"/>
            <a:ext cx="681810" cy="307777"/>
          </a:xfrm>
          <a:prstGeom prst="rect">
            <a:avLst/>
          </a:prstGeom>
          <a:noFill/>
        </p:spPr>
        <p:txBody>
          <a:bodyPr wrap="none" rtlCol="0">
            <a:spAutoFit/>
          </a:bodyPr>
          <a:lstStyle/>
          <a:p>
            <a:r>
              <a:rPr lang="en-US" sz="1400" dirty="0" smtClean="0"/>
              <a:t>Crystal</a:t>
            </a:r>
            <a:endParaRPr lang="en-US" sz="1400" dirty="0"/>
          </a:p>
        </p:txBody>
      </p:sp>
      <p:sp>
        <p:nvSpPr>
          <p:cNvPr id="27" name="TextBox 26"/>
          <p:cNvSpPr txBox="1"/>
          <p:nvPr/>
        </p:nvSpPr>
        <p:spPr>
          <a:xfrm>
            <a:off x="457200" y="6060568"/>
            <a:ext cx="867403" cy="523220"/>
          </a:xfrm>
          <a:prstGeom prst="rect">
            <a:avLst/>
          </a:prstGeom>
          <a:noFill/>
        </p:spPr>
        <p:txBody>
          <a:bodyPr wrap="square" rtlCol="0">
            <a:spAutoFit/>
          </a:bodyPr>
          <a:lstStyle/>
          <a:p>
            <a:r>
              <a:rPr lang="en-US" sz="1400" dirty="0" smtClean="0"/>
              <a:t>Incident beam</a:t>
            </a:r>
            <a:endParaRPr lang="en-US" sz="1400" dirty="0"/>
          </a:p>
        </p:txBody>
      </p:sp>
      <p:sp>
        <p:nvSpPr>
          <p:cNvPr id="28" name="TextBox 27"/>
          <p:cNvSpPr txBox="1"/>
          <p:nvPr/>
        </p:nvSpPr>
        <p:spPr>
          <a:xfrm>
            <a:off x="1796690" y="4461875"/>
            <a:ext cx="1617828" cy="523220"/>
          </a:xfrm>
          <a:prstGeom prst="rect">
            <a:avLst/>
          </a:prstGeom>
          <a:noFill/>
        </p:spPr>
        <p:txBody>
          <a:bodyPr wrap="square" rtlCol="0">
            <a:spAutoFit/>
          </a:bodyPr>
          <a:lstStyle/>
          <a:p>
            <a:r>
              <a:rPr lang="en-US" sz="1400" dirty="0" smtClean="0"/>
              <a:t>Reflected beam at </a:t>
            </a:r>
            <a:r>
              <a:rPr lang="en-US" sz="1400" dirty="0" err="1" smtClean="0"/>
              <a:t>E</a:t>
            </a:r>
            <a:r>
              <a:rPr lang="en-US" sz="1400" baseline="-25000" dirty="0" err="1" smtClean="0"/>
              <a:t>i</a:t>
            </a:r>
            <a:r>
              <a:rPr lang="en-US" sz="1400" dirty="0" smtClean="0"/>
              <a:t> = 17.20meV</a:t>
            </a:r>
            <a:endParaRPr lang="en-US" sz="1400" dirty="0"/>
          </a:p>
        </p:txBody>
      </p:sp>
      <p:sp>
        <p:nvSpPr>
          <p:cNvPr id="29" name="TextBox 28"/>
          <p:cNvSpPr txBox="1"/>
          <p:nvPr/>
        </p:nvSpPr>
        <p:spPr>
          <a:xfrm>
            <a:off x="2109363" y="5453540"/>
            <a:ext cx="1617828" cy="523220"/>
          </a:xfrm>
          <a:prstGeom prst="rect">
            <a:avLst/>
          </a:prstGeom>
          <a:noFill/>
        </p:spPr>
        <p:txBody>
          <a:bodyPr wrap="square" rtlCol="0">
            <a:spAutoFit/>
          </a:bodyPr>
          <a:lstStyle/>
          <a:p>
            <a:r>
              <a:rPr lang="en-US" sz="1400" dirty="0" smtClean="0"/>
              <a:t>Reflected beam at </a:t>
            </a:r>
            <a:r>
              <a:rPr lang="en-US" sz="1400" dirty="0" err="1" smtClean="0"/>
              <a:t>E</a:t>
            </a:r>
            <a:r>
              <a:rPr lang="en-US" sz="1400" baseline="-25000" dirty="0" err="1" smtClean="0"/>
              <a:t>i</a:t>
            </a:r>
            <a:r>
              <a:rPr lang="en-US" sz="1400" dirty="0" smtClean="0"/>
              <a:t> = 13.74meV</a:t>
            </a:r>
            <a:endParaRPr lang="en-US" sz="1400" dirty="0"/>
          </a:p>
        </p:txBody>
      </p:sp>
      <p:sp>
        <p:nvSpPr>
          <p:cNvPr id="30" name="TextBox 29"/>
          <p:cNvSpPr txBox="1"/>
          <p:nvPr/>
        </p:nvSpPr>
        <p:spPr>
          <a:xfrm>
            <a:off x="79372" y="1746296"/>
            <a:ext cx="3335147" cy="1569660"/>
          </a:xfrm>
          <a:prstGeom prst="rect">
            <a:avLst/>
          </a:prstGeom>
          <a:noFill/>
        </p:spPr>
        <p:txBody>
          <a:bodyPr wrap="square" rtlCol="0">
            <a:spAutoFit/>
          </a:bodyPr>
          <a:lstStyle/>
          <a:p>
            <a:r>
              <a:rPr lang="en-US" sz="1600" dirty="0" smtClean="0"/>
              <a:t>A single crystal reflects neutrons according to Bragg’s law:</a:t>
            </a:r>
          </a:p>
          <a:p>
            <a:endParaRPr lang="en-US" sz="1600" dirty="0"/>
          </a:p>
          <a:p>
            <a:endParaRPr lang="en-US" sz="1600" dirty="0" smtClean="0"/>
          </a:p>
          <a:p>
            <a:r>
              <a:rPr lang="en-US" sz="1600" dirty="0" smtClean="0"/>
              <a:t>Resulting in an intense spot seen by detector</a:t>
            </a:r>
          </a:p>
        </p:txBody>
      </p:sp>
      <p:graphicFrame>
        <p:nvGraphicFramePr>
          <p:cNvPr id="31" name="Object 30"/>
          <p:cNvGraphicFramePr>
            <a:graphicFrameLocks noChangeAspect="1"/>
          </p:cNvGraphicFramePr>
          <p:nvPr>
            <p:extLst>
              <p:ext uri="{D42A27DB-BD31-4B8C-83A1-F6EECF244321}">
                <p14:modId xmlns:p14="http://schemas.microsoft.com/office/powerpoint/2010/main" val="2352324806"/>
              </p:ext>
            </p:extLst>
          </p:nvPr>
        </p:nvGraphicFramePr>
        <p:xfrm>
          <a:off x="214913" y="2404094"/>
          <a:ext cx="1686767" cy="317509"/>
        </p:xfrm>
        <a:graphic>
          <a:graphicData uri="http://schemas.openxmlformats.org/presentationml/2006/ole">
            <mc:AlternateContent xmlns:mc="http://schemas.openxmlformats.org/markup-compatibility/2006">
              <mc:Choice xmlns:v="urn:schemas-microsoft-com:vml" Requires="v">
                <p:oleObj spid="_x0000_s1178" name="Equation" r:id="rId8" imgW="1079500" imgH="203200" progId="Equation.3">
                  <p:embed/>
                </p:oleObj>
              </mc:Choice>
              <mc:Fallback>
                <p:oleObj name="Equation" r:id="rId8" imgW="1079500" imgH="203200" progId="Equation.3">
                  <p:embed/>
                  <p:pic>
                    <p:nvPicPr>
                      <p:cNvPr id="0" name=""/>
                      <p:cNvPicPr/>
                      <p:nvPr/>
                    </p:nvPicPr>
                    <p:blipFill>
                      <a:blip r:embed="rId9"/>
                      <a:stretch>
                        <a:fillRect/>
                      </a:stretch>
                    </p:blipFill>
                    <p:spPr>
                      <a:xfrm>
                        <a:off x="214913" y="2404094"/>
                        <a:ext cx="1686767" cy="317509"/>
                      </a:xfrm>
                      <a:prstGeom prst="rect">
                        <a:avLst/>
                      </a:prstGeom>
                    </p:spPr>
                  </p:pic>
                </p:oleObj>
              </mc:Fallback>
            </mc:AlternateContent>
          </a:graphicData>
        </a:graphic>
      </p:graphicFrame>
      <p:sp>
        <p:nvSpPr>
          <p:cNvPr id="32" name="TextBox 31"/>
          <p:cNvSpPr txBox="1"/>
          <p:nvPr/>
        </p:nvSpPr>
        <p:spPr>
          <a:xfrm>
            <a:off x="6566219" y="454613"/>
            <a:ext cx="689762" cy="461665"/>
          </a:xfrm>
          <a:prstGeom prst="rect">
            <a:avLst/>
          </a:prstGeom>
          <a:noFill/>
        </p:spPr>
        <p:txBody>
          <a:bodyPr wrap="none" rtlCol="0">
            <a:spAutoFit/>
          </a:bodyPr>
          <a:lstStyle/>
          <a:p>
            <a:r>
              <a:rPr lang="en-US" sz="2400" b="1" dirty="0" smtClean="0">
                <a:solidFill>
                  <a:schemeClr val="accent1">
                    <a:lumMod val="20000"/>
                    <a:lumOff val="80000"/>
                  </a:schemeClr>
                </a:solidFill>
              </a:rPr>
              <a:t>He3</a:t>
            </a:r>
            <a:endParaRPr lang="en-US" sz="2400" b="1" dirty="0">
              <a:solidFill>
                <a:schemeClr val="accent1">
                  <a:lumMod val="20000"/>
                  <a:lumOff val="80000"/>
                </a:schemeClr>
              </a:solidFill>
            </a:endParaRPr>
          </a:p>
        </p:txBody>
      </p:sp>
      <p:sp>
        <p:nvSpPr>
          <p:cNvPr id="33" name="TextBox 32"/>
          <p:cNvSpPr txBox="1"/>
          <p:nvPr/>
        </p:nvSpPr>
        <p:spPr>
          <a:xfrm>
            <a:off x="7743239" y="2735762"/>
            <a:ext cx="649787" cy="461665"/>
          </a:xfrm>
          <a:prstGeom prst="rect">
            <a:avLst/>
          </a:prstGeom>
          <a:noFill/>
        </p:spPr>
        <p:txBody>
          <a:bodyPr wrap="none" rtlCol="0">
            <a:spAutoFit/>
          </a:bodyPr>
          <a:lstStyle/>
          <a:p>
            <a:r>
              <a:rPr lang="en-US" sz="2400" b="1" dirty="0" smtClean="0">
                <a:solidFill>
                  <a:schemeClr val="accent1">
                    <a:lumMod val="20000"/>
                    <a:lumOff val="80000"/>
                  </a:schemeClr>
                </a:solidFill>
              </a:rPr>
              <a:t>MG</a:t>
            </a:r>
            <a:endParaRPr lang="en-US" sz="2400" b="1" dirty="0">
              <a:solidFill>
                <a:schemeClr val="accent1">
                  <a:lumMod val="20000"/>
                  <a:lumOff val="80000"/>
                </a:schemeClr>
              </a:solidFill>
            </a:endParaRPr>
          </a:p>
        </p:txBody>
      </p:sp>
      <p:sp>
        <p:nvSpPr>
          <p:cNvPr id="34" name="Rectangle 33"/>
          <p:cNvSpPr/>
          <p:nvPr/>
        </p:nvSpPr>
        <p:spPr>
          <a:xfrm>
            <a:off x="4121569" y="54537"/>
            <a:ext cx="966114" cy="472132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282464" y="2111352"/>
            <a:ext cx="440676" cy="263287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He3_16tubes_image_frames_300Hz_frame6.png"/>
          <p:cNvPicPr>
            <a:picLocks noChangeAspect="1"/>
          </p:cNvPicPr>
          <p:nvPr/>
        </p:nvPicPr>
        <p:blipFill rotWithShape="1">
          <a:blip r:embed="rId10">
            <a:extLst>
              <a:ext uri="{28A0092B-C50C-407E-A947-70E740481C1C}">
                <a14:useLocalDpi xmlns:a14="http://schemas.microsoft.com/office/drawing/2010/main" val="0"/>
              </a:ext>
            </a:extLst>
          </a:blip>
          <a:srcRect b="1596"/>
          <a:stretch/>
        </p:blipFill>
        <p:spPr>
          <a:xfrm>
            <a:off x="6128130" y="-1491"/>
            <a:ext cx="1615109" cy="6748543"/>
          </a:xfrm>
          <a:prstGeom prst="rect">
            <a:avLst/>
          </a:prstGeom>
        </p:spPr>
      </p:pic>
      <p:pic>
        <p:nvPicPr>
          <p:cNvPr id="23" name="Picture 22" descr="image_frames_300Hz_front_frame6.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316" y="2641092"/>
            <a:ext cx="945359" cy="3934495"/>
          </a:xfrm>
          <a:prstGeom prst="rect">
            <a:avLst/>
          </a:prstGeom>
        </p:spPr>
      </p:pic>
      <p:sp>
        <p:nvSpPr>
          <p:cNvPr id="24" name="TextBox 23"/>
          <p:cNvSpPr txBox="1"/>
          <p:nvPr/>
        </p:nvSpPr>
        <p:spPr>
          <a:xfrm>
            <a:off x="6469826" y="454446"/>
            <a:ext cx="689762" cy="461665"/>
          </a:xfrm>
          <a:prstGeom prst="rect">
            <a:avLst/>
          </a:prstGeom>
          <a:noFill/>
        </p:spPr>
        <p:txBody>
          <a:bodyPr wrap="none" rtlCol="0">
            <a:spAutoFit/>
          </a:bodyPr>
          <a:lstStyle/>
          <a:p>
            <a:r>
              <a:rPr lang="en-US" sz="2400" b="1" dirty="0" smtClean="0">
                <a:solidFill>
                  <a:schemeClr val="accent1">
                    <a:lumMod val="20000"/>
                    <a:lumOff val="80000"/>
                  </a:schemeClr>
                </a:solidFill>
              </a:rPr>
              <a:t>He3</a:t>
            </a:r>
            <a:endParaRPr lang="en-US" sz="2400" b="1" dirty="0">
              <a:solidFill>
                <a:schemeClr val="accent1">
                  <a:lumMod val="20000"/>
                  <a:lumOff val="80000"/>
                </a:schemeClr>
              </a:solidFill>
            </a:endParaRPr>
          </a:p>
        </p:txBody>
      </p:sp>
      <p:sp>
        <p:nvSpPr>
          <p:cNvPr id="25" name="TextBox 24"/>
          <p:cNvSpPr txBox="1"/>
          <p:nvPr/>
        </p:nvSpPr>
        <p:spPr>
          <a:xfrm>
            <a:off x="7743239" y="2737778"/>
            <a:ext cx="649787" cy="461665"/>
          </a:xfrm>
          <a:prstGeom prst="rect">
            <a:avLst/>
          </a:prstGeom>
          <a:noFill/>
        </p:spPr>
        <p:txBody>
          <a:bodyPr wrap="none" rtlCol="0">
            <a:spAutoFit/>
          </a:bodyPr>
          <a:lstStyle/>
          <a:p>
            <a:r>
              <a:rPr lang="en-US" sz="2400" b="1" dirty="0" smtClean="0">
                <a:solidFill>
                  <a:schemeClr val="accent1">
                    <a:lumMod val="20000"/>
                    <a:lumOff val="80000"/>
                  </a:schemeClr>
                </a:solidFill>
              </a:rPr>
              <a:t>MG</a:t>
            </a:r>
            <a:endParaRPr lang="en-US" sz="2400" b="1" dirty="0">
              <a:solidFill>
                <a:schemeClr val="accent1">
                  <a:lumMod val="20000"/>
                  <a:lumOff val="80000"/>
                </a:schemeClr>
              </a:solidFill>
            </a:endParaRPr>
          </a:p>
        </p:txBody>
      </p:sp>
      <p:sp>
        <p:nvSpPr>
          <p:cNvPr id="36" name="Rectangle 35"/>
          <p:cNvSpPr/>
          <p:nvPr/>
        </p:nvSpPr>
        <p:spPr>
          <a:xfrm>
            <a:off x="2204668" y="6100721"/>
            <a:ext cx="3518472" cy="646331"/>
          </a:xfrm>
          <a:prstGeom prst="rect">
            <a:avLst/>
          </a:prstGeom>
          <a:ln>
            <a:solidFill>
              <a:srgbClr val="008000"/>
            </a:solidFill>
          </a:ln>
        </p:spPr>
        <p:txBody>
          <a:bodyPr wrap="square">
            <a:spAutoFit/>
          </a:bodyPr>
          <a:lstStyle/>
          <a:p>
            <a:r>
              <a:rPr lang="en-US" b="1" u="sng" dirty="0" smtClean="0">
                <a:solidFill>
                  <a:srgbClr val="008000"/>
                </a:solidFill>
              </a:rPr>
              <a:t>No loss of position resolution or </a:t>
            </a:r>
            <a:r>
              <a:rPr lang="en-US" b="1" u="sng" dirty="0">
                <a:solidFill>
                  <a:srgbClr val="008000"/>
                </a:solidFill>
              </a:rPr>
              <a:t>saturation observed in Multi-Grid</a:t>
            </a:r>
          </a:p>
        </p:txBody>
      </p:sp>
    </p:spTree>
    <p:extLst>
      <p:ext uri="{BB962C8B-B14F-4D97-AF65-F5344CB8AC3E}">
        <p14:creationId xmlns:p14="http://schemas.microsoft.com/office/powerpoint/2010/main" val="3452820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24" grpId="0"/>
      <p:bldP spid="25"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12_19_resolution_withPub_legendOtherCorner.eps"/>
          <p:cNvPicPr>
            <a:picLocks noChangeAspect="1"/>
          </p:cNvPicPr>
          <p:nvPr/>
        </p:nvPicPr>
        <p:blipFill rotWithShape="1">
          <a:blip r:embed="rId2">
            <a:extLst>
              <a:ext uri="{28A0092B-C50C-407E-A947-70E740481C1C}">
                <a14:useLocalDpi xmlns:a14="http://schemas.microsoft.com/office/drawing/2010/main" val="0"/>
              </a:ext>
            </a:extLst>
          </a:blip>
          <a:srcRect l="3890" t="4450" r="7934"/>
          <a:stretch/>
        </p:blipFill>
        <p:spPr>
          <a:xfrm>
            <a:off x="3679217" y="3871766"/>
            <a:ext cx="4957169" cy="2911403"/>
          </a:xfrm>
          <a:prstGeom prst="rect">
            <a:avLst/>
          </a:prstGeom>
        </p:spPr>
      </p:pic>
      <p:sp>
        <p:nvSpPr>
          <p:cNvPr id="2" name="Title 1"/>
          <p:cNvSpPr>
            <a:spLocks noGrp="1"/>
          </p:cNvSpPr>
          <p:nvPr>
            <p:ph type="title"/>
          </p:nvPr>
        </p:nvSpPr>
        <p:spPr/>
        <p:txBody>
          <a:bodyPr/>
          <a:lstStyle/>
          <a:p>
            <a:r>
              <a:rPr lang="en-US" dirty="0" smtClean="0"/>
              <a:t>Energy Ranges for ESS Spectrometers</a:t>
            </a:r>
            <a:endParaRPr lang="en-US" dirty="0"/>
          </a:p>
        </p:txBody>
      </p:sp>
      <p:sp>
        <p:nvSpPr>
          <p:cNvPr id="5" name="TextBox 4"/>
          <p:cNvSpPr txBox="1"/>
          <p:nvPr/>
        </p:nvSpPr>
        <p:spPr>
          <a:xfrm>
            <a:off x="3612249" y="1617172"/>
            <a:ext cx="4725235" cy="369332"/>
          </a:xfrm>
          <a:prstGeom prst="rect">
            <a:avLst/>
          </a:prstGeom>
          <a:noFill/>
        </p:spPr>
        <p:txBody>
          <a:bodyPr wrap="none" rtlCol="0">
            <a:spAutoFit/>
          </a:bodyPr>
          <a:lstStyle/>
          <a:p>
            <a:r>
              <a:rPr lang="en-US" dirty="0" smtClean="0"/>
              <a:t>Energy ranges of the first ESS </a:t>
            </a:r>
            <a:r>
              <a:rPr lang="en-US" dirty="0" err="1" smtClean="0"/>
              <a:t>ToF</a:t>
            </a:r>
            <a:r>
              <a:rPr lang="en-US" dirty="0" smtClean="0"/>
              <a:t> spectrometers</a:t>
            </a:r>
            <a:endParaRPr lang="en-US" dirty="0"/>
          </a:p>
        </p:txBody>
      </p:sp>
      <p:sp>
        <p:nvSpPr>
          <p:cNvPr id="10" name="Oval 9"/>
          <p:cNvSpPr/>
          <p:nvPr/>
        </p:nvSpPr>
        <p:spPr>
          <a:xfrm rot="19683289">
            <a:off x="4066566" y="4882064"/>
            <a:ext cx="3090427" cy="125325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9683289">
            <a:off x="6300948" y="3842165"/>
            <a:ext cx="2899969" cy="1253250"/>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39579" y="3141234"/>
            <a:ext cx="1485493" cy="830997"/>
          </a:xfrm>
          <a:prstGeom prst="rect">
            <a:avLst/>
          </a:prstGeom>
          <a:noFill/>
        </p:spPr>
        <p:txBody>
          <a:bodyPr wrap="square" rtlCol="0">
            <a:spAutoFit/>
          </a:bodyPr>
          <a:lstStyle/>
          <a:p>
            <a:r>
              <a:rPr lang="en-US" sz="1600" dirty="0" smtClean="0">
                <a:solidFill>
                  <a:srgbClr val="008000"/>
                </a:solidFill>
              </a:rPr>
              <a:t>Cold range, 0.76 to 15 </a:t>
            </a:r>
            <a:r>
              <a:rPr lang="en-US" sz="1600" dirty="0" err="1" smtClean="0">
                <a:solidFill>
                  <a:srgbClr val="008000"/>
                </a:solidFill>
              </a:rPr>
              <a:t>meV</a:t>
            </a:r>
            <a:r>
              <a:rPr lang="en-US" sz="1600" dirty="0" smtClean="0">
                <a:solidFill>
                  <a:srgbClr val="008000"/>
                </a:solidFill>
              </a:rPr>
              <a:t> measured</a:t>
            </a:r>
            <a:endParaRPr lang="en-US" sz="1600" dirty="0">
              <a:solidFill>
                <a:srgbClr val="008000"/>
              </a:solidFill>
            </a:endParaRPr>
          </a:p>
        </p:txBody>
      </p:sp>
      <p:sp>
        <p:nvSpPr>
          <p:cNvPr id="13" name="TextBox 12"/>
          <p:cNvSpPr txBox="1"/>
          <p:nvPr/>
        </p:nvSpPr>
        <p:spPr>
          <a:xfrm>
            <a:off x="6683299" y="2963188"/>
            <a:ext cx="2109172" cy="830997"/>
          </a:xfrm>
          <a:prstGeom prst="rect">
            <a:avLst/>
          </a:prstGeom>
          <a:noFill/>
        </p:spPr>
        <p:txBody>
          <a:bodyPr wrap="square" rtlCol="0">
            <a:spAutoFit/>
          </a:bodyPr>
          <a:lstStyle/>
          <a:p>
            <a:r>
              <a:rPr lang="en-US" sz="1600" dirty="0" smtClean="0">
                <a:solidFill>
                  <a:schemeClr val="accent2"/>
                </a:solidFill>
              </a:rPr>
              <a:t>Measurements needed for thermal range, up to 160 </a:t>
            </a:r>
            <a:r>
              <a:rPr lang="en-US" sz="1600" dirty="0" err="1" smtClean="0">
                <a:solidFill>
                  <a:schemeClr val="accent2"/>
                </a:solidFill>
              </a:rPr>
              <a:t>meV</a:t>
            </a:r>
            <a:endParaRPr lang="en-US" sz="1600" dirty="0">
              <a:solidFill>
                <a:schemeClr val="accent2"/>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1675038281"/>
              </p:ext>
            </p:extLst>
          </p:nvPr>
        </p:nvGraphicFramePr>
        <p:xfrm>
          <a:off x="3639472" y="1980331"/>
          <a:ext cx="4558532" cy="944577"/>
        </p:xfrm>
        <a:graphic>
          <a:graphicData uri="http://schemas.openxmlformats.org/drawingml/2006/table">
            <a:tbl>
              <a:tblPr firstRow="1" bandRow="1">
                <a:tableStyleId>{5C22544A-7EE6-4342-B048-85BDC9FD1C3A}</a:tableStyleId>
              </a:tblPr>
              <a:tblGrid>
                <a:gridCol w="1519508"/>
                <a:gridCol w="1587550"/>
                <a:gridCol w="1451474"/>
              </a:tblGrid>
              <a:tr h="3654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r>
                        <a:rPr lang="en-US" sz="1600" dirty="0" smtClean="0"/>
                        <a:t>CSPEC </a:t>
                      </a:r>
                      <a:endParaRPr lang="en-US" sz="1600" dirty="0"/>
                    </a:p>
                  </a:txBody>
                  <a:tcPr/>
                </a:tc>
                <a:tc>
                  <a:txBody>
                    <a:bodyPr/>
                    <a:lstStyle/>
                    <a:p>
                      <a:r>
                        <a:rPr lang="en-US" sz="1600" dirty="0" smtClean="0"/>
                        <a:t>T-REX</a:t>
                      </a:r>
                      <a:endParaRPr lang="en-US" sz="1600" dirty="0"/>
                    </a:p>
                  </a:txBody>
                  <a:tcPr/>
                </a:tc>
              </a:tr>
              <a:tr h="5158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Typical initial </a:t>
                      </a:r>
                      <a:r>
                        <a:rPr lang="en-US" sz="1600" dirty="0" err="1" smtClean="0"/>
                        <a:t>λ</a:t>
                      </a:r>
                      <a:r>
                        <a:rPr lang="en-US" sz="1600" dirty="0" smtClean="0"/>
                        <a:t>, </a:t>
                      </a:r>
                      <a:r>
                        <a:rPr lang="en-US" sz="1600" dirty="0" err="1" smtClean="0"/>
                        <a:t>Å</a:t>
                      </a:r>
                      <a:r>
                        <a:rPr lang="en-US" sz="1600" dirty="0" smtClean="0"/>
                        <a:t> (</a:t>
                      </a:r>
                      <a:r>
                        <a:rPr lang="en-US" sz="1600" dirty="0" err="1" smtClean="0"/>
                        <a:t>meV</a:t>
                      </a:r>
                      <a:r>
                        <a:rPr lang="en-US" sz="1600" dirty="0" smtClean="0"/>
                        <a:t>)</a:t>
                      </a:r>
                    </a:p>
                  </a:txBody>
                  <a:tcPr/>
                </a:tc>
                <a:tc>
                  <a:txBody>
                    <a:bodyPr/>
                    <a:lstStyle/>
                    <a:p>
                      <a:r>
                        <a:rPr lang="en-US" sz="1600" dirty="0" smtClean="0"/>
                        <a:t>2 to 15 </a:t>
                      </a:r>
                      <a:r>
                        <a:rPr lang="en-US" sz="1600" dirty="0" err="1" smtClean="0"/>
                        <a:t>Å</a:t>
                      </a:r>
                      <a:endParaRPr lang="en-US" sz="1600" dirty="0" smtClean="0"/>
                    </a:p>
                    <a:p>
                      <a:r>
                        <a:rPr lang="en-US" sz="1600" dirty="0" smtClean="0"/>
                        <a:t>(20 to 0.36 </a:t>
                      </a:r>
                      <a:r>
                        <a:rPr lang="en-US" sz="1600" dirty="0" err="1" smtClean="0"/>
                        <a:t>meV</a:t>
                      </a:r>
                      <a:r>
                        <a:rPr lang="en-US" sz="1600" dirty="0" smtClean="0"/>
                        <a:t>)</a:t>
                      </a:r>
                      <a:endParaRPr lang="en-US" sz="1600" dirty="0"/>
                    </a:p>
                  </a:txBody>
                  <a:tcPr/>
                </a:tc>
                <a:tc>
                  <a:txBody>
                    <a:bodyPr/>
                    <a:lstStyle/>
                    <a:p>
                      <a:r>
                        <a:rPr lang="en-US" sz="1600" dirty="0" smtClean="0"/>
                        <a:t>0.7</a:t>
                      </a:r>
                      <a:r>
                        <a:rPr lang="en-US" sz="1600" baseline="0" dirty="0" smtClean="0"/>
                        <a:t> to 6.4 </a:t>
                      </a:r>
                      <a:r>
                        <a:rPr lang="en-US" sz="1600" baseline="0" dirty="0" err="1" smtClean="0"/>
                        <a:t>Å</a:t>
                      </a:r>
                      <a:endParaRPr lang="en-US" sz="1600" baseline="0" dirty="0" smtClean="0"/>
                    </a:p>
                    <a:p>
                      <a:r>
                        <a:rPr lang="en-US" sz="1600" baseline="0" dirty="0" smtClean="0"/>
                        <a:t>(160 to 2 </a:t>
                      </a:r>
                      <a:r>
                        <a:rPr lang="en-US" sz="1600" baseline="0" dirty="0" err="1" smtClean="0"/>
                        <a:t>meV</a:t>
                      </a:r>
                      <a:r>
                        <a:rPr lang="en-US" sz="1600" baseline="0" dirty="0" smtClean="0"/>
                        <a:t>)</a:t>
                      </a:r>
                      <a:endParaRPr lang="en-US" sz="1600" dirty="0"/>
                    </a:p>
                  </a:txBody>
                  <a:tcPr/>
                </a:tc>
              </a:tr>
            </a:tbl>
          </a:graphicData>
        </a:graphic>
      </p:graphicFrame>
      <p:pic>
        <p:nvPicPr>
          <p:cNvPr id="15" name="Picture 14" descr="logo_green.png"/>
          <p:cNvPicPr>
            <a:picLocks noChangeAspect="1"/>
          </p:cNvPicPr>
          <p:nvPr/>
        </p:nvPicPr>
        <p:blipFill rotWithShape="1">
          <a:blip r:embed="rId3">
            <a:extLst>
              <a:ext uri="{28A0092B-C50C-407E-A947-70E740481C1C}">
                <a14:useLocalDpi xmlns:a14="http://schemas.microsoft.com/office/drawing/2010/main" val="0"/>
              </a:ext>
            </a:extLst>
          </a:blip>
          <a:srcRect l="10210" t="27698" r="10832" b="33892"/>
          <a:stretch/>
        </p:blipFill>
        <p:spPr>
          <a:xfrm>
            <a:off x="7447630" y="1037144"/>
            <a:ext cx="1691752" cy="482252"/>
          </a:xfrm>
          <a:prstGeom prst="rect">
            <a:avLst/>
          </a:prstGeom>
        </p:spPr>
      </p:pic>
      <p:pic>
        <p:nvPicPr>
          <p:cNvPr id="16" name="Picture 15" descr="ILL-web-png.png"/>
          <p:cNvPicPr>
            <a:picLocks noChangeAspect="1"/>
          </p:cNvPicPr>
          <p:nvPr/>
        </p:nvPicPr>
        <p:blipFill>
          <a:blip r:embed="rId4" cstate="print"/>
          <a:stretch>
            <a:fillRect/>
          </a:stretch>
        </p:blipFill>
        <p:spPr>
          <a:xfrm>
            <a:off x="8527976" y="1572882"/>
            <a:ext cx="611406" cy="577626"/>
          </a:xfrm>
          <a:prstGeom prst="rect">
            <a:avLst/>
          </a:prstGeom>
        </p:spPr>
      </p:pic>
      <p:pic>
        <p:nvPicPr>
          <p:cNvPr id="18" name="Picture 17" descr="Screen Shot 2016-10-07 at 14.03.08.png"/>
          <p:cNvPicPr>
            <a:picLocks noChangeAspect="1"/>
          </p:cNvPicPr>
          <p:nvPr/>
        </p:nvPicPr>
        <p:blipFill rotWithShape="1">
          <a:blip r:embed="rId5">
            <a:extLst>
              <a:ext uri="{28A0092B-C50C-407E-A947-70E740481C1C}">
                <a14:useLocalDpi xmlns:a14="http://schemas.microsoft.com/office/drawing/2010/main" val="0"/>
              </a:ext>
            </a:extLst>
          </a:blip>
          <a:srcRect t="1691" b="1"/>
          <a:stretch/>
        </p:blipFill>
        <p:spPr>
          <a:xfrm>
            <a:off x="176900" y="1479192"/>
            <a:ext cx="2818174" cy="2252722"/>
          </a:xfrm>
          <a:prstGeom prst="rect">
            <a:avLst/>
          </a:prstGeom>
        </p:spPr>
      </p:pic>
      <p:sp>
        <p:nvSpPr>
          <p:cNvPr id="19" name="Rectangle 18"/>
          <p:cNvSpPr/>
          <p:nvPr/>
        </p:nvSpPr>
        <p:spPr>
          <a:xfrm>
            <a:off x="2111243" y="1778777"/>
            <a:ext cx="431759" cy="117179"/>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angle 19"/>
          <p:cNvSpPr/>
          <p:nvPr/>
        </p:nvSpPr>
        <p:spPr>
          <a:xfrm>
            <a:off x="2561542" y="2288365"/>
            <a:ext cx="427591" cy="116415"/>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9" name="Group 8"/>
          <p:cNvGrpSpPr/>
          <p:nvPr/>
        </p:nvGrpSpPr>
        <p:grpSpPr>
          <a:xfrm>
            <a:off x="96007" y="3871766"/>
            <a:ext cx="3243037" cy="1440638"/>
            <a:chOff x="0" y="2949174"/>
            <a:chExt cx="3243037" cy="1440638"/>
          </a:xfrm>
        </p:grpSpPr>
        <p:pic>
          <p:nvPicPr>
            <p:cNvPr id="3" name="Picture 2" descr="insident_energy_distribution.png"/>
            <p:cNvPicPr>
              <a:picLocks noChangeAspect="1"/>
            </p:cNvPicPr>
            <p:nvPr/>
          </p:nvPicPr>
          <p:blipFill rotWithShape="1">
            <a:blip r:embed="rId6">
              <a:extLst>
                <a:ext uri="{28A0092B-C50C-407E-A947-70E740481C1C}">
                  <a14:useLocalDpi xmlns:a14="http://schemas.microsoft.com/office/drawing/2010/main" val="0"/>
                </a:ext>
              </a:extLst>
            </a:blip>
            <a:srcRect b="72335"/>
            <a:stretch/>
          </p:blipFill>
          <p:spPr>
            <a:xfrm>
              <a:off x="0" y="2949174"/>
              <a:ext cx="3243037" cy="1081393"/>
            </a:xfrm>
            <a:prstGeom prst="rect">
              <a:avLst/>
            </a:prstGeom>
          </p:spPr>
        </p:pic>
        <p:pic>
          <p:nvPicPr>
            <p:cNvPr id="22" name="Picture 21" descr="insident_energy_distribution.png"/>
            <p:cNvPicPr>
              <a:picLocks noChangeAspect="1"/>
            </p:cNvPicPr>
            <p:nvPr/>
          </p:nvPicPr>
          <p:blipFill rotWithShape="1">
            <a:blip r:embed="rId6">
              <a:extLst>
                <a:ext uri="{28A0092B-C50C-407E-A947-70E740481C1C}">
                  <a14:useLocalDpi xmlns:a14="http://schemas.microsoft.com/office/drawing/2010/main" val="0"/>
                </a:ext>
              </a:extLst>
            </a:blip>
            <a:srcRect t="91494" b="182"/>
            <a:stretch/>
          </p:blipFill>
          <p:spPr>
            <a:xfrm>
              <a:off x="0" y="4064428"/>
              <a:ext cx="3243037" cy="325384"/>
            </a:xfrm>
            <a:prstGeom prst="rect">
              <a:avLst/>
            </a:prstGeom>
          </p:spPr>
        </p:pic>
      </p:grpSp>
      <p:sp>
        <p:nvSpPr>
          <p:cNvPr id="17" name="TextBox 16"/>
          <p:cNvSpPr txBox="1"/>
          <p:nvPr/>
        </p:nvSpPr>
        <p:spPr>
          <a:xfrm>
            <a:off x="334361" y="6194602"/>
            <a:ext cx="3188176" cy="584776"/>
          </a:xfrm>
          <a:prstGeom prst="rect">
            <a:avLst/>
          </a:prstGeom>
          <a:noFill/>
        </p:spPr>
        <p:txBody>
          <a:bodyPr wrap="square" rtlCol="0">
            <a:spAutoFit/>
          </a:bodyPr>
          <a:lstStyle/>
          <a:p>
            <a:r>
              <a:rPr lang="en-US" sz="1600" dirty="0" smtClean="0"/>
              <a:t>Incident energies used at CNCS and SEQUOIA (</a:t>
            </a:r>
            <a:r>
              <a:rPr lang="en-US" sz="1600" dirty="0"/>
              <a:t>M. Stone et al.</a:t>
            </a:r>
            <a:r>
              <a:rPr lang="en-US" sz="1600" dirty="0" smtClean="0"/>
              <a:t>)</a:t>
            </a:r>
            <a:endParaRPr lang="en-US" sz="1600" dirty="0"/>
          </a:p>
        </p:txBody>
      </p:sp>
      <p:grpSp>
        <p:nvGrpSpPr>
          <p:cNvPr id="23" name="Group 22"/>
          <p:cNvGrpSpPr/>
          <p:nvPr/>
        </p:nvGrpSpPr>
        <p:grpSpPr>
          <a:xfrm>
            <a:off x="96007" y="5258514"/>
            <a:ext cx="3243037" cy="1013669"/>
            <a:chOff x="0" y="3376143"/>
            <a:chExt cx="3243037" cy="1013669"/>
          </a:xfrm>
        </p:grpSpPr>
        <p:pic>
          <p:nvPicPr>
            <p:cNvPr id="24" name="Picture 23" descr="insident_energy_distribution.png"/>
            <p:cNvPicPr>
              <a:picLocks noChangeAspect="1"/>
            </p:cNvPicPr>
            <p:nvPr/>
          </p:nvPicPr>
          <p:blipFill rotWithShape="1">
            <a:blip r:embed="rId6">
              <a:extLst>
                <a:ext uri="{28A0092B-C50C-407E-A947-70E740481C1C}">
                  <a14:useLocalDpi xmlns:a14="http://schemas.microsoft.com/office/drawing/2010/main" val="0"/>
                </a:ext>
              </a:extLst>
            </a:blip>
            <a:srcRect l="6961" t="60923" r="139" b="22868"/>
            <a:stretch/>
          </p:blipFill>
          <p:spPr>
            <a:xfrm>
              <a:off x="230265" y="3376143"/>
              <a:ext cx="3012772" cy="633600"/>
            </a:xfrm>
            <a:prstGeom prst="rect">
              <a:avLst/>
            </a:prstGeom>
          </p:spPr>
        </p:pic>
        <p:pic>
          <p:nvPicPr>
            <p:cNvPr id="25" name="Picture 24" descr="insident_energy_distribution.png"/>
            <p:cNvPicPr>
              <a:picLocks noChangeAspect="1"/>
            </p:cNvPicPr>
            <p:nvPr/>
          </p:nvPicPr>
          <p:blipFill rotWithShape="1">
            <a:blip r:embed="rId6">
              <a:extLst>
                <a:ext uri="{28A0092B-C50C-407E-A947-70E740481C1C}">
                  <a14:useLocalDpi xmlns:a14="http://schemas.microsoft.com/office/drawing/2010/main" val="0"/>
                </a:ext>
              </a:extLst>
            </a:blip>
            <a:srcRect t="91494" b="182"/>
            <a:stretch/>
          </p:blipFill>
          <p:spPr>
            <a:xfrm>
              <a:off x="0" y="4064428"/>
              <a:ext cx="3243037" cy="325384"/>
            </a:xfrm>
            <a:prstGeom prst="rect">
              <a:avLst/>
            </a:prstGeom>
          </p:spPr>
        </p:pic>
      </p:grpSp>
    </p:spTree>
    <p:extLst>
      <p:ext uri="{BB962C8B-B14F-4D97-AF65-F5344CB8AC3E}">
        <p14:creationId xmlns:p14="http://schemas.microsoft.com/office/powerpoint/2010/main" val="120301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Optimizations</a:t>
            </a:r>
            <a:endParaRPr lang="en-US" dirty="0"/>
          </a:p>
        </p:txBody>
      </p:sp>
      <p:pic>
        <p:nvPicPr>
          <p:cNvPr id="5" name="Picture 4" descr="1A_16L_4A_20L.eps"/>
          <p:cNvPicPr>
            <a:picLocks noChangeAspect="1"/>
          </p:cNvPicPr>
          <p:nvPr/>
        </p:nvPicPr>
        <p:blipFill rotWithShape="1">
          <a:blip r:embed="rId2">
            <a:extLst>
              <a:ext uri="{28A0092B-C50C-407E-A947-70E740481C1C}">
                <a14:useLocalDpi xmlns:a14="http://schemas.microsoft.com/office/drawing/2010/main" val="0"/>
              </a:ext>
            </a:extLst>
          </a:blip>
          <a:srcRect l="4307" r="7879"/>
          <a:stretch/>
        </p:blipFill>
        <p:spPr>
          <a:xfrm>
            <a:off x="4504320" y="2450701"/>
            <a:ext cx="4399200" cy="3197774"/>
          </a:xfrm>
          <a:prstGeom prst="rect">
            <a:avLst/>
          </a:prstGeom>
        </p:spPr>
      </p:pic>
      <p:pic>
        <p:nvPicPr>
          <p:cNvPr id="6" name="Picture 5" descr="DSCF0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9" y="1561654"/>
            <a:ext cx="3608992" cy="2520280"/>
          </a:xfrm>
          <a:prstGeom prst="rect">
            <a:avLst/>
          </a:prstGeom>
        </p:spPr>
      </p:pic>
      <p:cxnSp>
        <p:nvCxnSpPr>
          <p:cNvPr id="7" name="Straight Arrow Connector 6"/>
          <p:cNvCxnSpPr/>
          <p:nvPr/>
        </p:nvCxnSpPr>
        <p:spPr>
          <a:xfrm>
            <a:off x="1169381" y="3073822"/>
            <a:ext cx="1008112" cy="36004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2249501" y="3433862"/>
            <a:ext cx="936104" cy="288032"/>
          </a:xfrm>
          <a:prstGeom prst="straightConnector1">
            <a:avLst/>
          </a:prstGeom>
          <a:ln>
            <a:solidFill>
              <a:srgbClr val="0000FF"/>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3257613" y="3755914"/>
            <a:ext cx="576064" cy="144016"/>
          </a:xfrm>
          <a:prstGeom prst="straightConnector1">
            <a:avLst/>
          </a:prstGeom>
          <a:ln>
            <a:solidFill>
              <a:srgbClr val="008000"/>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2681549" y="1417638"/>
            <a:ext cx="1800200" cy="369332"/>
          </a:xfrm>
          <a:prstGeom prst="rect">
            <a:avLst/>
          </a:prstGeom>
          <a:solidFill>
            <a:schemeClr val="tx2">
              <a:lumMod val="40000"/>
              <a:lumOff val="60000"/>
            </a:schemeClr>
          </a:solidFill>
          <a:ln>
            <a:solidFill>
              <a:schemeClr val="tx1"/>
            </a:solidFill>
          </a:ln>
        </p:spPr>
        <p:txBody>
          <a:bodyPr wrap="square" rtlCol="0">
            <a:spAutoFit/>
          </a:bodyPr>
          <a:lstStyle/>
          <a:p>
            <a:r>
              <a:rPr lang="en-US" b="1" dirty="0" smtClean="0"/>
              <a:t>Optimized grid</a:t>
            </a:r>
            <a:endParaRPr lang="en-US" b="1" dirty="0"/>
          </a:p>
        </p:txBody>
      </p:sp>
      <p:pic>
        <p:nvPicPr>
          <p:cNvPr id="11" name="Picture 10" descr="logo_green.png"/>
          <p:cNvPicPr>
            <a:picLocks noChangeAspect="1"/>
          </p:cNvPicPr>
          <p:nvPr/>
        </p:nvPicPr>
        <p:blipFill rotWithShape="1">
          <a:blip r:embed="rId4">
            <a:extLst>
              <a:ext uri="{28A0092B-C50C-407E-A947-70E740481C1C}">
                <a14:useLocalDpi xmlns:a14="http://schemas.microsoft.com/office/drawing/2010/main" val="0"/>
              </a:ext>
            </a:extLst>
          </a:blip>
          <a:srcRect l="10210" t="27698" r="10832" b="33892"/>
          <a:stretch/>
        </p:blipFill>
        <p:spPr>
          <a:xfrm>
            <a:off x="6645286" y="1471200"/>
            <a:ext cx="1691752" cy="482252"/>
          </a:xfrm>
          <a:prstGeom prst="rect">
            <a:avLst/>
          </a:prstGeom>
        </p:spPr>
      </p:pic>
      <p:pic>
        <p:nvPicPr>
          <p:cNvPr id="12" name="Picture 11" descr="ILL-web-png.png"/>
          <p:cNvPicPr>
            <a:picLocks noChangeAspect="1"/>
          </p:cNvPicPr>
          <p:nvPr/>
        </p:nvPicPr>
        <p:blipFill>
          <a:blip r:embed="rId5" cstate="print"/>
          <a:stretch>
            <a:fillRect/>
          </a:stretch>
        </p:blipFill>
        <p:spPr>
          <a:xfrm>
            <a:off x="8477153" y="1471200"/>
            <a:ext cx="611406" cy="577626"/>
          </a:xfrm>
          <a:prstGeom prst="rect">
            <a:avLst/>
          </a:prstGeom>
        </p:spPr>
      </p:pic>
      <p:sp>
        <p:nvSpPr>
          <p:cNvPr id="13" name="TextBox 12"/>
          <p:cNvSpPr txBox="1"/>
          <p:nvPr/>
        </p:nvSpPr>
        <p:spPr>
          <a:xfrm>
            <a:off x="3140245" y="3851908"/>
            <a:ext cx="788234" cy="369332"/>
          </a:xfrm>
          <a:prstGeom prst="rect">
            <a:avLst/>
          </a:prstGeom>
          <a:noFill/>
        </p:spPr>
        <p:txBody>
          <a:bodyPr wrap="none" rtlCol="0">
            <a:spAutoFit/>
          </a:bodyPr>
          <a:lstStyle/>
          <a:p>
            <a:r>
              <a:rPr lang="en-US" dirty="0" smtClean="0"/>
              <a:t>1.5μm</a:t>
            </a:r>
            <a:endParaRPr lang="en-US" dirty="0"/>
          </a:p>
        </p:txBody>
      </p:sp>
      <p:sp>
        <p:nvSpPr>
          <p:cNvPr id="14" name="TextBox 13"/>
          <p:cNvSpPr txBox="1"/>
          <p:nvPr/>
        </p:nvSpPr>
        <p:spPr>
          <a:xfrm>
            <a:off x="1169381" y="3294126"/>
            <a:ext cx="788234" cy="369332"/>
          </a:xfrm>
          <a:prstGeom prst="rect">
            <a:avLst/>
          </a:prstGeom>
          <a:noFill/>
        </p:spPr>
        <p:txBody>
          <a:bodyPr wrap="none" rtlCol="0">
            <a:spAutoFit/>
          </a:bodyPr>
          <a:lstStyle/>
          <a:p>
            <a:r>
              <a:rPr lang="en-US" dirty="0"/>
              <a:t>0</a:t>
            </a:r>
            <a:r>
              <a:rPr lang="en-US" dirty="0" smtClean="0"/>
              <a:t>.5μm</a:t>
            </a:r>
            <a:endParaRPr lang="en-US" dirty="0"/>
          </a:p>
        </p:txBody>
      </p:sp>
      <p:sp>
        <p:nvSpPr>
          <p:cNvPr id="15" name="TextBox 14"/>
          <p:cNvSpPr txBox="1"/>
          <p:nvPr/>
        </p:nvSpPr>
        <p:spPr>
          <a:xfrm>
            <a:off x="2226821" y="3605268"/>
            <a:ext cx="788234" cy="369332"/>
          </a:xfrm>
          <a:prstGeom prst="rect">
            <a:avLst/>
          </a:prstGeom>
          <a:noFill/>
        </p:spPr>
        <p:txBody>
          <a:bodyPr wrap="none" rtlCol="0">
            <a:spAutoFit/>
          </a:bodyPr>
          <a:lstStyle/>
          <a:p>
            <a:r>
              <a:rPr lang="en-US" dirty="0" smtClean="0"/>
              <a:t>1.0μm</a:t>
            </a:r>
            <a:endParaRPr lang="en-US" dirty="0"/>
          </a:p>
        </p:txBody>
      </p:sp>
      <p:cxnSp>
        <p:nvCxnSpPr>
          <p:cNvPr id="17" name="Straight Arrow Connector 16"/>
          <p:cNvCxnSpPr/>
          <p:nvPr/>
        </p:nvCxnSpPr>
        <p:spPr>
          <a:xfrm>
            <a:off x="167129" y="2048826"/>
            <a:ext cx="796740" cy="162518"/>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07250" y="2455515"/>
            <a:ext cx="756619" cy="130056"/>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sp>
        <p:nvSpPr>
          <p:cNvPr id="19" name="TextBox 14"/>
          <p:cNvSpPr txBox="1">
            <a:spLocks noChangeArrowheads="1"/>
          </p:cNvSpPr>
          <p:nvPr/>
        </p:nvSpPr>
        <p:spPr bwMode="auto">
          <a:xfrm>
            <a:off x="80566" y="2021263"/>
            <a:ext cx="352723" cy="4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solidFill>
                  <a:schemeClr val="accent2"/>
                </a:solidFill>
              </a:rPr>
              <a:t>n</a:t>
            </a:r>
          </a:p>
        </p:txBody>
      </p:sp>
      <p:sp>
        <p:nvSpPr>
          <p:cNvPr id="28" name="TextBox 27"/>
          <p:cNvSpPr txBox="1"/>
          <p:nvPr/>
        </p:nvSpPr>
        <p:spPr>
          <a:xfrm>
            <a:off x="488860" y="4191364"/>
            <a:ext cx="3711773" cy="1077218"/>
          </a:xfrm>
          <a:prstGeom prst="rect">
            <a:avLst/>
          </a:prstGeom>
          <a:noFill/>
        </p:spPr>
        <p:txBody>
          <a:bodyPr wrap="none" rtlCol="0">
            <a:spAutoFit/>
          </a:bodyPr>
          <a:lstStyle/>
          <a:p>
            <a:r>
              <a:rPr lang="en-US" sz="1600" dirty="0" smtClean="0"/>
              <a:t>Layer thicknesses in MG.CNCS (16 blades):</a:t>
            </a:r>
          </a:p>
          <a:p>
            <a:r>
              <a:rPr lang="en-US" sz="1600" dirty="0" smtClean="0">
                <a:solidFill>
                  <a:srgbClr val="FF0000"/>
                </a:solidFill>
              </a:rPr>
              <a:t>7 blades 0.5</a:t>
            </a:r>
            <a:r>
              <a:rPr lang="en-US" sz="1600" dirty="0">
                <a:solidFill>
                  <a:srgbClr val="FF0000"/>
                </a:solidFill>
              </a:rPr>
              <a:t>μ</a:t>
            </a:r>
            <a:r>
              <a:rPr lang="en-US" sz="1600" dirty="0" smtClean="0">
                <a:solidFill>
                  <a:srgbClr val="FF0000"/>
                </a:solidFill>
              </a:rPr>
              <a:t>m</a:t>
            </a:r>
            <a:r>
              <a:rPr lang="en-US" sz="1600" dirty="0">
                <a:solidFill>
                  <a:srgbClr val="FF0000"/>
                </a:solidFill>
              </a:rPr>
              <a:t>, </a:t>
            </a:r>
          </a:p>
          <a:p>
            <a:r>
              <a:rPr lang="en-US" sz="1600" dirty="0" smtClean="0">
                <a:solidFill>
                  <a:srgbClr val="0000FF"/>
                </a:solidFill>
              </a:rPr>
              <a:t>7 blades 1.0</a:t>
            </a:r>
            <a:r>
              <a:rPr lang="en-US" sz="1600" dirty="0">
                <a:solidFill>
                  <a:srgbClr val="0000FF"/>
                </a:solidFill>
              </a:rPr>
              <a:t>μ</a:t>
            </a:r>
            <a:r>
              <a:rPr lang="en-US" sz="1600" dirty="0" smtClean="0">
                <a:solidFill>
                  <a:srgbClr val="0000FF"/>
                </a:solidFill>
              </a:rPr>
              <a:t>m</a:t>
            </a:r>
            <a:r>
              <a:rPr lang="en-US" sz="1600" dirty="0">
                <a:solidFill>
                  <a:srgbClr val="0000FF"/>
                </a:solidFill>
              </a:rPr>
              <a:t>, </a:t>
            </a:r>
          </a:p>
          <a:p>
            <a:r>
              <a:rPr lang="en-US" sz="1600" dirty="0">
                <a:solidFill>
                  <a:srgbClr val="008000"/>
                </a:solidFill>
              </a:rPr>
              <a:t>3 blades </a:t>
            </a:r>
            <a:r>
              <a:rPr lang="en-US" sz="1600" dirty="0" smtClean="0">
                <a:solidFill>
                  <a:srgbClr val="008000"/>
                </a:solidFill>
              </a:rPr>
              <a:t>1.5μm</a:t>
            </a:r>
          </a:p>
        </p:txBody>
      </p:sp>
      <p:sp>
        <p:nvSpPr>
          <p:cNvPr id="29" name="TextBox 28"/>
          <p:cNvSpPr txBox="1"/>
          <p:nvPr/>
        </p:nvSpPr>
        <p:spPr>
          <a:xfrm>
            <a:off x="4713618" y="1982593"/>
            <a:ext cx="4374941" cy="646331"/>
          </a:xfrm>
          <a:prstGeom prst="rect">
            <a:avLst/>
          </a:prstGeom>
          <a:noFill/>
        </p:spPr>
        <p:txBody>
          <a:bodyPr wrap="square" rtlCol="0">
            <a:spAutoFit/>
          </a:bodyPr>
          <a:lstStyle/>
          <a:p>
            <a:r>
              <a:rPr lang="en-US" dirty="0" smtClean="0"/>
              <a:t>Efficiency as a function of wavelength for MG optimized for cold vs. thermal spectrum</a:t>
            </a:r>
            <a:endParaRPr lang="en-US" dirty="0"/>
          </a:p>
        </p:txBody>
      </p:sp>
      <p:sp>
        <p:nvSpPr>
          <p:cNvPr id="30" name="TextBox 29"/>
          <p:cNvSpPr txBox="1"/>
          <p:nvPr/>
        </p:nvSpPr>
        <p:spPr>
          <a:xfrm>
            <a:off x="4683270" y="5648475"/>
            <a:ext cx="4134465" cy="646331"/>
          </a:xfrm>
          <a:prstGeom prst="rect">
            <a:avLst/>
          </a:prstGeom>
          <a:noFill/>
        </p:spPr>
        <p:txBody>
          <a:bodyPr wrap="none" rtlCol="0">
            <a:spAutoFit/>
          </a:bodyPr>
          <a:lstStyle/>
          <a:p>
            <a:pPr marL="285750" indent="-285750">
              <a:buFont typeface="Arial"/>
              <a:buChar char="•"/>
            </a:pPr>
            <a:r>
              <a:rPr lang="en-US" dirty="0" smtClean="0"/>
              <a:t>Cold – optimization centered on 4Å</a:t>
            </a:r>
          </a:p>
          <a:p>
            <a:pPr marL="285750" indent="-285750">
              <a:buFont typeface="Arial"/>
              <a:buChar char="•"/>
            </a:pPr>
            <a:r>
              <a:rPr lang="en-US" dirty="0" smtClean="0"/>
              <a:t>Thermal – optimization centered on 1Å</a:t>
            </a:r>
            <a:endParaRPr lang="en-US" dirty="0"/>
          </a:p>
        </p:txBody>
      </p:sp>
      <p:sp>
        <p:nvSpPr>
          <p:cNvPr id="3" name="Rectangle 2"/>
          <p:cNvSpPr/>
          <p:nvPr/>
        </p:nvSpPr>
        <p:spPr>
          <a:xfrm>
            <a:off x="80566" y="5439272"/>
            <a:ext cx="3959404" cy="2795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Thermal optimization</a:t>
            </a:r>
            <a:endParaRPr lang="en-US" dirty="0"/>
          </a:p>
        </p:txBody>
      </p:sp>
      <p:sp>
        <p:nvSpPr>
          <p:cNvPr id="21" name="Rectangle 20"/>
          <p:cNvSpPr/>
          <p:nvPr/>
        </p:nvSpPr>
        <p:spPr>
          <a:xfrm>
            <a:off x="4713617" y="3014066"/>
            <a:ext cx="2023642" cy="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Thermal Optimization</a:t>
            </a:r>
            <a:endParaRPr lang="en-US" sz="1600" dirty="0"/>
          </a:p>
        </p:txBody>
      </p:sp>
      <p:sp>
        <p:nvSpPr>
          <p:cNvPr id="22" name="Rectangle 21"/>
          <p:cNvSpPr/>
          <p:nvPr/>
        </p:nvSpPr>
        <p:spPr>
          <a:xfrm>
            <a:off x="6861345" y="2660069"/>
            <a:ext cx="1956390" cy="27891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Tested at MG.CNCS</a:t>
            </a:r>
            <a:endParaRPr lang="en-US" sz="1600" dirty="0">
              <a:solidFill>
                <a:schemeClr val="bg1"/>
              </a:solidFill>
            </a:endParaRPr>
          </a:p>
        </p:txBody>
      </p:sp>
      <p:cxnSp>
        <p:nvCxnSpPr>
          <p:cNvPr id="16" name="Straight Arrow Connector 15"/>
          <p:cNvCxnSpPr>
            <a:stCxn id="21" idx="2"/>
          </p:cNvCxnSpPr>
          <p:nvPr/>
        </p:nvCxnSpPr>
        <p:spPr>
          <a:xfrm flipH="1">
            <a:off x="5303882" y="3292977"/>
            <a:ext cx="421556" cy="633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2"/>
          </p:cNvCxnSpPr>
          <p:nvPr/>
        </p:nvCxnSpPr>
        <p:spPr>
          <a:xfrm flipH="1">
            <a:off x="7300822" y="2938980"/>
            <a:ext cx="538718" cy="2521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490341" y="6466406"/>
            <a:ext cx="4542417" cy="369332"/>
          </a:xfrm>
          <a:prstGeom prst="rect">
            <a:avLst/>
          </a:prstGeom>
          <a:noFill/>
        </p:spPr>
        <p:txBody>
          <a:bodyPr wrap="none" rtlCol="0">
            <a:spAutoFit/>
          </a:bodyPr>
          <a:lstStyle/>
          <a:p>
            <a:r>
              <a:rPr lang="en-US" dirty="0" smtClean="0"/>
              <a:t>*F. </a:t>
            </a:r>
            <a:r>
              <a:rPr lang="en-US" dirty="0" err="1" smtClean="0"/>
              <a:t>Piscitelli</a:t>
            </a:r>
            <a:r>
              <a:rPr lang="en-US" dirty="0" smtClean="0"/>
              <a:t>, P. van </a:t>
            </a:r>
            <a:r>
              <a:rPr lang="en-US" dirty="0" err="1" smtClean="0"/>
              <a:t>Esch</a:t>
            </a:r>
            <a:r>
              <a:rPr lang="en-US" dirty="0" smtClean="0"/>
              <a:t>, 2013 JINST 8, </a:t>
            </a:r>
            <a:r>
              <a:rPr lang="is-IS" dirty="0" smtClean="0"/>
              <a:t>P04020 </a:t>
            </a:r>
            <a:endParaRPr lang="en-US" dirty="0"/>
          </a:p>
        </p:txBody>
      </p:sp>
      <p:sp>
        <p:nvSpPr>
          <p:cNvPr id="26" name="TextBox 25"/>
          <p:cNvSpPr txBox="1"/>
          <p:nvPr/>
        </p:nvSpPr>
        <p:spPr>
          <a:xfrm>
            <a:off x="487283" y="5750623"/>
            <a:ext cx="1720443" cy="1077218"/>
          </a:xfrm>
          <a:prstGeom prst="rect">
            <a:avLst/>
          </a:prstGeom>
          <a:noFill/>
        </p:spPr>
        <p:txBody>
          <a:bodyPr wrap="none" rtlCol="0">
            <a:spAutoFit/>
          </a:bodyPr>
          <a:lstStyle/>
          <a:p>
            <a:r>
              <a:rPr lang="en-US" sz="1600" dirty="0" smtClean="0"/>
              <a:t>20 blades total:</a:t>
            </a:r>
          </a:p>
          <a:p>
            <a:r>
              <a:rPr lang="en-US" sz="1600" dirty="0">
                <a:solidFill>
                  <a:srgbClr val="FF0000"/>
                </a:solidFill>
              </a:rPr>
              <a:t>4</a:t>
            </a:r>
            <a:r>
              <a:rPr lang="en-US" sz="1600" dirty="0" smtClean="0">
                <a:solidFill>
                  <a:srgbClr val="FF0000"/>
                </a:solidFill>
              </a:rPr>
              <a:t> blades 1.0μm</a:t>
            </a:r>
            <a:r>
              <a:rPr lang="en-US" sz="1600" dirty="0">
                <a:solidFill>
                  <a:srgbClr val="FF0000"/>
                </a:solidFill>
              </a:rPr>
              <a:t>, </a:t>
            </a:r>
          </a:p>
          <a:p>
            <a:r>
              <a:rPr lang="en-US" sz="1600" dirty="0" smtClean="0">
                <a:solidFill>
                  <a:srgbClr val="0000FF"/>
                </a:solidFill>
              </a:rPr>
              <a:t>10 blades 1.25μm</a:t>
            </a:r>
            <a:r>
              <a:rPr lang="en-US" sz="1600" dirty="0">
                <a:solidFill>
                  <a:srgbClr val="0000FF"/>
                </a:solidFill>
              </a:rPr>
              <a:t>, </a:t>
            </a:r>
          </a:p>
          <a:p>
            <a:r>
              <a:rPr lang="en-US" sz="1600" dirty="0">
                <a:solidFill>
                  <a:srgbClr val="008000"/>
                </a:solidFill>
              </a:rPr>
              <a:t>6</a:t>
            </a:r>
            <a:r>
              <a:rPr lang="en-US" sz="1600" dirty="0" smtClean="0">
                <a:solidFill>
                  <a:srgbClr val="008000"/>
                </a:solidFill>
              </a:rPr>
              <a:t> </a:t>
            </a:r>
            <a:r>
              <a:rPr lang="en-US" sz="1600" dirty="0">
                <a:solidFill>
                  <a:srgbClr val="008000"/>
                </a:solidFill>
              </a:rPr>
              <a:t>blades </a:t>
            </a:r>
            <a:r>
              <a:rPr lang="en-US" sz="1600" dirty="0" smtClean="0">
                <a:solidFill>
                  <a:srgbClr val="008000"/>
                </a:solidFill>
              </a:rPr>
              <a:t>2.0μm.</a:t>
            </a:r>
            <a:endParaRPr lang="en-US" sz="1600" dirty="0">
              <a:solidFill>
                <a:srgbClr val="008000"/>
              </a:solidFill>
            </a:endParaRPr>
          </a:p>
        </p:txBody>
      </p:sp>
    </p:spTree>
    <p:extLst>
      <p:ext uri="{BB962C8B-B14F-4D97-AF65-F5344CB8AC3E}">
        <p14:creationId xmlns:p14="http://schemas.microsoft.com/office/powerpoint/2010/main" val="371227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9" grpId="0"/>
      <p:bldP spid="28" grpId="0"/>
      <p:bldP spid="3"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Multi-Grid Thermal Demonstrator test</a:t>
            </a:r>
            <a:endParaRPr lang="en-US" dirty="0"/>
          </a:p>
        </p:txBody>
      </p:sp>
      <p:sp>
        <p:nvSpPr>
          <p:cNvPr id="5" name="TextBox 4"/>
          <p:cNvSpPr txBox="1"/>
          <p:nvPr/>
        </p:nvSpPr>
        <p:spPr>
          <a:xfrm>
            <a:off x="671416" y="1884888"/>
            <a:ext cx="5217895" cy="4247317"/>
          </a:xfrm>
          <a:prstGeom prst="rect">
            <a:avLst/>
          </a:prstGeom>
          <a:noFill/>
        </p:spPr>
        <p:txBody>
          <a:bodyPr wrap="none" rtlCol="0">
            <a:spAutoFit/>
          </a:bodyPr>
          <a:lstStyle/>
          <a:p>
            <a:r>
              <a:rPr lang="en-US" u="sng" dirty="0" smtClean="0"/>
              <a:t>Proposal made to do the test at SEQUOIA, at SNS</a:t>
            </a:r>
          </a:p>
          <a:p>
            <a:endParaRPr lang="en-US" dirty="0" smtClean="0"/>
          </a:p>
          <a:p>
            <a:r>
              <a:rPr lang="en-US" dirty="0" smtClean="0"/>
              <a:t>In addition to what was done for CNCS test:</a:t>
            </a:r>
          </a:p>
          <a:p>
            <a:endParaRPr lang="en-US" dirty="0" smtClean="0"/>
          </a:p>
          <a:p>
            <a:r>
              <a:rPr lang="en-US" dirty="0" smtClean="0"/>
              <a:t>Performance in thermal (and epithermal) flux</a:t>
            </a:r>
          </a:p>
          <a:p>
            <a:r>
              <a:rPr lang="en-US" dirty="0"/>
              <a:t>	</a:t>
            </a:r>
            <a:r>
              <a:rPr lang="en-US" dirty="0" smtClean="0"/>
              <a:t>Efficiency optimization </a:t>
            </a:r>
          </a:p>
          <a:p>
            <a:r>
              <a:rPr lang="en-US" dirty="0"/>
              <a:t>	</a:t>
            </a:r>
            <a:r>
              <a:rPr lang="en-US" dirty="0" smtClean="0"/>
              <a:t>Energy resolution</a:t>
            </a:r>
          </a:p>
          <a:p>
            <a:r>
              <a:rPr lang="en-US" dirty="0"/>
              <a:t>	</a:t>
            </a:r>
            <a:r>
              <a:rPr lang="en-US" dirty="0" smtClean="0"/>
              <a:t>Line shape</a:t>
            </a:r>
          </a:p>
          <a:p>
            <a:r>
              <a:rPr lang="en-US" dirty="0"/>
              <a:t>	</a:t>
            </a:r>
            <a:r>
              <a:rPr lang="en-US" dirty="0" smtClean="0"/>
              <a:t>Scattering </a:t>
            </a:r>
          </a:p>
          <a:p>
            <a:endParaRPr lang="en-US" dirty="0" smtClean="0"/>
          </a:p>
          <a:p>
            <a:r>
              <a:rPr lang="en-US" dirty="0" smtClean="0"/>
              <a:t>Detector construction</a:t>
            </a:r>
          </a:p>
          <a:p>
            <a:r>
              <a:rPr lang="en-US" dirty="0"/>
              <a:t>	</a:t>
            </a:r>
            <a:r>
              <a:rPr lang="en-US" dirty="0" smtClean="0"/>
              <a:t>Vacuum compatibility</a:t>
            </a:r>
          </a:p>
          <a:p>
            <a:r>
              <a:rPr lang="en-US" dirty="0"/>
              <a:t>	</a:t>
            </a:r>
            <a:endParaRPr lang="en-US" dirty="0" smtClean="0"/>
          </a:p>
          <a:p>
            <a:r>
              <a:rPr lang="en-US" dirty="0" smtClean="0"/>
              <a:t>Online data acquisition, visualization and diagnostics </a:t>
            </a:r>
          </a:p>
          <a:p>
            <a:r>
              <a:rPr lang="en-US" dirty="0"/>
              <a:t>	</a:t>
            </a:r>
            <a:r>
              <a:rPr lang="en-US" dirty="0" smtClean="0"/>
              <a:t>(to be developed by DMSC)</a:t>
            </a:r>
          </a:p>
        </p:txBody>
      </p:sp>
    </p:spTree>
    <p:extLst>
      <p:ext uri="{BB962C8B-B14F-4D97-AF65-F5344CB8AC3E}">
        <p14:creationId xmlns:p14="http://schemas.microsoft.com/office/powerpoint/2010/main" val="11126441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and Building Multi-Grid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a:solidFill>
                <a:prstClr val="black">
                  <a:tint val="75000"/>
                </a:prstClr>
              </a:solidFill>
              <a:latin typeface="Calibri"/>
            </a:endParaRPr>
          </a:p>
        </p:txBody>
      </p:sp>
      <p:pic>
        <p:nvPicPr>
          <p:cNvPr id="6" name="Picture 5" descr="Mich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579" y="2038387"/>
            <a:ext cx="579150" cy="956475"/>
          </a:xfrm>
          <a:prstGeom prst="rect">
            <a:avLst/>
          </a:prstGeom>
        </p:spPr>
      </p:pic>
      <p:pic>
        <p:nvPicPr>
          <p:cNvPr id="7" name="Picture 6" descr="Isaa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579" y="3250627"/>
            <a:ext cx="579150" cy="799080"/>
          </a:xfrm>
          <a:prstGeom prst="rect">
            <a:avLst/>
          </a:prstGeom>
        </p:spPr>
      </p:pic>
      <p:pic>
        <p:nvPicPr>
          <p:cNvPr id="8" name="Picture 7" descr="Ioann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579" y="4231060"/>
            <a:ext cx="579150" cy="985419"/>
          </a:xfrm>
          <a:prstGeom prst="rect">
            <a:avLst/>
          </a:prstGeom>
        </p:spPr>
      </p:pic>
      <p:sp>
        <p:nvSpPr>
          <p:cNvPr id="10" name="TextBox 9"/>
          <p:cNvSpPr txBox="1"/>
          <p:nvPr/>
        </p:nvSpPr>
        <p:spPr>
          <a:xfrm>
            <a:off x="196101" y="1680966"/>
            <a:ext cx="3061731" cy="3139321"/>
          </a:xfrm>
          <a:prstGeom prst="rect">
            <a:avLst/>
          </a:prstGeom>
          <a:noFill/>
        </p:spPr>
        <p:txBody>
          <a:bodyPr wrap="none" rtlCol="0">
            <a:spAutoFit/>
          </a:bodyPr>
          <a:lstStyle/>
          <a:p>
            <a:r>
              <a:rPr lang="en-US" dirty="0" smtClean="0"/>
              <a:t>ESS Detector Group Engineers:</a:t>
            </a:r>
          </a:p>
          <a:p>
            <a:endParaRPr lang="en-US" dirty="0" smtClean="0"/>
          </a:p>
          <a:p>
            <a:r>
              <a:rPr lang="en-US" dirty="0" err="1" smtClean="0"/>
              <a:t>Michail</a:t>
            </a:r>
            <a:r>
              <a:rPr lang="en-US" dirty="0" smtClean="0"/>
              <a:t> </a:t>
            </a:r>
            <a:r>
              <a:rPr lang="en-US" dirty="0" err="1" smtClean="0"/>
              <a:t>Anastosopoulos</a:t>
            </a:r>
            <a:r>
              <a:rPr lang="en-US" dirty="0" smtClean="0"/>
              <a:t> </a:t>
            </a:r>
          </a:p>
          <a:p>
            <a:endParaRPr lang="en-US" dirty="0"/>
          </a:p>
          <a:p>
            <a:endParaRPr lang="en-US" dirty="0" smtClean="0"/>
          </a:p>
          <a:p>
            <a:r>
              <a:rPr lang="en-US" dirty="0" err="1" smtClean="0"/>
              <a:t>Isaak</a:t>
            </a:r>
            <a:r>
              <a:rPr lang="en-US" dirty="0" smtClean="0"/>
              <a:t> Lopez </a:t>
            </a:r>
            <a:r>
              <a:rPr lang="en-US" dirty="0" err="1" smtClean="0"/>
              <a:t>Higuera</a:t>
            </a:r>
            <a:endParaRPr lang="en-US" dirty="0" smtClean="0"/>
          </a:p>
          <a:p>
            <a:endParaRPr lang="en-US" dirty="0"/>
          </a:p>
          <a:p>
            <a:endParaRPr lang="en-US" dirty="0" smtClean="0"/>
          </a:p>
          <a:p>
            <a:r>
              <a:rPr lang="en-US" dirty="0" err="1" smtClean="0"/>
              <a:t>Ioannis</a:t>
            </a:r>
            <a:r>
              <a:rPr lang="en-US" dirty="0" smtClean="0"/>
              <a:t> </a:t>
            </a:r>
            <a:r>
              <a:rPr lang="en-US" dirty="0" err="1" smtClean="0"/>
              <a:t>Apostolidis</a:t>
            </a:r>
            <a:endParaRPr lang="en-US" dirty="0" smtClean="0"/>
          </a:p>
          <a:p>
            <a:endParaRPr lang="en-US" dirty="0"/>
          </a:p>
          <a:p>
            <a:endParaRPr lang="en-US" dirty="0"/>
          </a:p>
        </p:txBody>
      </p:sp>
      <p:pic>
        <p:nvPicPr>
          <p:cNvPr id="11" name="Picture 10" descr="DSCF01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0113" y="4301135"/>
            <a:ext cx="3328516" cy="2496387"/>
          </a:xfrm>
          <a:prstGeom prst="rect">
            <a:avLst/>
          </a:prstGeom>
        </p:spPr>
      </p:pic>
      <p:sp>
        <p:nvSpPr>
          <p:cNvPr id="12" name="TextBox 11"/>
          <p:cNvSpPr txBox="1"/>
          <p:nvPr/>
        </p:nvSpPr>
        <p:spPr>
          <a:xfrm>
            <a:off x="4116933" y="5168545"/>
            <a:ext cx="1618634" cy="646331"/>
          </a:xfrm>
          <a:prstGeom prst="rect">
            <a:avLst/>
          </a:prstGeom>
          <a:noFill/>
        </p:spPr>
        <p:txBody>
          <a:bodyPr wrap="square" rtlCol="0">
            <a:spAutoFit/>
          </a:bodyPr>
          <a:lstStyle/>
          <a:p>
            <a:r>
              <a:rPr lang="en-US" dirty="0" err="1" smtClean="0"/>
              <a:t>Embla</a:t>
            </a:r>
            <a:r>
              <a:rPr lang="en-US" dirty="0" smtClean="0"/>
              <a:t> facility in Lund</a:t>
            </a:r>
            <a:endParaRPr lang="en-US" dirty="0"/>
          </a:p>
        </p:txBody>
      </p:sp>
      <p:pic>
        <p:nvPicPr>
          <p:cNvPr id="13" name="Picture 12" descr="IMG_492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6250" y="1067748"/>
            <a:ext cx="4217750" cy="3163312"/>
          </a:xfrm>
          <a:prstGeom prst="rect">
            <a:avLst/>
          </a:prstGeom>
        </p:spPr>
      </p:pic>
      <p:sp>
        <p:nvSpPr>
          <p:cNvPr id="9" name="TextBox 8"/>
          <p:cNvSpPr txBox="1"/>
          <p:nvPr/>
        </p:nvSpPr>
        <p:spPr>
          <a:xfrm>
            <a:off x="4972202" y="1144631"/>
            <a:ext cx="2242095" cy="369332"/>
          </a:xfrm>
          <a:prstGeom prst="rect">
            <a:avLst/>
          </a:prstGeom>
          <a:noFill/>
        </p:spPr>
        <p:txBody>
          <a:bodyPr wrap="none" rtlCol="0">
            <a:spAutoFit/>
          </a:bodyPr>
          <a:lstStyle/>
          <a:p>
            <a:r>
              <a:rPr lang="en-US" dirty="0" err="1" smtClean="0"/>
              <a:t>Utgård</a:t>
            </a:r>
            <a:r>
              <a:rPr lang="en-US" dirty="0" smtClean="0"/>
              <a:t> facility in Lund</a:t>
            </a:r>
            <a:endParaRPr lang="en-US" dirty="0"/>
          </a:p>
        </p:txBody>
      </p:sp>
    </p:spTree>
    <p:extLst>
      <p:ext uri="{BB962C8B-B14F-4D97-AF65-F5344CB8AC3E}">
        <p14:creationId xmlns:p14="http://schemas.microsoft.com/office/powerpoint/2010/main" val="826286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sp>
        <p:nvSpPr>
          <p:cNvPr id="5" name="TextBox 4"/>
          <p:cNvSpPr txBox="1"/>
          <p:nvPr/>
        </p:nvSpPr>
        <p:spPr>
          <a:xfrm>
            <a:off x="457200" y="1668683"/>
            <a:ext cx="5947852" cy="4093428"/>
          </a:xfrm>
          <a:prstGeom prst="rect">
            <a:avLst/>
          </a:prstGeom>
          <a:noFill/>
        </p:spPr>
        <p:txBody>
          <a:bodyPr wrap="square" rtlCol="0">
            <a:spAutoFit/>
          </a:bodyPr>
          <a:lstStyle/>
          <a:p>
            <a:r>
              <a:rPr lang="en-US" sz="2000" b="1" dirty="0" smtClean="0"/>
              <a:t>B10 detector </a:t>
            </a:r>
            <a:r>
              <a:rPr lang="en-US" sz="2000" b="1" dirty="0" smtClean="0"/>
              <a:t>development</a:t>
            </a:r>
          </a:p>
          <a:p>
            <a:endParaRPr lang="en-US" sz="2000" b="1" dirty="0" smtClean="0"/>
          </a:p>
          <a:p>
            <a:r>
              <a:rPr lang="en-US" sz="2000" b="1" dirty="0" smtClean="0"/>
              <a:t>Multi-Grid detector Characterization highlights</a:t>
            </a:r>
          </a:p>
          <a:p>
            <a:pPr lvl="1"/>
            <a:r>
              <a:rPr lang="en-US" sz="2000" b="1" dirty="0" smtClean="0"/>
              <a:t>Intrinsic background suppression</a:t>
            </a:r>
          </a:p>
          <a:p>
            <a:pPr lvl="1"/>
            <a:r>
              <a:rPr lang="en-US" sz="2000" b="1" dirty="0" smtClean="0"/>
              <a:t>Gamma sensitivity</a:t>
            </a:r>
          </a:p>
          <a:p>
            <a:pPr lvl="1"/>
            <a:r>
              <a:rPr lang="en-US" sz="2000" b="1" dirty="0" smtClean="0"/>
              <a:t>Current development</a:t>
            </a:r>
          </a:p>
          <a:p>
            <a:endParaRPr lang="en-US" sz="2000" b="1" dirty="0" smtClean="0"/>
          </a:p>
          <a:p>
            <a:r>
              <a:rPr lang="en-US" sz="2000" b="1" dirty="0" smtClean="0"/>
              <a:t>Multi-Grid </a:t>
            </a:r>
            <a:r>
              <a:rPr lang="en-US" sz="2000" b="1" dirty="0" err="1" smtClean="0"/>
              <a:t>ToF</a:t>
            </a:r>
            <a:r>
              <a:rPr lang="en-US" sz="2000" b="1" dirty="0" smtClean="0"/>
              <a:t> results from CNCS, SNS</a:t>
            </a:r>
          </a:p>
          <a:p>
            <a:endParaRPr lang="en-US" sz="2000" b="1" dirty="0" smtClean="0"/>
          </a:p>
          <a:p>
            <a:r>
              <a:rPr lang="en-US" sz="2000" b="1" dirty="0" smtClean="0"/>
              <a:t>Engineering the Multi-Grid     </a:t>
            </a:r>
            <a:endParaRPr lang="en-US" sz="2000" b="1" dirty="0" smtClean="0"/>
          </a:p>
          <a:p>
            <a:r>
              <a:rPr lang="en-US" sz="2000" b="1" dirty="0"/>
              <a:t>	</a:t>
            </a:r>
            <a:r>
              <a:rPr lang="en-US" sz="2000" b="1" dirty="0" smtClean="0"/>
              <a:t>MG.CNCS</a:t>
            </a:r>
          </a:p>
          <a:p>
            <a:r>
              <a:rPr lang="en-US" sz="2000" b="1" dirty="0"/>
              <a:t>	</a:t>
            </a:r>
            <a:r>
              <a:rPr lang="en-US" sz="2000" b="1" dirty="0" smtClean="0"/>
              <a:t>MG.SEQ</a:t>
            </a:r>
            <a:endParaRPr lang="en-US" sz="2000" b="1" dirty="0"/>
          </a:p>
          <a:p>
            <a:r>
              <a:rPr lang="en-US" sz="2000" b="1" dirty="0" smtClean="0"/>
              <a:t>	Conceptual design for CSPEC</a:t>
            </a:r>
            <a:endParaRPr lang="en-US" sz="2000" b="1" dirty="0"/>
          </a:p>
        </p:txBody>
      </p:sp>
    </p:spTree>
    <p:extLst>
      <p:ext uri="{BB962C8B-B14F-4D97-AF65-F5344CB8AC3E}">
        <p14:creationId xmlns:p14="http://schemas.microsoft.com/office/powerpoint/2010/main" val="1160028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isaaklhiguera\Pictures\Catia Screenshots\MG\MG24\vesse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5771" y="1492590"/>
            <a:ext cx="3529702" cy="21632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sz="4000" dirty="0" smtClean="0"/>
              <a:t>Multi-Grid demonstrator</a:t>
            </a:r>
            <a:r>
              <a:rPr lang="sv-SE" dirty="0" smtClean="0"/>
              <a:t/>
            </a:r>
            <a:br>
              <a:rPr lang="sv-SE" dirty="0" smtClean="0"/>
            </a:br>
            <a:r>
              <a:rPr lang="sv-SE" sz="2400" dirty="0" smtClean="0"/>
              <a:t>MG24 and iterations</a:t>
            </a:r>
            <a:endParaRPr lang="sv-SE"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a:p>
        </p:txBody>
      </p:sp>
      <p:sp>
        <p:nvSpPr>
          <p:cNvPr id="6" name="TextBox 5"/>
          <p:cNvSpPr txBox="1"/>
          <p:nvPr/>
        </p:nvSpPr>
        <p:spPr>
          <a:xfrm>
            <a:off x="372075" y="1700808"/>
            <a:ext cx="3096344"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MG24: First demonstrator</a:t>
            </a:r>
            <a:endParaRPr lang="sv-SE" dirty="0"/>
          </a:p>
        </p:txBody>
      </p:sp>
      <p:sp>
        <p:nvSpPr>
          <p:cNvPr id="7" name="TextBox 6"/>
          <p:cNvSpPr txBox="1"/>
          <p:nvPr/>
        </p:nvSpPr>
        <p:spPr>
          <a:xfrm>
            <a:off x="347126" y="2348880"/>
            <a:ext cx="3312368"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MG24.Copper: Test with low </a:t>
            </a:r>
            <a:r>
              <a:rPr lang="el-GR" dirty="0" smtClean="0"/>
              <a:t>α</a:t>
            </a:r>
            <a:endParaRPr lang="sv-SE" dirty="0"/>
          </a:p>
        </p:txBody>
      </p:sp>
      <p:sp>
        <p:nvSpPr>
          <p:cNvPr id="8" name="TextBox 7"/>
          <p:cNvSpPr txBox="1"/>
          <p:nvPr/>
        </p:nvSpPr>
        <p:spPr>
          <a:xfrm>
            <a:off x="347126" y="3009470"/>
            <a:ext cx="3528392"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MG24.T: Optimized for thermal neutrons</a:t>
            </a:r>
            <a:endParaRPr lang="sv-SE" dirty="0"/>
          </a:p>
        </p:txBody>
      </p:sp>
      <p:sp>
        <p:nvSpPr>
          <p:cNvPr id="9" name="TextBox 8"/>
          <p:cNvSpPr txBox="1"/>
          <p:nvPr/>
        </p:nvSpPr>
        <p:spPr>
          <a:xfrm>
            <a:off x="347126" y="3789040"/>
            <a:ext cx="343278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MG24.Alu foil: Test with foil window</a:t>
            </a:r>
            <a:endParaRPr lang="sv-SE"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762" y="3924157"/>
            <a:ext cx="4255720" cy="259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M:\MG_photos\MG_24\2016_09_09\IMG_27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957" y="2213820"/>
            <a:ext cx="4124525" cy="30933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1576" y="2093223"/>
            <a:ext cx="5281549" cy="319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C:\Users\isaaklhiguera\Pictures\Catia Screenshots\MG\MG24\vesselAlFoi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53733" y="2845693"/>
            <a:ext cx="3714749" cy="23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964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MG.CNCS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3069" y="1949050"/>
            <a:ext cx="2809783" cy="376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9672" y="1529679"/>
            <a:ext cx="1215397" cy="307777"/>
          </a:xfrm>
          <a:prstGeom prst="rect">
            <a:avLst/>
          </a:prstGeom>
          <a:noFill/>
        </p:spPr>
        <p:txBody>
          <a:bodyPr wrap="none" rtlCol="0">
            <a:spAutoFit/>
          </a:bodyPr>
          <a:lstStyle/>
          <a:p>
            <a:r>
              <a:rPr lang="sv-SE" sz="1400" dirty="0" smtClean="0"/>
              <a:t>Grid assembly</a:t>
            </a:r>
            <a:endParaRPr lang="sv-SE" sz="1400" dirty="0"/>
          </a:p>
        </p:txBody>
      </p:sp>
      <p:cxnSp>
        <p:nvCxnSpPr>
          <p:cNvPr id="7" name="Straight Arrow Connector 6"/>
          <p:cNvCxnSpPr/>
          <p:nvPr/>
        </p:nvCxnSpPr>
        <p:spPr>
          <a:xfrm flipV="1">
            <a:off x="1889314" y="1831593"/>
            <a:ext cx="115212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583" y="1661543"/>
            <a:ext cx="1224136" cy="307777"/>
          </a:xfrm>
          <a:prstGeom prst="rect">
            <a:avLst/>
          </a:prstGeom>
          <a:noFill/>
        </p:spPr>
        <p:txBody>
          <a:bodyPr wrap="square" rtlCol="0">
            <a:spAutoFit/>
          </a:bodyPr>
          <a:lstStyle/>
          <a:p>
            <a:r>
              <a:rPr lang="sv-SE" sz="1400" dirty="0" smtClean="0"/>
              <a:t>End-Grid</a:t>
            </a:r>
            <a:endParaRPr lang="sv-SE" dirty="0"/>
          </a:p>
        </p:txBody>
      </p:sp>
      <p:cxnSp>
        <p:nvCxnSpPr>
          <p:cNvPr id="10" name="Straight Arrow Connector 9"/>
          <p:cNvCxnSpPr/>
          <p:nvPr/>
        </p:nvCxnSpPr>
        <p:spPr>
          <a:xfrm>
            <a:off x="611560" y="1969320"/>
            <a:ext cx="716172" cy="2517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496" y="5039307"/>
            <a:ext cx="1440160" cy="307777"/>
          </a:xfrm>
          <a:prstGeom prst="rect">
            <a:avLst/>
          </a:prstGeom>
          <a:noFill/>
        </p:spPr>
        <p:txBody>
          <a:bodyPr wrap="square" rtlCol="0">
            <a:spAutoFit/>
          </a:bodyPr>
          <a:lstStyle/>
          <a:p>
            <a:r>
              <a:rPr lang="sv-SE" sz="1400" dirty="0" smtClean="0"/>
              <a:t>Backbone</a:t>
            </a:r>
            <a:endParaRPr lang="sv-SE" sz="1400" dirty="0"/>
          </a:p>
        </p:txBody>
      </p:sp>
      <p:sp>
        <p:nvSpPr>
          <p:cNvPr id="15" name="TextBox 14"/>
          <p:cNvSpPr txBox="1"/>
          <p:nvPr/>
        </p:nvSpPr>
        <p:spPr>
          <a:xfrm>
            <a:off x="4317112" y="5126509"/>
            <a:ext cx="1190992" cy="307777"/>
          </a:xfrm>
          <a:prstGeom prst="rect">
            <a:avLst/>
          </a:prstGeom>
          <a:noFill/>
        </p:spPr>
        <p:txBody>
          <a:bodyPr wrap="square" rtlCol="0">
            <a:spAutoFit/>
          </a:bodyPr>
          <a:lstStyle/>
          <a:p>
            <a:r>
              <a:rPr lang="sv-SE" sz="1400" dirty="0" smtClean="0"/>
              <a:t>Bottom PCB</a:t>
            </a:r>
            <a:endParaRPr lang="sv-SE" sz="1400" dirty="0"/>
          </a:p>
        </p:txBody>
      </p:sp>
      <p:sp>
        <p:nvSpPr>
          <p:cNvPr id="16" name="TextBox 15"/>
          <p:cNvSpPr txBox="1"/>
          <p:nvPr/>
        </p:nvSpPr>
        <p:spPr>
          <a:xfrm>
            <a:off x="4067944" y="4149080"/>
            <a:ext cx="1188132" cy="523220"/>
          </a:xfrm>
          <a:prstGeom prst="rect">
            <a:avLst/>
          </a:prstGeom>
          <a:noFill/>
        </p:spPr>
        <p:txBody>
          <a:bodyPr wrap="square" rtlCol="0">
            <a:spAutoFit/>
          </a:bodyPr>
          <a:lstStyle/>
          <a:p>
            <a:r>
              <a:rPr lang="sv-SE" sz="1400" dirty="0" smtClean="0"/>
              <a:t>Bottom insulator</a:t>
            </a:r>
            <a:endParaRPr lang="sv-SE" sz="1400" dirty="0"/>
          </a:p>
        </p:txBody>
      </p:sp>
      <p:cxnSp>
        <p:nvCxnSpPr>
          <p:cNvPr id="22" name="Straight Arrow Connector 21"/>
          <p:cNvCxnSpPr/>
          <p:nvPr/>
        </p:nvCxnSpPr>
        <p:spPr>
          <a:xfrm flipH="1">
            <a:off x="3851920" y="4507441"/>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851920" y="4981818"/>
            <a:ext cx="432048" cy="275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3" name="Picture 3" descr="C:\Users\isaaklhiguera\AppData\Local\Microsoft\Windows\Temporary Internet Files\Content.Outlook\EPXC8XUY\MG CNCS bottom detail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40" y="1661543"/>
            <a:ext cx="4041006" cy="320267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a:xfrm>
            <a:off x="899592" y="5193195"/>
            <a:ext cx="288032" cy="180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9430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MG.CNCS</a:t>
            </a:r>
            <a:endParaRPr lang="sv-SE" dirty="0"/>
          </a:p>
        </p:txBody>
      </p:sp>
      <p:sp>
        <p:nvSpPr>
          <p:cNvPr id="3" name="Content Placeholder 2"/>
          <p:cNvSpPr>
            <a:spLocks noGrp="1"/>
          </p:cNvSpPr>
          <p:nvPr>
            <p:ph idx="1"/>
          </p:nvPr>
        </p:nvSpPr>
        <p:spPr>
          <a:xfrm>
            <a:off x="251520" y="1600200"/>
            <a:ext cx="6048672" cy="4349079"/>
          </a:xfrm>
        </p:spPr>
        <p:txBody>
          <a:bodyPr/>
          <a:lstStyle/>
          <a:p>
            <a:r>
              <a:rPr lang="sv-SE" sz="1800" dirty="0" smtClean="0">
                <a:solidFill>
                  <a:schemeClr val="tx1"/>
                </a:solidFill>
              </a:rPr>
              <a:t>Installed at SNS in the CNCS instrument during June 2016</a:t>
            </a:r>
          </a:p>
          <a:p>
            <a:r>
              <a:rPr lang="sv-SE" sz="1800" dirty="0" smtClean="0">
                <a:solidFill>
                  <a:schemeClr val="tx1"/>
                </a:solidFill>
              </a:rPr>
              <a:t>Optimized for cold neutrons</a:t>
            </a:r>
          </a:p>
          <a:p>
            <a:r>
              <a:rPr lang="sv-SE" sz="1800" dirty="0" smtClean="0">
                <a:solidFill>
                  <a:schemeClr val="tx1"/>
                </a:solidFill>
              </a:rPr>
              <a:t>2 columns of 48 grid each</a:t>
            </a:r>
          </a:p>
          <a:p>
            <a:r>
              <a:rPr lang="sv-SE" sz="1800" dirty="0" smtClean="0">
                <a:solidFill>
                  <a:schemeClr val="tx1"/>
                </a:solidFill>
              </a:rPr>
              <a:t>Active area 1100 x 185 mm</a:t>
            </a:r>
          </a:p>
          <a:p>
            <a:r>
              <a:rPr lang="sv-SE" sz="1800" dirty="0" smtClean="0">
                <a:solidFill>
                  <a:schemeClr val="tx1"/>
                </a:solidFill>
              </a:rPr>
              <a:t>Voxel </a:t>
            </a:r>
            <a:r>
              <a:rPr lang="sv-SE" sz="1800" dirty="0">
                <a:solidFill>
                  <a:schemeClr val="tx1"/>
                </a:solidFill>
              </a:rPr>
              <a:t>volume</a:t>
            </a:r>
            <a:r>
              <a:rPr lang="sv-SE" sz="1800" dirty="0" smtClean="0">
                <a:solidFill>
                  <a:schemeClr val="tx1"/>
                </a:solidFill>
              </a:rPr>
              <a:t> 22.5 x 22 x 11 mm</a:t>
            </a:r>
          </a:p>
          <a:p>
            <a:endParaRPr lang="sv-SE" dirty="0" smtClean="0"/>
          </a:p>
          <a:p>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746176"/>
            <a:ext cx="1379350" cy="505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1467796"/>
            <a:ext cx="1701107" cy="307777"/>
          </a:xfrm>
          <a:prstGeom prst="rect">
            <a:avLst/>
          </a:prstGeom>
          <a:noFill/>
        </p:spPr>
        <p:txBody>
          <a:bodyPr wrap="none" rtlCol="0">
            <a:spAutoFit/>
          </a:bodyPr>
          <a:lstStyle/>
          <a:p>
            <a:r>
              <a:rPr lang="sv-SE" sz="1400" dirty="0" smtClean="0"/>
              <a:t>1394 x 200 x 250mm</a:t>
            </a:r>
            <a:endParaRPr lang="sv-SE" sz="1400" dirty="0"/>
          </a:p>
        </p:txBody>
      </p:sp>
      <p:pic>
        <p:nvPicPr>
          <p:cNvPr id="4099" name="Picture 3" descr="C:\Users\isaaklhiguera\AppData\Local\Microsoft\Windows\Temporary Internet Files\Content.Outlook\EPXC8XUY\MG CNCS full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542" y="2294673"/>
            <a:ext cx="1273936" cy="4509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428999"/>
            <a:ext cx="3672408" cy="306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7014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4400" dirty="0" smtClean="0"/>
              <a:t>MG.SEQ</a:t>
            </a:r>
            <a:r>
              <a:rPr lang="sv-SE" dirty="0" smtClean="0"/>
              <a:t/>
            </a:r>
            <a:br>
              <a:rPr lang="sv-SE" dirty="0" smtClean="0"/>
            </a:br>
            <a:r>
              <a:rPr lang="sv-SE" sz="2200" dirty="0" smtClean="0"/>
              <a:t>I</a:t>
            </a:r>
            <a:r>
              <a:rPr lang="sv-SE" sz="2200" dirty="0" smtClean="0">
                <a:solidFill>
                  <a:prstClr val="white"/>
                </a:solidFill>
              </a:rPr>
              <a:t>nstallation </a:t>
            </a:r>
            <a:r>
              <a:rPr lang="sv-SE" sz="2200" b="1" dirty="0" smtClean="0">
                <a:solidFill>
                  <a:prstClr val="white"/>
                </a:solidFill>
              </a:rPr>
              <a:t>proposal</a:t>
            </a:r>
            <a:r>
              <a:rPr lang="sv-SE" sz="2200" dirty="0" smtClean="0">
                <a:solidFill>
                  <a:prstClr val="white"/>
                </a:solidFill>
              </a:rPr>
              <a:t> </a:t>
            </a:r>
            <a:r>
              <a:rPr lang="sv-SE" sz="2200" dirty="0">
                <a:solidFill>
                  <a:prstClr val="white"/>
                </a:solidFill>
              </a:rPr>
              <a:t>at SNS in the SEQUOIA instrument </a:t>
            </a:r>
            <a:r>
              <a:rPr lang="sv-SE" dirty="0" smtClean="0"/>
              <a:t>	</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48623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20072" y="1628800"/>
            <a:ext cx="3816424" cy="1077218"/>
          </a:xfrm>
          <a:prstGeom prst="rect">
            <a:avLst/>
          </a:prstGeom>
          <a:noFill/>
        </p:spPr>
        <p:txBody>
          <a:bodyPr wrap="square" rtlCol="0">
            <a:spAutoFit/>
          </a:bodyPr>
          <a:lstStyle/>
          <a:p>
            <a:pPr marL="285750" indent="-285750">
              <a:buFont typeface="Arial" panose="020B0604020202020204" pitchFamily="34" charset="0"/>
              <a:buChar char="•"/>
            </a:pPr>
            <a:r>
              <a:rPr lang="sv-SE" sz="1600" dirty="0" smtClean="0"/>
              <a:t>Test with thermal/epithermal neutrons</a:t>
            </a:r>
          </a:p>
          <a:p>
            <a:pPr marL="285750" indent="-285750">
              <a:buFont typeface="Arial" panose="020B0604020202020204" pitchFamily="34" charset="0"/>
              <a:buChar char="•"/>
            </a:pPr>
            <a:r>
              <a:rPr lang="sv-SE" sz="1600" dirty="0" smtClean="0"/>
              <a:t>First large area detector under vacuum</a:t>
            </a:r>
          </a:p>
          <a:p>
            <a:pPr marL="285750" indent="-285750">
              <a:buFont typeface="Arial" panose="020B0604020202020204" pitchFamily="34" charset="0"/>
              <a:buChar char="•"/>
            </a:pPr>
            <a:r>
              <a:rPr lang="sv-SE" sz="1600" dirty="0" smtClean="0"/>
              <a:t>Mounted in the lower bank ~5m and 25˚ </a:t>
            </a:r>
            <a:r>
              <a:rPr lang="sv-SE" sz="1600" dirty="0"/>
              <a:t>from sample</a:t>
            </a:r>
          </a:p>
        </p:txBody>
      </p:sp>
      <p:pic>
        <p:nvPicPr>
          <p:cNvPr id="3074" name="Picture 2" descr="C:\Users\isaaklhiguera\Desktop\SEQUOIA\P53008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602" y="3068960"/>
            <a:ext cx="2664296" cy="355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564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67544" y="4005064"/>
            <a:ext cx="8229600" cy="264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5154" y="1700808"/>
            <a:ext cx="6698846" cy="230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 y="1700808"/>
            <a:ext cx="2445153" cy="2062103"/>
          </a:xfrm>
          <a:prstGeom prst="rect">
            <a:avLst/>
          </a:prstGeom>
          <a:noFill/>
        </p:spPr>
        <p:txBody>
          <a:bodyPr wrap="square" rtlCol="0">
            <a:spAutoFit/>
          </a:bodyPr>
          <a:lstStyle/>
          <a:p>
            <a:pPr marL="285750" indent="-285750">
              <a:buFont typeface="Arial" panose="020B0604020202020204" pitchFamily="34" charset="0"/>
              <a:buChar char="•"/>
            </a:pPr>
            <a:r>
              <a:rPr lang="sv-SE" sz="1600" dirty="0"/>
              <a:t>9</a:t>
            </a:r>
            <a:r>
              <a:rPr lang="sv-SE" sz="1600" dirty="0" smtClean="0"/>
              <a:t> columns, 40 grids in each</a:t>
            </a:r>
          </a:p>
          <a:p>
            <a:pPr marL="285750" indent="-285750">
              <a:buFont typeface="Arial" panose="020B0604020202020204" pitchFamily="34" charset="0"/>
              <a:buChar char="•"/>
            </a:pPr>
            <a:r>
              <a:rPr lang="sv-SE" sz="1600" dirty="0" smtClean="0"/>
              <a:t>Telescopic sliders to access grid assemblies</a:t>
            </a:r>
          </a:p>
          <a:p>
            <a:pPr marL="285750" indent="-285750">
              <a:buFont typeface="Arial" panose="020B0604020202020204" pitchFamily="34" charset="0"/>
              <a:buChar char="•"/>
            </a:pPr>
            <a:r>
              <a:rPr lang="sv-SE" sz="1600" dirty="0" smtClean="0"/>
              <a:t>Use of inclined wedges so all grids are at the same distance from the sample</a:t>
            </a:r>
            <a:endParaRPr lang="sv-SE" sz="1600" dirty="0"/>
          </a:p>
        </p:txBody>
      </p:sp>
      <p:sp>
        <p:nvSpPr>
          <p:cNvPr id="6" name="TextBox 5"/>
          <p:cNvSpPr txBox="1"/>
          <p:nvPr/>
        </p:nvSpPr>
        <p:spPr>
          <a:xfrm>
            <a:off x="611560" y="4149080"/>
            <a:ext cx="1701107" cy="307777"/>
          </a:xfrm>
          <a:prstGeom prst="rect">
            <a:avLst/>
          </a:prstGeom>
          <a:noFill/>
        </p:spPr>
        <p:txBody>
          <a:bodyPr wrap="none" rtlCol="0">
            <a:spAutoFit/>
          </a:bodyPr>
          <a:lstStyle/>
          <a:p>
            <a:r>
              <a:rPr lang="sv-SE" sz="1400" dirty="0" smtClean="0"/>
              <a:t>1050 x 914 x 450mm</a:t>
            </a:r>
            <a:endParaRPr lang="sv-SE" sz="1400" dirty="0"/>
          </a:p>
        </p:txBody>
      </p:sp>
      <p:sp>
        <p:nvSpPr>
          <p:cNvPr id="3" name="Down Arrow 2"/>
          <p:cNvSpPr/>
          <p:nvPr/>
        </p:nvSpPr>
        <p:spPr>
          <a:xfrm>
            <a:off x="5421600" y="1468800"/>
            <a:ext cx="216000" cy="38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p:cNvSpPr txBox="1"/>
          <p:nvPr/>
        </p:nvSpPr>
        <p:spPr>
          <a:xfrm>
            <a:off x="5600176" y="1409676"/>
            <a:ext cx="1196623" cy="369332"/>
          </a:xfrm>
          <a:prstGeom prst="rect">
            <a:avLst/>
          </a:prstGeom>
          <a:noFill/>
        </p:spPr>
        <p:txBody>
          <a:bodyPr wrap="square" rtlCol="0">
            <a:spAutoFit/>
          </a:bodyPr>
          <a:lstStyle/>
          <a:p>
            <a:r>
              <a:rPr lang="sv-SE" dirty="0" smtClean="0"/>
              <a:t>neutrons</a:t>
            </a:r>
            <a:endParaRPr lang="sv-SE" dirty="0"/>
          </a:p>
        </p:txBody>
      </p:sp>
      <p:sp>
        <p:nvSpPr>
          <p:cNvPr id="12" name="Title 1"/>
          <p:cNvSpPr>
            <a:spLocks noGrp="1"/>
          </p:cNvSpPr>
          <p:nvPr>
            <p:ph type="title"/>
          </p:nvPr>
        </p:nvSpPr>
        <p:spPr>
          <a:xfrm>
            <a:off x="107504" y="188640"/>
            <a:ext cx="7488832" cy="1228998"/>
          </a:xfrm>
        </p:spPr>
        <p:txBody>
          <a:bodyPr>
            <a:normAutofit fontScale="90000"/>
          </a:bodyPr>
          <a:lstStyle/>
          <a:p>
            <a:r>
              <a:rPr lang="sv-SE" sz="4400" dirty="0" smtClean="0"/>
              <a:t/>
            </a:r>
            <a:br>
              <a:rPr lang="sv-SE" sz="4400" dirty="0" smtClean="0"/>
            </a:br>
            <a:r>
              <a:rPr lang="sv-SE" sz="4400" dirty="0" smtClean="0"/>
              <a:t>Multi-Grid demonstrator </a:t>
            </a:r>
            <a:br>
              <a:rPr lang="sv-SE" sz="4400" dirty="0" smtClean="0"/>
            </a:br>
            <a:r>
              <a:rPr lang="sv-SE" sz="2000" dirty="0" smtClean="0"/>
              <a:t>MG.SEQ: </a:t>
            </a:r>
            <a:r>
              <a:rPr lang="sv-SE" sz="2200" dirty="0" smtClean="0"/>
              <a:t>I</a:t>
            </a:r>
            <a:r>
              <a:rPr lang="sv-SE" sz="2200" dirty="0" smtClean="0">
                <a:solidFill>
                  <a:prstClr val="white"/>
                </a:solidFill>
              </a:rPr>
              <a:t>nstallation </a:t>
            </a:r>
            <a:r>
              <a:rPr lang="sv-SE" sz="2200" b="1" dirty="0" smtClean="0">
                <a:solidFill>
                  <a:prstClr val="white"/>
                </a:solidFill>
              </a:rPr>
              <a:t>proposal</a:t>
            </a:r>
            <a:r>
              <a:rPr lang="sv-SE" sz="2200" dirty="0" smtClean="0">
                <a:solidFill>
                  <a:prstClr val="white"/>
                </a:solidFill>
              </a:rPr>
              <a:t> </a:t>
            </a:r>
            <a:r>
              <a:rPr lang="sv-SE" sz="2200" dirty="0">
                <a:solidFill>
                  <a:prstClr val="white"/>
                </a:solidFill>
              </a:rPr>
              <a:t>at SNS in the SEQUOIA instrument </a:t>
            </a:r>
            <a:r>
              <a:rPr lang="sv-SE" sz="3100" dirty="0" smtClean="0"/>
              <a:t>	</a:t>
            </a:r>
            <a:endParaRPr lang="sv-SE" sz="3100" dirty="0"/>
          </a:p>
        </p:txBody>
      </p:sp>
      <p:sp>
        <p:nvSpPr>
          <p:cNvPr id="2" name="TextBox 1"/>
          <p:cNvSpPr txBox="1"/>
          <p:nvPr/>
        </p:nvSpPr>
        <p:spPr>
          <a:xfrm>
            <a:off x="6588224" y="6556206"/>
            <a:ext cx="2394317" cy="338554"/>
          </a:xfrm>
          <a:prstGeom prst="rect">
            <a:avLst/>
          </a:prstGeom>
          <a:noFill/>
        </p:spPr>
        <p:txBody>
          <a:bodyPr wrap="square" rtlCol="0">
            <a:spAutoFit/>
          </a:bodyPr>
          <a:lstStyle/>
          <a:p>
            <a:r>
              <a:rPr lang="sv-SE" sz="1600" i="1" dirty="0" smtClean="0"/>
              <a:t>MG.SEQ isometric view</a:t>
            </a:r>
            <a:endParaRPr lang="sv-SE" sz="1600" i="1" dirty="0"/>
          </a:p>
        </p:txBody>
      </p:sp>
      <p:sp>
        <p:nvSpPr>
          <p:cNvPr id="8" name="TextBox 7"/>
          <p:cNvSpPr txBox="1"/>
          <p:nvPr/>
        </p:nvSpPr>
        <p:spPr>
          <a:xfrm>
            <a:off x="7452320" y="3835788"/>
            <a:ext cx="1785655" cy="338554"/>
          </a:xfrm>
          <a:prstGeom prst="rect">
            <a:avLst/>
          </a:prstGeom>
          <a:noFill/>
        </p:spPr>
        <p:txBody>
          <a:bodyPr wrap="square" rtlCol="0">
            <a:spAutoFit/>
          </a:bodyPr>
          <a:lstStyle/>
          <a:p>
            <a:r>
              <a:rPr lang="sv-SE" sz="1600" i="1" dirty="0" smtClean="0"/>
              <a:t>MG.SEQ top view</a:t>
            </a:r>
            <a:endParaRPr lang="sv-SE" sz="1600" i="1" dirty="0"/>
          </a:p>
        </p:txBody>
      </p:sp>
    </p:spTree>
    <p:extLst>
      <p:ext uri="{BB962C8B-B14F-4D97-AF65-F5344CB8AC3E}">
        <p14:creationId xmlns:p14="http://schemas.microsoft.com/office/powerpoint/2010/main" val="14132120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9944" y="1702925"/>
            <a:ext cx="4944056" cy="251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3528" y="1970812"/>
            <a:ext cx="3600400" cy="1015663"/>
          </a:xfrm>
          <a:prstGeom prst="rect">
            <a:avLst/>
          </a:prstGeom>
          <a:noFill/>
        </p:spPr>
        <p:txBody>
          <a:bodyPr wrap="square" rtlCol="0">
            <a:spAutoFit/>
          </a:bodyPr>
          <a:lstStyle/>
          <a:p>
            <a:pPr marL="285750" indent="-285750">
              <a:buFont typeface="Arial" panose="020B0604020202020204" pitchFamily="34" charset="0"/>
              <a:buChar char="•"/>
            </a:pPr>
            <a:r>
              <a:rPr lang="sv-SE" sz="2000" dirty="0" smtClean="0"/>
              <a:t>3mm thickness window</a:t>
            </a:r>
          </a:p>
          <a:p>
            <a:pPr marL="285750" indent="-285750">
              <a:buFont typeface="Arial" panose="020B0604020202020204" pitchFamily="34" charset="0"/>
              <a:buChar char="•"/>
            </a:pPr>
            <a:r>
              <a:rPr lang="sv-SE" sz="2000" dirty="0" smtClean="0"/>
              <a:t>8 rows of 17 rods, Ø3mm</a:t>
            </a:r>
          </a:p>
          <a:p>
            <a:pPr marL="285750" indent="-285750">
              <a:buFont typeface="Arial" panose="020B0604020202020204" pitchFamily="34" charset="0"/>
              <a:buChar char="•"/>
            </a:pPr>
            <a:r>
              <a:rPr lang="sv-SE" sz="2000" dirty="0" smtClean="0"/>
              <a:t>Full access only from 1 side</a:t>
            </a:r>
            <a:endParaRPr lang="sv-SE" sz="2000" dirty="0"/>
          </a:p>
        </p:txBody>
      </p:sp>
      <p:sp>
        <p:nvSpPr>
          <p:cNvPr id="6" name="Down Arrow 5"/>
          <p:cNvSpPr/>
          <p:nvPr/>
        </p:nvSpPr>
        <p:spPr>
          <a:xfrm>
            <a:off x="6611734" y="1412776"/>
            <a:ext cx="202800"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Box 9"/>
          <p:cNvSpPr txBox="1"/>
          <p:nvPr/>
        </p:nvSpPr>
        <p:spPr>
          <a:xfrm>
            <a:off x="6749757" y="1281164"/>
            <a:ext cx="345600" cy="369332"/>
          </a:xfrm>
          <a:prstGeom prst="rect">
            <a:avLst/>
          </a:prstGeom>
          <a:noFill/>
        </p:spPr>
        <p:txBody>
          <a:bodyPr wrap="square" rtlCol="0">
            <a:spAutoFit/>
          </a:bodyPr>
          <a:lstStyle/>
          <a:p>
            <a:r>
              <a:rPr lang="sv-SE" b="1" dirty="0" smtClean="0">
                <a:solidFill>
                  <a:schemeClr val="accent1"/>
                </a:solidFill>
              </a:rPr>
              <a:t>n</a:t>
            </a:r>
            <a:endParaRPr lang="sv-SE" b="1" dirty="0">
              <a:solidFill>
                <a:schemeClr val="accent1"/>
              </a:solidFill>
            </a:endParaRPr>
          </a:p>
        </p:txBody>
      </p:sp>
      <p:sp>
        <p:nvSpPr>
          <p:cNvPr id="14" name="Title 1"/>
          <p:cNvSpPr>
            <a:spLocks noGrp="1"/>
          </p:cNvSpPr>
          <p:nvPr>
            <p:ph type="title"/>
          </p:nvPr>
        </p:nvSpPr>
        <p:spPr>
          <a:xfrm>
            <a:off x="107504" y="-99392"/>
            <a:ext cx="8136904" cy="1228998"/>
          </a:xfrm>
        </p:spPr>
        <p:txBody>
          <a:bodyPr>
            <a:normAutofit fontScale="90000"/>
          </a:bodyPr>
          <a:lstStyle/>
          <a:p>
            <a:r>
              <a:rPr lang="sv-SE" sz="4400" dirty="0" smtClean="0"/>
              <a:t/>
            </a:r>
            <a:br>
              <a:rPr lang="sv-SE" sz="4400" dirty="0" smtClean="0"/>
            </a:br>
            <a:r>
              <a:rPr lang="sv-SE" sz="4400" dirty="0" smtClean="0"/>
              <a:t>Multi-Grid demonstrator </a:t>
            </a:r>
            <a:br>
              <a:rPr lang="sv-SE" sz="4400" dirty="0" smtClean="0"/>
            </a:br>
            <a:r>
              <a:rPr lang="sv-SE" sz="2200" dirty="0" smtClean="0"/>
              <a:t>MG.SEQ: I</a:t>
            </a:r>
            <a:r>
              <a:rPr lang="sv-SE" sz="2200" dirty="0" smtClean="0">
                <a:solidFill>
                  <a:prstClr val="white"/>
                </a:solidFill>
              </a:rPr>
              <a:t>nstallation </a:t>
            </a:r>
            <a:r>
              <a:rPr lang="sv-SE" sz="2200" b="1" dirty="0" smtClean="0">
                <a:solidFill>
                  <a:prstClr val="white"/>
                </a:solidFill>
              </a:rPr>
              <a:t>proposal</a:t>
            </a:r>
            <a:r>
              <a:rPr lang="sv-SE" sz="2200" dirty="0" smtClean="0">
                <a:solidFill>
                  <a:prstClr val="white"/>
                </a:solidFill>
              </a:rPr>
              <a:t> </a:t>
            </a:r>
            <a:r>
              <a:rPr lang="sv-SE" sz="2200" dirty="0">
                <a:solidFill>
                  <a:prstClr val="white"/>
                </a:solidFill>
              </a:rPr>
              <a:t>at SNS in the SEQUOIA instrument </a:t>
            </a:r>
            <a:r>
              <a:rPr lang="sv-SE" dirty="0" smtClean="0"/>
              <a:t>	</a:t>
            </a:r>
            <a:endParaRPr lang="sv-SE" dirty="0"/>
          </a:p>
        </p:txBody>
      </p:sp>
      <p:sp>
        <p:nvSpPr>
          <p:cNvPr id="2" name="TextBox 1"/>
          <p:cNvSpPr txBox="1"/>
          <p:nvPr/>
        </p:nvSpPr>
        <p:spPr>
          <a:xfrm>
            <a:off x="6249000" y="4149080"/>
            <a:ext cx="2520280" cy="338554"/>
          </a:xfrm>
          <a:prstGeom prst="rect">
            <a:avLst/>
          </a:prstGeom>
          <a:noFill/>
        </p:spPr>
        <p:txBody>
          <a:bodyPr wrap="square" rtlCol="0">
            <a:spAutoFit/>
          </a:bodyPr>
          <a:lstStyle/>
          <a:p>
            <a:r>
              <a:rPr lang="sv-SE" sz="1600" i="1" dirty="0" smtClean="0"/>
              <a:t>MG.SEQ bottom view</a:t>
            </a:r>
            <a:endParaRPr lang="sv-SE" sz="1600" i="1" dirty="0"/>
          </a:p>
        </p:txBody>
      </p:sp>
      <p:pic>
        <p:nvPicPr>
          <p:cNvPr id="18" name="Picture 2" descr="C:\Users\isaaklhiguera\AppData\Local\Microsoft\Windows\Temporary Internet Files\Content.Outlook\EPXC8XUY\Total deform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18384"/>
            <a:ext cx="4799394" cy="30396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43608" y="3487642"/>
            <a:ext cx="2448272" cy="369332"/>
          </a:xfrm>
          <a:prstGeom prst="rect">
            <a:avLst/>
          </a:prstGeom>
          <a:noFill/>
        </p:spPr>
        <p:txBody>
          <a:bodyPr wrap="square" rtlCol="0">
            <a:spAutoFit/>
          </a:bodyPr>
          <a:lstStyle/>
          <a:p>
            <a:r>
              <a:rPr lang="sv-SE" i="1" dirty="0" smtClean="0"/>
              <a:t>Total deformation</a:t>
            </a:r>
            <a:endParaRPr lang="sv-SE" i="1" dirty="0"/>
          </a:p>
        </p:txBody>
      </p:sp>
    </p:spTree>
    <p:extLst>
      <p:ext uri="{BB962C8B-B14F-4D97-AF65-F5344CB8AC3E}">
        <p14:creationId xmlns:p14="http://schemas.microsoft.com/office/powerpoint/2010/main" val="28093015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526" y="1412776"/>
            <a:ext cx="5101625" cy="323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a:p>
        </p:txBody>
      </p:sp>
      <p:sp>
        <p:nvSpPr>
          <p:cNvPr id="6" name="TextBox 5"/>
          <p:cNvSpPr txBox="1"/>
          <p:nvPr/>
        </p:nvSpPr>
        <p:spPr>
          <a:xfrm>
            <a:off x="7524328" y="1412776"/>
            <a:ext cx="2232248" cy="615553"/>
          </a:xfrm>
          <a:prstGeom prst="rect">
            <a:avLst/>
          </a:prstGeom>
          <a:noFill/>
        </p:spPr>
        <p:txBody>
          <a:bodyPr wrap="square" rtlCol="0">
            <a:spAutoFit/>
          </a:bodyPr>
          <a:lstStyle/>
          <a:p>
            <a:r>
              <a:rPr lang="sv-SE" sz="1600" dirty="0" smtClean="0">
                <a:solidFill>
                  <a:srgbClr val="FF0000"/>
                </a:solidFill>
              </a:rPr>
              <a:t>Amplified 50 times</a:t>
            </a:r>
          </a:p>
          <a:p>
            <a:endParaRPr lang="sv-SE" dirty="0">
              <a:solidFill>
                <a:srgbClr val="FF0000"/>
              </a:solidFill>
            </a:endParaRPr>
          </a:p>
        </p:txBody>
      </p:sp>
      <p:sp>
        <p:nvSpPr>
          <p:cNvPr id="10" name="Title 1"/>
          <p:cNvSpPr>
            <a:spLocks noGrp="1"/>
          </p:cNvSpPr>
          <p:nvPr>
            <p:ph type="title"/>
          </p:nvPr>
        </p:nvSpPr>
        <p:spPr>
          <a:xfrm>
            <a:off x="128427" y="183778"/>
            <a:ext cx="7215881" cy="1228998"/>
          </a:xfrm>
        </p:spPr>
        <p:txBody>
          <a:bodyPr>
            <a:normAutofit fontScale="90000"/>
          </a:bodyPr>
          <a:lstStyle/>
          <a:p>
            <a:r>
              <a:rPr lang="sv-SE" sz="4400" dirty="0" smtClean="0"/>
              <a:t/>
            </a:r>
            <a:br>
              <a:rPr lang="sv-SE" sz="4400" dirty="0" smtClean="0"/>
            </a:br>
            <a:r>
              <a:rPr lang="sv-SE" sz="4400" dirty="0" smtClean="0"/>
              <a:t>Multi-Grid demonstrator </a:t>
            </a:r>
            <a:br>
              <a:rPr lang="sv-SE" sz="4400" dirty="0" smtClean="0"/>
            </a:br>
            <a:r>
              <a:rPr lang="sv-SE" sz="2200" dirty="0" smtClean="0"/>
              <a:t>MG.SEQ: I</a:t>
            </a:r>
            <a:r>
              <a:rPr lang="sv-SE" sz="2200" dirty="0" smtClean="0">
                <a:solidFill>
                  <a:prstClr val="white"/>
                </a:solidFill>
              </a:rPr>
              <a:t>nstallation </a:t>
            </a:r>
            <a:r>
              <a:rPr lang="sv-SE" sz="2200" b="1" dirty="0" smtClean="0">
                <a:solidFill>
                  <a:prstClr val="white"/>
                </a:solidFill>
              </a:rPr>
              <a:t>proposal</a:t>
            </a:r>
            <a:r>
              <a:rPr lang="sv-SE" sz="2200" dirty="0" smtClean="0">
                <a:solidFill>
                  <a:prstClr val="white"/>
                </a:solidFill>
              </a:rPr>
              <a:t> </a:t>
            </a:r>
            <a:r>
              <a:rPr lang="sv-SE" sz="2200" dirty="0">
                <a:solidFill>
                  <a:prstClr val="white"/>
                </a:solidFill>
              </a:rPr>
              <a:t>at SNS in the SEQUOIA instrument </a:t>
            </a:r>
            <a:r>
              <a:rPr lang="sv-SE" dirty="0" smtClean="0"/>
              <a:t>	</a:t>
            </a:r>
            <a:endParaRPr lang="sv-SE" dirty="0"/>
          </a:p>
        </p:txBody>
      </p:sp>
      <p:sp>
        <p:nvSpPr>
          <p:cNvPr id="7" name="TextBox 6"/>
          <p:cNvSpPr txBox="1"/>
          <p:nvPr/>
        </p:nvSpPr>
        <p:spPr>
          <a:xfrm>
            <a:off x="128427" y="1844824"/>
            <a:ext cx="3960440" cy="923330"/>
          </a:xfrm>
          <a:prstGeom prst="rect">
            <a:avLst/>
          </a:prstGeom>
          <a:noFill/>
        </p:spPr>
        <p:txBody>
          <a:bodyPr wrap="square" rtlCol="0">
            <a:spAutoFit/>
          </a:bodyPr>
          <a:lstStyle/>
          <a:p>
            <a:r>
              <a:rPr lang="sv-SE" dirty="0" smtClean="0"/>
              <a:t>Max deformation: 1.2mm on the sides</a:t>
            </a:r>
          </a:p>
          <a:p>
            <a:r>
              <a:rPr lang="sv-SE" dirty="0" smtClean="0"/>
              <a:t>Max equivalent stress: 176 MPa</a:t>
            </a:r>
          </a:p>
          <a:p>
            <a:r>
              <a:rPr lang="sv-SE" dirty="0" smtClean="0"/>
              <a:t>Stress in the rods: 80 MPa</a:t>
            </a:r>
            <a:endParaRPr lang="sv-SE" dirty="0"/>
          </a:p>
        </p:txBody>
      </p:sp>
      <p:sp>
        <p:nvSpPr>
          <p:cNvPr id="8" name="TextBox 7"/>
          <p:cNvSpPr txBox="1"/>
          <p:nvPr/>
        </p:nvSpPr>
        <p:spPr>
          <a:xfrm>
            <a:off x="284198" y="3356992"/>
            <a:ext cx="3384376" cy="369332"/>
          </a:xfrm>
          <a:prstGeom prst="rect">
            <a:avLst/>
          </a:prstGeom>
          <a:noFill/>
        </p:spPr>
        <p:txBody>
          <a:bodyPr wrap="square" rtlCol="0">
            <a:spAutoFit/>
          </a:bodyPr>
          <a:lstStyle/>
          <a:p>
            <a:r>
              <a:rPr lang="sv-SE" i="1" dirty="0" smtClean="0"/>
              <a:t>Equivalent stress in the vessel</a:t>
            </a:r>
            <a:endParaRPr lang="sv-SE" i="1" dirty="0"/>
          </a:p>
        </p:txBody>
      </p:sp>
      <p:sp>
        <p:nvSpPr>
          <p:cNvPr id="9" name="TextBox 8"/>
          <p:cNvSpPr txBox="1"/>
          <p:nvPr/>
        </p:nvSpPr>
        <p:spPr>
          <a:xfrm>
            <a:off x="5619389" y="4603467"/>
            <a:ext cx="3024336" cy="369332"/>
          </a:xfrm>
          <a:prstGeom prst="rect">
            <a:avLst/>
          </a:prstGeom>
          <a:noFill/>
        </p:spPr>
        <p:txBody>
          <a:bodyPr wrap="square" rtlCol="0">
            <a:spAutoFit/>
          </a:bodyPr>
          <a:lstStyle/>
          <a:p>
            <a:r>
              <a:rPr lang="sv-SE" i="1" dirty="0" smtClean="0"/>
              <a:t>Equivalent stress in the rods</a:t>
            </a:r>
            <a:endParaRPr lang="sv-SE" i="1" dirty="0"/>
          </a:p>
        </p:txBody>
      </p:sp>
      <p:pic>
        <p:nvPicPr>
          <p:cNvPr id="16" name="Picture 4" descr="C:\Users\isaaklhiguera\AppData\Local\Microsoft\Windows\Temporary Internet Files\Content.Outlook\EPXC8XUY\Von Mises str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188" y="3644409"/>
            <a:ext cx="4857860" cy="3076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00" y="6585729"/>
            <a:ext cx="2232248" cy="338554"/>
          </a:xfrm>
          <a:prstGeom prst="rect">
            <a:avLst/>
          </a:prstGeom>
          <a:noFill/>
        </p:spPr>
        <p:txBody>
          <a:bodyPr wrap="square" rtlCol="0">
            <a:spAutoFit/>
          </a:bodyPr>
          <a:lstStyle/>
          <a:p>
            <a:r>
              <a:rPr lang="sv-SE" sz="1600" dirty="0" smtClean="0">
                <a:solidFill>
                  <a:srgbClr val="FF0000"/>
                </a:solidFill>
              </a:rPr>
              <a:t>Amplified 50 times</a:t>
            </a:r>
            <a:endParaRPr lang="sv-SE" sz="1600" dirty="0">
              <a:solidFill>
                <a:srgbClr val="FF0000"/>
              </a:solidFill>
            </a:endParaRPr>
          </a:p>
        </p:txBody>
      </p:sp>
    </p:spTree>
    <p:extLst>
      <p:ext uri="{BB962C8B-B14F-4D97-AF65-F5344CB8AC3E}">
        <p14:creationId xmlns:p14="http://schemas.microsoft.com/office/powerpoint/2010/main" val="40867284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CSPEC at ESS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230408" y="2844102"/>
            <a:ext cx="4358326" cy="3929542"/>
          </a:xfrm>
          <a:prstGeom prst="rect">
            <a:avLst/>
          </a:prstGeom>
        </p:spPr>
      </p:pic>
      <p:pic>
        <p:nvPicPr>
          <p:cNvPr id="6" name="Picture 5"/>
          <p:cNvPicPr>
            <a:picLocks noChangeAspect="1"/>
          </p:cNvPicPr>
          <p:nvPr/>
        </p:nvPicPr>
        <p:blipFill>
          <a:blip r:embed="rId3"/>
          <a:stretch>
            <a:fillRect/>
          </a:stretch>
        </p:blipFill>
        <p:spPr>
          <a:xfrm>
            <a:off x="4798183" y="2844102"/>
            <a:ext cx="4104070" cy="3929542"/>
          </a:xfrm>
          <a:prstGeom prst="rect">
            <a:avLst/>
          </a:prstGeom>
        </p:spPr>
      </p:pic>
      <p:pic>
        <p:nvPicPr>
          <p:cNvPr id="8" name="Picture 7"/>
          <p:cNvPicPr>
            <a:picLocks noChangeAspect="1"/>
          </p:cNvPicPr>
          <p:nvPr/>
        </p:nvPicPr>
        <p:blipFill>
          <a:blip r:embed="rId4"/>
          <a:stretch>
            <a:fillRect/>
          </a:stretch>
        </p:blipFill>
        <p:spPr>
          <a:xfrm>
            <a:off x="6667500" y="1666876"/>
            <a:ext cx="849312" cy="849312"/>
          </a:xfrm>
          <a:prstGeom prst="rect">
            <a:avLst/>
          </a:prstGeom>
        </p:spPr>
      </p:pic>
      <p:pic>
        <p:nvPicPr>
          <p:cNvPr id="9" name="Picture 8"/>
          <p:cNvPicPr>
            <a:picLocks noChangeAspect="1"/>
          </p:cNvPicPr>
          <p:nvPr/>
        </p:nvPicPr>
        <p:blipFill>
          <a:blip r:embed="rId5"/>
          <a:stretch>
            <a:fillRect/>
          </a:stretch>
        </p:blipFill>
        <p:spPr>
          <a:xfrm>
            <a:off x="7596336" y="1655497"/>
            <a:ext cx="857967" cy="860691"/>
          </a:xfrm>
          <a:prstGeom prst="rect">
            <a:avLst/>
          </a:prstGeom>
        </p:spPr>
      </p:pic>
      <p:sp>
        <p:nvSpPr>
          <p:cNvPr id="11" name="TextBox 10"/>
          <p:cNvSpPr txBox="1"/>
          <p:nvPr/>
        </p:nvSpPr>
        <p:spPr>
          <a:xfrm>
            <a:off x="351529" y="1406299"/>
            <a:ext cx="3043922" cy="1477328"/>
          </a:xfrm>
          <a:prstGeom prst="rect">
            <a:avLst/>
          </a:prstGeom>
          <a:noFill/>
        </p:spPr>
        <p:txBody>
          <a:bodyPr wrap="none" rtlCol="0">
            <a:spAutoFit/>
          </a:bodyPr>
          <a:lstStyle/>
          <a:p>
            <a:r>
              <a:rPr lang="en-US" dirty="0" smtClean="0"/>
              <a:t>Cold spectrometer</a:t>
            </a:r>
          </a:p>
          <a:p>
            <a:r>
              <a:rPr lang="en-US" dirty="0" smtClean="0"/>
              <a:t>0.2 </a:t>
            </a:r>
            <a:r>
              <a:rPr lang="en-US" dirty="0" err="1" smtClean="0"/>
              <a:t>meV</a:t>
            </a:r>
            <a:r>
              <a:rPr lang="en-US" dirty="0" smtClean="0"/>
              <a:t> &lt; </a:t>
            </a:r>
            <a:r>
              <a:rPr lang="en-US" dirty="0" err="1" smtClean="0"/>
              <a:t>E</a:t>
            </a:r>
            <a:r>
              <a:rPr lang="en-US" baseline="-25000" dirty="0" err="1" smtClean="0"/>
              <a:t>i</a:t>
            </a:r>
            <a:r>
              <a:rPr lang="en-US" dirty="0" smtClean="0"/>
              <a:t> &lt; 20 </a:t>
            </a:r>
            <a:r>
              <a:rPr lang="en-US" dirty="0" err="1" smtClean="0"/>
              <a:t>meV</a:t>
            </a:r>
            <a:endParaRPr lang="en-US" dirty="0" smtClean="0"/>
          </a:p>
          <a:p>
            <a:r>
              <a:rPr lang="en-US" dirty="0" smtClean="0"/>
              <a:t>29m</a:t>
            </a:r>
            <a:r>
              <a:rPr lang="en-US" baseline="30000" dirty="0" smtClean="0"/>
              <a:t>2</a:t>
            </a:r>
            <a:r>
              <a:rPr lang="en-US" dirty="0" smtClean="0"/>
              <a:t> detector </a:t>
            </a:r>
          </a:p>
          <a:p>
            <a:r>
              <a:rPr lang="en-US" dirty="0" smtClean="0"/>
              <a:t>Horizontal coverage 5° to 135°</a:t>
            </a:r>
          </a:p>
          <a:p>
            <a:r>
              <a:rPr lang="en-US" dirty="0" smtClean="0"/>
              <a:t>Vertical coverage -25° to 25</a:t>
            </a:r>
            <a:r>
              <a:rPr lang="en-US" dirty="0"/>
              <a:t>° </a:t>
            </a:r>
          </a:p>
        </p:txBody>
      </p:sp>
    </p:spTree>
    <p:extLst>
      <p:ext uri="{BB962C8B-B14F-4D97-AF65-F5344CB8AC3E}">
        <p14:creationId xmlns:p14="http://schemas.microsoft.com/office/powerpoint/2010/main" val="3363834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8" y="3257425"/>
            <a:ext cx="5445041"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Users\isaaklhiguera\AppData\Local\Microsoft\Windows\Temporary Internet Files\Content.Outlook\EPXC8XUY\03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9" t="4626" r="3369" b="-4626"/>
          <a:stretch/>
        </p:blipFill>
        <p:spPr bwMode="auto">
          <a:xfrm>
            <a:off x="4535488" y="1479383"/>
            <a:ext cx="4608512" cy="2237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sz="4000" dirty="0" smtClean="0"/>
              <a:t>Multi-Grid</a:t>
            </a:r>
            <a:r>
              <a:rPr lang="sv-SE" dirty="0" smtClean="0"/>
              <a:t/>
            </a:r>
            <a:br>
              <a:rPr lang="sv-SE" dirty="0" smtClean="0"/>
            </a:br>
            <a:r>
              <a:rPr lang="sv-SE" sz="2400" dirty="0" smtClean="0"/>
              <a:t>Detector for CSPEC</a:t>
            </a:r>
            <a:endParaRPr lang="sv-SE" sz="4000" dirty="0"/>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a:p>
        </p:txBody>
      </p:sp>
      <p:sp>
        <p:nvSpPr>
          <p:cNvPr id="5" name="TextBox 4"/>
          <p:cNvSpPr txBox="1"/>
          <p:nvPr/>
        </p:nvSpPr>
        <p:spPr>
          <a:xfrm>
            <a:off x="5569755" y="3645024"/>
            <a:ext cx="3600400" cy="923330"/>
          </a:xfrm>
          <a:prstGeom prst="rect">
            <a:avLst/>
          </a:prstGeom>
          <a:noFill/>
        </p:spPr>
        <p:txBody>
          <a:bodyPr wrap="square" rtlCol="0">
            <a:spAutoFit/>
          </a:bodyPr>
          <a:lstStyle/>
          <a:p>
            <a:r>
              <a:rPr lang="sv-SE" dirty="0" smtClean="0"/>
              <a:t>Neighbour vessels configuration, minimizing dead spaces, 21mm from grid to grid</a:t>
            </a:r>
            <a:endParaRPr lang="sv-SE" dirty="0"/>
          </a:p>
        </p:txBody>
      </p:sp>
      <p:sp>
        <p:nvSpPr>
          <p:cNvPr id="8" name="TextBox 7"/>
          <p:cNvSpPr txBox="1"/>
          <p:nvPr/>
        </p:nvSpPr>
        <p:spPr>
          <a:xfrm>
            <a:off x="1475656" y="6273225"/>
            <a:ext cx="2952328" cy="584775"/>
          </a:xfrm>
          <a:prstGeom prst="rect">
            <a:avLst/>
          </a:prstGeom>
          <a:noFill/>
        </p:spPr>
        <p:txBody>
          <a:bodyPr wrap="square" rtlCol="0">
            <a:spAutoFit/>
          </a:bodyPr>
          <a:lstStyle/>
          <a:p>
            <a:r>
              <a:rPr lang="sv-SE" sz="1600" dirty="0" smtClean="0"/>
              <a:t>Integration of the detector vessels in the CSPEC instrument</a:t>
            </a:r>
            <a:endParaRPr lang="sv-SE" sz="1600" dirty="0"/>
          </a:p>
        </p:txBody>
      </p:sp>
      <p:sp>
        <p:nvSpPr>
          <p:cNvPr id="9" name="TextBox 8"/>
          <p:cNvSpPr txBox="1"/>
          <p:nvPr/>
        </p:nvSpPr>
        <p:spPr>
          <a:xfrm>
            <a:off x="251520" y="1601328"/>
            <a:ext cx="4032448" cy="1200329"/>
          </a:xfrm>
          <a:prstGeom prst="rect">
            <a:avLst/>
          </a:prstGeom>
          <a:noFill/>
        </p:spPr>
        <p:txBody>
          <a:bodyPr wrap="square" rtlCol="0">
            <a:spAutoFit/>
          </a:bodyPr>
          <a:lstStyle/>
          <a:p>
            <a:pPr marL="285750" indent="-285750">
              <a:buFont typeface="Arial" panose="020B0604020202020204" pitchFamily="34" charset="0"/>
              <a:buChar char="•"/>
            </a:pPr>
            <a:r>
              <a:rPr lang="sv-SE" dirty="0" smtClean="0"/>
              <a:t>Vessel length: 3.5m</a:t>
            </a:r>
          </a:p>
          <a:p>
            <a:pPr marL="285750" indent="-285750">
              <a:buFont typeface="Arial" panose="020B0604020202020204" pitchFamily="34" charset="0"/>
              <a:buChar char="•"/>
            </a:pPr>
            <a:r>
              <a:rPr lang="sv-SE" dirty="0" smtClean="0"/>
              <a:t>Detector configuration: 2 columns per vessel (column width 153.5mm)</a:t>
            </a:r>
          </a:p>
          <a:p>
            <a:endParaRPr lang="sv-SE" dirty="0"/>
          </a:p>
        </p:txBody>
      </p:sp>
    </p:spTree>
    <p:extLst>
      <p:ext uri="{BB962C8B-B14F-4D97-AF65-F5344CB8AC3E}">
        <p14:creationId xmlns:p14="http://schemas.microsoft.com/office/powerpoint/2010/main" val="26762149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 b="-328"/>
          <a:stretch/>
        </p:blipFill>
        <p:spPr>
          <a:xfrm>
            <a:off x="4840145" y="2214858"/>
            <a:ext cx="4303855" cy="3564398"/>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pic>
        <p:nvPicPr>
          <p:cNvPr id="3" name="Picture 2" descr="logo_green.png"/>
          <p:cNvPicPr>
            <a:picLocks noChangeAspect="1"/>
          </p:cNvPicPr>
          <p:nvPr/>
        </p:nvPicPr>
        <p:blipFill rotWithShape="1">
          <a:blip r:embed="rId3">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4" cstate="print"/>
          <a:stretch>
            <a:fillRect/>
          </a:stretch>
        </p:blipFill>
        <p:spPr>
          <a:xfrm>
            <a:off x="6807529" y="408950"/>
            <a:ext cx="689306" cy="651222"/>
          </a:xfrm>
          <a:prstGeom prst="rect">
            <a:avLst/>
          </a:prstGeom>
        </p:spPr>
      </p:pic>
      <p:sp>
        <p:nvSpPr>
          <p:cNvPr id="6" name="TextBox 5"/>
          <p:cNvSpPr txBox="1"/>
          <p:nvPr/>
        </p:nvSpPr>
        <p:spPr>
          <a:xfrm>
            <a:off x="175569" y="1521880"/>
            <a:ext cx="4742846" cy="2492990"/>
          </a:xfrm>
          <a:prstGeom prst="rect">
            <a:avLst/>
          </a:prstGeom>
          <a:noFill/>
        </p:spPr>
        <p:txBody>
          <a:bodyPr wrap="square" rtlCol="0">
            <a:spAutoFit/>
          </a:bodyPr>
          <a:lstStyle/>
          <a:p>
            <a:pPr marL="285750" indent="-285750">
              <a:spcAft>
                <a:spcPts val="600"/>
              </a:spcAft>
              <a:buFont typeface="Arial"/>
              <a:buChar char="•"/>
            </a:pPr>
            <a:r>
              <a:rPr lang="en-US" dirty="0" smtClean="0"/>
              <a:t>Multi-Grid developed and characterized.</a:t>
            </a:r>
          </a:p>
          <a:p>
            <a:pPr marL="285750" indent="-285750">
              <a:spcAft>
                <a:spcPts val="600"/>
              </a:spcAft>
              <a:buFont typeface="Arial"/>
              <a:buChar char="•"/>
            </a:pPr>
            <a:r>
              <a:rPr lang="en-US" b="1" u="sng" dirty="0"/>
              <a:t>Large-Area detectors possible </a:t>
            </a:r>
            <a:r>
              <a:rPr lang="en-US" b="1" u="sng" dirty="0" smtClean="0"/>
              <a:t>again</a:t>
            </a:r>
            <a:endParaRPr lang="en-US" dirty="0" smtClean="0"/>
          </a:p>
          <a:p>
            <a:pPr marL="285750" indent="-285750">
              <a:spcAft>
                <a:spcPts val="600"/>
              </a:spcAft>
              <a:buFont typeface="Arial"/>
              <a:buChar char="•"/>
            </a:pPr>
            <a:r>
              <a:rPr lang="en-US" dirty="0" smtClean="0"/>
              <a:t>Operated at CNCS over 11 months. </a:t>
            </a:r>
            <a:endParaRPr lang="de-DE" dirty="0" smtClean="0"/>
          </a:p>
          <a:p>
            <a:pPr marL="285750" indent="-285750">
              <a:spcAft>
                <a:spcPts val="600"/>
              </a:spcAft>
              <a:buFont typeface="Arial"/>
              <a:buChar char="•"/>
            </a:pPr>
            <a:r>
              <a:rPr lang="en-US" dirty="0" smtClean="0"/>
              <a:t>Multi-Grid baseline detector for </a:t>
            </a:r>
          </a:p>
          <a:p>
            <a:pPr lvl="2">
              <a:spcAft>
                <a:spcPts val="600"/>
              </a:spcAft>
            </a:pPr>
            <a:r>
              <a:rPr lang="en-US" dirty="0" smtClean="0"/>
              <a:t>CSPEC and T-REX at ESS</a:t>
            </a:r>
          </a:p>
          <a:p>
            <a:pPr marL="285750" indent="-285750">
              <a:spcAft>
                <a:spcPts val="600"/>
              </a:spcAft>
              <a:buFont typeface="Arial"/>
              <a:buChar char="•"/>
            </a:pPr>
            <a:r>
              <a:rPr lang="en-US" dirty="0" smtClean="0"/>
              <a:t>Test at SEQUOIA proposed</a:t>
            </a:r>
          </a:p>
          <a:p>
            <a:pPr marL="285750" indent="-285750">
              <a:spcAft>
                <a:spcPts val="600"/>
              </a:spcAft>
              <a:buFont typeface="Arial"/>
              <a:buChar char="•"/>
            </a:pPr>
            <a:r>
              <a:rPr lang="en-US" dirty="0"/>
              <a:t>Instrument-focused design is </a:t>
            </a:r>
            <a:r>
              <a:rPr lang="en-US" dirty="0" smtClean="0"/>
              <a:t>underway</a:t>
            </a:r>
            <a:endParaRPr lang="en-US" dirty="0"/>
          </a:p>
        </p:txBody>
      </p:sp>
      <p:sp>
        <p:nvSpPr>
          <p:cNvPr id="8" name="TextBox 7"/>
          <p:cNvSpPr txBox="1"/>
          <p:nvPr/>
        </p:nvSpPr>
        <p:spPr>
          <a:xfrm>
            <a:off x="303489" y="5604757"/>
            <a:ext cx="4207414" cy="646331"/>
          </a:xfrm>
          <a:prstGeom prst="rect">
            <a:avLst/>
          </a:prstGeom>
          <a:noFill/>
          <a:ln w="38100" cmpd="sng">
            <a:solidFill>
              <a:srgbClr val="FFFF00"/>
            </a:solidFill>
          </a:ln>
        </p:spPr>
        <p:txBody>
          <a:bodyPr wrap="square" rtlCol="0">
            <a:spAutoFit/>
          </a:bodyPr>
          <a:lstStyle/>
          <a:p>
            <a:pPr algn="ctr"/>
            <a:r>
              <a:rPr lang="en-US" dirty="0" smtClean="0">
                <a:solidFill>
                  <a:schemeClr val="accent2">
                    <a:lumMod val="75000"/>
                  </a:schemeClr>
                </a:solidFill>
                <a:latin typeface="Arial"/>
                <a:cs typeface="Arial"/>
              </a:rPr>
              <a:t>Thanks to the colleagues at SNS for this opportunity and cooperation!</a:t>
            </a:r>
            <a:endParaRPr lang="en-US" dirty="0">
              <a:solidFill>
                <a:schemeClr val="accent2">
                  <a:lumMod val="75000"/>
                </a:schemeClr>
              </a:solidFill>
              <a:latin typeface="Arial"/>
              <a:cs typeface="Arial"/>
            </a:endParaRPr>
          </a:p>
        </p:txBody>
      </p:sp>
      <p:sp>
        <p:nvSpPr>
          <p:cNvPr id="10" name="TextBox 9"/>
          <p:cNvSpPr txBox="1"/>
          <p:nvPr/>
        </p:nvSpPr>
        <p:spPr>
          <a:xfrm>
            <a:off x="6471298" y="1823020"/>
            <a:ext cx="2649884" cy="338554"/>
          </a:xfrm>
          <a:prstGeom prst="rect">
            <a:avLst/>
          </a:prstGeom>
          <a:noFill/>
        </p:spPr>
        <p:txBody>
          <a:bodyPr wrap="none" rtlCol="0">
            <a:spAutoFit/>
          </a:bodyPr>
          <a:lstStyle/>
          <a:p>
            <a:pPr defTabSz="914400"/>
            <a:r>
              <a:rPr lang="en-US" sz="1600" dirty="0" smtClean="0">
                <a:solidFill>
                  <a:prstClr val="black"/>
                </a:solidFill>
                <a:latin typeface="Calibri"/>
              </a:rPr>
              <a:t>WP 4.3: Large-Area Detectors</a:t>
            </a:r>
            <a:endParaRPr lang="en-US" sz="1600" dirty="0">
              <a:solidFill>
                <a:prstClr val="black"/>
              </a:solidFill>
              <a:latin typeface="Calibri"/>
            </a:endParaRPr>
          </a:p>
        </p:txBody>
      </p:sp>
      <p:sp>
        <p:nvSpPr>
          <p:cNvPr id="11" name="TextBox 10"/>
          <p:cNvSpPr txBox="1"/>
          <p:nvPr/>
        </p:nvSpPr>
        <p:spPr>
          <a:xfrm>
            <a:off x="6471298" y="1606996"/>
            <a:ext cx="2609608" cy="276999"/>
          </a:xfrm>
          <a:prstGeom prst="rect">
            <a:avLst/>
          </a:prstGeom>
          <a:noFill/>
        </p:spPr>
        <p:txBody>
          <a:bodyPr wrap="none" rtlCol="0">
            <a:spAutoFit/>
          </a:bodyPr>
          <a:lstStyle/>
          <a:p>
            <a:pPr defTabSz="914400"/>
            <a:r>
              <a:rPr lang="en-US" sz="1200" dirty="0" smtClean="0">
                <a:solidFill>
                  <a:prstClr val="black"/>
                </a:solidFill>
                <a:latin typeface="Calibri"/>
              </a:rPr>
              <a:t>Horizon 2020 grant </a:t>
            </a:r>
            <a:r>
              <a:rPr lang="en-US" sz="1200" dirty="0">
                <a:solidFill>
                  <a:prstClr val="black"/>
                </a:solidFill>
                <a:latin typeface="Calibri"/>
              </a:rPr>
              <a:t>agreement 676548</a:t>
            </a:r>
          </a:p>
        </p:txBody>
      </p:sp>
      <p:pic>
        <p:nvPicPr>
          <p:cNvPr id="12" name="Picture 11"/>
          <p:cNvPicPr>
            <a:picLocks noChangeAspect="1"/>
          </p:cNvPicPr>
          <p:nvPr/>
        </p:nvPicPr>
        <p:blipFill>
          <a:blip r:embed="rId5"/>
          <a:stretch>
            <a:fillRect/>
          </a:stretch>
        </p:blipFill>
        <p:spPr>
          <a:xfrm>
            <a:off x="5262811" y="1417638"/>
            <a:ext cx="1144196" cy="764704"/>
          </a:xfrm>
          <a:prstGeom prst="rect">
            <a:avLst/>
          </a:prstGeom>
        </p:spPr>
      </p:pic>
      <p:sp>
        <p:nvSpPr>
          <p:cNvPr id="4" name="Rectangle 3"/>
          <p:cNvSpPr/>
          <p:nvPr/>
        </p:nvSpPr>
        <p:spPr>
          <a:xfrm>
            <a:off x="5353283" y="5889450"/>
            <a:ext cx="3601030" cy="723275"/>
          </a:xfrm>
          <a:prstGeom prst="rect">
            <a:avLst/>
          </a:prstGeom>
        </p:spPr>
        <p:txBody>
          <a:bodyPr wrap="square">
            <a:spAutoFit/>
          </a:bodyPr>
          <a:lstStyle/>
          <a:p>
            <a:pPr>
              <a:spcAft>
                <a:spcPts val="600"/>
              </a:spcAft>
            </a:pPr>
            <a:r>
              <a:rPr lang="de-DE" dirty="0"/>
              <a:t>2017 JINST 12 P04030</a:t>
            </a:r>
            <a:r>
              <a:rPr lang="en-US" dirty="0"/>
              <a:t> </a:t>
            </a:r>
          </a:p>
          <a:p>
            <a:pPr>
              <a:spcAft>
                <a:spcPts val="600"/>
              </a:spcAft>
            </a:pPr>
            <a:r>
              <a:rPr lang="en-US" dirty="0" smtClean="0"/>
              <a:t>(</a:t>
            </a:r>
            <a:r>
              <a:rPr lang="en-US" dirty="0">
                <a:hlinkClick r:id="rId6"/>
              </a:rPr>
              <a:t>https://arxiv.org/abs/1703.03626</a:t>
            </a:r>
            <a:r>
              <a:rPr lang="en-US" dirty="0"/>
              <a:t> )</a:t>
            </a:r>
          </a:p>
        </p:txBody>
      </p:sp>
    </p:spTree>
    <p:extLst>
      <p:ext uri="{BB962C8B-B14F-4D97-AF65-F5344CB8AC3E}">
        <p14:creationId xmlns:p14="http://schemas.microsoft.com/office/powerpoint/2010/main" val="34888751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00"/>
          <p:cNvSpPr txBox="1"/>
          <p:nvPr/>
        </p:nvSpPr>
        <p:spPr>
          <a:xfrm>
            <a:off x="4120973" y="5091190"/>
            <a:ext cx="4320480" cy="1754327"/>
          </a:xfrm>
          <a:prstGeom prst="rect">
            <a:avLst/>
          </a:prstGeom>
          <a:noFill/>
          <a:ln>
            <a:solidFill>
              <a:srgbClr val="008000"/>
            </a:solidFill>
          </a:ln>
        </p:spPr>
        <p:txBody>
          <a:bodyPr wrap="square" rtlCol="0">
            <a:spAutoFit/>
          </a:bodyPr>
          <a:lstStyle/>
          <a:p>
            <a:pPr marL="285750" indent="-285750" defTabSz="914400">
              <a:buFont typeface="Arial"/>
              <a:buChar char="•"/>
            </a:pPr>
            <a:r>
              <a:rPr lang="en-US" b="1" dirty="0" smtClean="0">
                <a:solidFill>
                  <a:srgbClr val="008000"/>
                </a:solidFill>
                <a:latin typeface="Calibri"/>
              </a:rPr>
              <a:t>Large area</a:t>
            </a:r>
          </a:p>
          <a:p>
            <a:pPr marL="285750" indent="-285750" defTabSz="914400">
              <a:buFont typeface="Arial"/>
              <a:buChar char="•"/>
            </a:pPr>
            <a:r>
              <a:rPr lang="en-US" b="1" dirty="0" smtClean="0">
                <a:solidFill>
                  <a:srgbClr val="008000"/>
                </a:solidFill>
                <a:latin typeface="Calibri"/>
              </a:rPr>
              <a:t>Low cost</a:t>
            </a:r>
          </a:p>
          <a:p>
            <a:pPr marL="285750" indent="-285750" defTabSz="914400">
              <a:buFont typeface="Arial"/>
              <a:buChar char="•"/>
            </a:pPr>
            <a:r>
              <a:rPr lang="en-US" dirty="0" smtClean="0">
                <a:solidFill>
                  <a:srgbClr val="008000"/>
                </a:solidFill>
                <a:latin typeface="Calibri"/>
              </a:rPr>
              <a:t>Modular</a:t>
            </a:r>
          </a:p>
          <a:p>
            <a:pPr marL="285750" indent="-285750" defTabSz="914400">
              <a:buFont typeface="Arial"/>
              <a:buChar char="•"/>
            </a:pPr>
            <a:r>
              <a:rPr lang="en-US" dirty="0" smtClean="0">
                <a:solidFill>
                  <a:srgbClr val="008000"/>
                </a:solidFill>
                <a:latin typeface="Calibri"/>
              </a:rPr>
              <a:t>High total efficiency</a:t>
            </a:r>
          </a:p>
          <a:p>
            <a:pPr marL="285750" indent="-285750" defTabSz="914400">
              <a:buFont typeface="Arial"/>
              <a:buChar char="•"/>
            </a:pPr>
            <a:r>
              <a:rPr lang="en-US" dirty="0" smtClean="0">
                <a:solidFill>
                  <a:srgbClr val="008000"/>
                </a:solidFill>
                <a:latin typeface="Calibri"/>
              </a:rPr>
              <a:t>Many layers – lower local rate</a:t>
            </a:r>
          </a:p>
          <a:p>
            <a:pPr marL="285750" indent="-285750" defTabSz="914400">
              <a:buFont typeface="Arial"/>
              <a:buChar char="•"/>
            </a:pPr>
            <a:r>
              <a:rPr lang="en-US" dirty="0" smtClean="0">
                <a:solidFill>
                  <a:srgbClr val="008000"/>
                </a:solidFill>
                <a:latin typeface="Calibri"/>
              </a:rPr>
              <a:t>No need for resistive readout – low gain</a:t>
            </a:r>
            <a:endParaRPr lang="en-US" dirty="0">
              <a:solidFill>
                <a:srgbClr val="008000"/>
              </a:solidFill>
              <a:latin typeface="Calibri"/>
            </a:endParaRPr>
          </a:p>
        </p:txBody>
      </p:sp>
      <p:sp>
        <p:nvSpPr>
          <p:cNvPr id="2" name="Title 1"/>
          <p:cNvSpPr>
            <a:spLocks noGrp="1"/>
          </p:cNvSpPr>
          <p:nvPr>
            <p:ph type="title"/>
          </p:nvPr>
        </p:nvSpPr>
        <p:spPr/>
        <p:txBody>
          <a:bodyPr/>
          <a:lstStyle/>
          <a:p>
            <a:r>
              <a:rPr lang="en-US" dirty="0"/>
              <a:t>B10 Detectors as Alternative to He3</a:t>
            </a:r>
          </a:p>
        </p:txBody>
      </p:sp>
      <p:pic>
        <p:nvPicPr>
          <p:cNvPr id="45" name="Picture 44" descr="ILL-web-png.png"/>
          <p:cNvPicPr>
            <a:picLocks noChangeAspect="1"/>
          </p:cNvPicPr>
          <p:nvPr/>
        </p:nvPicPr>
        <p:blipFill>
          <a:blip r:embed="rId2" cstate="print"/>
          <a:stretch>
            <a:fillRect/>
          </a:stretch>
        </p:blipFill>
        <p:spPr>
          <a:xfrm>
            <a:off x="8502183" y="1671848"/>
            <a:ext cx="611406" cy="577626"/>
          </a:xfrm>
          <a:prstGeom prst="rect">
            <a:avLst/>
          </a:prstGeom>
        </p:spPr>
      </p:pic>
      <p:pic>
        <p:nvPicPr>
          <p:cNvPr id="75" name="Picture 74"/>
          <p:cNvPicPr>
            <a:picLocks noChangeAspect="1"/>
          </p:cNvPicPr>
          <p:nvPr/>
        </p:nvPicPr>
        <p:blipFill>
          <a:blip r:embed="rId3"/>
          <a:stretch>
            <a:fillRect/>
          </a:stretch>
        </p:blipFill>
        <p:spPr>
          <a:xfrm>
            <a:off x="6159422" y="36390"/>
            <a:ext cx="1410787" cy="505601"/>
          </a:xfrm>
          <a:prstGeom prst="rect">
            <a:avLst/>
          </a:prstGeom>
        </p:spPr>
      </p:pic>
      <p:grpSp>
        <p:nvGrpSpPr>
          <p:cNvPr id="42" name="Group 41"/>
          <p:cNvGrpSpPr/>
          <p:nvPr/>
        </p:nvGrpSpPr>
        <p:grpSpPr>
          <a:xfrm>
            <a:off x="75177" y="1251499"/>
            <a:ext cx="2672209" cy="2820113"/>
            <a:chOff x="58895" y="1488263"/>
            <a:chExt cx="2672209" cy="2820113"/>
          </a:xfrm>
        </p:grpSpPr>
        <p:sp>
          <p:nvSpPr>
            <p:cNvPr id="77" name="Rectangle 4"/>
            <p:cNvSpPr>
              <a:spLocks noChangeArrowheads="1"/>
            </p:cNvSpPr>
            <p:nvPr/>
          </p:nvSpPr>
          <p:spPr bwMode="auto">
            <a:xfrm>
              <a:off x="1623823" y="1763190"/>
              <a:ext cx="51346"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78" name="Rectangle 4"/>
            <p:cNvSpPr>
              <a:spLocks noChangeArrowheads="1"/>
            </p:cNvSpPr>
            <p:nvPr/>
          </p:nvSpPr>
          <p:spPr bwMode="auto">
            <a:xfrm>
              <a:off x="1777859" y="1763190"/>
              <a:ext cx="102691"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79" name="Rectangle 78"/>
            <p:cNvSpPr/>
            <p:nvPr/>
          </p:nvSpPr>
          <p:spPr bwMode="auto">
            <a:xfrm>
              <a:off x="1674392" y="1763190"/>
              <a:ext cx="154813" cy="1768078"/>
            </a:xfrm>
            <a:prstGeom prst="rect">
              <a:avLst/>
            </a:prstGeom>
            <a:blipFill dpi="0" rotWithShape="0">
              <a:blip r:embed="rId4"/>
              <a:srcRect/>
              <a:tile tx="0" ty="0" sx="100000" sy="100000" flip="none" algn="tl"/>
            </a:blip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4291" tIns="32146" rIns="64291" bIns="32146"/>
            <a:lstStyle/>
            <a:p>
              <a:pPr defTabSz="914400">
                <a:defRPr/>
              </a:pPr>
              <a:endParaRPr lang="en-US" sz="1700">
                <a:solidFill>
                  <a:prstClr val="black"/>
                </a:solidFill>
                <a:latin typeface="Calibri"/>
              </a:endParaRPr>
            </a:p>
          </p:txBody>
        </p:sp>
        <p:cxnSp>
          <p:nvCxnSpPr>
            <p:cNvPr id="80" name="Straight Arrow Connector 79"/>
            <p:cNvCxnSpPr/>
            <p:nvPr/>
          </p:nvCxnSpPr>
          <p:spPr bwMode="auto">
            <a:xfrm flipV="1">
              <a:off x="1264403" y="3069157"/>
              <a:ext cx="359420" cy="611684"/>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flipH="1" flipV="1">
              <a:off x="1707538" y="3499139"/>
              <a:ext cx="321469" cy="320352"/>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 name="TextBox 9"/>
            <p:cNvSpPr txBox="1">
              <a:spLocks noChangeArrowheads="1"/>
            </p:cNvSpPr>
            <p:nvPr/>
          </p:nvSpPr>
          <p:spPr bwMode="auto">
            <a:xfrm>
              <a:off x="273207" y="3597125"/>
              <a:ext cx="96663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dirty="0"/>
                <a:t>B-10 </a:t>
              </a:r>
              <a:r>
                <a:rPr lang="en-US" sz="1400" dirty="0" smtClean="0"/>
                <a:t>film</a:t>
              </a:r>
            </a:p>
            <a:p>
              <a:pPr defTabSz="914400" eaLnBrk="1" hangingPunct="1"/>
              <a:r>
                <a:rPr lang="en-US" sz="1400" dirty="0" smtClean="0"/>
                <a:t>on both sides</a:t>
              </a:r>
              <a:endParaRPr lang="en-US" sz="1400" dirty="0"/>
            </a:p>
          </p:txBody>
        </p:sp>
        <p:sp>
          <p:nvSpPr>
            <p:cNvPr id="83" name="TextBox 10"/>
            <p:cNvSpPr txBox="1">
              <a:spLocks noChangeArrowheads="1"/>
            </p:cNvSpPr>
            <p:nvPr/>
          </p:nvSpPr>
          <p:spPr bwMode="auto">
            <a:xfrm>
              <a:off x="1572478" y="3852737"/>
              <a:ext cx="1016868"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t>Al substrate</a:t>
              </a:r>
            </a:p>
          </p:txBody>
        </p:sp>
        <p:sp>
          <p:nvSpPr>
            <p:cNvPr id="84" name="TextBox 14"/>
            <p:cNvSpPr txBox="1">
              <a:spLocks noChangeArrowheads="1"/>
            </p:cNvSpPr>
            <p:nvPr/>
          </p:nvSpPr>
          <p:spPr bwMode="auto">
            <a:xfrm>
              <a:off x="166051" y="2031081"/>
              <a:ext cx="35272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2000" dirty="0">
                  <a:solidFill>
                    <a:srgbClr val="C0504D"/>
                  </a:solidFill>
                </a:rPr>
                <a:t>n</a:t>
              </a:r>
            </a:p>
          </p:txBody>
        </p:sp>
        <p:sp>
          <p:nvSpPr>
            <p:cNvPr id="85" name="TextBox 15"/>
            <p:cNvSpPr txBox="1">
              <a:spLocks noChangeArrowheads="1"/>
            </p:cNvSpPr>
            <p:nvPr/>
          </p:nvSpPr>
          <p:spPr bwMode="auto">
            <a:xfrm>
              <a:off x="541098" y="1930622"/>
              <a:ext cx="1082725"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dirty="0"/>
                <a:t>conversion</a:t>
              </a:r>
            </a:p>
          </p:txBody>
        </p:sp>
        <p:cxnSp>
          <p:nvCxnSpPr>
            <p:cNvPr id="86" name="Straight Arrow Connector 85"/>
            <p:cNvCxnSpPr>
              <a:stCxn id="85" idx="2"/>
            </p:cNvCxnSpPr>
            <p:nvPr/>
          </p:nvCxnSpPr>
          <p:spPr bwMode="auto">
            <a:xfrm>
              <a:off x="1083577" y="2211907"/>
              <a:ext cx="488900" cy="107156"/>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Arrow Connector 86"/>
            <p:cNvCxnSpPr/>
            <p:nvPr/>
          </p:nvCxnSpPr>
          <p:spPr bwMode="auto">
            <a:xfrm flipV="1">
              <a:off x="1675168" y="2263253"/>
              <a:ext cx="154037" cy="167432"/>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Arrow Connector 87"/>
            <p:cNvCxnSpPr/>
            <p:nvPr/>
          </p:nvCxnSpPr>
          <p:spPr bwMode="auto">
            <a:xfrm flipH="1">
              <a:off x="931772" y="2432917"/>
              <a:ext cx="743396" cy="747861"/>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9" name="TextBox 24"/>
            <p:cNvSpPr txBox="1">
              <a:spLocks noChangeArrowheads="1"/>
            </p:cNvSpPr>
            <p:nvPr/>
          </p:nvSpPr>
          <p:spPr bwMode="auto">
            <a:xfrm>
              <a:off x="58895" y="2888330"/>
              <a:ext cx="667494"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t>gas</a:t>
              </a:r>
            </a:p>
          </p:txBody>
        </p:sp>
        <p:sp>
          <p:nvSpPr>
            <p:cNvPr id="90" name="Explosion 2 25"/>
            <p:cNvSpPr>
              <a:spLocks noChangeArrowheads="1"/>
            </p:cNvSpPr>
            <p:nvPr/>
          </p:nvSpPr>
          <p:spPr bwMode="auto">
            <a:xfrm>
              <a:off x="1623822" y="2374874"/>
              <a:ext cx="129480" cy="111621"/>
            </a:xfrm>
            <a:prstGeom prst="irregularSeal2">
              <a:avLst/>
            </a:prstGeom>
            <a:solidFill>
              <a:srgbClr val="FF0000"/>
            </a:solidFill>
            <a:ln w="25400">
              <a:solidFill>
                <a:srgbClr val="000000"/>
              </a:solidFill>
              <a:round/>
              <a:headEnd/>
              <a:tailEnd/>
            </a:ln>
          </p:spPr>
          <p:txBody>
            <a:bodyPr lIns="64291" tIns="32146" rIns="64291" bIns="32146"/>
            <a:lstStyle/>
            <a:p>
              <a:pPr defTabSz="914400"/>
              <a:endParaRPr lang="en-US" sz="1700">
                <a:solidFill>
                  <a:prstClr val="black"/>
                </a:solidFill>
                <a:latin typeface="Calibri"/>
              </a:endParaRPr>
            </a:p>
          </p:txBody>
        </p:sp>
        <p:sp>
          <p:nvSpPr>
            <p:cNvPr id="91" name="TextBox 28"/>
            <p:cNvSpPr txBox="1">
              <a:spLocks noChangeArrowheads="1"/>
            </p:cNvSpPr>
            <p:nvPr/>
          </p:nvSpPr>
          <p:spPr bwMode="auto">
            <a:xfrm>
              <a:off x="380363" y="2566862"/>
              <a:ext cx="964406"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solidFill>
                    <a:srgbClr val="FF0000"/>
                  </a:solidFill>
                </a:rPr>
                <a:t>fragment 1</a:t>
              </a:r>
            </a:p>
          </p:txBody>
        </p:sp>
        <p:sp>
          <p:nvSpPr>
            <p:cNvPr id="92" name="TextBox 29"/>
            <p:cNvSpPr txBox="1">
              <a:spLocks noChangeArrowheads="1"/>
            </p:cNvSpPr>
            <p:nvPr/>
          </p:nvSpPr>
          <p:spPr bwMode="auto">
            <a:xfrm>
              <a:off x="1773395" y="1977502"/>
              <a:ext cx="957709"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solidFill>
                    <a:srgbClr val="FF0000"/>
                  </a:solidFill>
                </a:rPr>
                <a:t>fragment 2</a:t>
              </a:r>
            </a:p>
          </p:txBody>
        </p:sp>
        <p:sp>
          <p:nvSpPr>
            <p:cNvPr id="93" name="TextBox 24"/>
            <p:cNvSpPr txBox="1">
              <a:spLocks noChangeArrowheads="1"/>
            </p:cNvSpPr>
            <p:nvPr/>
          </p:nvSpPr>
          <p:spPr bwMode="auto">
            <a:xfrm>
              <a:off x="2029007" y="1488263"/>
              <a:ext cx="667494"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dirty="0"/>
                <a:t>gas</a:t>
              </a:r>
            </a:p>
          </p:txBody>
        </p:sp>
        <p:cxnSp>
          <p:nvCxnSpPr>
            <p:cNvPr id="100" name="Straight Arrow Connector 99"/>
            <p:cNvCxnSpPr/>
            <p:nvPr/>
          </p:nvCxnSpPr>
          <p:spPr>
            <a:xfrm flipV="1">
              <a:off x="178690" y="2442914"/>
              <a:ext cx="1427662" cy="28903"/>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014066" y="1518563"/>
            <a:ext cx="3776204" cy="2101182"/>
            <a:chOff x="3656398" y="1774352"/>
            <a:chExt cx="3776204" cy="2101182"/>
          </a:xfrm>
        </p:grpSpPr>
        <p:sp>
          <p:nvSpPr>
            <p:cNvPr id="11" name="Rectangle 4"/>
            <p:cNvSpPr>
              <a:spLocks noChangeArrowheads="1"/>
            </p:cNvSpPr>
            <p:nvPr/>
          </p:nvSpPr>
          <p:spPr bwMode="auto">
            <a:xfrm>
              <a:off x="5114170" y="1774352"/>
              <a:ext cx="51346"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12" name="Rectangle 4"/>
            <p:cNvSpPr>
              <a:spLocks noChangeArrowheads="1"/>
            </p:cNvSpPr>
            <p:nvPr/>
          </p:nvSpPr>
          <p:spPr bwMode="auto">
            <a:xfrm>
              <a:off x="5268206" y="1774352"/>
              <a:ext cx="102691"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13" name="Rectangle 12"/>
            <p:cNvSpPr/>
            <p:nvPr/>
          </p:nvSpPr>
          <p:spPr bwMode="auto">
            <a:xfrm>
              <a:off x="5164739" y="1774352"/>
              <a:ext cx="154813" cy="1768078"/>
            </a:xfrm>
            <a:prstGeom prst="rect">
              <a:avLst/>
            </a:prstGeom>
            <a:blipFill dpi="0" rotWithShape="0">
              <a:blip r:embed="rId4"/>
              <a:srcRect/>
              <a:tile tx="0" ty="0" sx="100000" sy="100000" flip="none" algn="tl"/>
            </a:blip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4291" tIns="32146" rIns="64291" bIns="32146"/>
            <a:lstStyle/>
            <a:p>
              <a:pPr defTabSz="914400">
                <a:defRPr/>
              </a:pPr>
              <a:endParaRPr lang="en-US" sz="1700">
                <a:solidFill>
                  <a:prstClr val="black"/>
                </a:solidFill>
                <a:latin typeface="Calibri"/>
              </a:endParaRPr>
            </a:p>
          </p:txBody>
        </p:sp>
        <p:sp>
          <p:nvSpPr>
            <p:cNvPr id="17" name="TextBox 10"/>
            <p:cNvSpPr txBox="1">
              <a:spLocks noChangeArrowheads="1"/>
            </p:cNvSpPr>
            <p:nvPr/>
          </p:nvSpPr>
          <p:spPr bwMode="auto">
            <a:xfrm>
              <a:off x="5698463" y="3595171"/>
              <a:ext cx="1045327"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dirty="0" smtClean="0"/>
                <a:t>Anode wires</a:t>
              </a:r>
              <a:endParaRPr lang="en-US" sz="1400" dirty="0"/>
            </a:p>
          </p:txBody>
        </p:sp>
        <p:sp>
          <p:nvSpPr>
            <p:cNvPr id="18" name="TextBox 14"/>
            <p:cNvSpPr txBox="1">
              <a:spLocks noChangeArrowheads="1"/>
            </p:cNvSpPr>
            <p:nvPr/>
          </p:nvSpPr>
          <p:spPr bwMode="auto">
            <a:xfrm>
              <a:off x="3656398" y="2042243"/>
              <a:ext cx="35272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2000" dirty="0">
                  <a:solidFill>
                    <a:srgbClr val="C0504D"/>
                  </a:solidFill>
                </a:rPr>
                <a:t>n</a:t>
              </a:r>
            </a:p>
          </p:txBody>
        </p:sp>
        <p:cxnSp>
          <p:nvCxnSpPr>
            <p:cNvPr id="21" name="Straight Arrow Connector 20"/>
            <p:cNvCxnSpPr/>
            <p:nvPr/>
          </p:nvCxnSpPr>
          <p:spPr bwMode="auto">
            <a:xfrm flipV="1">
              <a:off x="5165515" y="2274415"/>
              <a:ext cx="154037" cy="167432"/>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a:off x="4422119" y="2444079"/>
              <a:ext cx="743396" cy="747861"/>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Explosion 2 25"/>
            <p:cNvSpPr>
              <a:spLocks noChangeArrowheads="1"/>
            </p:cNvSpPr>
            <p:nvPr/>
          </p:nvSpPr>
          <p:spPr bwMode="auto">
            <a:xfrm>
              <a:off x="5114169" y="2386036"/>
              <a:ext cx="129480" cy="111621"/>
            </a:xfrm>
            <a:prstGeom prst="irregularSeal2">
              <a:avLst/>
            </a:prstGeom>
            <a:solidFill>
              <a:srgbClr val="FF0000"/>
            </a:solidFill>
            <a:ln w="25400">
              <a:solidFill>
                <a:srgbClr val="000000"/>
              </a:solidFill>
              <a:round/>
              <a:headEnd/>
              <a:tailEnd/>
            </a:ln>
          </p:spPr>
          <p:txBody>
            <a:bodyPr lIns="64291" tIns="32146" rIns="64291" bIns="32146"/>
            <a:lstStyle/>
            <a:p>
              <a:pPr defTabSz="914400"/>
              <a:endParaRPr lang="en-US" sz="1700">
                <a:solidFill>
                  <a:prstClr val="black"/>
                </a:solidFill>
                <a:latin typeface="Calibri"/>
              </a:endParaRPr>
            </a:p>
          </p:txBody>
        </p:sp>
        <p:sp>
          <p:nvSpPr>
            <p:cNvPr id="25" name="TextBox 28"/>
            <p:cNvSpPr txBox="1">
              <a:spLocks noChangeArrowheads="1"/>
            </p:cNvSpPr>
            <p:nvPr/>
          </p:nvSpPr>
          <p:spPr bwMode="auto">
            <a:xfrm>
              <a:off x="3870710" y="2578024"/>
              <a:ext cx="964406"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solidFill>
                    <a:srgbClr val="FF0000"/>
                  </a:solidFill>
                </a:rPr>
                <a:t>fragment 1</a:t>
              </a:r>
            </a:p>
          </p:txBody>
        </p:sp>
        <p:sp>
          <p:nvSpPr>
            <p:cNvPr id="26" name="TextBox 29"/>
            <p:cNvSpPr txBox="1">
              <a:spLocks noChangeArrowheads="1"/>
            </p:cNvSpPr>
            <p:nvPr/>
          </p:nvSpPr>
          <p:spPr bwMode="auto">
            <a:xfrm>
              <a:off x="5263742" y="1988664"/>
              <a:ext cx="957709" cy="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1400">
                  <a:solidFill>
                    <a:srgbClr val="FF0000"/>
                  </a:solidFill>
                </a:rPr>
                <a:t>fragment 2</a:t>
              </a:r>
            </a:p>
          </p:txBody>
        </p:sp>
        <p:sp>
          <p:nvSpPr>
            <p:cNvPr id="28" name="Rectangle 4"/>
            <p:cNvSpPr>
              <a:spLocks noChangeArrowheads="1"/>
            </p:cNvSpPr>
            <p:nvPr/>
          </p:nvSpPr>
          <p:spPr bwMode="auto">
            <a:xfrm>
              <a:off x="6127644" y="1774352"/>
              <a:ext cx="51346"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29" name="Rectangle 4"/>
            <p:cNvSpPr>
              <a:spLocks noChangeArrowheads="1"/>
            </p:cNvSpPr>
            <p:nvPr/>
          </p:nvSpPr>
          <p:spPr bwMode="auto">
            <a:xfrm>
              <a:off x="6281680" y="1774352"/>
              <a:ext cx="102691"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30" name="Rectangle 29"/>
            <p:cNvSpPr/>
            <p:nvPr/>
          </p:nvSpPr>
          <p:spPr bwMode="auto">
            <a:xfrm>
              <a:off x="6178213" y="1774352"/>
              <a:ext cx="154813" cy="1768078"/>
            </a:xfrm>
            <a:prstGeom prst="rect">
              <a:avLst/>
            </a:prstGeom>
            <a:blipFill dpi="0" rotWithShape="0">
              <a:blip r:embed="rId4"/>
              <a:srcRect/>
              <a:tile tx="0" ty="0" sx="100000" sy="100000" flip="none" algn="tl"/>
            </a:blip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4291" tIns="32146" rIns="64291" bIns="32146"/>
            <a:lstStyle/>
            <a:p>
              <a:pPr defTabSz="914400">
                <a:defRPr/>
              </a:pPr>
              <a:endParaRPr lang="en-US" sz="1700">
                <a:solidFill>
                  <a:prstClr val="black"/>
                </a:solidFill>
                <a:latin typeface="Calibri"/>
              </a:endParaRPr>
            </a:p>
          </p:txBody>
        </p:sp>
        <p:sp>
          <p:nvSpPr>
            <p:cNvPr id="31" name="Rectangle 4"/>
            <p:cNvSpPr>
              <a:spLocks noChangeArrowheads="1"/>
            </p:cNvSpPr>
            <p:nvPr/>
          </p:nvSpPr>
          <p:spPr bwMode="auto">
            <a:xfrm>
              <a:off x="7175875" y="1774352"/>
              <a:ext cx="51346"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32" name="Rectangle 4"/>
            <p:cNvSpPr>
              <a:spLocks noChangeArrowheads="1"/>
            </p:cNvSpPr>
            <p:nvPr/>
          </p:nvSpPr>
          <p:spPr bwMode="auto">
            <a:xfrm>
              <a:off x="7329911" y="1774352"/>
              <a:ext cx="102691" cy="1779240"/>
            </a:xfrm>
            <a:prstGeom prst="rect">
              <a:avLst/>
            </a:prstGeom>
            <a:solidFill>
              <a:srgbClr val="008000"/>
            </a:solidFill>
            <a:ln w="25400">
              <a:solidFill>
                <a:srgbClr val="008000"/>
              </a:solidFill>
              <a:round/>
              <a:headEnd/>
              <a:tailEnd/>
            </a:ln>
          </p:spPr>
          <p:txBody>
            <a:bodyPr lIns="64291" tIns="32146" rIns="64291" bIns="32146"/>
            <a:lstStyle/>
            <a:p>
              <a:pPr defTabSz="914400"/>
              <a:endParaRPr lang="en-US" sz="1700">
                <a:solidFill>
                  <a:prstClr val="black"/>
                </a:solidFill>
                <a:latin typeface="Calibri"/>
              </a:endParaRPr>
            </a:p>
          </p:txBody>
        </p:sp>
        <p:sp>
          <p:nvSpPr>
            <p:cNvPr id="33" name="Rectangle 32"/>
            <p:cNvSpPr/>
            <p:nvPr/>
          </p:nvSpPr>
          <p:spPr bwMode="auto">
            <a:xfrm>
              <a:off x="7226444" y="1774352"/>
              <a:ext cx="154813" cy="1768078"/>
            </a:xfrm>
            <a:prstGeom prst="rect">
              <a:avLst/>
            </a:prstGeom>
            <a:blipFill dpi="0" rotWithShape="0">
              <a:blip r:embed="rId4"/>
              <a:srcRect/>
              <a:tile tx="0" ty="0" sx="100000" sy="100000" flip="none" algn="tl"/>
            </a:blip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4291" tIns="32146" rIns="64291" bIns="32146"/>
            <a:lstStyle/>
            <a:p>
              <a:pPr defTabSz="914400">
                <a:defRPr/>
              </a:pPr>
              <a:endParaRPr lang="en-US" sz="1700">
                <a:solidFill>
                  <a:prstClr val="black"/>
                </a:solidFill>
                <a:latin typeface="Calibri"/>
              </a:endParaRPr>
            </a:p>
          </p:txBody>
        </p:sp>
        <p:cxnSp>
          <p:nvCxnSpPr>
            <p:cNvPr id="34" name="Straight Arrow Connector 33"/>
            <p:cNvCxnSpPr/>
            <p:nvPr/>
          </p:nvCxnSpPr>
          <p:spPr>
            <a:xfrm flipV="1">
              <a:off x="3669037" y="2454076"/>
              <a:ext cx="1427662" cy="28903"/>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698464" y="2637771"/>
              <a:ext cx="103291" cy="105836"/>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6743791" y="2637771"/>
              <a:ext cx="103291" cy="105836"/>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bwMode="auto">
            <a:xfrm flipV="1">
              <a:off x="6457442" y="2849265"/>
              <a:ext cx="286349" cy="712190"/>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H="1" flipV="1">
              <a:off x="5801759" y="2849265"/>
              <a:ext cx="229738" cy="712190"/>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52" name="TextBox 151"/>
          <p:cNvSpPr txBox="1"/>
          <p:nvPr/>
        </p:nvSpPr>
        <p:spPr>
          <a:xfrm>
            <a:off x="3092370" y="2769833"/>
            <a:ext cx="2059981" cy="923330"/>
          </a:xfrm>
          <a:prstGeom prst="rect">
            <a:avLst/>
          </a:prstGeom>
          <a:noFill/>
        </p:spPr>
        <p:txBody>
          <a:bodyPr wrap="square" rtlCol="0">
            <a:spAutoFit/>
          </a:bodyPr>
          <a:lstStyle/>
          <a:p>
            <a:r>
              <a:rPr lang="en-US" dirty="0" smtClean="0"/>
              <a:t>Multi-Grid:</a:t>
            </a:r>
          </a:p>
          <a:p>
            <a:r>
              <a:rPr lang="en-US" dirty="0" smtClean="0"/>
              <a:t>Multiple layers at normal incidence</a:t>
            </a:r>
            <a:endParaRPr lang="en-US" dirty="0"/>
          </a:p>
        </p:txBody>
      </p:sp>
      <p:cxnSp>
        <p:nvCxnSpPr>
          <p:cNvPr id="153" name="Straight Arrow Connector 152"/>
          <p:cNvCxnSpPr/>
          <p:nvPr/>
        </p:nvCxnSpPr>
        <p:spPr bwMode="auto">
          <a:xfrm flipV="1">
            <a:off x="1264403" y="2832393"/>
            <a:ext cx="359420" cy="611684"/>
          </a:xfrm>
          <a:prstGeom prst="straightConnector1">
            <a:avLst/>
          </a:prstGeom>
          <a:blipFill dpi="0" rotWithShape="0">
            <a:blip r:embed="rId4"/>
            <a:srcRect/>
            <a:tile tx="0" ty="0" sx="100000" sy="100000" flip="none" algn="tl"/>
          </a:blip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4" name="Picture 43" descr="logo_green.png"/>
          <p:cNvPicPr>
            <a:picLocks noChangeAspect="1"/>
          </p:cNvPicPr>
          <p:nvPr/>
        </p:nvPicPr>
        <p:blipFill rotWithShape="1">
          <a:blip r:embed="rId5">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sp>
        <p:nvSpPr>
          <p:cNvPr id="175" name="TextBox 174"/>
          <p:cNvSpPr txBox="1"/>
          <p:nvPr/>
        </p:nvSpPr>
        <p:spPr>
          <a:xfrm>
            <a:off x="1950833" y="2216991"/>
            <a:ext cx="1523900" cy="646331"/>
          </a:xfrm>
          <a:prstGeom prst="rect">
            <a:avLst/>
          </a:prstGeom>
          <a:noFill/>
        </p:spPr>
        <p:txBody>
          <a:bodyPr wrap="none" rtlCol="0">
            <a:spAutoFit/>
          </a:bodyPr>
          <a:lstStyle/>
          <a:p>
            <a:r>
              <a:rPr lang="en-US" dirty="0" smtClean="0">
                <a:solidFill>
                  <a:schemeClr val="accent2"/>
                </a:solidFill>
              </a:rPr>
              <a:t>~5% efficiency</a:t>
            </a:r>
          </a:p>
          <a:p>
            <a:r>
              <a:rPr lang="en-US" dirty="0">
                <a:solidFill>
                  <a:schemeClr val="accent2"/>
                </a:solidFill>
              </a:rPr>
              <a:t>i</a:t>
            </a:r>
            <a:r>
              <a:rPr lang="en-US" dirty="0" smtClean="0">
                <a:solidFill>
                  <a:schemeClr val="accent2"/>
                </a:solidFill>
              </a:rPr>
              <a:t>n 1 layer</a:t>
            </a:r>
            <a:endParaRPr lang="en-US" dirty="0">
              <a:solidFill>
                <a:schemeClr val="accent2"/>
              </a:solidFill>
            </a:endParaRPr>
          </a:p>
        </p:txBody>
      </p:sp>
      <p:pic>
        <p:nvPicPr>
          <p:cNvPr id="96" name="Picture 95" descr="photo 2_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899" y="3676073"/>
            <a:ext cx="2965702" cy="2236560"/>
          </a:xfrm>
          <a:prstGeom prst="rect">
            <a:avLst/>
          </a:prstGeom>
        </p:spPr>
      </p:pic>
      <p:cxnSp>
        <p:nvCxnSpPr>
          <p:cNvPr id="97" name="Straight Arrow Connector 96"/>
          <p:cNvCxnSpPr/>
          <p:nvPr/>
        </p:nvCxnSpPr>
        <p:spPr>
          <a:xfrm>
            <a:off x="5145835" y="3820089"/>
            <a:ext cx="1428439" cy="278686"/>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4584015" y="4030733"/>
            <a:ext cx="1428439" cy="278686"/>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sp>
        <p:nvSpPr>
          <p:cNvPr id="99" name="TextBox 14"/>
          <p:cNvSpPr txBox="1">
            <a:spLocks noChangeArrowheads="1"/>
          </p:cNvSpPr>
          <p:nvPr/>
        </p:nvSpPr>
        <p:spPr bwMode="auto">
          <a:xfrm>
            <a:off x="4969473" y="4167793"/>
            <a:ext cx="352723" cy="4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2400" dirty="0">
                <a:solidFill>
                  <a:srgbClr val="C0504D"/>
                </a:solidFill>
              </a:rPr>
              <a:t>n</a:t>
            </a:r>
          </a:p>
        </p:txBody>
      </p:sp>
      <p:pic>
        <p:nvPicPr>
          <p:cNvPr id="103" name="Picture 102" descr="DSCF0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846" y="4071612"/>
            <a:ext cx="2677072" cy="1869488"/>
          </a:xfrm>
          <a:prstGeom prst="rect">
            <a:avLst/>
          </a:prstGeom>
        </p:spPr>
      </p:pic>
      <p:cxnSp>
        <p:nvCxnSpPr>
          <p:cNvPr id="105" name="Straight Arrow Connector 104"/>
          <p:cNvCxnSpPr/>
          <p:nvPr/>
        </p:nvCxnSpPr>
        <p:spPr>
          <a:xfrm>
            <a:off x="299786" y="4680730"/>
            <a:ext cx="997639" cy="172838"/>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sp>
        <p:nvSpPr>
          <p:cNvPr id="106" name="TextBox 14"/>
          <p:cNvSpPr txBox="1">
            <a:spLocks noChangeArrowheads="1"/>
          </p:cNvSpPr>
          <p:nvPr/>
        </p:nvSpPr>
        <p:spPr bwMode="auto">
          <a:xfrm>
            <a:off x="78770" y="4202190"/>
            <a:ext cx="352723" cy="4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defTabSz="914400" eaLnBrk="1" hangingPunct="1"/>
            <a:r>
              <a:rPr lang="en-US" sz="2400" dirty="0">
                <a:solidFill>
                  <a:srgbClr val="C0504D"/>
                </a:solidFill>
              </a:rPr>
              <a:t>n</a:t>
            </a:r>
          </a:p>
        </p:txBody>
      </p:sp>
      <p:cxnSp>
        <p:nvCxnSpPr>
          <p:cNvPr id="107" name="Straight Arrow Connector 106"/>
          <p:cNvCxnSpPr/>
          <p:nvPr/>
        </p:nvCxnSpPr>
        <p:spPr>
          <a:xfrm>
            <a:off x="299786" y="4221688"/>
            <a:ext cx="997639" cy="172838"/>
          </a:xfrm>
          <a:prstGeom prst="straightConnector1">
            <a:avLst/>
          </a:prstGeom>
          <a:ln w="101600" cmpd="dbl">
            <a:solidFill>
              <a:schemeClr val="accent2"/>
            </a:solidFill>
            <a:headEnd type="none"/>
            <a:tailEnd type="triangle" w="sm" len="sm"/>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29928" y="5979259"/>
            <a:ext cx="3347445" cy="830997"/>
          </a:xfrm>
          <a:prstGeom prst="rect">
            <a:avLst/>
          </a:prstGeom>
          <a:noFill/>
        </p:spPr>
        <p:txBody>
          <a:bodyPr wrap="square" rtlCol="0">
            <a:spAutoFit/>
          </a:bodyPr>
          <a:lstStyle/>
          <a:p>
            <a:pPr defTabSz="914400"/>
            <a:r>
              <a:rPr lang="en-US" sz="1600" dirty="0" smtClean="0">
                <a:solidFill>
                  <a:prstClr val="black"/>
                </a:solidFill>
                <a:latin typeface="Calibri"/>
              </a:rPr>
              <a:t>Introduced at ILL, jointly developed by ILL and ESS under CRISP project, </a:t>
            </a:r>
            <a:endParaRPr lang="en-US" sz="1600" dirty="0">
              <a:solidFill>
                <a:prstClr val="black"/>
              </a:solidFill>
              <a:latin typeface="Calibri"/>
            </a:endParaRPr>
          </a:p>
          <a:p>
            <a:pPr defTabSz="914400"/>
            <a:r>
              <a:rPr lang="en-US" sz="1600" dirty="0" smtClean="0">
                <a:solidFill>
                  <a:prstClr val="black"/>
                </a:solidFill>
                <a:latin typeface="Calibri"/>
              </a:rPr>
              <a:t>now under </a:t>
            </a:r>
            <a:r>
              <a:rPr lang="en-US" sz="1600" dirty="0" err="1" smtClean="0">
                <a:solidFill>
                  <a:prstClr val="black"/>
                </a:solidFill>
                <a:latin typeface="Calibri"/>
              </a:rPr>
              <a:t>BrightnESS</a:t>
            </a:r>
            <a:endParaRPr lang="en-US" sz="1600" dirty="0">
              <a:solidFill>
                <a:prstClr val="black"/>
              </a:solidFill>
              <a:latin typeface="Calibri"/>
            </a:endParaRPr>
          </a:p>
        </p:txBody>
      </p:sp>
    </p:spTree>
    <p:extLst>
      <p:ext uri="{BB962C8B-B14F-4D97-AF65-F5344CB8AC3E}">
        <p14:creationId xmlns:p14="http://schemas.microsoft.com/office/powerpoint/2010/main" val="3211309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52" grpId="0"/>
      <p:bldP spid="175" grpId="0"/>
      <p:bldP spid="99" grpId="0"/>
      <p:bldP spid="106" grpId="0"/>
      <p:bldP spid="10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39952" y="5208289"/>
            <a:ext cx="1024508" cy="683005"/>
          </a:xfrm>
          <a:prstGeom prst="rect">
            <a:avLst/>
          </a:prstGeom>
        </p:spPr>
      </p:pic>
      <p:sp>
        <p:nvSpPr>
          <p:cNvPr id="2" name="Title 1"/>
          <p:cNvSpPr>
            <a:spLocks noGrp="1"/>
          </p:cNvSpPr>
          <p:nvPr>
            <p:ph type="title"/>
          </p:nvPr>
        </p:nvSpPr>
        <p:spPr/>
        <p:txBody>
          <a:bodyPr/>
          <a:lstStyle/>
          <a:p>
            <a:r>
              <a:rPr lang="en-US" dirty="0" smtClean="0"/>
              <a:t>Acknowledgements and Publications</a:t>
            </a:r>
            <a:endParaRPr lang="en-US" dirty="0"/>
          </a:p>
        </p:txBody>
      </p:sp>
      <p:pic>
        <p:nvPicPr>
          <p:cNvPr id="3" name="Picture 2" descr="logo_green.png"/>
          <p:cNvPicPr>
            <a:picLocks noChangeAspect="1"/>
          </p:cNvPicPr>
          <p:nvPr/>
        </p:nvPicPr>
        <p:blipFill rotWithShape="1">
          <a:blip r:embed="rId3">
            <a:extLst>
              <a:ext uri="{28A0092B-C50C-407E-A947-70E740481C1C}">
                <a14:useLocalDpi xmlns:a14="http://schemas.microsoft.com/office/drawing/2010/main" val="0"/>
              </a:ext>
            </a:extLst>
          </a:blip>
          <a:srcRect l="10210" t="27698" r="10832" b="33892"/>
          <a:stretch/>
        </p:blipFill>
        <p:spPr>
          <a:xfrm>
            <a:off x="5220072" y="1628800"/>
            <a:ext cx="1691752" cy="482252"/>
          </a:xfrm>
          <a:prstGeom prst="rect">
            <a:avLst/>
          </a:prstGeom>
        </p:spPr>
      </p:pic>
      <p:pic>
        <p:nvPicPr>
          <p:cNvPr id="7" name="Picture 6" descr="ILL-web-png.png"/>
          <p:cNvPicPr>
            <a:picLocks noChangeAspect="1"/>
          </p:cNvPicPr>
          <p:nvPr/>
        </p:nvPicPr>
        <p:blipFill>
          <a:blip r:embed="rId4" cstate="print"/>
          <a:stretch>
            <a:fillRect/>
          </a:stretch>
        </p:blipFill>
        <p:spPr>
          <a:xfrm>
            <a:off x="3347864" y="1823913"/>
            <a:ext cx="611406" cy="577626"/>
          </a:xfrm>
          <a:prstGeom prst="rect">
            <a:avLst/>
          </a:prstGeom>
        </p:spPr>
      </p:pic>
      <p:pic>
        <p:nvPicPr>
          <p:cNvPr id="8" name="Picture 7" descr="linkopings_universitet_logo_detail_bl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4632225"/>
            <a:ext cx="599058" cy="599058"/>
          </a:xfrm>
          <a:prstGeom prst="rect">
            <a:avLst/>
          </a:prstGeom>
        </p:spPr>
      </p:pic>
      <p:pic>
        <p:nvPicPr>
          <p:cNvPr id="9" name="Picture 8"/>
          <p:cNvPicPr>
            <a:picLocks noChangeAspect="1"/>
          </p:cNvPicPr>
          <p:nvPr/>
        </p:nvPicPr>
        <p:blipFill>
          <a:blip r:embed="rId6"/>
          <a:stretch>
            <a:fillRect/>
          </a:stretch>
        </p:blipFill>
        <p:spPr>
          <a:xfrm>
            <a:off x="3346353" y="6127621"/>
            <a:ext cx="1859865" cy="666542"/>
          </a:xfrm>
          <a:prstGeom prst="rect">
            <a:avLst/>
          </a:prstGeom>
        </p:spPr>
      </p:pic>
      <p:sp>
        <p:nvSpPr>
          <p:cNvPr id="10" name="TextBox 9"/>
          <p:cNvSpPr txBox="1"/>
          <p:nvPr/>
        </p:nvSpPr>
        <p:spPr>
          <a:xfrm>
            <a:off x="30981" y="1628800"/>
            <a:ext cx="4555978" cy="4616648"/>
          </a:xfrm>
          <a:prstGeom prst="rect">
            <a:avLst/>
          </a:prstGeom>
          <a:noFill/>
        </p:spPr>
        <p:txBody>
          <a:bodyPr wrap="square" rtlCol="0">
            <a:spAutoFit/>
          </a:bodyPr>
          <a:lstStyle/>
          <a:p>
            <a:pPr defTabSz="914400"/>
            <a:r>
              <a:rPr lang="en-US" sz="1400" u="sng" dirty="0" smtClean="0">
                <a:solidFill>
                  <a:prstClr val="black"/>
                </a:solidFill>
                <a:latin typeface="Calibri"/>
              </a:rPr>
              <a:t>ILL:</a:t>
            </a:r>
          </a:p>
          <a:p>
            <a:pPr defTabSz="914400"/>
            <a:r>
              <a:rPr lang="en-US" sz="1400" dirty="0" smtClean="0">
                <a:solidFill>
                  <a:prstClr val="black"/>
                </a:solidFill>
                <a:latin typeface="Calibri"/>
              </a:rPr>
              <a:t>Bruno </a:t>
            </a:r>
            <a:r>
              <a:rPr lang="en-US" sz="1400" dirty="0" err="1" smtClean="0">
                <a:solidFill>
                  <a:prstClr val="black"/>
                </a:solidFill>
                <a:latin typeface="Calibri"/>
              </a:rPr>
              <a:t>Guerard</a:t>
            </a:r>
            <a:r>
              <a:rPr lang="en-US" sz="1400" dirty="0" smtClean="0">
                <a:solidFill>
                  <a:prstClr val="black"/>
                </a:solidFill>
                <a:latin typeface="Calibri"/>
              </a:rPr>
              <a:t>, Jean-Claude Buffet, </a:t>
            </a:r>
          </a:p>
          <a:p>
            <a:pPr defTabSz="914400"/>
            <a:r>
              <a:rPr lang="en-US" sz="1400" dirty="0" smtClean="0">
                <a:solidFill>
                  <a:prstClr val="black"/>
                </a:solidFill>
                <a:latin typeface="Calibri"/>
              </a:rPr>
              <a:t>Jean-Francois </a:t>
            </a:r>
            <a:r>
              <a:rPr lang="en-US" sz="1400" dirty="0" err="1" smtClean="0">
                <a:solidFill>
                  <a:prstClr val="black"/>
                </a:solidFill>
                <a:latin typeface="Calibri"/>
              </a:rPr>
              <a:t>Clergeau</a:t>
            </a:r>
            <a:r>
              <a:rPr lang="en-US" sz="1400" dirty="0" smtClean="0">
                <a:solidFill>
                  <a:prstClr val="black"/>
                </a:solidFill>
                <a:latin typeface="Calibri"/>
              </a:rPr>
              <a:t>, Anthony </a:t>
            </a:r>
            <a:r>
              <a:rPr lang="en-US" sz="1400" dirty="0" err="1">
                <a:solidFill>
                  <a:prstClr val="black"/>
                </a:solidFill>
                <a:latin typeface="Calibri"/>
              </a:rPr>
              <a:t>Leandri</a:t>
            </a:r>
            <a:r>
              <a:rPr lang="en-US" sz="1400" dirty="0" smtClean="0">
                <a:solidFill>
                  <a:prstClr val="black"/>
                </a:solidFill>
                <a:latin typeface="Calibri"/>
              </a:rPr>
              <a:t> ,</a:t>
            </a:r>
          </a:p>
          <a:p>
            <a:pPr defTabSz="914400"/>
            <a:r>
              <a:rPr lang="en-US" sz="1400" dirty="0" smtClean="0">
                <a:solidFill>
                  <a:prstClr val="black"/>
                </a:solidFill>
                <a:latin typeface="Calibri"/>
              </a:rPr>
              <a:t> Victor </a:t>
            </a:r>
            <a:r>
              <a:rPr lang="en-US" sz="1400" dirty="0" err="1" smtClean="0">
                <a:solidFill>
                  <a:prstClr val="black"/>
                </a:solidFill>
                <a:latin typeface="Calibri"/>
              </a:rPr>
              <a:t>Buridon</a:t>
            </a:r>
            <a:r>
              <a:rPr lang="en-US" sz="1400" dirty="0" smtClean="0">
                <a:solidFill>
                  <a:prstClr val="black"/>
                </a:solidFill>
                <a:latin typeface="Calibri"/>
              </a:rPr>
              <a:t>, Fabien </a:t>
            </a:r>
            <a:r>
              <a:rPr lang="en-US" sz="1400" dirty="0" err="1" smtClean="0">
                <a:solidFill>
                  <a:prstClr val="black"/>
                </a:solidFill>
                <a:latin typeface="Calibri"/>
              </a:rPr>
              <a:t>Lafont</a:t>
            </a:r>
            <a:endParaRPr lang="en-US" sz="1400" dirty="0" smtClean="0">
              <a:solidFill>
                <a:prstClr val="black"/>
              </a:solidFill>
              <a:latin typeface="Calibri"/>
            </a:endParaRPr>
          </a:p>
          <a:p>
            <a:pPr defTabSz="914400"/>
            <a:endParaRPr lang="en-US" sz="1400" dirty="0">
              <a:solidFill>
                <a:prstClr val="black"/>
              </a:solidFill>
              <a:latin typeface="Calibri"/>
            </a:endParaRPr>
          </a:p>
          <a:p>
            <a:pPr defTabSz="914400"/>
            <a:r>
              <a:rPr lang="en-US" sz="1400" u="sng" dirty="0" smtClean="0">
                <a:solidFill>
                  <a:prstClr val="black"/>
                </a:solidFill>
                <a:latin typeface="Calibri"/>
              </a:rPr>
              <a:t>ESS:</a:t>
            </a:r>
          </a:p>
          <a:p>
            <a:pPr defTabSz="914400"/>
            <a:r>
              <a:rPr lang="en-US" sz="1400" dirty="0" smtClean="0">
                <a:solidFill>
                  <a:prstClr val="black"/>
                </a:solidFill>
                <a:latin typeface="Calibri"/>
              </a:rPr>
              <a:t>Anton </a:t>
            </a:r>
            <a:r>
              <a:rPr lang="en-US" sz="1400" dirty="0" err="1" smtClean="0">
                <a:solidFill>
                  <a:prstClr val="black"/>
                </a:solidFill>
                <a:latin typeface="Calibri"/>
              </a:rPr>
              <a:t>Khaplanov</a:t>
            </a:r>
            <a:r>
              <a:rPr lang="en-US" sz="1400" dirty="0" smtClean="0">
                <a:solidFill>
                  <a:prstClr val="black"/>
                </a:solidFill>
                <a:latin typeface="Calibri"/>
              </a:rPr>
              <a:t>, Richard Hall-Wilton, Oliver Kirstein, Tomasz </a:t>
            </a:r>
            <a:r>
              <a:rPr lang="en-US" sz="1400" dirty="0" err="1" smtClean="0">
                <a:solidFill>
                  <a:prstClr val="black"/>
                </a:solidFill>
                <a:latin typeface="Calibri"/>
              </a:rPr>
              <a:t>Brys</a:t>
            </a:r>
            <a:r>
              <a:rPr lang="en-US" sz="1400" dirty="0" smtClean="0">
                <a:solidFill>
                  <a:prstClr val="black"/>
                </a:solidFill>
                <a:latin typeface="Calibri"/>
              </a:rPr>
              <a:t>, </a:t>
            </a:r>
            <a:r>
              <a:rPr lang="en-US" sz="1400" dirty="0" err="1" smtClean="0">
                <a:solidFill>
                  <a:prstClr val="black"/>
                </a:solidFill>
                <a:latin typeface="Calibri"/>
              </a:rPr>
              <a:t>Michail</a:t>
            </a:r>
            <a:r>
              <a:rPr lang="en-US" sz="1400" dirty="0" smtClean="0">
                <a:solidFill>
                  <a:prstClr val="black"/>
                </a:solidFill>
                <a:latin typeface="Calibri"/>
              </a:rPr>
              <a:t> </a:t>
            </a:r>
            <a:r>
              <a:rPr lang="en-US" sz="1400" dirty="0" err="1" smtClean="0">
                <a:solidFill>
                  <a:prstClr val="black"/>
                </a:solidFill>
                <a:latin typeface="Calibri"/>
              </a:rPr>
              <a:t>Anastasopoulos</a:t>
            </a:r>
            <a:r>
              <a:rPr lang="en-US" sz="1400" dirty="0" smtClean="0">
                <a:solidFill>
                  <a:prstClr val="black"/>
                </a:solidFill>
                <a:latin typeface="Calibri"/>
              </a:rPr>
              <a:t>, </a:t>
            </a:r>
            <a:r>
              <a:rPr lang="en-US" sz="1400" dirty="0" err="1" smtClean="0">
                <a:solidFill>
                  <a:prstClr val="black"/>
                </a:solidFill>
                <a:latin typeface="Calibri"/>
              </a:rPr>
              <a:t>Isaak</a:t>
            </a:r>
            <a:r>
              <a:rPr lang="en-US" sz="1400" dirty="0" smtClean="0">
                <a:solidFill>
                  <a:prstClr val="black"/>
                </a:solidFill>
                <a:latin typeface="Calibri"/>
              </a:rPr>
              <a:t> Lopez </a:t>
            </a:r>
            <a:r>
              <a:rPr lang="en-US" sz="1400" dirty="0" err="1" smtClean="0">
                <a:solidFill>
                  <a:prstClr val="black"/>
                </a:solidFill>
                <a:latin typeface="Calibri"/>
              </a:rPr>
              <a:t>Higuera</a:t>
            </a:r>
            <a:r>
              <a:rPr lang="en-US" sz="1400" dirty="0" smtClean="0">
                <a:solidFill>
                  <a:prstClr val="black"/>
                </a:solidFill>
                <a:latin typeface="Calibri"/>
              </a:rPr>
              <a:t>, Carina </a:t>
            </a:r>
            <a:r>
              <a:rPr lang="en-US" sz="1400" dirty="0" err="1" smtClean="0">
                <a:solidFill>
                  <a:prstClr val="black"/>
                </a:solidFill>
                <a:latin typeface="Calibri"/>
              </a:rPr>
              <a:t>Höglund</a:t>
            </a:r>
            <a:r>
              <a:rPr lang="en-US" sz="1400" dirty="0" smtClean="0">
                <a:solidFill>
                  <a:prstClr val="black"/>
                </a:solidFill>
                <a:latin typeface="Calibri"/>
              </a:rPr>
              <a:t>*, Linda Robinson*</a:t>
            </a:r>
          </a:p>
          <a:p>
            <a:pPr defTabSz="914400"/>
            <a:endParaRPr lang="en-US" sz="1400" dirty="0" smtClean="0">
              <a:solidFill>
                <a:prstClr val="black"/>
              </a:solidFill>
              <a:latin typeface="Calibri"/>
            </a:endParaRPr>
          </a:p>
          <a:p>
            <a:pPr defTabSz="914400"/>
            <a:r>
              <a:rPr lang="en-US" sz="1400" u="sng" dirty="0" smtClean="0">
                <a:solidFill>
                  <a:prstClr val="black"/>
                </a:solidFill>
                <a:latin typeface="Calibri"/>
              </a:rPr>
              <a:t>Centre for Energy Research (Hungary):</a:t>
            </a:r>
            <a:endParaRPr lang="en-US" sz="1400" u="sng" dirty="0">
              <a:solidFill>
                <a:prstClr val="black"/>
              </a:solidFill>
              <a:latin typeface="Calibri"/>
            </a:endParaRPr>
          </a:p>
          <a:p>
            <a:pPr defTabSz="914400"/>
            <a:r>
              <a:rPr lang="en-US" sz="1400" dirty="0" err="1">
                <a:solidFill>
                  <a:prstClr val="black"/>
                </a:solidFill>
                <a:latin typeface="Calibri"/>
              </a:rPr>
              <a:t>Eszter</a:t>
            </a:r>
            <a:r>
              <a:rPr lang="en-US" sz="1400" dirty="0">
                <a:solidFill>
                  <a:prstClr val="black"/>
                </a:solidFill>
                <a:latin typeface="Calibri"/>
              </a:rPr>
              <a:t> </a:t>
            </a:r>
            <a:r>
              <a:rPr lang="en-US" sz="1400" dirty="0" smtClean="0">
                <a:solidFill>
                  <a:prstClr val="black"/>
                </a:solidFill>
                <a:latin typeface="Calibri"/>
              </a:rPr>
              <a:t>Dian</a:t>
            </a:r>
          </a:p>
          <a:p>
            <a:pPr defTabSz="914400"/>
            <a:endParaRPr lang="en-US" sz="1400" dirty="0">
              <a:solidFill>
                <a:prstClr val="black"/>
              </a:solidFill>
              <a:latin typeface="Calibri"/>
            </a:endParaRPr>
          </a:p>
          <a:p>
            <a:pPr defTabSz="914400"/>
            <a:r>
              <a:rPr lang="en-US" sz="1400" u="sng" dirty="0" smtClean="0">
                <a:solidFill>
                  <a:prstClr val="black"/>
                </a:solidFill>
                <a:latin typeface="Calibri"/>
              </a:rPr>
              <a:t>Linköping University:</a:t>
            </a:r>
          </a:p>
          <a:p>
            <a:pPr defTabSz="914400"/>
            <a:r>
              <a:rPr lang="en-US" sz="1400" dirty="0" smtClean="0">
                <a:solidFill>
                  <a:prstClr val="black"/>
                </a:solidFill>
                <a:latin typeface="Calibri"/>
              </a:rPr>
              <a:t>Jens Birch, Lars </a:t>
            </a:r>
            <a:r>
              <a:rPr lang="en-US" sz="1400" dirty="0" err="1" smtClean="0">
                <a:solidFill>
                  <a:prstClr val="black"/>
                </a:solidFill>
                <a:latin typeface="Calibri"/>
              </a:rPr>
              <a:t>Hultman</a:t>
            </a:r>
            <a:r>
              <a:rPr lang="en-US" sz="1400" dirty="0" smtClean="0">
                <a:solidFill>
                  <a:prstClr val="black"/>
                </a:solidFill>
                <a:latin typeface="Calibri"/>
              </a:rPr>
              <a:t>, (also *)</a:t>
            </a:r>
          </a:p>
          <a:p>
            <a:pPr defTabSz="914400"/>
            <a:endParaRPr lang="en-US" sz="1400" dirty="0">
              <a:solidFill>
                <a:prstClr val="black"/>
              </a:solidFill>
              <a:latin typeface="Calibri"/>
            </a:endParaRPr>
          </a:p>
          <a:p>
            <a:pPr defTabSz="914400"/>
            <a:r>
              <a:rPr lang="en-US" sz="1400" u="sng" dirty="0" smtClean="0">
                <a:solidFill>
                  <a:prstClr val="black"/>
                </a:solidFill>
                <a:latin typeface="Calibri"/>
              </a:rPr>
              <a:t>SNS:</a:t>
            </a:r>
          </a:p>
          <a:p>
            <a:pPr defTabSz="914400"/>
            <a:r>
              <a:rPr lang="en-US" sz="1400" dirty="0" smtClean="0">
                <a:solidFill>
                  <a:prstClr val="black"/>
                </a:solidFill>
                <a:latin typeface="Calibri"/>
              </a:rPr>
              <a:t>Ken </a:t>
            </a:r>
            <a:r>
              <a:rPr lang="en-US" sz="1400" dirty="0" err="1" smtClean="0">
                <a:solidFill>
                  <a:prstClr val="black"/>
                </a:solidFill>
                <a:latin typeface="Calibri"/>
              </a:rPr>
              <a:t>Herwig</a:t>
            </a:r>
            <a:r>
              <a:rPr lang="en-US" sz="1400" dirty="0" smtClean="0">
                <a:solidFill>
                  <a:prstClr val="black"/>
                </a:solidFill>
                <a:latin typeface="Calibri"/>
              </a:rPr>
              <a:t>, Georg Ehlers, Michelle Everett, Kevin Berry</a:t>
            </a:r>
          </a:p>
          <a:p>
            <a:pPr defTabSz="914400"/>
            <a:endParaRPr lang="en-US" sz="1400" dirty="0">
              <a:solidFill>
                <a:prstClr val="black"/>
              </a:solidFill>
              <a:latin typeface="Calibri"/>
            </a:endParaRPr>
          </a:p>
          <a:p>
            <a:pPr defTabSz="914400"/>
            <a:r>
              <a:rPr lang="en-US" sz="1400" dirty="0" smtClean="0">
                <a:solidFill>
                  <a:prstClr val="black"/>
                </a:solidFill>
                <a:latin typeface="Calibri"/>
              </a:rPr>
              <a:t>Earlier – the participants of the CRISP project on Large-Area detectors.</a:t>
            </a:r>
            <a:endParaRPr lang="en-US" sz="1400" dirty="0">
              <a:solidFill>
                <a:prstClr val="black"/>
              </a:solidFill>
              <a:latin typeface="Calibri"/>
            </a:endParaRPr>
          </a:p>
        </p:txBody>
      </p:sp>
      <p:sp>
        <p:nvSpPr>
          <p:cNvPr id="11" name="TextBox 10"/>
          <p:cNvSpPr txBox="1"/>
          <p:nvPr/>
        </p:nvSpPr>
        <p:spPr>
          <a:xfrm>
            <a:off x="5292080" y="2790315"/>
            <a:ext cx="3851920" cy="3901068"/>
          </a:xfrm>
          <a:prstGeom prst="rect">
            <a:avLst/>
          </a:prstGeom>
          <a:noFill/>
        </p:spPr>
        <p:txBody>
          <a:bodyPr wrap="square" rtlCol="0">
            <a:spAutoFit/>
          </a:bodyPr>
          <a:lstStyle/>
          <a:p>
            <a:pPr defTabSz="914400"/>
            <a:r>
              <a:rPr lang="en-US" sz="1200" b="1" u="sng" dirty="0" smtClean="0">
                <a:solidFill>
                  <a:prstClr val="black"/>
                </a:solidFill>
                <a:latin typeface="Calibri"/>
              </a:rPr>
              <a:t>Earlier publications:</a:t>
            </a:r>
            <a:endParaRPr lang="en-US" sz="1050" u="sng" dirty="0">
              <a:solidFill>
                <a:prstClr val="black"/>
              </a:solidFill>
              <a:latin typeface="Calibri"/>
            </a:endParaRPr>
          </a:p>
          <a:p>
            <a:pPr defTabSz="914400"/>
            <a:r>
              <a:rPr lang="en-US" sz="1050" u="sng" dirty="0" smtClean="0">
                <a:solidFill>
                  <a:prstClr val="black"/>
                </a:solidFill>
                <a:latin typeface="Calibri"/>
              </a:rPr>
              <a:t>B4C layers:</a:t>
            </a:r>
          </a:p>
          <a:p>
            <a:pPr defTabSz="914400"/>
            <a:r>
              <a:rPr lang="en-US" sz="1050" dirty="0" smtClean="0">
                <a:solidFill>
                  <a:prstClr val="black"/>
                </a:solidFill>
                <a:latin typeface="Calibri"/>
              </a:rPr>
              <a:t>*C. </a:t>
            </a:r>
            <a:r>
              <a:rPr lang="en-US" sz="1050" dirty="0" err="1" smtClean="0">
                <a:solidFill>
                  <a:prstClr val="black"/>
                </a:solidFill>
                <a:latin typeface="Calibri"/>
              </a:rPr>
              <a:t>Höglund</a:t>
            </a:r>
            <a:r>
              <a:rPr lang="en-US" sz="1050" dirty="0" smtClean="0">
                <a:solidFill>
                  <a:prstClr val="black"/>
                </a:solidFill>
                <a:latin typeface="Calibri"/>
              </a:rPr>
              <a:t> et al, J of Appl. Phys. 111, 104908 (2012)</a:t>
            </a:r>
          </a:p>
          <a:p>
            <a:pPr defTabSz="914400"/>
            <a:r>
              <a:rPr lang="en-US" sz="1050" u="sng" dirty="0" smtClean="0">
                <a:solidFill>
                  <a:prstClr val="black"/>
                </a:solidFill>
                <a:latin typeface="Calibri"/>
              </a:rPr>
              <a:t>Characterization:</a:t>
            </a:r>
            <a:r>
              <a:rPr lang="en-US" sz="1050" dirty="0" smtClean="0">
                <a:solidFill>
                  <a:prstClr val="black"/>
                </a:solidFill>
                <a:latin typeface="Calibri"/>
              </a:rPr>
              <a:t> </a:t>
            </a:r>
          </a:p>
          <a:p>
            <a:pPr defTabSz="914400"/>
            <a:r>
              <a:rPr lang="en-US" sz="1050" dirty="0" smtClean="0">
                <a:solidFill>
                  <a:prstClr val="black"/>
                </a:solidFill>
                <a:latin typeface="Calibri"/>
              </a:rPr>
              <a:t>*A. </a:t>
            </a:r>
            <a:r>
              <a:rPr lang="en-US" sz="1050" dirty="0" err="1" smtClean="0">
                <a:solidFill>
                  <a:prstClr val="black"/>
                </a:solidFill>
                <a:latin typeface="Calibri"/>
              </a:rPr>
              <a:t>Khaplanov</a:t>
            </a:r>
            <a:r>
              <a:rPr lang="en-US" sz="1050" dirty="0" smtClean="0">
                <a:solidFill>
                  <a:prstClr val="black"/>
                </a:solidFill>
                <a:latin typeface="Calibri"/>
              </a:rPr>
              <a:t> et al., arXiv:1209.0566 (2012)</a:t>
            </a:r>
            <a:endParaRPr lang="en-US" sz="1050" dirty="0">
              <a:solidFill>
                <a:prstClr val="black"/>
              </a:solidFill>
              <a:latin typeface="Calibri"/>
            </a:endParaRPr>
          </a:p>
          <a:p>
            <a:pPr defTabSz="914400"/>
            <a:r>
              <a:rPr lang="en-US" sz="1050" dirty="0" smtClean="0">
                <a:solidFill>
                  <a:prstClr val="black"/>
                </a:solidFill>
                <a:latin typeface="Calibri"/>
              </a:rPr>
              <a:t>*B </a:t>
            </a:r>
            <a:r>
              <a:rPr lang="en-US" sz="1050" dirty="0" err="1" smtClean="0">
                <a:solidFill>
                  <a:prstClr val="black"/>
                </a:solidFill>
                <a:latin typeface="Calibri"/>
              </a:rPr>
              <a:t>Guerard</a:t>
            </a:r>
            <a:r>
              <a:rPr lang="en-US" sz="1050" dirty="0" smtClean="0">
                <a:solidFill>
                  <a:prstClr val="black"/>
                </a:solidFill>
                <a:latin typeface="Calibri"/>
              </a:rPr>
              <a:t> et al., NIMA, 720, 116-121 (2013), </a:t>
            </a:r>
            <a:r>
              <a:rPr lang="en-US" sz="1050" dirty="0" smtClean="0">
                <a:solidFill>
                  <a:prstClr val="black"/>
                </a:solidFill>
                <a:latin typeface="Calibri"/>
                <a:hlinkClick r:id="rId7"/>
              </a:rPr>
              <a:t>http://dx.doi.org/10.1016/j.nima.2012.12.021iJ</a:t>
            </a:r>
            <a:endParaRPr lang="en-US" sz="1050" dirty="0" smtClean="0">
              <a:solidFill>
                <a:prstClr val="black"/>
              </a:solidFill>
              <a:latin typeface="Calibri"/>
            </a:endParaRPr>
          </a:p>
          <a:p>
            <a:pPr defTabSz="914400"/>
            <a:r>
              <a:rPr lang="en-US" sz="1050" dirty="0" smtClean="0">
                <a:solidFill>
                  <a:prstClr val="black"/>
                </a:solidFill>
                <a:latin typeface="Calibri"/>
              </a:rPr>
              <a:t>*J. Correa et al., Trans. </a:t>
            </a:r>
            <a:r>
              <a:rPr lang="en-US" sz="1050" dirty="0" err="1" smtClean="0">
                <a:solidFill>
                  <a:prstClr val="black"/>
                </a:solidFill>
                <a:latin typeface="Calibri"/>
              </a:rPr>
              <a:t>Nucl</a:t>
            </a:r>
            <a:r>
              <a:rPr lang="en-US" sz="1050" dirty="0" smtClean="0">
                <a:solidFill>
                  <a:prstClr val="black"/>
                </a:solidFill>
                <a:latin typeface="Calibri"/>
              </a:rPr>
              <a:t>. Sc. (2013), DOI: 10.1109/TNS.2012.2227798</a:t>
            </a:r>
          </a:p>
          <a:p>
            <a:pPr defTabSz="914400"/>
            <a:r>
              <a:rPr lang="en-US" sz="1050" dirty="0">
                <a:solidFill>
                  <a:prstClr val="black"/>
                </a:solidFill>
                <a:latin typeface="Calibri"/>
              </a:rPr>
              <a:t>*A. </a:t>
            </a:r>
            <a:r>
              <a:rPr lang="en-US" sz="1050" dirty="0" err="1">
                <a:solidFill>
                  <a:prstClr val="black"/>
                </a:solidFill>
                <a:latin typeface="Calibri"/>
              </a:rPr>
              <a:t>Khaplanov</a:t>
            </a:r>
            <a:r>
              <a:rPr lang="en-US" sz="1050" dirty="0">
                <a:solidFill>
                  <a:prstClr val="black"/>
                </a:solidFill>
                <a:latin typeface="Calibri"/>
              </a:rPr>
              <a:t> et al., (2014) </a:t>
            </a:r>
            <a:r>
              <a:rPr lang="en-US" sz="1050" i="1" dirty="0">
                <a:solidFill>
                  <a:prstClr val="black"/>
                </a:solidFill>
                <a:latin typeface="Calibri"/>
              </a:rPr>
              <a:t>J. Phys.: Conf. Ser.</a:t>
            </a:r>
            <a:r>
              <a:rPr lang="en-US" sz="1050" dirty="0">
                <a:solidFill>
                  <a:prstClr val="black"/>
                </a:solidFill>
                <a:latin typeface="Calibri"/>
              </a:rPr>
              <a:t> </a:t>
            </a:r>
            <a:r>
              <a:rPr lang="en-US" sz="1050" b="1" dirty="0">
                <a:solidFill>
                  <a:prstClr val="black"/>
                </a:solidFill>
                <a:latin typeface="Calibri"/>
              </a:rPr>
              <a:t>528</a:t>
            </a:r>
            <a:r>
              <a:rPr lang="en-US" sz="1050" dirty="0">
                <a:solidFill>
                  <a:prstClr val="black"/>
                </a:solidFill>
                <a:latin typeface="Calibri"/>
              </a:rPr>
              <a:t> 012040 </a:t>
            </a:r>
            <a:r>
              <a:rPr lang="en-US" sz="1050" dirty="0">
                <a:solidFill>
                  <a:prstClr val="black"/>
                </a:solidFill>
                <a:latin typeface="Calibri"/>
                <a:hlinkClick r:id="rId8"/>
              </a:rPr>
              <a:t>doi:10.1088/1742-6596/528/1/012040</a:t>
            </a:r>
            <a:endParaRPr lang="en-US" sz="1050" dirty="0">
              <a:solidFill>
                <a:prstClr val="black"/>
              </a:solidFill>
              <a:latin typeface="Calibri"/>
            </a:endParaRPr>
          </a:p>
          <a:p>
            <a:pPr defTabSz="914400"/>
            <a:r>
              <a:rPr lang="en-US" sz="1050" u="sng" dirty="0" smtClean="0">
                <a:solidFill>
                  <a:prstClr val="black"/>
                </a:solidFill>
                <a:latin typeface="Calibri"/>
              </a:rPr>
              <a:t>Gamma sensitivity:</a:t>
            </a:r>
          </a:p>
          <a:p>
            <a:pPr defTabSz="914400"/>
            <a:r>
              <a:rPr lang="en-US" sz="1050" dirty="0">
                <a:solidFill>
                  <a:prstClr val="black"/>
                </a:solidFill>
                <a:latin typeface="Calibri"/>
              </a:rPr>
              <a:t>*</a:t>
            </a:r>
            <a:r>
              <a:rPr lang="en-US" sz="1050" dirty="0" smtClean="0">
                <a:solidFill>
                  <a:prstClr val="black"/>
                </a:solidFill>
                <a:latin typeface="Calibri"/>
              </a:rPr>
              <a:t>A. </a:t>
            </a:r>
            <a:r>
              <a:rPr lang="en-US" sz="1050" dirty="0" err="1" smtClean="0">
                <a:solidFill>
                  <a:prstClr val="black"/>
                </a:solidFill>
                <a:latin typeface="Calibri"/>
              </a:rPr>
              <a:t>Khaplanov</a:t>
            </a:r>
            <a:r>
              <a:rPr lang="en-US" sz="1050" dirty="0" smtClean="0">
                <a:solidFill>
                  <a:prstClr val="black"/>
                </a:solidFill>
                <a:latin typeface="Calibri"/>
              </a:rPr>
              <a:t> et al., JINST 8, P10025 (2013), arXiv:1306.6247</a:t>
            </a:r>
          </a:p>
          <a:p>
            <a:pPr defTabSz="914400"/>
            <a:r>
              <a:rPr lang="en-US" sz="1050" u="sng" dirty="0" smtClean="0">
                <a:solidFill>
                  <a:prstClr val="black"/>
                </a:solidFill>
                <a:latin typeface="Calibri"/>
              </a:rPr>
              <a:t>Alpha background:</a:t>
            </a:r>
            <a:endParaRPr lang="en-US" sz="1050" u="sng" dirty="0">
              <a:solidFill>
                <a:prstClr val="black"/>
              </a:solidFill>
              <a:latin typeface="Calibri"/>
            </a:endParaRPr>
          </a:p>
          <a:p>
            <a:pPr defTabSz="914400"/>
            <a:r>
              <a:rPr lang="en-US" sz="1050" dirty="0" smtClean="0">
                <a:solidFill>
                  <a:prstClr val="black"/>
                </a:solidFill>
                <a:latin typeface="Calibri"/>
              </a:rPr>
              <a:t>*A. </a:t>
            </a:r>
            <a:r>
              <a:rPr lang="en-US" sz="1050" dirty="0" err="1" smtClean="0">
                <a:solidFill>
                  <a:prstClr val="black"/>
                </a:solidFill>
                <a:latin typeface="Calibri"/>
              </a:rPr>
              <a:t>Khaplanov</a:t>
            </a:r>
            <a:r>
              <a:rPr lang="en-US" sz="1050" dirty="0" smtClean="0">
                <a:solidFill>
                  <a:prstClr val="black"/>
                </a:solidFill>
                <a:latin typeface="Calibri"/>
              </a:rPr>
              <a:t> et al., JINST 10</a:t>
            </a:r>
            <a:r>
              <a:rPr lang="en-US" sz="1050" dirty="0">
                <a:solidFill>
                  <a:prstClr val="black"/>
                </a:solidFill>
                <a:latin typeface="Calibri"/>
              </a:rPr>
              <a:t>, P10019 (2015); </a:t>
            </a:r>
            <a:r>
              <a:rPr lang="en-US" sz="1050" dirty="0">
                <a:solidFill>
                  <a:prstClr val="black"/>
                </a:solidFill>
                <a:latin typeface="Calibri"/>
                <a:hlinkClick r:id="rId9"/>
              </a:rPr>
              <a:t>doi:10.1088/1748-0221/10/10/</a:t>
            </a:r>
            <a:r>
              <a:rPr lang="en-US" sz="1050" dirty="0" smtClean="0">
                <a:solidFill>
                  <a:prstClr val="black"/>
                </a:solidFill>
                <a:latin typeface="Calibri"/>
                <a:hlinkClick r:id="rId9"/>
              </a:rPr>
              <a:t>P10019</a:t>
            </a:r>
            <a:endParaRPr lang="en-US" sz="1050" dirty="0" smtClean="0">
              <a:solidFill>
                <a:prstClr val="black"/>
              </a:solidFill>
              <a:latin typeface="Calibri"/>
            </a:endParaRPr>
          </a:p>
          <a:p>
            <a:pPr defTabSz="914400"/>
            <a:endParaRPr lang="en-US" sz="1200" dirty="0">
              <a:solidFill>
                <a:prstClr val="black"/>
              </a:solidFill>
              <a:latin typeface="Calibri"/>
            </a:endParaRPr>
          </a:p>
          <a:p>
            <a:pPr defTabSz="914400"/>
            <a:r>
              <a:rPr lang="en-US" sz="1200" b="1" u="sng" dirty="0" smtClean="0">
                <a:solidFill>
                  <a:prstClr val="black"/>
                </a:solidFill>
                <a:latin typeface="Calibri"/>
              </a:rPr>
              <a:t>Latest publication:</a:t>
            </a:r>
          </a:p>
          <a:p>
            <a:pPr defTabSz="914400"/>
            <a:r>
              <a:rPr lang="en-US" sz="1200" b="1" dirty="0" err="1" smtClean="0"/>
              <a:t>A.Khaplanov</a:t>
            </a:r>
            <a:r>
              <a:rPr lang="en-US" sz="1200" b="1" dirty="0" smtClean="0"/>
              <a:t> et al. </a:t>
            </a:r>
            <a:r>
              <a:rPr lang="en-US" sz="1200" b="1" i="1" dirty="0" smtClean="0"/>
              <a:t>“Multi</a:t>
            </a:r>
            <a:r>
              <a:rPr lang="en-US" sz="1200" b="1" i="1" dirty="0"/>
              <a:t>-Grid Detector for Neutron Spectroscopy: Results Obtained on Time-of-Flight Spectrometer CNCS" </a:t>
            </a:r>
            <a:r>
              <a:rPr lang="en-US" sz="1200" b="1" dirty="0">
                <a:hlinkClick r:id="rId10"/>
              </a:rPr>
              <a:t>https://arxiv.org/abs/1703.03626</a:t>
            </a:r>
            <a:r>
              <a:rPr lang="en-US" sz="1200" b="1" dirty="0"/>
              <a:t> </a:t>
            </a:r>
            <a:r>
              <a:rPr lang="de-DE" sz="1200" dirty="0"/>
              <a:t>2017 JINST 12 P04030</a:t>
            </a:r>
            <a:endParaRPr lang="en-US" sz="1200" b="1" dirty="0">
              <a:solidFill>
                <a:prstClr val="black"/>
              </a:solidFill>
              <a:latin typeface="Calibri"/>
            </a:endParaRPr>
          </a:p>
        </p:txBody>
      </p:sp>
      <p:sp>
        <p:nvSpPr>
          <p:cNvPr id="12" name="TextBox 11"/>
          <p:cNvSpPr txBox="1"/>
          <p:nvPr/>
        </p:nvSpPr>
        <p:spPr>
          <a:xfrm>
            <a:off x="5220072" y="2276872"/>
            <a:ext cx="2649884" cy="338554"/>
          </a:xfrm>
          <a:prstGeom prst="rect">
            <a:avLst/>
          </a:prstGeom>
          <a:noFill/>
        </p:spPr>
        <p:txBody>
          <a:bodyPr wrap="none" rtlCol="0">
            <a:spAutoFit/>
          </a:bodyPr>
          <a:lstStyle/>
          <a:p>
            <a:pPr defTabSz="914400"/>
            <a:r>
              <a:rPr lang="en-US" sz="1600" dirty="0" smtClean="0">
                <a:solidFill>
                  <a:prstClr val="black"/>
                </a:solidFill>
                <a:latin typeface="Calibri"/>
              </a:rPr>
              <a:t>WP 4.3: Large-Area Detectors</a:t>
            </a:r>
            <a:endParaRPr lang="en-US" sz="1600" dirty="0">
              <a:solidFill>
                <a:prstClr val="black"/>
              </a:solidFill>
              <a:latin typeface="Calibri"/>
            </a:endParaRPr>
          </a:p>
        </p:txBody>
      </p:sp>
      <p:sp>
        <p:nvSpPr>
          <p:cNvPr id="14" name="TextBox 13"/>
          <p:cNvSpPr txBox="1"/>
          <p:nvPr/>
        </p:nvSpPr>
        <p:spPr>
          <a:xfrm>
            <a:off x="5220072" y="2060848"/>
            <a:ext cx="2609608" cy="276999"/>
          </a:xfrm>
          <a:prstGeom prst="rect">
            <a:avLst/>
          </a:prstGeom>
          <a:noFill/>
        </p:spPr>
        <p:txBody>
          <a:bodyPr wrap="none" rtlCol="0">
            <a:spAutoFit/>
          </a:bodyPr>
          <a:lstStyle/>
          <a:p>
            <a:pPr defTabSz="914400"/>
            <a:r>
              <a:rPr lang="en-US" sz="1200" dirty="0" smtClean="0">
                <a:solidFill>
                  <a:prstClr val="black"/>
                </a:solidFill>
                <a:latin typeface="Calibri"/>
              </a:rPr>
              <a:t>Horizon 2020 grant </a:t>
            </a:r>
            <a:r>
              <a:rPr lang="en-US" sz="1200" dirty="0">
                <a:solidFill>
                  <a:prstClr val="black"/>
                </a:solidFill>
                <a:latin typeface="Calibri"/>
              </a:rPr>
              <a:t>agreement 676548</a:t>
            </a:r>
          </a:p>
        </p:txBody>
      </p:sp>
      <p:pic>
        <p:nvPicPr>
          <p:cNvPr id="15" name="Picture 14"/>
          <p:cNvPicPr>
            <a:picLocks noChangeAspect="1"/>
          </p:cNvPicPr>
          <p:nvPr/>
        </p:nvPicPr>
        <p:blipFill>
          <a:blip r:embed="rId11"/>
          <a:stretch>
            <a:fillRect/>
          </a:stretch>
        </p:blipFill>
        <p:spPr>
          <a:xfrm>
            <a:off x="7971608" y="1484784"/>
            <a:ext cx="1144196" cy="764704"/>
          </a:xfrm>
          <a:prstGeom prst="rect">
            <a:avLst/>
          </a:prstGeom>
        </p:spPr>
      </p:pic>
      <p:pic>
        <p:nvPicPr>
          <p:cNvPr id="6" name="Picture 5"/>
          <p:cNvPicPr>
            <a:picLocks noChangeAspect="1"/>
          </p:cNvPicPr>
          <p:nvPr/>
        </p:nvPicPr>
        <p:blipFill>
          <a:blip r:embed="rId12"/>
          <a:stretch>
            <a:fillRect/>
          </a:stretch>
        </p:blipFill>
        <p:spPr>
          <a:xfrm>
            <a:off x="3266396" y="3817044"/>
            <a:ext cx="1264833" cy="706335"/>
          </a:xfrm>
          <a:prstGeom prst="rect">
            <a:avLst/>
          </a:prstGeom>
        </p:spPr>
      </p:pic>
    </p:spTree>
    <p:extLst>
      <p:ext uri="{BB962C8B-B14F-4D97-AF65-F5344CB8AC3E}">
        <p14:creationId xmlns:p14="http://schemas.microsoft.com/office/powerpoint/2010/main" val="13491244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Extra slides</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spTree>
    <p:extLst>
      <p:ext uri="{BB962C8B-B14F-4D97-AF65-F5344CB8AC3E}">
        <p14:creationId xmlns:p14="http://schemas.microsoft.com/office/powerpoint/2010/main" val="4223637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IN5 Demonstrator – Large-Scale </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pic>
        <p:nvPicPr>
          <p:cNvPr id="42" name="Picture 41"/>
          <p:cNvPicPr>
            <a:picLocks noChangeAspect="1"/>
          </p:cNvPicPr>
          <p:nvPr/>
        </p:nvPicPr>
        <p:blipFill>
          <a:blip r:embed="rId4"/>
          <a:stretch>
            <a:fillRect/>
          </a:stretch>
        </p:blipFill>
        <p:spPr>
          <a:xfrm>
            <a:off x="0" y="6165304"/>
            <a:ext cx="1859865" cy="666542"/>
          </a:xfrm>
          <a:prstGeom prst="rect">
            <a:avLst/>
          </a:prstGeom>
        </p:spPr>
      </p:pic>
      <p:pic>
        <p:nvPicPr>
          <p:cNvPr id="8" name="Picture 7" descr="IMG_0002.JPG"/>
          <p:cNvPicPr>
            <a:picLocks noChangeAspect="1"/>
          </p:cNvPicPr>
          <p:nvPr/>
        </p:nvPicPr>
        <p:blipFill rotWithShape="1">
          <a:blip r:embed="rId5" cstate="print">
            <a:extLst>
              <a:ext uri="{28A0092B-C50C-407E-A947-70E740481C1C}">
                <a14:useLocalDpi xmlns:a14="http://schemas.microsoft.com/office/drawing/2010/main" val="0"/>
              </a:ext>
            </a:extLst>
          </a:blip>
          <a:srcRect t="16157" b="10637"/>
          <a:stretch/>
        </p:blipFill>
        <p:spPr>
          <a:xfrm>
            <a:off x="6239677" y="5355846"/>
            <a:ext cx="2688299" cy="1476000"/>
          </a:xfrm>
          <a:prstGeom prst="rect">
            <a:avLst/>
          </a:prstGeom>
        </p:spPr>
      </p:pic>
      <p:cxnSp>
        <p:nvCxnSpPr>
          <p:cNvPr id="9" name="Straight Arrow Connector 8"/>
          <p:cNvCxnSpPr>
            <a:stCxn id="17" idx="3"/>
          </p:cNvCxnSpPr>
          <p:nvPr/>
        </p:nvCxnSpPr>
        <p:spPr>
          <a:xfrm>
            <a:off x="2837160" y="3346060"/>
            <a:ext cx="1182527" cy="296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4768" y="5335263"/>
            <a:ext cx="1916225" cy="646331"/>
          </a:xfrm>
          <a:prstGeom prst="rect">
            <a:avLst/>
          </a:prstGeom>
          <a:noFill/>
        </p:spPr>
        <p:txBody>
          <a:bodyPr wrap="square" rtlCol="0">
            <a:spAutoFit/>
          </a:bodyPr>
          <a:lstStyle/>
          <a:p>
            <a:r>
              <a:rPr lang="en-US" dirty="0" smtClean="0"/>
              <a:t>Detector:</a:t>
            </a:r>
          </a:p>
          <a:p>
            <a:r>
              <a:rPr lang="en-US" dirty="0" smtClean="0"/>
              <a:t>2.4 m</a:t>
            </a:r>
            <a:r>
              <a:rPr lang="en-US" baseline="30000" dirty="0" smtClean="0"/>
              <a:t>2</a:t>
            </a:r>
            <a:r>
              <a:rPr lang="en-US" dirty="0" smtClean="0"/>
              <a:t> active area</a:t>
            </a:r>
            <a:endParaRPr lang="en-US" dirty="0"/>
          </a:p>
        </p:txBody>
      </p:sp>
      <p:sp>
        <p:nvSpPr>
          <p:cNvPr id="11" name="TextBox 10"/>
          <p:cNvSpPr txBox="1"/>
          <p:nvPr/>
        </p:nvSpPr>
        <p:spPr>
          <a:xfrm>
            <a:off x="2782214" y="4894386"/>
            <a:ext cx="2822255" cy="923330"/>
          </a:xfrm>
          <a:prstGeom prst="rect">
            <a:avLst/>
          </a:prstGeom>
          <a:noFill/>
        </p:spPr>
        <p:txBody>
          <a:bodyPr wrap="square" rtlCol="0">
            <a:spAutoFit/>
          </a:bodyPr>
          <a:lstStyle/>
          <a:p>
            <a:r>
              <a:rPr lang="en-US" dirty="0" smtClean="0"/>
              <a:t>Blade </a:t>
            </a:r>
            <a:r>
              <a:rPr lang="en-US" b="1" dirty="0" smtClean="0">
                <a:solidFill>
                  <a:srgbClr val="FF0000"/>
                </a:solidFill>
              </a:rPr>
              <a:t>x18432</a:t>
            </a:r>
            <a:r>
              <a:rPr lang="en-US" dirty="0" smtClean="0"/>
              <a:t>:</a:t>
            </a:r>
          </a:p>
          <a:p>
            <a:r>
              <a:rPr lang="en-US" dirty="0" smtClean="0"/>
              <a:t>enriched B4C coating </a:t>
            </a:r>
          </a:p>
          <a:p>
            <a:r>
              <a:rPr lang="en-US" dirty="0" smtClean="0"/>
              <a:t>good adhesion, uniformity,</a:t>
            </a:r>
            <a:endParaRPr lang="en-US" dirty="0"/>
          </a:p>
        </p:txBody>
      </p:sp>
      <p:sp>
        <p:nvSpPr>
          <p:cNvPr id="12" name="TextBox 11"/>
          <p:cNvSpPr txBox="1"/>
          <p:nvPr/>
        </p:nvSpPr>
        <p:spPr>
          <a:xfrm>
            <a:off x="2837160" y="1994985"/>
            <a:ext cx="1258461" cy="1200329"/>
          </a:xfrm>
          <a:prstGeom prst="rect">
            <a:avLst/>
          </a:prstGeom>
          <a:noFill/>
        </p:spPr>
        <p:txBody>
          <a:bodyPr wrap="square" rtlCol="0">
            <a:spAutoFit/>
          </a:bodyPr>
          <a:lstStyle/>
          <a:p>
            <a:r>
              <a:rPr lang="en-US" dirty="0" smtClean="0"/>
              <a:t>Module </a:t>
            </a:r>
            <a:r>
              <a:rPr lang="en-US" b="1" dirty="0" smtClean="0">
                <a:solidFill>
                  <a:srgbClr val="FF0000"/>
                </a:solidFill>
              </a:rPr>
              <a:t>x8</a:t>
            </a:r>
            <a:r>
              <a:rPr lang="en-US" dirty="0" smtClean="0"/>
              <a:t>:</a:t>
            </a:r>
          </a:p>
          <a:p>
            <a:r>
              <a:rPr lang="en-US" dirty="0" smtClean="0"/>
              <a:t>wire-frame coincident readout</a:t>
            </a:r>
          </a:p>
        </p:txBody>
      </p:sp>
      <p:sp>
        <p:nvSpPr>
          <p:cNvPr id="13" name="TextBox 12"/>
          <p:cNvSpPr txBox="1"/>
          <p:nvPr/>
        </p:nvSpPr>
        <p:spPr>
          <a:xfrm>
            <a:off x="6791300" y="4411933"/>
            <a:ext cx="2352700" cy="923330"/>
          </a:xfrm>
          <a:prstGeom prst="rect">
            <a:avLst/>
          </a:prstGeom>
          <a:noFill/>
        </p:spPr>
        <p:txBody>
          <a:bodyPr wrap="square" rtlCol="0">
            <a:spAutoFit/>
          </a:bodyPr>
          <a:lstStyle/>
          <a:p>
            <a:r>
              <a:rPr lang="en-US" dirty="0" smtClean="0"/>
              <a:t>Grid </a:t>
            </a:r>
            <a:r>
              <a:rPr lang="en-US" b="1" dirty="0" smtClean="0">
                <a:solidFill>
                  <a:srgbClr val="FF0000"/>
                </a:solidFill>
              </a:rPr>
              <a:t>x1024</a:t>
            </a:r>
            <a:r>
              <a:rPr lang="en-US" dirty="0" smtClean="0"/>
              <a:t>:</a:t>
            </a:r>
          </a:p>
          <a:p>
            <a:r>
              <a:rPr lang="en-US" dirty="0" smtClean="0"/>
              <a:t>low activity, </a:t>
            </a:r>
          </a:p>
          <a:p>
            <a:r>
              <a:rPr lang="en-US" dirty="0"/>
              <a:t>m</a:t>
            </a:r>
            <a:r>
              <a:rPr lang="en-US" dirty="0" smtClean="0"/>
              <a:t>inimal dead material</a:t>
            </a:r>
            <a:endParaRPr lang="en-US" dirty="0"/>
          </a:p>
        </p:txBody>
      </p:sp>
      <p:cxnSp>
        <p:nvCxnSpPr>
          <p:cNvPr id="14" name="Straight Arrow Connector 13"/>
          <p:cNvCxnSpPr>
            <a:stCxn id="8" idx="1"/>
            <a:endCxn id="16" idx="3"/>
          </p:cNvCxnSpPr>
          <p:nvPr/>
        </p:nvCxnSpPr>
        <p:spPr>
          <a:xfrm flipH="1">
            <a:off x="5041870" y="6093846"/>
            <a:ext cx="1197807" cy="2593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8" idx="2"/>
          </p:cNvCxnSpPr>
          <p:nvPr/>
        </p:nvCxnSpPr>
        <p:spPr>
          <a:xfrm>
            <a:off x="6298880" y="4192580"/>
            <a:ext cx="287040" cy="1163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photo 5.JPG"/>
          <p:cNvPicPr>
            <a:picLocks noChangeAspect="1"/>
          </p:cNvPicPr>
          <p:nvPr/>
        </p:nvPicPr>
        <p:blipFill rotWithShape="1">
          <a:blip r:embed="rId6">
            <a:extLst>
              <a:ext uri="{28A0092B-C50C-407E-A947-70E740481C1C}">
                <a14:useLocalDpi xmlns:a14="http://schemas.microsoft.com/office/drawing/2010/main" val="0"/>
              </a:ext>
            </a:extLst>
          </a:blip>
          <a:srcRect l="6544" t="29609" r="5285" b="26366"/>
          <a:stretch/>
        </p:blipFill>
        <p:spPr>
          <a:xfrm>
            <a:off x="2619070" y="5899570"/>
            <a:ext cx="2422800" cy="907200"/>
          </a:xfrm>
          <a:prstGeom prst="rect">
            <a:avLst/>
          </a:prstGeom>
        </p:spPr>
      </p:pic>
      <p:pic>
        <p:nvPicPr>
          <p:cNvPr id="17" name="Picture 16" descr="IMG_0370.JPG"/>
          <p:cNvPicPr>
            <a:picLocks noChangeAspect="1"/>
          </p:cNvPicPr>
          <p:nvPr/>
        </p:nvPicPr>
        <p:blipFill rotWithShape="1">
          <a:blip r:embed="rId7">
            <a:extLst>
              <a:ext uri="{28A0092B-C50C-407E-A947-70E740481C1C}">
                <a14:useLocalDpi xmlns:a14="http://schemas.microsoft.com/office/drawing/2010/main" val="0"/>
              </a:ext>
            </a:extLst>
          </a:blip>
          <a:srcRect r="12238"/>
          <a:stretch/>
        </p:blipFill>
        <p:spPr>
          <a:xfrm>
            <a:off x="364897" y="1468049"/>
            <a:ext cx="2472263" cy="3756021"/>
          </a:xfrm>
          <a:prstGeom prst="rect">
            <a:avLst/>
          </a:prstGeom>
        </p:spPr>
      </p:pic>
      <p:pic>
        <p:nvPicPr>
          <p:cNvPr id="18" name="Picture 17" descr="IMG_0876.JPG"/>
          <p:cNvPicPr>
            <a:picLocks noChangeAspect="1"/>
          </p:cNvPicPr>
          <p:nvPr/>
        </p:nvPicPr>
        <p:blipFill rotWithShape="1">
          <a:blip r:embed="rId8">
            <a:extLst>
              <a:ext uri="{28A0092B-C50C-407E-A947-70E740481C1C}">
                <a14:useLocalDpi xmlns:a14="http://schemas.microsoft.com/office/drawing/2010/main" val="0"/>
              </a:ext>
            </a:extLst>
          </a:blip>
          <a:srcRect l="3621" t="35453" r="15104" b="4840"/>
          <a:stretch/>
        </p:blipFill>
        <p:spPr>
          <a:xfrm>
            <a:off x="4106757" y="1777170"/>
            <a:ext cx="4384246" cy="2415410"/>
          </a:xfrm>
          <a:prstGeom prst="rect">
            <a:avLst/>
          </a:prstGeom>
        </p:spPr>
      </p:pic>
      <p:cxnSp>
        <p:nvCxnSpPr>
          <p:cNvPr id="23" name="Straight Arrow Connector 22"/>
          <p:cNvCxnSpPr/>
          <p:nvPr/>
        </p:nvCxnSpPr>
        <p:spPr>
          <a:xfrm flipV="1">
            <a:off x="394571" y="2718535"/>
            <a:ext cx="745164" cy="1693398"/>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98591" y="5108263"/>
            <a:ext cx="1593793" cy="0"/>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139735" y="5150597"/>
            <a:ext cx="776650" cy="369332"/>
          </a:xfrm>
          <a:prstGeom prst="rect">
            <a:avLst/>
          </a:prstGeom>
          <a:noFill/>
        </p:spPr>
        <p:txBody>
          <a:bodyPr wrap="square" rtlCol="0">
            <a:spAutoFit/>
          </a:bodyPr>
          <a:lstStyle/>
          <a:p>
            <a:r>
              <a:rPr lang="en-US" b="1" dirty="0" smtClean="0">
                <a:solidFill>
                  <a:srgbClr val="FF0000"/>
                </a:solidFill>
              </a:rPr>
              <a:t>80cm</a:t>
            </a:r>
            <a:endParaRPr lang="en-US" b="1" dirty="0">
              <a:solidFill>
                <a:srgbClr val="FF0000"/>
              </a:solidFill>
            </a:endParaRPr>
          </a:p>
        </p:txBody>
      </p:sp>
      <p:sp>
        <p:nvSpPr>
          <p:cNvPr id="29" name="TextBox 28"/>
          <p:cNvSpPr txBox="1"/>
          <p:nvPr/>
        </p:nvSpPr>
        <p:spPr>
          <a:xfrm rot="16200000">
            <a:off x="-127006" y="3010648"/>
            <a:ext cx="614474" cy="369332"/>
          </a:xfrm>
          <a:prstGeom prst="rect">
            <a:avLst/>
          </a:prstGeom>
          <a:noFill/>
        </p:spPr>
        <p:txBody>
          <a:bodyPr wrap="square" rtlCol="0">
            <a:spAutoFit/>
          </a:bodyPr>
          <a:lstStyle/>
          <a:p>
            <a:r>
              <a:rPr lang="en-US" b="1" dirty="0" smtClean="0">
                <a:solidFill>
                  <a:srgbClr val="FF0000"/>
                </a:solidFill>
              </a:rPr>
              <a:t>3 m</a:t>
            </a:r>
            <a:endParaRPr lang="en-US" b="1" dirty="0">
              <a:solidFill>
                <a:srgbClr val="FF0000"/>
              </a:solidFill>
            </a:endParaRPr>
          </a:p>
        </p:txBody>
      </p:sp>
    </p:spTree>
    <p:extLst>
      <p:ext uri="{BB962C8B-B14F-4D97-AF65-F5344CB8AC3E}">
        <p14:creationId xmlns:p14="http://schemas.microsoft.com/office/powerpoint/2010/main" val="13222043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rot="1097545">
            <a:off x="3182891" y="2763881"/>
            <a:ext cx="960294" cy="70767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Aluminium</a:t>
            </a:r>
            <a:r>
              <a:rPr lang="en-US" dirty="0" smtClean="0"/>
              <a:t> Bragg Edge</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pic>
        <p:nvPicPr>
          <p:cNvPr id="6" name="Picture 5" descr="2016_12_19_HighResV_3p678meV_narro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04132"/>
            <a:ext cx="4562410" cy="2953868"/>
          </a:xfrm>
          <a:prstGeom prst="rect">
            <a:avLst/>
          </a:prstGeom>
        </p:spPr>
      </p:pic>
      <p:pic>
        <p:nvPicPr>
          <p:cNvPr id="8" name="Picture 7" descr="2016_12_19_HighResV_3p807meV_narrow.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590" y="3904132"/>
            <a:ext cx="4562410" cy="2953868"/>
          </a:xfrm>
          <a:prstGeom prst="rect">
            <a:avLst/>
          </a:prstGeom>
        </p:spPr>
      </p:pic>
      <p:sp>
        <p:nvSpPr>
          <p:cNvPr id="5" name="Rectangle 4"/>
          <p:cNvSpPr/>
          <p:nvPr/>
        </p:nvSpPr>
        <p:spPr>
          <a:xfrm>
            <a:off x="6959601" y="3598332"/>
            <a:ext cx="1032933" cy="1100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4755371" y="1606996"/>
            <a:ext cx="3455769" cy="2336717"/>
          </a:xfrm>
          <a:prstGeom prst="rect">
            <a:avLst/>
          </a:prstGeom>
        </p:spPr>
      </p:pic>
      <p:sp>
        <p:nvSpPr>
          <p:cNvPr id="14" name="Oval 13"/>
          <p:cNvSpPr/>
          <p:nvPr/>
        </p:nvSpPr>
        <p:spPr>
          <a:xfrm>
            <a:off x="1760532" y="2441442"/>
            <a:ext cx="124795" cy="124791"/>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488919" y="2174072"/>
            <a:ext cx="668021" cy="66065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799025" y="2542494"/>
            <a:ext cx="974115" cy="10968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892668" y="2520472"/>
            <a:ext cx="1460838" cy="4348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488919" y="2348824"/>
            <a:ext cx="1864587" cy="55507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1488919" y="2348824"/>
            <a:ext cx="284223" cy="11464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37658" y="3560571"/>
            <a:ext cx="1018628" cy="338554"/>
          </a:xfrm>
          <a:prstGeom prst="rect">
            <a:avLst/>
          </a:prstGeom>
          <a:noFill/>
        </p:spPr>
        <p:txBody>
          <a:bodyPr wrap="none" rtlCol="0">
            <a:spAutoFit/>
          </a:bodyPr>
          <a:lstStyle/>
          <a:p>
            <a:r>
              <a:rPr lang="en-US" sz="1600" dirty="0" smtClean="0"/>
              <a:t>Incident n</a:t>
            </a:r>
            <a:endParaRPr lang="en-US" sz="1600" dirty="0"/>
          </a:p>
        </p:txBody>
      </p:sp>
      <p:sp>
        <p:nvSpPr>
          <p:cNvPr id="28" name="TextBox 27"/>
          <p:cNvSpPr txBox="1"/>
          <p:nvPr/>
        </p:nvSpPr>
        <p:spPr>
          <a:xfrm>
            <a:off x="2169707" y="1961194"/>
            <a:ext cx="798115" cy="338554"/>
          </a:xfrm>
          <a:prstGeom prst="rect">
            <a:avLst/>
          </a:prstGeom>
          <a:noFill/>
        </p:spPr>
        <p:txBody>
          <a:bodyPr wrap="none" rtlCol="0">
            <a:spAutoFit/>
          </a:bodyPr>
          <a:lstStyle/>
          <a:p>
            <a:r>
              <a:rPr lang="en-US" sz="1600" dirty="0" smtClean="0"/>
              <a:t>Sample</a:t>
            </a:r>
            <a:endParaRPr lang="en-US" sz="1600" dirty="0"/>
          </a:p>
        </p:txBody>
      </p:sp>
      <p:sp>
        <p:nvSpPr>
          <p:cNvPr id="29" name="TextBox 28"/>
          <p:cNvSpPr txBox="1"/>
          <p:nvPr/>
        </p:nvSpPr>
        <p:spPr>
          <a:xfrm>
            <a:off x="341825" y="2149054"/>
            <a:ext cx="1247951" cy="584776"/>
          </a:xfrm>
          <a:prstGeom prst="rect">
            <a:avLst/>
          </a:prstGeom>
          <a:noFill/>
        </p:spPr>
        <p:txBody>
          <a:bodyPr wrap="square" rtlCol="0">
            <a:spAutoFit/>
          </a:bodyPr>
          <a:lstStyle/>
          <a:p>
            <a:r>
              <a:rPr lang="en-US" sz="1600" dirty="0" smtClean="0"/>
              <a:t>Sample</a:t>
            </a:r>
            <a:r>
              <a:rPr lang="en-US" sz="1600" dirty="0"/>
              <a:t> </a:t>
            </a:r>
            <a:r>
              <a:rPr lang="en-US" sz="1600" dirty="0" smtClean="0"/>
              <a:t>environment</a:t>
            </a:r>
          </a:p>
        </p:txBody>
      </p:sp>
      <p:cxnSp>
        <p:nvCxnSpPr>
          <p:cNvPr id="31" name="Straight Connector 30"/>
          <p:cNvCxnSpPr>
            <a:endCxn id="28" idx="1"/>
          </p:cNvCxnSpPr>
          <p:nvPr/>
        </p:nvCxnSpPr>
        <p:spPr>
          <a:xfrm flipV="1">
            <a:off x="1892668" y="2130471"/>
            <a:ext cx="277039" cy="31097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437923" y="2437207"/>
            <a:ext cx="919042" cy="338554"/>
          </a:xfrm>
          <a:prstGeom prst="rect">
            <a:avLst/>
          </a:prstGeom>
          <a:noFill/>
        </p:spPr>
        <p:txBody>
          <a:bodyPr wrap="none" rtlCol="0">
            <a:spAutoFit/>
          </a:bodyPr>
          <a:lstStyle/>
          <a:p>
            <a:r>
              <a:rPr lang="en-US" sz="1600" dirty="0" smtClean="0"/>
              <a:t>Detector</a:t>
            </a:r>
            <a:endParaRPr lang="en-US" sz="1600" dirty="0"/>
          </a:p>
        </p:txBody>
      </p:sp>
      <p:cxnSp>
        <p:nvCxnSpPr>
          <p:cNvPr id="33" name="Straight Arrow Connector 32"/>
          <p:cNvCxnSpPr/>
          <p:nvPr/>
        </p:nvCxnSpPr>
        <p:spPr>
          <a:xfrm>
            <a:off x="1885327" y="2566233"/>
            <a:ext cx="1914059" cy="59148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3296538" y="3047610"/>
            <a:ext cx="444122" cy="11011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32713" y="1526855"/>
            <a:ext cx="3848454" cy="369332"/>
          </a:xfrm>
          <a:prstGeom prst="rect">
            <a:avLst/>
          </a:prstGeom>
          <a:noFill/>
        </p:spPr>
        <p:txBody>
          <a:bodyPr wrap="none" rtlCol="0">
            <a:spAutoFit/>
          </a:bodyPr>
          <a:lstStyle/>
          <a:p>
            <a:r>
              <a:rPr lang="en-US" u="sng" dirty="0" smtClean="0"/>
              <a:t>Scattering effects from SE and detector</a:t>
            </a:r>
            <a:endParaRPr lang="en-US" u="sng" dirty="0"/>
          </a:p>
        </p:txBody>
      </p:sp>
    </p:spTree>
    <p:extLst>
      <p:ext uri="{BB962C8B-B14F-4D97-AF65-F5344CB8AC3E}">
        <p14:creationId xmlns:p14="http://schemas.microsoft.com/office/powerpoint/2010/main" val="3147464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t_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633" y="1976328"/>
            <a:ext cx="5473367" cy="3225541"/>
          </a:xfrm>
          <a:prstGeom prst="rect">
            <a:avLst/>
          </a:prstGeom>
        </p:spPr>
      </p:pic>
      <p:sp>
        <p:nvSpPr>
          <p:cNvPr id="2" name="Title 1"/>
          <p:cNvSpPr>
            <a:spLocks noGrp="1"/>
          </p:cNvSpPr>
          <p:nvPr>
            <p:ph type="title"/>
          </p:nvPr>
        </p:nvSpPr>
        <p:spPr/>
        <p:txBody>
          <a:bodyPr/>
          <a:lstStyle/>
          <a:p>
            <a:r>
              <a:rPr lang="en-US" dirty="0" smtClean="0"/>
              <a:t>Energy Reconstruction</a:t>
            </a:r>
            <a:endParaRPr lang="en-US" dirty="0"/>
          </a:p>
        </p:txBody>
      </p:sp>
      <p:pic>
        <p:nvPicPr>
          <p:cNvPr id="3" name="Picture 2" descr="logo_green.png"/>
          <p:cNvPicPr>
            <a:picLocks noChangeAspect="1"/>
          </p:cNvPicPr>
          <p:nvPr/>
        </p:nvPicPr>
        <p:blipFill rotWithShape="1">
          <a:blip r:embed="rId3">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4" cstate="print"/>
          <a:stretch>
            <a:fillRect/>
          </a:stretch>
        </p:blipFill>
        <p:spPr>
          <a:xfrm>
            <a:off x="8502183" y="1628800"/>
            <a:ext cx="611406" cy="577626"/>
          </a:xfrm>
          <a:prstGeom prst="rect">
            <a:avLst/>
          </a:prstGeom>
        </p:spPr>
      </p:pic>
      <p:pic>
        <p:nvPicPr>
          <p:cNvPr id="6" name="Picture 5" descr="07_27_V_E_1p55meV.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30214"/>
            <a:ext cx="3711469" cy="2827786"/>
          </a:xfrm>
          <a:prstGeom prst="rect">
            <a:avLst/>
          </a:prstGeom>
        </p:spPr>
      </p:pic>
      <p:pic>
        <p:nvPicPr>
          <p:cNvPr id="8" name="Picture 7" descr="07_27_V_1p55meV_zoom.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02428"/>
            <a:ext cx="3711469" cy="2827786"/>
          </a:xfrm>
          <a:prstGeom prst="rect">
            <a:avLst/>
          </a:prstGeom>
        </p:spPr>
      </p:pic>
      <p:sp>
        <p:nvSpPr>
          <p:cNvPr id="5" name="TextBox 4"/>
          <p:cNvSpPr txBox="1"/>
          <p:nvPr/>
        </p:nvSpPr>
        <p:spPr>
          <a:xfrm>
            <a:off x="5023377" y="1606996"/>
            <a:ext cx="2239347" cy="369332"/>
          </a:xfrm>
          <a:prstGeom prst="rect">
            <a:avLst/>
          </a:prstGeom>
          <a:noFill/>
        </p:spPr>
        <p:txBody>
          <a:bodyPr wrap="square" rtlCol="0">
            <a:spAutoFit/>
          </a:bodyPr>
          <a:lstStyle/>
          <a:p>
            <a:r>
              <a:rPr lang="en-US" dirty="0" smtClean="0"/>
              <a:t>Energy transfer: </a:t>
            </a:r>
            <a:r>
              <a:rPr lang="en-US" dirty="0" err="1" smtClean="0"/>
              <a:t>E</a:t>
            </a:r>
            <a:r>
              <a:rPr lang="en-US" baseline="-25000" dirty="0" err="1" smtClean="0"/>
              <a:t>f</a:t>
            </a:r>
            <a:r>
              <a:rPr lang="en-US" dirty="0" err="1" smtClean="0"/>
              <a:t>-E</a:t>
            </a:r>
            <a:r>
              <a:rPr lang="en-US" baseline="-25000" dirty="0" err="1" smtClean="0"/>
              <a:t>i</a:t>
            </a:r>
            <a:endParaRPr lang="en-US" baseline="-25000" dirty="0" smtClean="0"/>
          </a:p>
        </p:txBody>
      </p:sp>
      <p:sp>
        <p:nvSpPr>
          <p:cNvPr id="10" name="TextBox 9"/>
          <p:cNvSpPr txBox="1"/>
          <p:nvPr/>
        </p:nvSpPr>
        <p:spPr>
          <a:xfrm>
            <a:off x="3858403" y="4869004"/>
            <a:ext cx="3033131" cy="1569660"/>
          </a:xfrm>
          <a:prstGeom prst="rect">
            <a:avLst/>
          </a:prstGeom>
          <a:noFill/>
        </p:spPr>
        <p:txBody>
          <a:bodyPr wrap="square" rtlCol="0">
            <a:spAutoFit/>
          </a:bodyPr>
          <a:lstStyle/>
          <a:p>
            <a:r>
              <a:rPr lang="en-US" sz="1600" dirty="0" smtClean="0"/>
              <a:t>Raw </a:t>
            </a:r>
            <a:r>
              <a:rPr lang="en-US" sz="1600" dirty="0" err="1" smtClean="0"/>
              <a:t>ToF</a:t>
            </a:r>
            <a:r>
              <a:rPr lang="en-US" sz="1600" dirty="0" smtClean="0"/>
              <a:t> spectrum: </a:t>
            </a:r>
          </a:p>
          <a:p>
            <a:r>
              <a:rPr lang="en-US" sz="1600" dirty="0" smtClean="0"/>
              <a:t>no information on geometry used</a:t>
            </a:r>
          </a:p>
          <a:p>
            <a:endParaRPr lang="en-US" sz="1600" dirty="0"/>
          </a:p>
          <a:p>
            <a:r>
              <a:rPr lang="en-US" sz="1600" dirty="0" err="1" smtClean="0"/>
              <a:t>dE</a:t>
            </a:r>
            <a:r>
              <a:rPr lang="en-US" sz="1600" dirty="0" smtClean="0"/>
              <a:t> spectrum: Including information on position of each detected neutron. </a:t>
            </a:r>
            <a:endParaRPr lang="en-US" sz="1600" dirty="0"/>
          </a:p>
        </p:txBody>
      </p:sp>
      <p:cxnSp>
        <p:nvCxnSpPr>
          <p:cNvPr id="12" name="Straight Arrow Connector 11"/>
          <p:cNvCxnSpPr/>
          <p:nvPr/>
        </p:nvCxnSpPr>
        <p:spPr>
          <a:xfrm flipH="1" flipV="1">
            <a:off x="2917684" y="2802504"/>
            <a:ext cx="940719" cy="2399365"/>
          </a:xfrm>
          <a:prstGeom prst="straightConnector1">
            <a:avLst/>
          </a:prstGeom>
          <a:ln w="38100" cmpd="db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2592331" y="5667985"/>
            <a:ext cx="1266072" cy="389535"/>
          </a:xfrm>
          <a:prstGeom prst="straightConnector1">
            <a:avLst/>
          </a:prstGeom>
          <a:ln w="38100" cmpd="db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17005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Crystal Reflection</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5197452" y="0"/>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6984930" y="33886"/>
            <a:ext cx="611406" cy="577626"/>
          </a:xfrm>
          <a:prstGeom prst="rect">
            <a:avLst/>
          </a:prstGeom>
        </p:spPr>
      </p:pic>
      <p:pic>
        <p:nvPicPr>
          <p:cNvPr id="8" name="Picture 7" descr="image_frames_300Hz_front.png"/>
          <p:cNvPicPr>
            <a:picLocks noChangeAspect="1"/>
          </p:cNvPicPr>
          <p:nvPr/>
        </p:nvPicPr>
        <p:blipFill rotWithShape="1">
          <a:blip r:embed="rId4">
            <a:extLst>
              <a:ext uri="{28A0092B-C50C-407E-A947-70E740481C1C}">
                <a14:useLocalDpi xmlns:a14="http://schemas.microsoft.com/office/drawing/2010/main" val="0"/>
              </a:ext>
            </a:extLst>
          </a:blip>
          <a:srcRect l="2686" t="8166" r="8172" b="8228"/>
          <a:stretch/>
        </p:blipFill>
        <p:spPr>
          <a:xfrm>
            <a:off x="2815433" y="1248385"/>
            <a:ext cx="6299532" cy="2720469"/>
          </a:xfrm>
          <a:prstGeom prst="rect">
            <a:avLst/>
          </a:prstGeom>
        </p:spPr>
      </p:pic>
      <p:pic>
        <p:nvPicPr>
          <p:cNvPr id="10" name="Picture 9" descr="He3_16tubes_image_frames_300Hz.png"/>
          <p:cNvPicPr>
            <a:picLocks noChangeAspect="1"/>
          </p:cNvPicPr>
          <p:nvPr/>
        </p:nvPicPr>
        <p:blipFill rotWithShape="1">
          <a:blip r:embed="rId5">
            <a:extLst>
              <a:ext uri="{28A0092B-C50C-407E-A947-70E740481C1C}">
                <a14:useLocalDpi xmlns:a14="http://schemas.microsoft.com/office/drawing/2010/main" val="0"/>
              </a:ext>
            </a:extLst>
          </a:blip>
          <a:srcRect l="2202" t="5968" r="8518" b="5164"/>
          <a:stretch/>
        </p:blipFill>
        <p:spPr>
          <a:xfrm>
            <a:off x="2812724" y="3969553"/>
            <a:ext cx="6302240" cy="2888447"/>
          </a:xfrm>
          <a:prstGeom prst="rect">
            <a:avLst/>
          </a:prstGeom>
        </p:spPr>
      </p:pic>
      <p:sp>
        <p:nvSpPr>
          <p:cNvPr id="11" name="TextBox 10"/>
          <p:cNvSpPr txBox="1"/>
          <p:nvPr/>
        </p:nvSpPr>
        <p:spPr>
          <a:xfrm>
            <a:off x="2960846" y="4632985"/>
            <a:ext cx="689762" cy="461665"/>
          </a:xfrm>
          <a:prstGeom prst="rect">
            <a:avLst/>
          </a:prstGeom>
          <a:noFill/>
        </p:spPr>
        <p:txBody>
          <a:bodyPr wrap="none" rtlCol="0">
            <a:spAutoFit/>
          </a:bodyPr>
          <a:lstStyle/>
          <a:p>
            <a:r>
              <a:rPr lang="en-US" sz="2400" b="1" dirty="0" smtClean="0">
                <a:solidFill>
                  <a:schemeClr val="accent2"/>
                </a:solidFill>
              </a:rPr>
              <a:t>He3</a:t>
            </a:r>
            <a:endParaRPr lang="en-US" sz="2400" b="1" dirty="0">
              <a:solidFill>
                <a:schemeClr val="accent2"/>
              </a:solidFill>
            </a:endParaRPr>
          </a:p>
        </p:txBody>
      </p:sp>
      <p:sp>
        <p:nvSpPr>
          <p:cNvPr id="12" name="TextBox 11"/>
          <p:cNvSpPr txBox="1"/>
          <p:nvPr/>
        </p:nvSpPr>
        <p:spPr>
          <a:xfrm>
            <a:off x="2845993" y="1928009"/>
            <a:ext cx="1515108" cy="461665"/>
          </a:xfrm>
          <a:prstGeom prst="rect">
            <a:avLst/>
          </a:prstGeom>
          <a:noFill/>
        </p:spPr>
        <p:txBody>
          <a:bodyPr wrap="none" rtlCol="0">
            <a:spAutoFit/>
          </a:bodyPr>
          <a:lstStyle/>
          <a:p>
            <a:r>
              <a:rPr lang="en-US" sz="2400" b="1" dirty="0" smtClean="0">
                <a:solidFill>
                  <a:schemeClr val="accent2"/>
                </a:solidFill>
              </a:rPr>
              <a:t>Multi-Grid</a:t>
            </a:r>
            <a:endParaRPr lang="en-US" sz="2400" b="1" dirty="0">
              <a:solidFill>
                <a:schemeClr val="accent2"/>
              </a:solidFill>
            </a:endParaRPr>
          </a:p>
        </p:txBody>
      </p:sp>
      <p:sp>
        <p:nvSpPr>
          <p:cNvPr id="5" name="TextBox 4"/>
          <p:cNvSpPr txBox="1"/>
          <p:nvPr/>
        </p:nvSpPr>
        <p:spPr>
          <a:xfrm>
            <a:off x="132136" y="2048041"/>
            <a:ext cx="2547700" cy="1323439"/>
          </a:xfrm>
          <a:prstGeom prst="rect">
            <a:avLst/>
          </a:prstGeom>
          <a:noFill/>
        </p:spPr>
        <p:txBody>
          <a:bodyPr wrap="square" rtlCol="0">
            <a:spAutoFit/>
          </a:bodyPr>
          <a:lstStyle/>
          <a:p>
            <a:r>
              <a:rPr lang="en-US" sz="1600" dirty="0" smtClean="0"/>
              <a:t>Image recorded in each detector as a function of time during elastic peak</a:t>
            </a:r>
          </a:p>
          <a:p>
            <a:endParaRPr lang="en-US" sz="1600" dirty="0" smtClean="0"/>
          </a:p>
          <a:p>
            <a:r>
              <a:rPr lang="en-US" sz="1600" dirty="0" smtClean="0"/>
              <a:t>Each frame advances 30 </a:t>
            </a:r>
            <a:r>
              <a:rPr lang="en-US" sz="1600" dirty="0" err="1" smtClean="0"/>
              <a:t>μs</a:t>
            </a:r>
            <a:endParaRPr lang="en-US" sz="1600" dirty="0"/>
          </a:p>
        </p:txBody>
      </p:sp>
      <p:pic>
        <p:nvPicPr>
          <p:cNvPr id="6" name="Picture 5" descr="ToF_MG_UGe2_180225_MGonly.eps"/>
          <p:cNvPicPr>
            <a:picLocks noChangeAspect="1"/>
          </p:cNvPicPr>
          <p:nvPr/>
        </p:nvPicPr>
        <p:blipFill rotWithShape="1">
          <a:blip r:embed="rId6">
            <a:extLst>
              <a:ext uri="{28A0092B-C50C-407E-A947-70E740481C1C}">
                <a14:useLocalDpi xmlns:a14="http://schemas.microsoft.com/office/drawing/2010/main" val="0"/>
              </a:ext>
            </a:extLst>
          </a:blip>
          <a:srcRect l="4642" r="8774"/>
          <a:stretch/>
        </p:blipFill>
        <p:spPr>
          <a:xfrm>
            <a:off x="0" y="3722030"/>
            <a:ext cx="2845993" cy="2019937"/>
          </a:xfrm>
          <a:prstGeom prst="rect">
            <a:avLst/>
          </a:prstGeom>
        </p:spPr>
      </p:pic>
      <p:cxnSp>
        <p:nvCxnSpPr>
          <p:cNvPr id="14" name="Straight Connector 13"/>
          <p:cNvCxnSpPr/>
          <p:nvPr/>
        </p:nvCxnSpPr>
        <p:spPr>
          <a:xfrm>
            <a:off x="1497542" y="3863923"/>
            <a:ext cx="0" cy="1626881"/>
          </a:xfrm>
          <a:prstGeom prst="line">
            <a:avLst/>
          </a:prstGeom>
          <a:ln w="952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13238" y="3863923"/>
            <a:ext cx="0" cy="1626881"/>
          </a:xfrm>
          <a:prstGeom prst="line">
            <a:avLst/>
          </a:prstGeom>
          <a:ln w="952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90274" y="5972098"/>
            <a:ext cx="3518472" cy="646331"/>
          </a:xfrm>
          <a:prstGeom prst="rect">
            <a:avLst/>
          </a:prstGeom>
        </p:spPr>
        <p:txBody>
          <a:bodyPr wrap="square">
            <a:spAutoFit/>
          </a:bodyPr>
          <a:lstStyle/>
          <a:p>
            <a:r>
              <a:rPr lang="en-US" b="1" u="sng" dirty="0" smtClean="0"/>
              <a:t>No loss of position resolution or </a:t>
            </a:r>
            <a:r>
              <a:rPr lang="en-US" b="1" u="sng" dirty="0"/>
              <a:t>saturation observed in Multi-Grid</a:t>
            </a:r>
          </a:p>
        </p:txBody>
      </p:sp>
    </p:spTree>
    <p:extLst>
      <p:ext uri="{BB962C8B-B14F-4D97-AF65-F5344CB8AC3E}">
        <p14:creationId xmlns:p14="http://schemas.microsoft.com/office/powerpoint/2010/main" val="32020566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C-SPEC</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582" y="1700808"/>
            <a:ext cx="27460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isaaklhiguera\AppData\Local\Microsoft\Windows\Temporary Internet Files\Content.Outlook\EPXC8XU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5" y="2204864"/>
            <a:ext cx="5610119" cy="2723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99992" y="1628800"/>
            <a:ext cx="3600400" cy="646331"/>
          </a:xfrm>
          <a:prstGeom prst="rect">
            <a:avLst/>
          </a:prstGeom>
          <a:noFill/>
        </p:spPr>
        <p:txBody>
          <a:bodyPr wrap="square" rtlCol="0">
            <a:spAutoFit/>
          </a:bodyPr>
          <a:lstStyle/>
          <a:p>
            <a:pPr marL="285750" indent="-285750">
              <a:buFont typeface="Arial" panose="020B0604020202020204" pitchFamily="34" charset="0"/>
              <a:buChar char="•"/>
            </a:pPr>
            <a:r>
              <a:rPr lang="sv-SE" dirty="0" smtClean="0"/>
              <a:t>Neighbour vessels configuration, minimizing dead spaces</a:t>
            </a:r>
            <a:endParaRPr lang="sv-SE" dirty="0"/>
          </a:p>
        </p:txBody>
      </p:sp>
    </p:spTree>
    <p:extLst>
      <p:ext uri="{BB962C8B-B14F-4D97-AF65-F5344CB8AC3E}">
        <p14:creationId xmlns:p14="http://schemas.microsoft.com/office/powerpoint/2010/main" val="1153507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96" y="274638"/>
            <a:ext cx="7365440" cy="1143000"/>
          </a:xfrm>
        </p:spPr>
        <p:txBody>
          <a:bodyPr/>
          <a:lstStyle/>
          <a:p>
            <a:r>
              <a:rPr lang="en-US" dirty="0" smtClean="0"/>
              <a:t>Multi-Grid Prototypes for Characterization</a:t>
            </a:r>
            <a:endParaRPr lang="en-US" dirty="0"/>
          </a:p>
        </p:txBody>
      </p:sp>
      <p:pic>
        <p:nvPicPr>
          <p:cNvPr id="3" name="Picture 2" descr="logo_green.png"/>
          <p:cNvPicPr>
            <a:picLocks noChangeAspect="1"/>
          </p:cNvPicPr>
          <p:nvPr/>
        </p:nvPicPr>
        <p:blipFill rotWithShape="1">
          <a:blip r:embed="rId2">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7" name="Picture 6" descr="ILL-web-png.png"/>
          <p:cNvPicPr>
            <a:picLocks noChangeAspect="1"/>
          </p:cNvPicPr>
          <p:nvPr/>
        </p:nvPicPr>
        <p:blipFill>
          <a:blip r:embed="rId3" cstate="print"/>
          <a:stretch>
            <a:fillRect/>
          </a:stretch>
        </p:blipFill>
        <p:spPr>
          <a:xfrm>
            <a:off x="8502183" y="1628800"/>
            <a:ext cx="611406" cy="577626"/>
          </a:xfrm>
          <a:prstGeom prst="rect">
            <a:avLst/>
          </a:prstGeom>
        </p:spPr>
      </p:pic>
      <p:pic>
        <p:nvPicPr>
          <p:cNvPr id="42" name="Picture 41"/>
          <p:cNvPicPr>
            <a:picLocks noChangeAspect="1"/>
          </p:cNvPicPr>
          <p:nvPr/>
        </p:nvPicPr>
        <p:blipFill>
          <a:blip r:embed="rId4"/>
          <a:stretch>
            <a:fillRect/>
          </a:stretch>
        </p:blipFill>
        <p:spPr>
          <a:xfrm>
            <a:off x="7423436" y="2206426"/>
            <a:ext cx="1690153" cy="605720"/>
          </a:xfrm>
          <a:prstGeom prst="rect">
            <a:avLst/>
          </a:prstGeom>
        </p:spPr>
      </p:pic>
      <p:sp>
        <p:nvSpPr>
          <p:cNvPr id="4" name="TextBox 3"/>
          <p:cNvSpPr txBox="1"/>
          <p:nvPr/>
        </p:nvSpPr>
        <p:spPr>
          <a:xfrm>
            <a:off x="230896" y="1524591"/>
            <a:ext cx="3975110" cy="2031325"/>
          </a:xfrm>
          <a:prstGeom prst="rect">
            <a:avLst/>
          </a:prstGeom>
          <a:noFill/>
        </p:spPr>
        <p:txBody>
          <a:bodyPr wrap="square" rtlCol="0">
            <a:spAutoFit/>
          </a:bodyPr>
          <a:lstStyle/>
          <a:p>
            <a:r>
              <a:rPr lang="en-US" dirty="0" smtClean="0"/>
              <a:t>Measurements:</a:t>
            </a:r>
          </a:p>
          <a:p>
            <a:pPr marL="285750" indent="-285750">
              <a:buFont typeface="Arial"/>
              <a:buChar char="•"/>
            </a:pPr>
            <a:r>
              <a:rPr lang="en-US" dirty="0" smtClean="0"/>
              <a:t>Absolute efficiency</a:t>
            </a:r>
          </a:p>
          <a:p>
            <a:pPr marL="285750" indent="-285750">
              <a:buFont typeface="Arial"/>
              <a:buChar char="•"/>
            </a:pPr>
            <a:r>
              <a:rPr lang="en-US" dirty="0" smtClean="0"/>
              <a:t>Uniformity</a:t>
            </a:r>
          </a:p>
          <a:p>
            <a:pPr marL="285750" indent="-285750">
              <a:buFont typeface="Arial"/>
              <a:buChar char="•"/>
            </a:pPr>
            <a:r>
              <a:rPr lang="en-US" dirty="0" smtClean="0"/>
              <a:t>Position reconstruction</a:t>
            </a:r>
          </a:p>
          <a:p>
            <a:pPr marL="285750" indent="-285750">
              <a:buFont typeface="Arial"/>
              <a:buChar char="•"/>
            </a:pPr>
            <a:r>
              <a:rPr lang="en-US" dirty="0" err="1" smtClean="0"/>
              <a:t>γ</a:t>
            </a:r>
            <a:r>
              <a:rPr lang="en-US" dirty="0" smtClean="0"/>
              <a:t> sensitivity</a:t>
            </a:r>
          </a:p>
          <a:p>
            <a:pPr marL="285750" indent="-285750">
              <a:buFont typeface="Arial"/>
              <a:buChar char="•"/>
            </a:pPr>
            <a:r>
              <a:rPr lang="en-US" dirty="0" smtClean="0"/>
              <a:t>Rate tests</a:t>
            </a:r>
          </a:p>
          <a:p>
            <a:pPr marL="285750" indent="-285750">
              <a:buFont typeface="Arial"/>
              <a:buChar char="•"/>
            </a:pPr>
            <a:r>
              <a:rPr lang="en-US" dirty="0" smtClean="0"/>
              <a:t>Ageing</a:t>
            </a:r>
          </a:p>
        </p:txBody>
      </p:sp>
      <p:grpSp>
        <p:nvGrpSpPr>
          <p:cNvPr id="6" name="Group 5"/>
          <p:cNvGrpSpPr/>
          <p:nvPr/>
        </p:nvGrpSpPr>
        <p:grpSpPr>
          <a:xfrm>
            <a:off x="4812992" y="1260248"/>
            <a:ext cx="2511967" cy="2824654"/>
            <a:chOff x="4613582" y="1044875"/>
            <a:chExt cx="2511967" cy="2824654"/>
          </a:xfrm>
        </p:grpSpPr>
        <p:pic>
          <p:nvPicPr>
            <p:cNvPr id="15" name="Picture 14" descr="IMG_1931.JPG"/>
            <p:cNvPicPr>
              <a:picLocks noChangeAspect="1"/>
            </p:cNvPicPr>
            <p:nvPr/>
          </p:nvPicPr>
          <p:blipFill rotWithShape="1">
            <a:blip r:embed="rId5">
              <a:extLst>
                <a:ext uri="{28A0092B-C50C-407E-A947-70E740481C1C}">
                  <a14:useLocalDpi xmlns:a14="http://schemas.microsoft.com/office/drawing/2010/main" val="0"/>
                </a:ext>
              </a:extLst>
            </a:blip>
            <a:srcRect l="30014" r="5369"/>
            <a:stretch/>
          </p:blipFill>
          <p:spPr>
            <a:xfrm>
              <a:off x="4613582" y="1044875"/>
              <a:ext cx="2433687" cy="2824654"/>
            </a:xfrm>
            <a:prstGeom prst="rect">
              <a:avLst/>
            </a:prstGeom>
          </p:spPr>
        </p:pic>
        <p:sp>
          <p:nvSpPr>
            <p:cNvPr id="16" name="TextBox 15"/>
            <p:cNvSpPr txBox="1"/>
            <p:nvPr/>
          </p:nvSpPr>
          <p:spPr>
            <a:xfrm>
              <a:off x="5010254" y="3488569"/>
              <a:ext cx="2115295" cy="369332"/>
            </a:xfrm>
            <a:prstGeom prst="rect">
              <a:avLst/>
            </a:prstGeom>
            <a:noFill/>
          </p:spPr>
          <p:txBody>
            <a:bodyPr wrap="none" rtlCol="0">
              <a:spAutoFit/>
            </a:bodyPr>
            <a:lstStyle/>
            <a:p>
              <a:r>
                <a:rPr lang="en-US" dirty="0" smtClean="0">
                  <a:solidFill>
                    <a:schemeClr val="bg1"/>
                  </a:solidFill>
                </a:rPr>
                <a:t>MG.24 @R2D2 @IFE </a:t>
              </a:r>
              <a:endParaRPr lang="en-US" dirty="0">
                <a:solidFill>
                  <a:schemeClr val="bg1"/>
                </a:solidFill>
              </a:endParaRPr>
            </a:p>
          </p:txBody>
        </p:sp>
      </p:grpSp>
      <p:grpSp>
        <p:nvGrpSpPr>
          <p:cNvPr id="8" name="Group 7"/>
          <p:cNvGrpSpPr/>
          <p:nvPr/>
        </p:nvGrpSpPr>
        <p:grpSpPr>
          <a:xfrm>
            <a:off x="4136315" y="4168873"/>
            <a:ext cx="5007685" cy="2689127"/>
            <a:chOff x="4136315" y="4168873"/>
            <a:chExt cx="5007685" cy="2689127"/>
          </a:xfrm>
        </p:grpSpPr>
        <p:pic>
          <p:nvPicPr>
            <p:cNvPr id="51" name="Picture 50" descr="P111017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315" y="4168873"/>
              <a:ext cx="5007685" cy="2689127"/>
            </a:xfrm>
            <a:prstGeom prst="rect">
              <a:avLst/>
            </a:prstGeom>
          </p:spPr>
        </p:pic>
        <p:sp>
          <p:nvSpPr>
            <p:cNvPr id="17" name="TextBox 16"/>
            <p:cNvSpPr txBox="1"/>
            <p:nvPr/>
          </p:nvSpPr>
          <p:spPr>
            <a:xfrm>
              <a:off x="4139296" y="6491286"/>
              <a:ext cx="2176345" cy="366714"/>
            </a:xfrm>
            <a:prstGeom prst="rect">
              <a:avLst/>
            </a:prstGeom>
            <a:noFill/>
          </p:spPr>
          <p:txBody>
            <a:bodyPr wrap="square" rtlCol="0">
              <a:spAutoFit/>
            </a:bodyPr>
            <a:lstStyle/>
            <a:p>
              <a:r>
                <a:rPr lang="en-US" dirty="0" smtClean="0">
                  <a:solidFill>
                    <a:srgbClr val="EEECE1"/>
                  </a:solidFill>
                </a:rPr>
                <a:t>Proto 2 at CT2 @ILL</a:t>
              </a:r>
              <a:endParaRPr lang="en-US" dirty="0">
                <a:solidFill>
                  <a:srgbClr val="EEECE1"/>
                </a:solidFill>
              </a:endParaRPr>
            </a:p>
          </p:txBody>
        </p:sp>
      </p:grpSp>
      <p:grpSp>
        <p:nvGrpSpPr>
          <p:cNvPr id="9" name="Group 8"/>
          <p:cNvGrpSpPr/>
          <p:nvPr/>
        </p:nvGrpSpPr>
        <p:grpSpPr>
          <a:xfrm>
            <a:off x="2982" y="3755765"/>
            <a:ext cx="4136314" cy="3102235"/>
            <a:chOff x="2982" y="3755765"/>
            <a:chExt cx="4136314" cy="3102235"/>
          </a:xfrm>
        </p:grpSpPr>
        <p:pic>
          <p:nvPicPr>
            <p:cNvPr id="52" name="Picture 51" descr="P9131025_.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 y="3755765"/>
              <a:ext cx="4136314" cy="3102235"/>
            </a:xfrm>
            <a:prstGeom prst="rect">
              <a:avLst/>
            </a:prstGeom>
          </p:spPr>
        </p:pic>
        <p:sp>
          <p:nvSpPr>
            <p:cNvPr id="18" name="TextBox 17"/>
            <p:cNvSpPr txBox="1"/>
            <p:nvPr/>
          </p:nvSpPr>
          <p:spPr>
            <a:xfrm>
              <a:off x="20870" y="6457620"/>
              <a:ext cx="2176345" cy="366714"/>
            </a:xfrm>
            <a:prstGeom prst="rect">
              <a:avLst/>
            </a:prstGeom>
            <a:noFill/>
          </p:spPr>
          <p:txBody>
            <a:bodyPr wrap="square" rtlCol="0">
              <a:spAutoFit/>
            </a:bodyPr>
            <a:lstStyle/>
            <a:p>
              <a:r>
                <a:rPr lang="en-US" dirty="0" smtClean="0">
                  <a:solidFill>
                    <a:srgbClr val="EEECE1"/>
                  </a:solidFill>
                </a:rPr>
                <a:t>Proto 1 at CT1 @ILL</a:t>
              </a:r>
              <a:endParaRPr lang="en-US" dirty="0">
                <a:solidFill>
                  <a:srgbClr val="EEECE1"/>
                </a:solidFill>
              </a:endParaRPr>
            </a:p>
          </p:txBody>
        </p:sp>
      </p:grpSp>
    </p:spTree>
    <p:extLst>
      <p:ext uri="{BB962C8B-B14F-4D97-AF65-F5344CB8AC3E}">
        <p14:creationId xmlns:p14="http://schemas.microsoft.com/office/powerpoint/2010/main" val="18125202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dirty="0" smtClean="0"/>
              <a:t>Multi-Grid</a:t>
            </a:r>
            <a:r>
              <a:rPr lang="sv-SE" dirty="0" smtClean="0"/>
              <a:t/>
            </a:r>
            <a:br>
              <a:rPr lang="sv-SE" dirty="0" smtClean="0"/>
            </a:br>
            <a:r>
              <a:rPr lang="sv-SE" sz="2400" dirty="0" smtClean="0"/>
              <a:t>How it works: Grid</a:t>
            </a:r>
            <a:endParaRPr lang="sv-SE" sz="4000"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7451"/>
            <a:ext cx="4464496" cy="262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146" y="5202197"/>
            <a:ext cx="3550203" cy="1384995"/>
          </a:xfrm>
          <a:prstGeom prst="rect">
            <a:avLst/>
          </a:prstGeom>
          <a:noFill/>
        </p:spPr>
        <p:txBody>
          <a:bodyPr wrap="square" rtlCol="0">
            <a:spAutoFit/>
          </a:bodyPr>
          <a:lstStyle/>
          <a:p>
            <a:r>
              <a:rPr lang="en-US" sz="1400" dirty="0" smtClean="0"/>
              <a:t>Layer thicknesses for cold spectrometer optimization used at MG.CNCS and applies to CSPEC(16 blades):</a:t>
            </a:r>
          </a:p>
          <a:p>
            <a:r>
              <a:rPr lang="en-US" sz="1400" dirty="0" smtClean="0">
                <a:solidFill>
                  <a:srgbClr val="FF0000"/>
                </a:solidFill>
              </a:rPr>
              <a:t>7 blades 0.5</a:t>
            </a:r>
            <a:r>
              <a:rPr lang="en-US" sz="1400" dirty="0">
                <a:solidFill>
                  <a:srgbClr val="FF0000"/>
                </a:solidFill>
              </a:rPr>
              <a:t>μ</a:t>
            </a:r>
            <a:r>
              <a:rPr lang="en-US" sz="1400" dirty="0" smtClean="0">
                <a:solidFill>
                  <a:srgbClr val="FF0000"/>
                </a:solidFill>
              </a:rPr>
              <a:t>m</a:t>
            </a:r>
            <a:r>
              <a:rPr lang="en-US" sz="1400" dirty="0">
                <a:solidFill>
                  <a:srgbClr val="FF0000"/>
                </a:solidFill>
              </a:rPr>
              <a:t>, </a:t>
            </a:r>
          </a:p>
          <a:p>
            <a:r>
              <a:rPr lang="en-US" sz="1400" dirty="0" smtClean="0">
                <a:solidFill>
                  <a:srgbClr val="0000FF"/>
                </a:solidFill>
              </a:rPr>
              <a:t>7 blades 1.0</a:t>
            </a:r>
            <a:r>
              <a:rPr lang="en-US" sz="1400" dirty="0">
                <a:solidFill>
                  <a:srgbClr val="0000FF"/>
                </a:solidFill>
              </a:rPr>
              <a:t>μ</a:t>
            </a:r>
            <a:r>
              <a:rPr lang="en-US" sz="1400" dirty="0" smtClean="0">
                <a:solidFill>
                  <a:srgbClr val="0000FF"/>
                </a:solidFill>
              </a:rPr>
              <a:t>m</a:t>
            </a:r>
            <a:r>
              <a:rPr lang="en-US" sz="1400" dirty="0">
                <a:solidFill>
                  <a:srgbClr val="0000FF"/>
                </a:solidFill>
              </a:rPr>
              <a:t>, </a:t>
            </a:r>
          </a:p>
          <a:p>
            <a:r>
              <a:rPr lang="en-US" sz="1400" dirty="0">
                <a:solidFill>
                  <a:srgbClr val="008000"/>
                </a:solidFill>
              </a:rPr>
              <a:t>3 blades </a:t>
            </a:r>
            <a:r>
              <a:rPr lang="en-US" sz="1400" dirty="0" smtClean="0">
                <a:solidFill>
                  <a:srgbClr val="008000"/>
                </a:solidFill>
              </a:rPr>
              <a:t>1.5μm</a:t>
            </a:r>
          </a:p>
        </p:txBody>
      </p:sp>
      <p:sp>
        <p:nvSpPr>
          <p:cNvPr id="9" name="TextBox 8"/>
          <p:cNvSpPr txBox="1"/>
          <p:nvPr/>
        </p:nvSpPr>
        <p:spPr>
          <a:xfrm>
            <a:off x="4769875" y="5633085"/>
            <a:ext cx="3168944" cy="954107"/>
          </a:xfrm>
          <a:prstGeom prst="rect">
            <a:avLst/>
          </a:prstGeom>
          <a:noFill/>
        </p:spPr>
        <p:txBody>
          <a:bodyPr wrap="none" rtlCol="0">
            <a:spAutoFit/>
          </a:bodyPr>
          <a:lstStyle/>
          <a:p>
            <a:r>
              <a:rPr lang="en-US" sz="1400" dirty="0" smtClean="0"/>
              <a:t>For thermal optimization 20 blades total:</a:t>
            </a:r>
          </a:p>
          <a:p>
            <a:r>
              <a:rPr lang="en-US" sz="1400" dirty="0">
                <a:solidFill>
                  <a:srgbClr val="FF0000"/>
                </a:solidFill>
              </a:rPr>
              <a:t>4</a:t>
            </a:r>
            <a:r>
              <a:rPr lang="en-US" sz="1400" dirty="0" smtClean="0">
                <a:solidFill>
                  <a:srgbClr val="FF0000"/>
                </a:solidFill>
              </a:rPr>
              <a:t> blades 1.0μm</a:t>
            </a:r>
            <a:r>
              <a:rPr lang="en-US" sz="1400" dirty="0">
                <a:solidFill>
                  <a:srgbClr val="FF0000"/>
                </a:solidFill>
              </a:rPr>
              <a:t>, </a:t>
            </a:r>
          </a:p>
          <a:p>
            <a:r>
              <a:rPr lang="en-US" sz="1400" dirty="0" smtClean="0">
                <a:solidFill>
                  <a:srgbClr val="0000FF"/>
                </a:solidFill>
              </a:rPr>
              <a:t>10 blades 1.25μm</a:t>
            </a:r>
            <a:r>
              <a:rPr lang="en-US" sz="1400" dirty="0">
                <a:solidFill>
                  <a:srgbClr val="0000FF"/>
                </a:solidFill>
              </a:rPr>
              <a:t>, </a:t>
            </a:r>
          </a:p>
          <a:p>
            <a:r>
              <a:rPr lang="en-US" sz="1400" dirty="0">
                <a:solidFill>
                  <a:srgbClr val="008000"/>
                </a:solidFill>
              </a:rPr>
              <a:t>6</a:t>
            </a:r>
            <a:r>
              <a:rPr lang="en-US" sz="1400" dirty="0" smtClean="0">
                <a:solidFill>
                  <a:srgbClr val="008000"/>
                </a:solidFill>
              </a:rPr>
              <a:t> </a:t>
            </a:r>
            <a:r>
              <a:rPr lang="en-US" sz="1400" dirty="0">
                <a:solidFill>
                  <a:srgbClr val="008000"/>
                </a:solidFill>
              </a:rPr>
              <a:t>blades </a:t>
            </a:r>
            <a:r>
              <a:rPr lang="en-US" sz="1400" dirty="0" smtClean="0">
                <a:solidFill>
                  <a:srgbClr val="008000"/>
                </a:solidFill>
              </a:rPr>
              <a:t>2.0μm.</a:t>
            </a:r>
            <a:endParaRPr lang="en-US" sz="1400" dirty="0">
              <a:solidFill>
                <a:srgbClr val="008000"/>
              </a:solidFill>
            </a:endParaRPr>
          </a:p>
        </p:txBody>
      </p:sp>
      <p:sp>
        <p:nvSpPr>
          <p:cNvPr id="5" name="TextBox 4"/>
          <p:cNvSpPr txBox="1"/>
          <p:nvPr/>
        </p:nvSpPr>
        <p:spPr>
          <a:xfrm>
            <a:off x="7418362" y="4687612"/>
            <a:ext cx="1633781" cy="338554"/>
          </a:xfrm>
          <a:prstGeom prst="rect">
            <a:avLst/>
          </a:prstGeom>
          <a:noFill/>
        </p:spPr>
        <p:txBody>
          <a:bodyPr wrap="none" rtlCol="0">
            <a:spAutoFit/>
          </a:bodyPr>
          <a:lstStyle/>
          <a:p>
            <a:r>
              <a:rPr lang="en-US" sz="1600" i="1" dirty="0" smtClean="0"/>
              <a:t>Column assembly</a:t>
            </a:r>
            <a:endParaRPr lang="sv-SE" sz="1600" i="1" dirty="0"/>
          </a:p>
        </p:txBody>
      </p:sp>
      <p:sp>
        <p:nvSpPr>
          <p:cNvPr id="6" name="TextBox 5"/>
          <p:cNvSpPr txBox="1"/>
          <p:nvPr/>
        </p:nvSpPr>
        <p:spPr>
          <a:xfrm>
            <a:off x="3635896" y="4349058"/>
            <a:ext cx="539764" cy="338554"/>
          </a:xfrm>
          <a:prstGeom prst="rect">
            <a:avLst/>
          </a:prstGeom>
          <a:noFill/>
        </p:spPr>
        <p:txBody>
          <a:bodyPr wrap="square" rtlCol="0">
            <a:spAutoFit/>
          </a:bodyPr>
          <a:lstStyle/>
          <a:p>
            <a:r>
              <a:rPr lang="en-US" sz="1600" i="1" dirty="0" smtClean="0"/>
              <a:t>Grid</a:t>
            </a:r>
            <a:endParaRPr lang="sv-SE" i="1" dirty="0"/>
          </a:p>
        </p:txBody>
      </p:sp>
      <p:pic>
        <p:nvPicPr>
          <p:cNvPr id="1026" name="Picture 2" descr="M:\MG_photos\MG_24\2016_02_14\DSCF03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9875" y="1578090"/>
            <a:ext cx="4148459" cy="3111344"/>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rot="11573569">
            <a:off x="5110890" y="4017267"/>
            <a:ext cx="151168" cy="1004700"/>
          </a:xfrm>
          <a:prstGeom prst="downArrow">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p:cNvSpPr txBox="1"/>
          <p:nvPr/>
        </p:nvSpPr>
        <p:spPr>
          <a:xfrm>
            <a:off x="4964641" y="4941168"/>
            <a:ext cx="576064" cy="369332"/>
          </a:xfrm>
          <a:prstGeom prst="rect">
            <a:avLst/>
          </a:prstGeom>
          <a:noFill/>
        </p:spPr>
        <p:txBody>
          <a:bodyPr wrap="square" rtlCol="0">
            <a:spAutoFit/>
          </a:bodyPr>
          <a:lstStyle/>
          <a:p>
            <a:r>
              <a:rPr lang="sv-SE" b="1" dirty="0" smtClean="0">
                <a:solidFill>
                  <a:srgbClr val="C00000"/>
                </a:solidFill>
              </a:rPr>
              <a:t>n</a:t>
            </a:r>
            <a:endParaRPr lang="sv-SE" b="1" dirty="0">
              <a:solidFill>
                <a:srgbClr val="C00000"/>
              </a:solidFill>
            </a:endParaRPr>
          </a:p>
        </p:txBody>
      </p:sp>
    </p:spTree>
    <p:extLst>
      <p:ext uri="{BB962C8B-B14F-4D97-AF65-F5344CB8AC3E}">
        <p14:creationId xmlns:p14="http://schemas.microsoft.com/office/powerpoint/2010/main" val="2043154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dirty="0" smtClean="0"/>
              <a:t>Multi-Grid</a:t>
            </a:r>
            <a:r>
              <a:rPr lang="sv-SE" dirty="0" smtClean="0"/>
              <a:t/>
            </a:r>
            <a:br>
              <a:rPr lang="sv-SE" dirty="0" smtClean="0"/>
            </a:br>
            <a:r>
              <a:rPr lang="sv-SE" sz="2400" dirty="0" smtClean="0"/>
              <a:t>How it works: column assembly</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104" y="1510151"/>
            <a:ext cx="5645696" cy="533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77210"/>
            <a:ext cx="8888818" cy="536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3563888" y="1412776"/>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Box 4"/>
          <p:cNvSpPr txBox="1"/>
          <p:nvPr/>
        </p:nvSpPr>
        <p:spPr>
          <a:xfrm>
            <a:off x="3635896" y="1336405"/>
            <a:ext cx="504056" cy="369332"/>
          </a:xfrm>
          <a:prstGeom prst="rect">
            <a:avLst/>
          </a:prstGeom>
          <a:noFill/>
        </p:spPr>
        <p:txBody>
          <a:bodyPr wrap="square" rtlCol="0">
            <a:spAutoFit/>
          </a:bodyPr>
          <a:lstStyle/>
          <a:p>
            <a:r>
              <a:rPr lang="sv-SE" b="1" dirty="0" smtClean="0">
                <a:solidFill>
                  <a:schemeClr val="tx2">
                    <a:lumMod val="60000"/>
                    <a:lumOff val="40000"/>
                  </a:schemeClr>
                </a:solidFill>
              </a:rPr>
              <a:t>n</a:t>
            </a:r>
            <a:endParaRPr lang="sv-SE" b="1" dirty="0">
              <a:solidFill>
                <a:schemeClr val="tx2">
                  <a:lumMod val="60000"/>
                  <a:lumOff val="40000"/>
                </a:schemeClr>
              </a:solidFill>
            </a:endParaRPr>
          </a:p>
        </p:txBody>
      </p:sp>
    </p:spTree>
    <p:extLst>
      <p:ext uri="{BB962C8B-B14F-4D97-AF65-F5344CB8AC3E}">
        <p14:creationId xmlns:p14="http://schemas.microsoft.com/office/powerpoint/2010/main" val="3328408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Multi-Grid tested on an Instrument</a:t>
            </a:r>
            <a:endParaRPr lang="en-US" dirty="0"/>
          </a:p>
        </p:txBody>
      </p:sp>
      <p:pic>
        <p:nvPicPr>
          <p:cNvPr id="5" name="Picture 4" descr="P1000172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95745"/>
            <a:ext cx="2755142" cy="4398333"/>
          </a:xfrm>
          <a:prstGeom prst="rect">
            <a:avLst/>
          </a:prstGeom>
        </p:spPr>
      </p:pic>
      <p:sp>
        <p:nvSpPr>
          <p:cNvPr id="6" name="TextBox 5"/>
          <p:cNvSpPr txBox="1"/>
          <p:nvPr/>
        </p:nvSpPr>
        <p:spPr>
          <a:xfrm>
            <a:off x="2781975" y="1376639"/>
            <a:ext cx="6224513" cy="2554545"/>
          </a:xfrm>
          <a:prstGeom prst="rect">
            <a:avLst/>
          </a:prstGeom>
          <a:noFill/>
        </p:spPr>
        <p:txBody>
          <a:bodyPr wrap="square" rtlCol="0">
            <a:spAutoFit/>
          </a:bodyPr>
          <a:lstStyle/>
          <a:p>
            <a:r>
              <a:rPr lang="en-US" sz="1600" u="sng" dirty="0" smtClean="0"/>
              <a:t>Detector tested on cold chopper spectrometer IN6 @ILL</a:t>
            </a:r>
          </a:p>
          <a:p>
            <a:pPr marL="285750" indent="-285750">
              <a:buFont typeface="Arial"/>
              <a:buChar char="•"/>
            </a:pPr>
            <a:r>
              <a:rPr lang="en-US" sz="1600" dirty="0" smtClean="0"/>
              <a:t>Active Area 30 x 45 cm2</a:t>
            </a:r>
          </a:p>
          <a:p>
            <a:pPr marL="285750" indent="-285750">
              <a:buFont typeface="Arial"/>
              <a:buChar char="•"/>
            </a:pPr>
            <a:r>
              <a:rPr lang="en-US" sz="1600" dirty="0" smtClean="0"/>
              <a:t>96 grids in 6 modules of 16 grids, 360 anode wires</a:t>
            </a:r>
          </a:p>
          <a:p>
            <a:pPr marL="285750" indent="-285750">
              <a:buFont typeface="Arial"/>
              <a:buChar char="•"/>
            </a:pPr>
            <a:r>
              <a:rPr lang="en-US" sz="1600" dirty="0" smtClean="0"/>
              <a:t>Operated for ~2 weeks, replacing 25 He3 tubes</a:t>
            </a:r>
          </a:p>
          <a:p>
            <a:pPr marL="285750" indent="-285750">
              <a:buFont typeface="Arial"/>
              <a:buChar char="•"/>
            </a:pPr>
            <a:r>
              <a:rPr lang="en-US" sz="1600" dirty="0" smtClean="0"/>
              <a:t>@ 4.1, 4.6 and 5.1 </a:t>
            </a:r>
            <a:r>
              <a:rPr lang="en-US" sz="1600" dirty="0" err="1" smtClean="0"/>
              <a:t>Å</a:t>
            </a:r>
            <a:r>
              <a:rPr lang="en-US" sz="1600" dirty="0" smtClean="0"/>
              <a:t> incoming wavelength</a:t>
            </a:r>
          </a:p>
          <a:p>
            <a:pPr marL="285750" indent="-285750">
              <a:buFont typeface="Arial"/>
              <a:buChar char="•"/>
            </a:pPr>
            <a:endParaRPr lang="en-US" sz="1600" dirty="0" smtClean="0"/>
          </a:p>
          <a:p>
            <a:r>
              <a:rPr lang="en-US" sz="1600" u="sng" dirty="0" smtClean="0"/>
              <a:t>Main topics of the test:</a:t>
            </a:r>
            <a:endParaRPr lang="en-US" sz="1600" u="sng" dirty="0"/>
          </a:p>
          <a:p>
            <a:pPr marL="285750" indent="-285750">
              <a:buFont typeface="Arial"/>
              <a:buChar char="•"/>
            </a:pPr>
            <a:r>
              <a:rPr lang="en-US" sz="1600" dirty="0" smtClean="0"/>
              <a:t>First </a:t>
            </a:r>
            <a:r>
              <a:rPr lang="en-US" sz="1600" dirty="0" err="1" smtClean="0"/>
              <a:t>ToF</a:t>
            </a:r>
            <a:r>
              <a:rPr lang="en-US" sz="1600" dirty="0" smtClean="0"/>
              <a:t> spectra</a:t>
            </a:r>
          </a:p>
          <a:p>
            <a:pPr marL="285750" indent="-285750">
              <a:buFont typeface="Arial"/>
              <a:buChar char="•"/>
            </a:pPr>
            <a:r>
              <a:rPr lang="en-US" sz="1600" dirty="0"/>
              <a:t>Background </a:t>
            </a:r>
            <a:r>
              <a:rPr lang="en-US" sz="1600" dirty="0" smtClean="0"/>
              <a:t>investigation</a:t>
            </a:r>
          </a:p>
          <a:p>
            <a:pPr marL="285750" indent="-285750">
              <a:buFont typeface="Arial"/>
              <a:buChar char="•"/>
            </a:pPr>
            <a:r>
              <a:rPr lang="en-US" sz="1600" dirty="0" smtClean="0"/>
              <a:t>Elastic line shape</a:t>
            </a:r>
          </a:p>
        </p:txBody>
      </p:sp>
      <p:pic>
        <p:nvPicPr>
          <p:cNvPr id="9" name="Picture 1" descr="C:\Users\ferraton\Data_analysis\Test_proto_IN6\Spectra\130219_14bits\time_vs_depth_2D_3wavelengths.png"/>
          <p:cNvPicPr>
            <a:picLocks noChangeAspect="1" noChangeArrowheads="1"/>
          </p:cNvPicPr>
          <p:nvPr/>
        </p:nvPicPr>
        <p:blipFill rotWithShape="1">
          <a:blip r:embed="rId3" cstate="print"/>
          <a:srcRect l="38029" r="4923"/>
          <a:stretch/>
        </p:blipFill>
        <p:spPr bwMode="auto">
          <a:xfrm>
            <a:off x="6215997" y="3716736"/>
            <a:ext cx="2928003" cy="1411126"/>
          </a:xfrm>
          <a:prstGeom prst="rect">
            <a:avLst/>
          </a:prstGeom>
          <a:noFill/>
        </p:spPr>
      </p:pic>
      <p:sp>
        <p:nvSpPr>
          <p:cNvPr id="10" name="Ellipse 4"/>
          <p:cNvSpPr/>
          <p:nvPr/>
        </p:nvSpPr>
        <p:spPr>
          <a:xfrm rot="1149806">
            <a:off x="7052061" y="3940441"/>
            <a:ext cx="244344" cy="110018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pic>
        <p:nvPicPr>
          <p:cNvPr id="11" name="Picture 10" descr="time_3He_vs_10B_4_6_zoo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636" y="5224098"/>
            <a:ext cx="1449238" cy="1209728"/>
          </a:xfrm>
          <a:prstGeom prst="rect">
            <a:avLst/>
          </a:prstGeom>
        </p:spPr>
      </p:pic>
      <p:pic>
        <p:nvPicPr>
          <p:cNvPr id="12" name="Picture 11" descr="time_3He_vs_10B_5_1_zoom.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6874" y="5224098"/>
            <a:ext cx="1449238" cy="1209728"/>
          </a:xfrm>
          <a:prstGeom prst="rect">
            <a:avLst/>
          </a:prstGeom>
        </p:spPr>
      </p:pic>
      <p:pic>
        <p:nvPicPr>
          <p:cNvPr id="13" name="Picture 3" descr="C:\Users\ferraton\Data_analysis\Test_proto_IN6\Spectra\130219_14bits\time_3He_vs_10B_5_1_linear.png"/>
          <p:cNvPicPr>
            <a:picLocks noChangeAspect="1" noChangeArrowheads="1"/>
          </p:cNvPicPr>
          <p:nvPr/>
        </p:nvPicPr>
        <p:blipFill rotWithShape="1">
          <a:blip r:embed="rId6" cstate="print"/>
          <a:srcRect l="5447" t="4784" r="7108"/>
          <a:stretch/>
        </p:blipFill>
        <p:spPr bwMode="auto">
          <a:xfrm>
            <a:off x="5432289" y="2631358"/>
            <a:ext cx="3693823" cy="1085378"/>
          </a:xfrm>
          <a:prstGeom prst="rect">
            <a:avLst/>
          </a:prstGeom>
          <a:noFill/>
        </p:spPr>
      </p:pic>
      <p:pic>
        <p:nvPicPr>
          <p:cNvPr id="7" name="Picture 6" descr="P9211249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0919" y="3921507"/>
            <a:ext cx="3306702" cy="2376933"/>
          </a:xfrm>
          <a:prstGeom prst="rect">
            <a:avLst/>
          </a:prstGeom>
        </p:spPr>
      </p:pic>
      <p:sp>
        <p:nvSpPr>
          <p:cNvPr id="3" name="TextBox 2"/>
          <p:cNvSpPr txBox="1"/>
          <p:nvPr/>
        </p:nvSpPr>
        <p:spPr>
          <a:xfrm>
            <a:off x="2777308" y="6263097"/>
            <a:ext cx="5544081" cy="646331"/>
          </a:xfrm>
          <a:prstGeom prst="rect">
            <a:avLst/>
          </a:prstGeom>
          <a:noFill/>
        </p:spPr>
        <p:txBody>
          <a:bodyPr wrap="none" rtlCol="0">
            <a:spAutoFit/>
          </a:bodyPr>
          <a:lstStyle/>
          <a:p>
            <a:r>
              <a:rPr lang="en-US" dirty="0" smtClean="0"/>
              <a:t>*A. </a:t>
            </a:r>
            <a:r>
              <a:rPr lang="en-US" dirty="0" err="1" smtClean="0"/>
              <a:t>Khaplanov</a:t>
            </a:r>
            <a:r>
              <a:rPr lang="en-US" dirty="0" smtClean="0"/>
              <a:t> et al. </a:t>
            </a:r>
            <a:r>
              <a:rPr lang="de-DE" dirty="0" smtClean="0"/>
              <a:t>2015 </a:t>
            </a:r>
            <a:r>
              <a:rPr lang="de-DE" dirty="0"/>
              <a:t>JINST 10 </a:t>
            </a:r>
            <a:r>
              <a:rPr lang="de-DE" dirty="0" smtClean="0"/>
              <a:t>P10019</a:t>
            </a:r>
          </a:p>
          <a:p>
            <a:r>
              <a:rPr lang="en-US" dirty="0" smtClean="0"/>
              <a:t>*A. </a:t>
            </a:r>
            <a:r>
              <a:rPr lang="en-US" dirty="0" err="1" smtClean="0"/>
              <a:t>Khaplanov</a:t>
            </a:r>
            <a:r>
              <a:rPr lang="en-US" dirty="0" smtClean="0"/>
              <a:t> et al. J. </a:t>
            </a:r>
            <a:r>
              <a:rPr lang="en-US" dirty="0" err="1" smtClean="0"/>
              <a:t>Phys</a:t>
            </a:r>
            <a:r>
              <a:rPr lang="en-US" dirty="0" smtClean="0"/>
              <a:t>: </a:t>
            </a:r>
            <a:r>
              <a:rPr lang="en-US" dirty="0" err="1" smtClean="0"/>
              <a:t>Conf</a:t>
            </a:r>
            <a:r>
              <a:rPr lang="en-US" dirty="0" smtClean="0"/>
              <a:t> </a:t>
            </a:r>
            <a:r>
              <a:rPr lang="en-US" dirty="0" err="1" smtClean="0"/>
              <a:t>Ser</a:t>
            </a:r>
            <a:r>
              <a:rPr lang="en-US" dirty="0" smtClean="0"/>
              <a:t> </a:t>
            </a:r>
            <a:r>
              <a:rPr lang="en-US" dirty="0"/>
              <a:t>528  (2014) 012040</a:t>
            </a:r>
          </a:p>
        </p:txBody>
      </p:sp>
      <p:pic>
        <p:nvPicPr>
          <p:cNvPr id="14" name="Picture 13" descr="logo_green.png"/>
          <p:cNvPicPr>
            <a:picLocks noChangeAspect="1"/>
          </p:cNvPicPr>
          <p:nvPr/>
        </p:nvPicPr>
        <p:blipFill rotWithShape="1">
          <a:blip r:embed="rId8">
            <a:extLst>
              <a:ext uri="{28A0092B-C50C-407E-A947-70E740481C1C}">
                <a14:useLocalDpi xmlns:a14="http://schemas.microsoft.com/office/drawing/2010/main" val="0"/>
              </a:ext>
            </a:extLst>
          </a:blip>
          <a:srcRect l="10210" t="27698" r="10832" b="33892"/>
          <a:stretch/>
        </p:blipFill>
        <p:spPr>
          <a:xfrm>
            <a:off x="7470212" y="1043004"/>
            <a:ext cx="1691752" cy="482252"/>
          </a:xfrm>
          <a:prstGeom prst="rect">
            <a:avLst/>
          </a:prstGeom>
        </p:spPr>
      </p:pic>
      <p:pic>
        <p:nvPicPr>
          <p:cNvPr id="15" name="Picture 14" descr="ILL-web-png.png"/>
          <p:cNvPicPr>
            <a:picLocks noChangeAspect="1"/>
          </p:cNvPicPr>
          <p:nvPr/>
        </p:nvPicPr>
        <p:blipFill>
          <a:blip r:embed="rId9" cstate="print"/>
          <a:stretch>
            <a:fillRect/>
          </a:stretch>
        </p:blipFill>
        <p:spPr>
          <a:xfrm>
            <a:off x="8502183" y="1628800"/>
            <a:ext cx="611406" cy="577626"/>
          </a:xfrm>
          <a:prstGeom prst="rect">
            <a:avLst/>
          </a:prstGeom>
        </p:spPr>
      </p:pic>
    </p:spTree>
    <p:extLst>
      <p:ext uri="{BB962C8B-B14F-4D97-AF65-F5344CB8AC3E}">
        <p14:creationId xmlns:p14="http://schemas.microsoft.com/office/powerpoint/2010/main" val="4129834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Intrinsic background</a:t>
            </a:r>
            <a:endParaRPr lang="en-US" dirty="0"/>
          </a:p>
        </p:txBody>
      </p:sp>
      <p:pic>
        <p:nvPicPr>
          <p:cNvPr id="5" name="Picture 3" descr="C:\Users\ferraton\Data_analysis\Test_proto_IN6\Spectra\130219_14bits\time_3He_vs_10B_5_1_linear.png"/>
          <p:cNvPicPr>
            <a:picLocks noChangeAspect="1" noChangeArrowheads="1"/>
          </p:cNvPicPr>
          <p:nvPr/>
        </p:nvPicPr>
        <p:blipFill rotWithShape="1">
          <a:blip r:embed="rId2" cstate="print"/>
          <a:srcRect l="5447" t="4784" r="7108"/>
          <a:stretch/>
        </p:blipFill>
        <p:spPr bwMode="auto">
          <a:xfrm>
            <a:off x="3436478" y="1763478"/>
            <a:ext cx="5643816" cy="1658356"/>
          </a:xfrm>
          <a:prstGeom prst="rect">
            <a:avLst/>
          </a:prstGeom>
          <a:noFill/>
        </p:spPr>
      </p:pic>
      <p:pic>
        <p:nvPicPr>
          <p:cNvPr id="7" name="Picture 6" descr="bkgd_mod_inMeV-eps-converted-to.pdf"/>
          <p:cNvPicPr>
            <a:picLocks noChangeAspect="1"/>
          </p:cNvPicPr>
          <p:nvPr/>
        </p:nvPicPr>
        <p:blipFill rotWithShape="1">
          <a:blip r:embed="rId3">
            <a:extLst>
              <a:ext uri="{28A0092B-C50C-407E-A947-70E740481C1C}">
                <a14:useLocalDpi xmlns:a14="http://schemas.microsoft.com/office/drawing/2010/main" val="0"/>
              </a:ext>
            </a:extLst>
          </a:blip>
          <a:srcRect l="3542" r="7914"/>
          <a:stretch/>
        </p:blipFill>
        <p:spPr>
          <a:xfrm>
            <a:off x="2937017" y="4104359"/>
            <a:ext cx="3171882" cy="2352843"/>
          </a:xfrm>
          <a:prstGeom prst="rect">
            <a:avLst/>
          </a:prstGeom>
        </p:spPr>
      </p:pic>
      <p:pic>
        <p:nvPicPr>
          <p:cNvPr id="8" name="Picture 7" descr="Nitech_chem_10x_edge_2.jpg"/>
          <p:cNvPicPr>
            <a:picLocks noChangeAspect="1"/>
          </p:cNvPicPr>
          <p:nvPr/>
        </p:nvPicPr>
        <p:blipFill rotWithShape="1">
          <a:blip r:embed="rId4">
            <a:extLst>
              <a:ext uri="{28A0092B-C50C-407E-A947-70E740481C1C}">
                <a14:useLocalDpi xmlns:a14="http://schemas.microsoft.com/office/drawing/2010/main" val="0"/>
              </a:ext>
            </a:extLst>
          </a:blip>
          <a:srcRect t="10719" r="23699" b="10372"/>
          <a:stretch/>
        </p:blipFill>
        <p:spPr>
          <a:xfrm>
            <a:off x="6177535" y="4278867"/>
            <a:ext cx="2837602" cy="2178333"/>
          </a:xfrm>
          <a:prstGeom prst="rect">
            <a:avLst/>
          </a:prstGeom>
        </p:spPr>
      </p:pic>
      <p:sp>
        <p:nvSpPr>
          <p:cNvPr id="3" name="TextBox 2"/>
          <p:cNvSpPr txBox="1"/>
          <p:nvPr/>
        </p:nvSpPr>
        <p:spPr>
          <a:xfrm>
            <a:off x="65413" y="1481619"/>
            <a:ext cx="3400795" cy="1815882"/>
          </a:xfrm>
          <a:prstGeom prst="rect">
            <a:avLst/>
          </a:prstGeom>
          <a:noFill/>
        </p:spPr>
        <p:txBody>
          <a:bodyPr wrap="square" rtlCol="0">
            <a:spAutoFit/>
          </a:bodyPr>
          <a:lstStyle/>
          <a:p>
            <a:r>
              <a:rPr lang="en-US" sz="1600" dirty="0" smtClean="0"/>
              <a:t>Spectrometers work with a very large dynamic range </a:t>
            </a:r>
            <a:r>
              <a:rPr lang="en-US" sz="1600" dirty="0" smtClean="0">
                <a:sym typeface="Wingdings"/>
              </a:rPr>
              <a:t> v</a:t>
            </a:r>
            <a:r>
              <a:rPr lang="en-US" sz="1600" dirty="0" smtClean="0"/>
              <a:t>ery high signal-to-noise is required.</a:t>
            </a:r>
          </a:p>
          <a:p>
            <a:endParaRPr lang="en-US" sz="1600" dirty="0" smtClean="0"/>
          </a:p>
          <a:p>
            <a:r>
              <a:rPr lang="en-US" sz="1600" dirty="0" smtClean="0"/>
              <a:t>Intrinsic background often found in Al due to α emitter impurities (U and </a:t>
            </a:r>
            <a:r>
              <a:rPr lang="en-US" sz="1600" dirty="0" err="1" smtClean="0"/>
              <a:t>Th</a:t>
            </a:r>
            <a:r>
              <a:rPr lang="en-US" sz="1600" dirty="0" smtClean="0"/>
              <a:t>).</a:t>
            </a:r>
          </a:p>
          <a:p>
            <a:endParaRPr lang="en-US" sz="1600" dirty="0" smtClean="0"/>
          </a:p>
        </p:txBody>
      </p:sp>
      <p:grpSp>
        <p:nvGrpSpPr>
          <p:cNvPr id="15" name="Group 14"/>
          <p:cNvGrpSpPr/>
          <p:nvPr/>
        </p:nvGrpSpPr>
        <p:grpSpPr>
          <a:xfrm>
            <a:off x="65414" y="3742773"/>
            <a:ext cx="2871603" cy="2714429"/>
            <a:chOff x="65414" y="4065633"/>
            <a:chExt cx="2871603" cy="2714429"/>
          </a:xfrm>
        </p:grpSpPr>
        <p:pic>
          <p:nvPicPr>
            <p:cNvPr id="6" name="Picture 5" descr="bkgd_beam_on_vs_off_vs_reactor_off_calib.eps"/>
            <p:cNvPicPr>
              <a:picLocks noChangeAspect="1"/>
            </p:cNvPicPr>
            <p:nvPr/>
          </p:nvPicPr>
          <p:blipFill rotWithShape="1">
            <a:blip r:embed="rId5">
              <a:extLst>
                <a:ext uri="{28A0092B-C50C-407E-A947-70E740481C1C}">
                  <a14:useLocalDpi xmlns:a14="http://schemas.microsoft.com/office/drawing/2010/main" val="0"/>
                </a:ext>
              </a:extLst>
            </a:blip>
            <a:srcRect r="6865"/>
            <a:stretch/>
          </p:blipFill>
          <p:spPr>
            <a:xfrm>
              <a:off x="65414" y="4427218"/>
              <a:ext cx="2871603" cy="2352844"/>
            </a:xfrm>
            <a:prstGeom prst="rect">
              <a:avLst/>
            </a:prstGeom>
          </p:spPr>
        </p:pic>
        <p:sp>
          <p:nvSpPr>
            <p:cNvPr id="9" name="TextBox 8"/>
            <p:cNvSpPr txBox="1"/>
            <p:nvPr/>
          </p:nvSpPr>
          <p:spPr>
            <a:xfrm>
              <a:off x="158758" y="4065633"/>
              <a:ext cx="2439290" cy="338554"/>
            </a:xfrm>
            <a:prstGeom prst="rect">
              <a:avLst/>
            </a:prstGeom>
            <a:noFill/>
          </p:spPr>
          <p:txBody>
            <a:bodyPr wrap="none" rtlCol="0">
              <a:spAutoFit/>
            </a:bodyPr>
            <a:lstStyle/>
            <a:p>
              <a:r>
                <a:rPr lang="en-US" sz="1600" dirty="0" smtClean="0"/>
                <a:t>Spectrum from standard Al</a:t>
              </a:r>
              <a:endParaRPr lang="en-US" sz="1600" dirty="0"/>
            </a:p>
          </p:txBody>
        </p:sp>
        <p:sp>
          <p:nvSpPr>
            <p:cNvPr id="10" name="TextBox 9"/>
            <p:cNvSpPr txBox="1"/>
            <p:nvPr/>
          </p:nvSpPr>
          <p:spPr>
            <a:xfrm>
              <a:off x="564471" y="5220050"/>
              <a:ext cx="1315797" cy="307777"/>
            </a:xfrm>
            <a:prstGeom prst="rect">
              <a:avLst/>
            </a:prstGeom>
            <a:noFill/>
          </p:spPr>
          <p:txBody>
            <a:bodyPr wrap="none" rtlCol="0">
              <a:spAutoFit/>
            </a:bodyPr>
            <a:lstStyle/>
            <a:p>
              <a:r>
                <a:rPr lang="en-US" sz="1400" dirty="0" smtClean="0"/>
                <a:t>N + </a:t>
              </a:r>
              <a:r>
                <a:rPr lang="en-US" sz="1400" baseline="30000" dirty="0" smtClean="0"/>
                <a:t>10</a:t>
              </a:r>
              <a:r>
                <a:rPr lang="en-US" sz="1400" dirty="0" smtClean="0"/>
                <a:t>B</a:t>
              </a:r>
              <a:r>
                <a:rPr lang="en-US" sz="1400" dirty="0" smtClean="0">
                  <a:sym typeface="Wingdings"/>
                </a:rPr>
                <a:t></a:t>
              </a:r>
              <a:r>
                <a:rPr lang="en-US" sz="1400" baseline="30000" dirty="0"/>
                <a:t>7</a:t>
              </a:r>
              <a:r>
                <a:rPr lang="en-US" sz="1400" dirty="0"/>
                <a:t>Li +</a:t>
              </a:r>
              <a:r>
                <a:rPr lang="en-US" sz="1400" dirty="0" smtClean="0"/>
                <a:t> </a:t>
              </a:r>
              <a:r>
                <a:rPr lang="en-US" sz="1400" dirty="0"/>
                <a:t>α </a:t>
              </a:r>
            </a:p>
          </p:txBody>
        </p:sp>
        <p:sp>
          <p:nvSpPr>
            <p:cNvPr id="11" name="TextBox 10"/>
            <p:cNvSpPr txBox="1"/>
            <p:nvPr/>
          </p:nvSpPr>
          <p:spPr>
            <a:xfrm>
              <a:off x="723228" y="4602415"/>
              <a:ext cx="585642" cy="307777"/>
            </a:xfrm>
            <a:prstGeom prst="rect">
              <a:avLst/>
            </a:prstGeom>
            <a:noFill/>
          </p:spPr>
          <p:txBody>
            <a:bodyPr wrap="none" rtlCol="0">
              <a:spAutoFit/>
            </a:bodyPr>
            <a:lstStyle/>
            <a:p>
              <a:r>
                <a:rPr lang="en-US" sz="1400" baseline="30000" dirty="0" smtClean="0"/>
                <a:t>7</a:t>
              </a:r>
              <a:r>
                <a:rPr lang="en-US" sz="1400" dirty="0" smtClean="0"/>
                <a:t>Li   </a:t>
              </a:r>
              <a:r>
                <a:rPr lang="en-US" sz="1400" dirty="0"/>
                <a:t>α </a:t>
              </a:r>
            </a:p>
          </p:txBody>
        </p:sp>
        <p:sp>
          <p:nvSpPr>
            <p:cNvPr id="12" name="TextBox 11"/>
            <p:cNvSpPr txBox="1"/>
            <p:nvPr/>
          </p:nvSpPr>
          <p:spPr>
            <a:xfrm>
              <a:off x="650971" y="6166174"/>
              <a:ext cx="1176937" cy="307777"/>
            </a:xfrm>
            <a:prstGeom prst="rect">
              <a:avLst/>
            </a:prstGeom>
            <a:noFill/>
          </p:spPr>
          <p:txBody>
            <a:bodyPr wrap="none" rtlCol="0">
              <a:spAutoFit/>
            </a:bodyPr>
            <a:lstStyle/>
            <a:p>
              <a:r>
                <a:rPr lang="en-US" sz="1400" dirty="0" smtClean="0"/>
                <a:t>α decay U, </a:t>
              </a:r>
              <a:r>
                <a:rPr lang="en-US" sz="1400" dirty="0" err="1" smtClean="0"/>
                <a:t>Th</a:t>
              </a:r>
              <a:r>
                <a:rPr lang="en-US" sz="1400" dirty="0" smtClean="0"/>
                <a:t> </a:t>
              </a:r>
              <a:endParaRPr lang="en-US" sz="1400" dirty="0"/>
            </a:p>
          </p:txBody>
        </p:sp>
      </p:grpSp>
      <p:sp>
        <p:nvSpPr>
          <p:cNvPr id="13" name="TextBox 12"/>
          <p:cNvSpPr txBox="1"/>
          <p:nvPr/>
        </p:nvSpPr>
        <p:spPr>
          <a:xfrm>
            <a:off x="2937017" y="3327274"/>
            <a:ext cx="3386829" cy="830997"/>
          </a:xfrm>
          <a:prstGeom prst="rect">
            <a:avLst/>
          </a:prstGeom>
          <a:noFill/>
        </p:spPr>
        <p:txBody>
          <a:bodyPr wrap="square" rtlCol="0">
            <a:spAutoFit/>
          </a:bodyPr>
          <a:lstStyle/>
          <a:p>
            <a:r>
              <a:rPr lang="en-US" sz="1600" dirty="0" smtClean="0"/>
              <a:t>x50-x100 background reduction using: </a:t>
            </a:r>
          </a:p>
          <a:p>
            <a:pPr marL="285750" indent="-285750">
              <a:buFont typeface="Arial"/>
              <a:buChar char="•"/>
            </a:pPr>
            <a:r>
              <a:rPr lang="en-US" sz="1600" dirty="0" smtClean="0"/>
              <a:t>high-purity Al </a:t>
            </a:r>
          </a:p>
          <a:p>
            <a:pPr marL="285750" indent="-285750">
              <a:buFont typeface="Arial"/>
              <a:buChar char="•"/>
            </a:pPr>
            <a:r>
              <a:rPr lang="en-US" sz="1600" dirty="0" smtClean="0"/>
              <a:t>Ni-plating</a:t>
            </a:r>
            <a:endParaRPr lang="en-US" sz="1600" dirty="0"/>
          </a:p>
        </p:txBody>
      </p:sp>
      <p:sp>
        <p:nvSpPr>
          <p:cNvPr id="14" name="TextBox 13"/>
          <p:cNvSpPr txBox="1"/>
          <p:nvPr/>
        </p:nvSpPr>
        <p:spPr>
          <a:xfrm>
            <a:off x="6170824" y="3912050"/>
            <a:ext cx="2851023" cy="338554"/>
          </a:xfrm>
          <a:prstGeom prst="rect">
            <a:avLst/>
          </a:prstGeom>
          <a:noFill/>
        </p:spPr>
        <p:txBody>
          <a:bodyPr wrap="square" rtlCol="0">
            <a:spAutoFit/>
          </a:bodyPr>
          <a:lstStyle/>
          <a:p>
            <a:r>
              <a:rPr lang="en-US" sz="1600" dirty="0" smtClean="0"/>
              <a:t>Ni-plating on a 0.5mm Al blade</a:t>
            </a:r>
            <a:endParaRPr lang="en-US" sz="1600" dirty="0"/>
          </a:p>
        </p:txBody>
      </p:sp>
      <p:sp>
        <p:nvSpPr>
          <p:cNvPr id="16" name="Rectangle 15"/>
          <p:cNvSpPr/>
          <p:nvPr/>
        </p:nvSpPr>
        <p:spPr>
          <a:xfrm>
            <a:off x="3551589" y="6466704"/>
            <a:ext cx="5504019" cy="369332"/>
          </a:xfrm>
          <a:prstGeom prst="rect">
            <a:avLst/>
          </a:prstGeom>
        </p:spPr>
        <p:txBody>
          <a:bodyPr wrap="square">
            <a:spAutoFit/>
          </a:bodyPr>
          <a:lstStyle/>
          <a:p>
            <a:r>
              <a:rPr lang="en-US" dirty="0"/>
              <a:t>A. </a:t>
            </a:r>
            <a:r>
              <a:rPr lang="en-US" dirty="0" err="1"/>
              <a:t>Khaplanov</a:t>
            </a:r>
            <a:r>
              <a:rPr lang="en-US" dirty="0"/>
              <a:t> et al. </a:t>
            </a:r>
            <a:r>
              <a:rPr lang="de-DE" dirty="0"/>
              <a:t>2015 JINST 10 P10019</a:t>
            </a:r>
          </a:p>
        </p:txBody>
      </p:sp>
      <p:pic>
        <p:nvPicPr>
          <p:cNvPr id="17" name="Picture 16" descr="logo_green.png"/>
          <p:cNvPicPr>
            <a:picLocks noChangeAspect="1"/>
          </p:cNvPicPr>
          <p:nvPr/>
        </p:nvPicPr>
        <p:blipFill rotWithShape="1">
          <a:blip r:embed="rId6">
            <a:extLst>
              <a:ext uri="{28A0092B-C50C-407E-A947-70E740481C1C}">
                <a14:useLocalDpi xmlns:a14="http://schemas.microsoft.com/office/drawing/2010/main" val="0"/>
              </a:ext>
            </a:extLst>
          </a:blip>
          <a:srcRect l="10210" t="27698" r="10832" b="33892"/>
          <a:stretch/>
        </p:blipFill>
        <p:spPr>
          <a:xfrm>
            <a:off x="7418935" y="1124744"/>
            <a:ext cx="1691752" cy="482252"/>
          </a:xfrm>
          <a:prstGeom prst="rect">
            <a:avLst/>
          </a:prstGeom>
        </p:spPr>
      </p:pic>
      <p:pic>
        <p:nvPicPr>
          <p:cNvPr id="18" name="Picture 17" descr="ILL-web-png.png"/>
          <p:cNvPicPr>
            <a:picLocks noChangeAspect="1"/>
          </p:cNvPicPr>
          <p:nvPr/>
        </p:nvPicPr>
        <p:blipFill>
          <a:blip r:embed="rId7" cstate="print"/>
          <a:stretch>
            <a:fillRect/>
          </a:stretch>
        </p:blipFill>
        <p:spPr>
          <a:xfrm>
            <a:off x="6704863" y="1144799"/>
            <a:ext cx="611406" cy="577626"/>
          </a:xfrm>
          <a:prstGeom prst="rect">
            <a:avLst/>
          </a:prstGeom>
        </p:spPr>
      </p:pic>
    </p:spTree>
    <p:extLst>
      <p:ext uri="{BB962C8B-B14F-4D97-AF65-F5344CB8AC3E}">
        <p14:creationId xmlns:p14="http://schemas.microsoft.com/office/powerpoint/2010/main" val="3457733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γ</a:t>
            </a:r>
            <a:r>
              <a:rPr lang="en-US" dirty="0" smtClean="0"/>
              <a:t> Sensitivity Investigated</a:t>
            </a:r>
            <a:endParaRPr lang="en-US" dirty="0"/>
          </a:p>
        </p:txBody>
      </p:sp>
      <p:pic>
        <p:nvPicPr>
          <p:cNvPr id="5" name="Picture 4" descr="Setu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26887"/>
            <a:ext cx="4123130" cy="2913613"/>
          </a:xfrm>
          <a:prstGeom prst="rect">
            <a:avLst/>
          </a:prstGeom>
        </p:spPr>
      </p:pic>
      <p:pic>
        <p:nvPicPr>
          <p:cNvPr id="6" name="Picture 5" descr="plat_edit_2.eps"/>
          <p:cNvPicPr>
            <a:picLocks noChangeAspect="1"/>
          </p:cNvPicPr>
          <p:nvPr/>
        </p:nvPicPr>
        <p:blipFill rotWithShape="1">
          <a:blip r:embed="rId3">
            <a:extLst>
              <a:ext uri="{28A0092B-C50C-407E-A947-70E740481C1C}">
                <a14:useLocalDpi xmlns:a14="http://schemas.microsoft.com/office/drawing/2010/main" val="0"/>
              </a:ext>
            </a:extLst>
          </a:blip>
          <a:srcRect l="6132" r="6180"/>
          <a:stretch/>
        </p:blipFill>
        <p:spPr>
          <a:xfrm>
            <a:off x="0" y="1678328"/>
            <a:ext cx="3096103" cy="2287912"/>
          </a:xfrm>
          <a:prstGeom prst="rect">
            <a:avLst/>
          </a:prstGeom>
        </p:spPr>
      </p:pic>
      <p:pic>
        <p:nvPicPr>
          <p:cNvPr id="7" name="Picture 6" descr="gamma60QS_2_edit.eps"/>
          <p:cNvPicPr>
            <a:picLocks noChangeAspect="1"/>
          </p:cNvPicPr>
          <p:nvPr/>
        </p:nvPicPr>
        <p:blipFill rotWithShape="1">
          <a:blip r:embed="rId4">
            <a:extLst>
              <a:ext uri="{28A0092B-C50C-407E-A947-70E740481C1C}">
                <a14:useLocalDpi xmlns:a14="http://schemas.microsoft.com/office/drawing/2010/main" val="0"/>
              </a:ext>
            </a:extLst>
          </a:blip>
          <a:srcRect l="2048" r="5095"/>
          <a:stretch/>
        </p:blipFill>
        <p:spPr>
          <a:xfrm>
            <a:off x="3073922" y="1678328"/>
            <a:ext cx="3013327" cy="2268975"/>
          </a:xfrm>
          <a:prstGeom prst="rect">
            <a:avLst/>
          </a:prstGeom>
        </p:spPr>
      </p:pic>
      <p:sp>
        <p:nvSpPr>
          <p:cNvPr id="8" name="Rectangle 7"/>
          <p:cNvSpPr/>
          <p:nvPr/>
        </p:nvSpPr>
        <p:spPr>
          <a:xfrm>
            <a:off x="105317" y="6475172"/>
            <a:ext cx="5064245" cy="307777"/>
          </a:xfrm>
          <a:prstGeom prst="rect">
            <a:avLst/>
          </a:prstGeom>
        </p:spPr>
        <p:txBody>
          <a:bodyPr wrap="square">
            <a:spAutoFit/>
          </a:bodyPr>
          <a:lstStyle/>
          <a:p>
            <a:pPr lvl="0"/>
            <a:r>
              <a:rPr lang="en-US" sz="1400" dirty="0">
                <a:solidFill>
                  <a:prstClr val="black"/>
                </a:solidFill>
              </a:rPr>
              <a:t>* A. Khaplanov et al., JINST 8, P10025 (2013), arXiv:1306.6247</a:t>
            </a:r>
          </a:p>
        </p:txBody>
      </p:sp>
      <p:grpSp>
        <p:nvGrpSpPr>
          <p:cNvPr id="3" name="Group 2"/>
          <p:cNvGrpSpPr/>
          <p:nvPr/>
        </p:nvGrpSpPr>
        <p:grpSpPr>
          <a:xfrm>
            <a:off x="6099749" y="1475443"/>
            <a:ext cx="3044251" cy="2686483"/>
            <a:chOff x="6099749" y="1475443"/>
            <a:chExt cx="3044251" cy="2686483"/>
          </a:xfrm>
        </p:grpSpPr>
        <p:pic>
          <p:nvPicPr>
            <p:cNvPr id="9" name="Picture 8" descr="P12_vs_hex_g_efficiency.eps"/>
            <p:cNvPicPr>
              <a:picLocks noChangeAspect="1"/>
            </p:cNvPicPr>
            <p:nvPr/>
          </p:nvPicPr>
          <p:blipFill rotWithShape="1">
            <a:blip r:embed="rId5">
              <a:extLst>
                <a:ext uri="{28A0092B-C50C-407E-A947-70E740481C1C}">
                  <a14:useLocalDpi xmlns:a14="http://schemas.microsoft.com/office/drawing/2010/main" val="0"/>
                </a:ext>
              </a:extLst>
            </a:blip>
            <a:srcRect l="4920" t="3940" r="50824" b="17"/>
            <a:stretch/>
          </p:blipFill>
          <p:spPr>
            <a:xfrm>
              <a:off x="6099749" y="1737913"/>
              <a:ext cx="2700757" cy="2424013"/>
            </a:xfrm>
            <a:prstGeom prst="rect">
              <a:avLst/>
            </a:prstGeom>
          </p:spPr>
        </p:pic>
        <p:cxnSp>
          <p:nvCxnSpPr>
            <p:cNvPr id="11" name="Straight Connector 10"/>
            <p:cNvCxnSpPr/>
            <p:nvPr/>
          </p:nvCxnSpPr>
          <p:spPr>
            <a:xfrm>
              <a:off x="6877844" y="2487616"/>
              <a:ext cx="0" cy="1426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292889" y="2521592"/>
              <a:ext cx="1785149" cy="830997"/>
            </a:xfrm>
            <a:prstGeom prst="rect">
              <a:avLst/>
            </a:prstGeom>
            <a:noFill/>
          </p:spPr>
          <p:txBody>
            <a:bodyPr wrap="square" rtlCol="0">
              <a:spAutoFit/>
            </a:bodyPr>
            <a:lstStyle/>
            <a:p>
              <a:r>
                <a:rPr lang="en-US" sz="1600" dirty="0" smtClean="0"/>
                <a:t>Operation HV, can choose </a:t>
              </a:r>
              <a:r>
                <a:rPr lang="en-US" sz="1600" dirty="0" err="1" smtClean="0"/>
                <a:t>γ</a:t>
              </a:r>
              <a:r>
                <a:rPr lang="en-US" sz="1600" dirty="0" smtClean="0"/>
                <a:t> sensitivity 10</a:t>
              </a:r>
              <a:r>
                <a:rPr lang="en-US" sz="1600" baseline="30000" dirty="0" smtClean="0"/>
                <a:t>-6</a:t>
              </a:r>
              <a:r>
                <a:rPr lang="en-US" sz="1600" dirty="0"/>
                <a:t> </a:t>
              </a:r>
              <a:r>
                <a:rPr lang="en-US" sz="1600" dirty="0" smtClean="0"/>
                <a:t>– 10</a:t>
              </a:r>
              <a:r>
                <a:rPr lang="en-US" sz="1600" baseline="30000" dirty="0" smtClean="0"/>
                <a:t>-9</a:t>
              </a:r>
              <a:endParaRPr lang="en-US" sz="1600" baseline="30000" dirty="0"/>
            </a:p>
          </p:txBody>
        </p:sp>
        <p:cxnSp>
          <p:nvCxnSpPr>
            <p:cNvPr id="15" name="Straight Arrow Connector 14"/>
            <p:cNvCxnSpPr/>
            <p:nvPr/>
          </p:nvCxnSpPr>
          <p:spPr>
            <a:xfrm>
              <a:off x="6600583" y="2400056"/>
              <a:ext cx="554521"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171278" y="1475443"/>
              <a:ext cx="2972722" cy="338554"/>
            </a:xfrm>
            <a:prstGeom prst="rect">
              <a:avLst/>
            </a:prstGeom>
            <a:noFill/>
          </p:spPr>
          <p:txBody>
            <a:bodyPr wrap="square" rtlCol="0">
              <a:spAutoFit/>
            </a:bodyPr>
            <a:lstStyle/>
            <a:p>
              <a:r>
                <a:rPr lang="en-US" sz="1600" dirty="0" smtClean="0"/>
                <a:t>High statistics </a:t>
              </a:r>
              <a:r>
                <a:rPr lang="en-US" sz="1600" baseline="30000" dirty="0" smtClean="0"/>
                <a:t>137</a:t>
              </a:r>
              <a:r>
                <a:rPr lang="en-US" sz="1600" dirty="0" smtClean="0"/>
                <a:t>Cs measurement</a:t>
              </a:r>
              <a:endParaRPr lang="en-US" sz="1600" dirty="0"/>
            </a:p>
          </p:txBody>
        </p:sp>
      </p:grpSp>
      <p:sp>
        <p:nvSpPr>
          <p:cNvPr id="17" name="TextBox 16"/>
          <p:cNvSpPr txBox="1"/>
          <p:nvPr/>
        </p:nvSpPr>
        <p:spPr>
          <a:xfrm>
            <a:off x="178878" y="4096466"/>
            <a:ext cx="1869271" cy="584776"/>
          </a:xfrm>
          <a:prstGeom prst="rect">
            <a:avLst/>
          </a:prstGeom>
          <a:noFill/>
        </p:spPr>
        <p:txBody>
          <a:bodyPr wrap="square" rtlCol="0">
            <a:spAutoFit/>
          </a:bodyPr>
          <a:lstStyle/>
          <a:p>
            <a:r>
              <a:rPr lang="en-US" sz="1600" dirty="0" smtClean="0"/>
              <a:t>Plateau for </a:t>
            </a:r>
            <a:r>
              <a:rPr lang="en-US" sz="1600" dirty="0" err="1" smtClean="0"/>
              <a:t>γ</a:t>
            </a:r>
            <a:r>
              <a:rPr lang="en-US" sz="1600" dirty="0" smtClean="0"/>
              <a:t> and n measurement</a:t>
            </a:r>
            <a:endParaRPr lang="en-US" sz="1600" dirty="0"/>
          </a:p>
        </p:txBody>
      </p:sp>
      <p:pic>
        <p:nvPicPr>
          <p:cNvPr id="18" name="Picture 17" descr="times_spec_vs_V.eps"/>
          <p:cNvPicPr>
            <a:picLocks noChangeAspect="1"/>
          </p:cNvPicPr>
          <p:nvPr/>
        </p:nvPicPr>
        <p:blipFill rotWithShape="1">
          <a:blip r:embed="rId6">
            <a:extLst>
              <a:ext uri="{28A0092B-C50C-407E-A947-70E740481C1C}">
                <a14:useLocalDpi xmlns:a14="http://schemas.microsoft.com/office/drawing/2010/main" val="0"/>
              </a:ext>
            </a:extLst>
          </a:blip>
          <a:srcRect l="4426" r="6115"/>
          <a:stretch/>
        </p:blipFill>
        <p:spPr>
          <a:xfrm>
            <a:off x="4691383" y="4225318"/>
            <a:ext cx="3788791" cy="2610111"/>
          </a:xfrm>
          <a:prstGeom prst="rect">
            <a:avLst/>
          </a:prstGeom>
        </p:spPr>
      </p:pic>
      <p:sp>
        <p:nvSpPr>
          <p:cNvPr id="19" name="TextBox 18"/>
          <p:cNvSpPr txBox="1"/>
          <p:nvPr/>
        </p:nvSpPr>
        <p:spPr>
          <a:xfrm>
            <a:off x="125943" y="1448486"/>
            <a:ext cx="4980851" cy="369332"/>
          </a:xfrm>
          <a:prstGeom prst="rect">
            <a:avLst/>
          </a:prstGeom>
          <a:noFill/>
        </p:spPr>
        <p:txBody>
          <a:bodyPr wrap="none" rtlCol="0">
            <a:spAutoFit/>
          </a:bodyPr>
          <a:lstStyle/>
          <a:p>
            <a:r>
              <a:rPr lang="en-US" dirty="0" smtClean="0"/>
              <a:t>Beam + source setup for </a:t>
            </a:r>
            <a:r>
              <a:rPr lang="en-US" dirty="0" err="1" smtClean="0"/>
              <a:t>γ</a:t>
            </a:r>
            <a:r>
              <a:rPr lang="en-US" dirty="0"/>
              <a:t> </a:t>
            </a:r>
            <a:r>
              <a:rPr lang="en-US" dirty="0" smtClean="0"/>
              <a:t>sensitivity measurement</a:t>
            </a:r>
            <a:endParaRPr lang="en-US" dirty="0"/>
          </a:p>
        </p:txBody>
      </p:sp>
      <p:sp>
        <p:nvSpPr>
          <p:cNvPr id="20" name="TextBox 19"/>
          <p:cNvSpPr txBox="1"/>
          <p:nvPr/>
        </p:nvSpPr>
        <p:spPr>
          <a:xfrm>
            <a:off x="5076671" y="4096466"/>
            <a:ext cx="3763921" cy="369332"/>
          </a:xfrm>
          <a:prstGeom prst="rect">
            <a:avLst/>
          </a:prstGeom>
          <a:noFill/>
        </p:spPr>
        <p:txBody>
          <a:bodyPr wrap="none" rtlCol="0">
            <a:spAutoFit/>
          </a:bodyPr>
          <a:lstStyle/>
          <a:p>
            <a:r>
              <a:rPr lang="en-US" dirty="0" err="1" smtClean="0"/>
              <a:t>γ</a:t>
            </a:r>
            <a:r>
              <a:rPr lang="en-US" dirty="0" smtClean="0"/>
              <a:t> rejection demonstrated in </a:t>
            </a:r>
            <a:r>
              <a:rPr lang="en-US" dirty="0" err="1" smtClean="0"/>
              <a:t>ToF</a:t>
            </a:r>
            <a:r>
              <a:rPr lang="en-US" dirty="0" smtClean="0"/>
              <a:t> @IN6</a:t>
            </a:r>
            <a:endParaRPr lang="en-US" dirty="0"/>
          </a:p>
        </p:txBody>
      </p:sp>
      <p:pic>
        <p:nvPicPr>
          <p:cNvPr id="21" name="Picture 20" descr="logo_green.png"/>
          <p:cNvPicPr>
            <a:picLocks noChangeAspect="1"/>
          </p:cNvPicPr>
          <p:nvPr/>
        </p:nvPicPr>
        <p:blipFill rotWithShape="1">
          <a:blip r:embed="rId7">
            <a:extLst>
              <a:ext uri="{28A0092B-C50C-407E-A947-70E740481C1C}">
                <a14:useLocalDpi xmlns:a14="http://schemas.microsoft.com/office/drawing/2010/main" val="0"/>
              </a:ext>
            </a:extLst>
          </a:blip>
          <a:srcRect l="10210" t="27698" r="10832" b="33892"/>
          <a:stretch/>
        </p:blipFill>
        <p:spPr>
          <a:xfrm>
            <a:off x="7452248" y="1025477"/>
            <a:ext cx="1691752" cy="482252"/>
          </a:xfrm>
          <a:prstGeom prst="rect">
            <a:avLst/>
          </a:prstGeom>
        </p:spPr>
      </p:pic>
      <p:pic>
        <p:nvPicPr>
          <p:cNvPr id="22" name="Picture 21" descr="ILL-web-png.png"/>
          <p:cNvPicPr>
            <a:picLocks noChangeAspect="1"/>
          </p:cNvPicPr>
          <p:nvPr/>
        </p:nvPicPr>
        <p:blipFill>
          <a:blip r:embed="rId8" cstate="print"/>
          <a:stretch>
            <a:fillRect/>
          </a:stretch>
        </p:blipFill>
        <p:spPr>
          <a:xfrm>
            <a:off x="6807529" y="870860"/>
            <a:ext cx="611406" cy="577626"/>
          </a:xfrm>
          <a:prstGeom prst="rect">
            <a:avLst/>
          </a:prstGeom>
        </p:spPr>
      </p:pic>
    </p:spTree>
    <p:extLst>
      <p:ext uri="{BB962C8B-B14F-4D97-AF65-F5344CB8AC3E}">
        <p14:creationId xmlns:p14="http://schemas.microsoft.com/office/powerpoint/2010/main" val="1839326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69682</TotalTime>
  <Words>2157</Words>
  <Application>Microsoft Macintosh PowerPoint</Application>
  <PresentationFormat>On-screen Show (4:3)</PresentationFormat>
  <Paragraphs>397</Paragraphs>
  <Slides>36</Slides>
  <Notes>4</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42" baseType="lpstr">
      <vt:lpstr>1_Office Theme</vt:lpstr>
      <vt:lpstr>2_Office Theme</vt:lpstr>
      <vt:lpstr>3_Office Theme</vt:lpstr>
      <vt:lpstr>4_Office Theme</vt:lpstr>
      <vt:lpstr>5_Office Theme</vt:lpstr>
      <vt:lpstr>Equation</vt:lpstr>
      <vt:lpstr>Status of MultiGrid Detector Development for CSPEC and TREX</vt:lpstr>
      <vt:lpstr>Outline</vt:lpstr>
      <vt:lpstr>B10 Detectors as Alternative to He3</vt:lpstr>
      <vt:lpstr>Multi-Grid Prototypes for Characterization</vt:lpstr>
      <vt:lpstr>Multi-Grid How it works: Grid</vt:lpstr>
      <vt:lpstr>Multi-Grid How it works: column assembly</vt:lpstr>
      <vt:lpstr>First Multi-Grid tested on an Instrument</vt:lpstr>
      <vt:lpstr>Intrinsic background</vt:lpstr>
      <vt:lpstr>γ Sensitivity Investigated</vt:lpstr>
      <vt:lpstr>Test on CNCS, Cold Neutron Chopper Spectrometer</vt:lpstr>
      <vt:lpstr>Multi-Grid installed at CNCS</vt:lpstr>
      <vt:lpstr>Methods Used for Tests</vt:lpstr>
      <vt:lpstr>Elastic Energy Resolution</vt:lpstr>
      <vt:lpstr>Efficiency</vt:lpstr>
      <vt:lpstr>Single Crystal Reflection</vt:lpstr>
      <vt:lpstr>Energy Ranges for ESS Spectrometers</vt:lpstr>
      <vt:lpstr>Efficiency Optimizations</vt:lpstr>
      <vt:lpstr>Multi-Grid Thermal Demonstrator test</vt:lpstr>
      <vt:lpstr>Designing and Building Multi-Grid</vt:lpstr>
      <vt:lpstr>Multi-Grid demonstrator MG24 and iterations</vt:lpstr>
      <vt:lpstr>MG.CNCS</vt:lpstr>
      <vt:lpstr>MG.CNCS</vt:lpstr>
      <vt:lpstr>MG.SEQ Installation proposal at SNS in the SEQUOIA instrument  </vt:lpstr>
      <vt:lpstr> Multi-Grid demonstrator  MG.SEQ: Installation proposal at SNS in the SEQUOIA instrument  </vt:lpstr>
      <vt:lpstr> Multi-Grid demonstrator  MG.SEQ: Installation proposal at SNS in the SEQUOIA instrument  </vt:lpstr>
      <vt:lpstr> Multi-Grid demonstrator  MG.SEQ: Installation proposal at SNS in the SEQUOIA instrument  </vt:lpstr>
      <vt:lpstr>CSPEC at ESS</vt:lpstr>
      <vt:lpstr>Multi-Grid Detector for CSPEC</vt:lpstr>
      <vt:lpstr>Conclusion</vt:lpstr>
      <vt:lpstr>Acknowledgements and Publications</vt:lpstr>
      <vt:lpstr> Extra slides</vt:lpstr>
      <vt:lpstr>IN5 Demonstrator – Large-Scale </vt:lpstr>
      <vt:lpstr>Aluminium Bragg Edge</vt:lpstr>
      <vt:lpstr>Energy Reconstruction</vt:lpstr>
      <vt:lpstr>Single Crystal Reflection</vt:lpstr>
      <vt:lpstr>C-SPEC</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ESS User</dc:creator>
  <cp:lastModifiedBy>ESS User</cp:lastModifiedBy>
  <cp:revision>264</cp:revision>
  <dcterms:created xsi:type="dcterms:W3CDTF">2017-02-12T18:14:37Z</dcterms:created>
  <dcterms:modified xsi:type="dcterms:W3CDTF">2017-12-07T07:20:50Z</dcterms:modified>
</cp:coreProperties>
</file>