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349" r:id="rId2"/>
    <p:sldId id="365" r:id="rId3"/>
    <p:sldId id="364" r:id="rId4"/>
    <p:sldId id="367" r:id="rId5"/>
    <p:sldId id="359" r:id="rId6"/>
    <p:sldId id="362" r:id="rId7"/>
    <p:sldId id="361" r:id="rId8"/>
    <p:sldId id="363" r:id="rId9"/>
    <p:sldId id="342" r:id="rId10"/>
    <p:sldId id="366" r:id="rId11"/>
    <p:sldId id="360" r:id="rId12"/>
    <p:sldId id="357" r:id="rId13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13" userDrawn="1">
          <p15:clr>
            <a:srgbClr val="A4A3A4"/>
          </p15:clr>
        </p15:guide>
        <p15:guide id="3" orient="horz" pos="1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1B7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1" autoAdjust="0"/>
    <p:restoredTop sz="97363" autoAdjust="0"/>
  </p:normalViewPr>
  <p:slideViewPr>
    <p:cSldViewPr>
      <p:cViewPr>
        <p:scale>
          <a:sx n="160" d="100"/>
          <a:sy n="160" d="100"/>
        </p:scale>
        <p:origin x="984" y="440"/>
      </p:cViewPr>
      <p:guideLst>
        <p:guide pos="113"/>
        <p:guide orient="horz" pos="1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2018-02-08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2018-02-08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2018-02-08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2018-02-08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2018-02-08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2018-02-08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Software Quality</a:t>
            </a:r>
            <a:br>
              <a:rPr lang="en-US" sz="4000" b="1" dirty="0" smtClean="0"/>
            </a:br>
            <a:r>
              <a:rPr lang="en-US" sz="2700" b="1" dirty="0" smtClean="0"/>
              <a:t>(unit test, coverage, ...)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Morten </a:t>
            </a:r>
            <a:r>
              <a:rPr lang="en-US" sz="2000" dirty="0" err="1" smtClean="0">
                <a:solidFill>
                  <a:schemeClr val="bg1"/>
                </a:solidFill>
              </a:rPr>
              <a:t>Jagd</a:t>
            </a:r>
            <a:r>
              <a:rPr lang="en-US" sz="2000" dirty="0" smtClean="0">
                <a:solidFill>
                  <a:schemeClr val="bg1"/>
                </a:solidFill>
              </a:rPr>
              <a:t> Christensen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European Spallation Source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Data Management and Software Centre (DMSC)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Copenhagen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calls and library functions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73335"/>
            <a:ext cx="8507288" cy="2751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4" y="5110162"/>
            <a:ext cx="4347291" cy="141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01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quality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Good documentation</a:t>
            </a:r>
          </a:p>
          <a:p>
            <a:pPr lvl="1"/>
            <a:r>
              <a:rPr lang="en-US" dirty="0" err="1" smtClean="0"/>
              <a:t>README.md</a:t>
            </a:r>
            <a:r>
              <a:rPr lang="en-US" dirty="0" smtClean="0"/>
              <a:t>, </a:t>
            </a:r>
            <a:r>
              <a:rPr lang="en-US" dirty="0" err="1" smtClean="0"/>
              <a:t>Doxygen</a:t>
            </a:r>
            <a:r>
              <a:rPr lang="en-US" dirty="0" smtClean="0"/>
              <a:t>, PDF</a:t>
            </a:r>
            <a:endParaRPr lang="en-US" dirty="0" smtClean="0"/>
          </a:p>
          <a:p>
            <a:r>
              <a:rPr lang="en-US" dirty="0" smtClean="0"/>
              <a:t>Code </a:t>
            </a:r>
            <a:r>
              <a:rPr lang="en-US" dirty="0" smtClean="0"/>
              <a:t>reviews</a:t>
            </a:r>
          </a:p>
          <a:p>
            <a:pPr lvl="1"/>
            <a:r>
              <a:rPr lang="en-US" dirty="0" smtClean="0"/>
              <a:t>Seems right, but </a:t>
            </a:r>
            <a:endParaRPr lang="en-US" dirty="0" smtClean="0"/>
          </a:p>
          <a:p>
            <a:r>
              <a:rPr lang="en-US" dirty="0" smtClean="0"/>
              <a:t>Coding </a:t>
            </a:r>
            <a:r>
              <a:rPr lang="en-US" dirty="0" smtClean="0"/>
              <a:t>Standards</a:t>
            </a:r>
          </a:p>
          <a:p>
            <a:pPr lvl="1"/>
            <a:r>
              <a:rPr lang="en-US" dirty="0" smtClean="0"/>
              <a:t>Seems right, never saw it actually matter</a:t>
            </a:r>
            <a:endParaRPr lang="en-US" dirty="0" smtClean="0"/>
          </a:p>
          <a:p>
            <a:r>
              <a:rPr lang="en-US" dirty="0" smtClean="0"/>
              <a:t>Other Best </a:t>
            </a:r>
            <a:r>
              <a:rPr lang="en-US" dirty="0" smtClean="0"/>
              <a:t>Practices</a:t>
            </a:r>
          </a:p>
          <a:p>
            <a:pPr lvl="1"/>
            <a:r>
              <a:rPr lang="en-US" dirty="0" smtClean="0"/>
              <a:t>branch/merge/release strategy</a:t>
            </a:r>
          </a:p>
          <a:p>
            <a:pPr lvl="1"/>
            <a:r>
              <a:rPr lang="en-US" dirty="0" err="1" smtClean="0"/>
              <a:t>git</a:t>
            </a:r>
            <a:r>
              <a:rPr lang="en-US" dirty="0"/>
              <a:t>/</a:t>
            </a:r>
            <a:r>
              <a:rPr lang="en-US" dirty="0" err="1" smtClean="0"/>
              <a:t>jira</a:t>
            </a:r>
            <a:r>
              <a:rPr lang="en-US" dirty="0" smtClean="0"/>
              <a:t> integration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848" y="1600200"/>
            <a:ext cx="2892152" cy="193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8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Your experience with this?</a:t>
            </a:r>
          </a:p>
          <a:p>
            <a:r>
              <a:rPr lang="en-US" dirty="0" smtClean="0"/>
              <a:t>Minimum requirements for tests/test coverage?</a:t>
            </a:r>
          </a:p>
          <a:p>
            <a:r>
              <a:rPr lang="en-US" dirty="0" smtClean="0"/>
              <a:t>Projects coverage is decreasing due to other contributions. Acceptable?</a:t>
            </a:r>
          </a:p>
          <a:p>
            <a:r>
              <a:rPr lang="en-US" dirty="0" smtClean="0"/>
              <a:t>Who decides what’s good enough?</a:t>
            </a:r>
          </a:p>
          <a:p>
            <a:r>
              <a:rPr lang="en-US" dirty="0"/>
              <a:t>How do you work</a:t>
            </a:r>
            <a:r>
              <a:rPr lang="en-US" dirty="0" smtClean="0"/>
              <a:t>? using other means for </a:t>
            </a:r>
            <a:r>
              <a:rPr lang="en-US" dirty="0" err="1" smtClean="0"/>
              <a:t>maintaing</a:t>
            </a:r>
            <a:r>
              <a:rPr lang="en-US" dirty="0" smtClean="0"/>
              <a:t> </a:t>
            </a:r>
            <a:r>
              <a:rPr lang="en-US" dirty="0" err="1" smtClean="0"/>
              <a:t>sw</a:t>
            </a:r>
            <a:r>
              <a:rPr lang="en-US" dirty="0" smtClean="0"/>
              <a:t> quality?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197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test?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832208"/>
            <a:ext cx="77216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8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test?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7947"/>
            <a:ext cx="8229600" cy="304518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Ensure correct implementation</a:t>
            </a:r>
          </a:p>
          <a:p>
            <a:r>
              <a:rPr lang="en-US" dirty="0" smtClean="0"/>
              <a:t>Document the intended use of the interfaces</a:t>
            </a:r>
          </a:p>
          <a:p>
            <a:r>
              <a:rPr lang="en-US" dirty="0" smtClean="0"/>
              <a:t>Detect/Prevent Regressions</a:t>
            </a:r>
          </a:p>
          <a:p>
            <a:r>
              <a:rPr lang="en-US" dirty="0" smtClean="0"/>
              <a:t>Improve maintainability</a:t>
            </a:r>
            <a:endParaRPr lang="en-US" dirty="0" smtClean="0"/>
          </a:p>
          <a:p>
            <a:r>
              <a:rPr lang="en-US" dirty="0" smtClean="0"/>
              <a:t>Prepare for successful integration</a:t>
            </a:r>
          </a:p>
          <a:p>
            <a:r>
              <a:rPr lang="en-US" dirty="0" smtClean="0"/>
              <a:t>Sleep well at night</a:t>
            </a:r>
          </a:p>
          <a:p>
            <a:r>
              <a:rPr lang="en-US" dirty="0" smtClean="0"/>
              <a:t>Act professional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9621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test?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1045096" y="5930116"/>
            <a:ext cx="7199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“If it doesn’t have unit tests, it’s legacy code”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832208"/>
            <a:ext cx="77216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3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Jenkins</a:t>
            </a:r>
          </a:p>
          <a:p>
            <a:r>
              <a:rPr lang="en-US" dirty="0" smtClean="0"/>
              <a:t>Google test</a:t>
            </a:r>
          </a:p>
          <a:p>
            <a:r>
              <a:rPr lang="en-US" dirty="0" smtClean="0"/>
              <a:t>Test coverage</a:t>
            </a:r>
          </a:p>
          <a:p>
            <a:r>
              <a:rPr lang="en-US" dirty="0" err="1" smtClean="0"/>
              <a:t>Valgrind</a:t>
            </a:r>
            <a:endParaRPr lang="en-US" dirty="0" smtClean="0"/>
          </a:p>
          <a:p>
            <a:r>
              <a:rPr lang="en-US" dirty="0" err="1" smtClean="0"/>
              <a:t>cloc</a:t>
            </a:r>
            <a:endParaRPr lang="en-US" dirty="0" smtClean="0"/>
          </a:p>
          <a:p>
            <a:r>
              <a:rPr lang="en-US" dirty="0" err="1"/>
              <a:t>c</a:t>
            </a:r>
            <a:r>
              <a:rPr lang="en-US" dirty="0" err="1" smtClean="0"/>
              <a:t>ppcheck</a:t>
            </a:r>
            <a:endParaRPr lang="en-US" dirty="0" smtClean="0"/>
          </a:p>
          <a:p>
            <a:r>
              <a:rPr lang="en-US" dirty="0" smtClean="0"/>
              <a:t>Google benchmark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7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Jenkins Dashboard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" t="2610"/>
          <a:stretch/>
        </p:blipFill>
        <p:spPr>
          <a:xfrm>
            <a:off x="1043608" y="1484784"/>
            <a:ext cx="7274795" cy="53338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313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95536" y="3475930"/>
            <a:ext cx="3816424" cy="132122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7232" y="2132856"/>
            <a:ext cx="3804727" cy="13430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7233" y="2132856"/>
            <a:ext cx="3804727" cy="13430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5536" y="4797152"/>
            <a:ext cx="3816424" cy="13681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Unit Test Experience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09600" y="1752600"/>
            <a:ext cx="4258816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event-formation-unit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Files	298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	.</a:t>
            </a:r>
            <a:r>
              <a:rPr lang="en-US" sz="2400" dirty="0" err="1" smtClean="0"/>
              <a:t>cpp</a:t>
            </a:r>
            <a:r>
              <a:rPr lang="en-US" sz="2400" dirty="0"/>
              <a:t>	</a:t>
            </a:r>
            <a:r>
              <a:rPr lang="en-US" sz="2400" dirty="0" smtClean="0"/>
              <a:t>216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       	.h	95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LOC	25650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	.</a:t>
            </a:r>
            <a:r>
              <a:rPr lang="en-US" sz="2400" dirty="0" err="1" smtClean="0"/>
              <a:t>cpp</a:t>
            </a:r>
            <a:r>
              <a:rPr lang="en-US" sz="2400" dirty="0"/>
              <a:t>	</a:t>
            </a:r>
            <a:r>
              <a:rPr lang="en-US" sz="2400" dirty="0" smtClean="0"/>
              <a:t>14400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	.h	7400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Tests	204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 	.</a:t>
            </a:r>
            <a:r>
              <a:rPr lang="en-US" sz="2400" dirty="0" err="1" smtClean="0"/>
              <a:t>cpp</a:t>
            </a:r>
            <a:r>
              <a:rPr lang="en-US" sz="2400" dirty="0" smtClean="0"/>
              <a:t> 44 (3700 lines)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	.h       4 (1137 lines)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4520362" y="2136098"/>
            <a:ext cx="3364006" cy="716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using </a:t>
            </a:r>
            <a:r>
              <a:rPr lang="en-US" b="1" dirty="0" err="1" smtClean="0"/>
              <a:t>cloc</a:t>
            </a:r>
            <a:endParaRPr lang="en-US" sz="2400" b="1" dirty="0" smtClean="0"/>
          </a:p>
        </p:txBody>
      </p:sp>
      <p:grpSp>
        <p:nvGrpSpPr>
          <p:cNvPr id="17" name="Group 16"/>
          <p:cNvGrpSpPr/>
          <p:nvPr/>
        </p:nvGrpSpPr>
        <p:grpSpPr>
          <a:xfrm>
            <a:off x="4520362" y="4929176"/>
            <a:ext cx="4258816" cy="648072"/>
            <a:chOff x="4520362" y="4049565"/>
            <a:chExt cx="4258816" cy="648072"/>
          </a:xfrm>
        </p:grpSpPr>
        <p:sp>
          <p:nvSpPr>
            <p:cNvPr id="14" name="Rectangle 13"/>
            <p:cNvSpPr/>
            <p:nvPr/>
          </p:nvSpPr>
          <p:spPr>
            <a:xfrm>
              <a:off x="4520362" y="4049565"/>
              <a:ext cx="4258816" cy="64807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10434" y="4149080"/>
              <a:ext cx="39660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Test Density: ~ 52 LOC per test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199" y="2420888"/>
            <a:ext cx="2779801" cy="156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6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09600" y="1752600"/>
            <a:ext cx="5906616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Each class has a corresponding test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err="1" smtClean="0"/>
              <a:t>FBSerializer.cpp</a:t>
            </a:r>
            <a:r>
              <a:rPr lang="en-US" sz="2400" dirty="0"/>
              <a:t> </a:t>
            </a:r>
            <a:r>
              <a:rPr lang="en-US" sz="2400" dirty="0" smtClean="0"/>
              <a:t>-&gt; </a:t>
            </a:r>
            <a:r>
              <a:rPr lang="en-US" sz="2400" dirty="0" err="1" smtClean="0"/>
              <a:t>FBSerializerTest.cpp</a:t>
            </a:r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Some also have benchmarks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err="1" smtClean="0"/>
              <a:t>Data.cpp</a:t>
            </a:r>
            <a:r>
              <a:rPr lang="en-US" sz="2400" dirty="0" smtClean="0"/>
              <a:t> -&gt; </a:t>
            </a:r>
            <a:r>
              <a:rPr lang="en-US" sz="2400" dirty="0" err="1" smtClean="0"/>
              <a:t>DataBenchmarkTest.cpp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Tests </a:t>
            </a:r>
            <a:r>
              <a:rPr lang="en-US" sz="2400" dirty="0"/>
              <a:t>are instrumented for </a:t>
            </a:r>
            <a:r>
              <a:rPr lang="en-US" sz="2400" dirty="0" smtClean="0"/>
              <a:t>coverage</a:t>
            </a: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latin typeface="Consolas" charset="0"/>
                <a:ea typeface="Consolas" charset="0"/>
                <a:cs typeface="Consolas" charset="0"/>
              </a:rPr>
              <a:t>&gt; </a:t>
            </a:r>
            <a:r>
              <a:rPr lang="en-US" sz="2000" dirty="0" err="1" smtClean="0">
                <a:latin typeface="Consolas" charset="0"/>
                <a:ea typeface="Consolas" charset="0"/>
                <a:cs typeface="Consolas" charset="0"/>
              </a:rPr>
              <a:t>cmake</a:t>
            </a:r>
            <a:r>
              <a:rPr lang="en-US" sz="2000" dirty="0" smtClean="0">
                <a:latin typeface="Consolas" charset="0"/>
                <a:ea typeface="Consolas" charset="0"/>
                <a:cs typeface="Consolas" charset="0"/>
              </a:rPr>
              <a:t> –DCOV=y ..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latin typeface="Consolas" charset="0"/>
                <a:ea typeface="Consolas" charset="0"/>
                <a:cs typeface="Consolas" charset="0"/>
              </a:rPr>
              <a:t>&gt; make </a:t>
            </a:r>
            <a:r>
              <a:rPr lang="en-US" sz="2000" dirty="0" err="1" smtClean="0">
                <a:latin typeface="Consolas" charset="0"/>
                <a:ea typeface="Consolas" charset="0"/>
                <a:cs typeface="Consolas" charset="0"/>
              </a:rPr>
              <a:t>runtest</a:t>
            </a:r>
            <a:endParaRPr lang="en-US" sz="2000" dirty="0" smtClean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latin typeface="Consolas" charset="0"/>
                <a:ea typeface="Consolas" charset="0"/>
                <a:cs typeface="Consolas" charset="0"/>
              </a:rPr>
              <a:t>&gt; make coverage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Coverage goal is 100% LOC</a:t>
            </a:r>
          </a:p>
        </p:txBody>
      </p:sp>
      <p:sp>
        <p:nvSpPr>
          <p:cNvPr id="8" name="Striped Right Arrow 7"/>
          <p:cNvSpPr/>
          <p:nvPr/>
        </p:nvSpPr>
        <p:spPr>
          <a:xfrm rot="10800000">
            <a:off x="4489648" y="5733255"/>
            <a:ext cx="946448" cy="288032"/>
          </a:xfrm>
          <a:prstGeom prst="stripedRightArrow">
            <a:avLst>
              <a:gd name="adj1" fmla="val 65613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96136" y="5414805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“Necessary but not</a:t>
            </a:r>
          </a:p>
          <a:p>
            <a:r>
              <a:rPr lang="en-US" dirty="0" smtClean="0"/>
              <a:t>  sufficient condition</a:t>
            </a:r>
          </a:p>
          <a:p>
            <a:r>
              <a:rPr lang="en-US" dirty="0" smtClean="0"/>
              <a:t>  for high quality”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394" r="2756"/>
          <a:stretch/>
        </p:blipFill>
        <p:spPr>
          <a:xfrm rot="16200000">
            <a:off x="6274842" y="2504058"/>
            <a:ext cx="3744416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5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3397"/>
            <a:ext cx="8229600" cy="45259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How I have worked</a:t>
            </a:r>
          </a:p>
          <a:p>
            <a:pPr lvl="1"/>
            <a:r>
              <a:rPr lang="en-US" dirty="0" smtClean="0"/>
              <a:t>Write tests first</a:t>
            </a:r>
          </a:p>
          <a:p>
            <a:pPr lvl="2"/>
            <a:r>
              <a:rPr lang="en-US" dirty="0" smtClean="0"/>
              <a:t>data parsers</a:t>
            </a:r>
          </a:p>
          <a:p>
            <a:pPr lvl="2"/>
            <a:r>
              <a:rPr lang="en-US" dirty="0" smtClean="0"/>
              <a:t>logical geometry definitions</a:t>
            </a:r>
          </a:p>
          <a:p>
            <a:pPr lvl="1"/>
            <a:r>
              <a:rPr lang="en-US" dirty="0" smtClean="0"/>
              <a:t>Write tests more or less </a:t>
            </a:r>
            <a:r>
              <a:rPr lang="en-US" dirty="0" smtClean="0"/>
              <a:t>simultaneously</a:t>
            </a:r>
            <a:endParaRPr lang="en-US" dirty="0"/>
          </a:p>
          <a:p>
            <a:pPr lvl="2"/>
            <a:r>
              <a:rPr lang="en-US" dirty="0" smtClean="0"/>
              <a:t>new functionality</a:t>
            </a:r>
          </a:p>
          <a:p>
            <a:pPr lvl="1"/>
            <a:r>
              <a:rPr lang="en-US" dirty="0" smtClean="0"/>
              <a:t>Write tests later</a:t>
            </a:r>
          </a:p>
          <a:p>
            <a:pPr lvl="2"/>
            <a:r>
              <a:rPr lang="en-US" dirty="0" smtClean="0"/>
              <a:t>when adding commands, stats counters, etc.</a:t>
            </a:r>
          </a:p>
          <a:p>
            <a:pPr lvl="2"/>
            <a:r>
              <a:rPr lang="en-US" dirty="0" smtClean="0"/>
              <a:t>when detecting missing coverage</a:t>
            </a:r>
          </a:p>
          <a:p>
            <a:r>
              <a:rPr lang="en-US" dirty="0" smtClean="0"/>
              <a:t>Types of tests</a:t>
            </a:r>
          </a:p>
          <a:p>
            <a:pPr lvl="1"/>
            <a:r>
              <a:rPr lang="en-US" dirty="0" smtClean="0"/>
              <a:t>Functionality</a:t>
            </a:r>
          </a:p>
          <a:p>
            <a:pPr lvl="1"/>
            <a:r>
              <a:rPr lang="en-US" dirty="0" smtClean="0"/>
              <a:t>Robustness</a:t>
            </a:r>
            <a:endParaRPr lang="en-US" dirty="0" smtClean="0"/>
          </a:p>
          <a:p>
            <a:pPr lvl="1"/>
            <a:r>
              <a:rPr lang="en-US" dirty="0" smtClean="0"/>
              <a:t>Error handling (data formats)</a:t>
            </a:r>
          </a:p>
          <a:p>
            <a:pPr lvl="1"/>
            <a:r>
              <a:rPr lang="en-US" dirty="0" smtClean="0"/>
              <a:t>Performance </a:t>
            </a:r>
            <a:r>
              <a:rPr lang="en-US" dirty="0"/>
              <a:t>(Google Benchmarks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Coverage driven</a:t>
            </a:r>
          </a:p>
          <a:p>
            <a:pPr lvl="1"/>
            <a:r>
              <a:rPr lang="en-US" dirty="0"/>
              <a:t>System errors (emulate system call/library function failures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Specific</a:t>
            </a:r>
          </a:p>
          <a:p>
            <a:pPr lvl="1"/>
            <a:r>
              <a:rPr lang="en-US" dirty="0" smtClean="0"/>
              <a:t>Initialization (Constructors</a:t>
            </a:r>
            <a:r>
              <a:rPr lang="en-US" dirty="0"/>
              <a:t>)</a:t>
            </a:r>
            <a:endParaRPr lang="en-US" dirty="0" smtClean="0"/>
          </a:p>
          <a:p>
            <a:pPr lvl="1"/>
            <a:r>
              <a:rPr lang="en-US" dirty="0" smtClean="0"/>
              <a:t>Detector Geometry</a:t>
            </a:r>
            <a:endParaRPr lang="en-US" dirty="0" smtClean="0"/>
          </a:p>
          <a:p>
            <a:pPr lvl="1"/>
            <a:r>
              <a:rPr lang="en-US" dirty="0" smtClean="0"/>
              <a:t>Data Parsers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556792"/>
            <a:ext cx="4355976" cy="229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1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7696</TotalTime>
  <Words>315</Words>
  <Application>Microsoft Macintosh PowerPoint</Application>
  <PresentationFormat>On-screen Show (4:3)</PresentationFormat>
  <Paragraphs>102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Consolas</vt:lpstr>
      <vt:lpstr>Arial</vt:lpstr>
      <vt:lpstr>ESS Core Powerpoint</vt:lpstr>
      <vt:lpstr>Software Quality (unit test, coverage, ...) </vt:lpstr>
      <vt:lpstr>Why do we test?</vt:lpstr>
      <vt:lpstr>Why do we test?</vt:lpstr>
      <vt:lpstr>Why do we test?</vt:lpstr>
      <vt:lpstr>Available Tools</vt:lpstr>
      <vt:lpstr>Jenkins Dashboard</vt:lpstr>
      <vt:lpstr>My Unit Test Experience</vt:lpstr>
      <vt:lpstr>Practicalities</vt:lpstr>
      <vt:lpstr>Working with tests</vt:lpstr>
      <vt:lpstr>system calls and library functions</vt:lpstr>
      <vt:lpstr>Other quality measures</vt:lpstr>
      <vt:lpstr>Discussion</vt:lpstr>
    </vt:vector>
  </TitlesOfParts>
  <Company>ESS</Company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Microsoft Office User</cp:lastModifiedBy>
  <cp:revision>299</cp:revision>
  <cp:lastPrinted>2017-12-14T08:59:07Z</cp:lastPrinted>
  <dcterms:created xsi:type="dcterms:W3CDTF">2013-10-29T16:05:10Z</dcterms:created>
  <dcterms:modified xsi:type="dcterms:W3CDTF">2018-02-08T06:24:55Z</dcterms:modified>
</cp:coreProperties>
</file>