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9" r:id="rId2"/>
    <p:sldId id="408" r:id="rId3"/>
    <p:sldId id="427" r:id="rId4"/>
    <p:sldId id="430" r:id="rId5"/>
    <p:sldId id="431" r:id="rId6"/>
    <p:sldId id="428" r:id="rId7"/>
    <p:sldId id="429" r:id="rId8"/>
    <p:sldId id="426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lf Trant" initials="RT" lastIdx="1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93171" autoAdjust="0"/>
  </p:normalViewPr>
  <p:slideViewPr>
    <p:cSldViewPr>
      <p:cViewPr varScale="1">
        <p:scale>
          <a:sx n="106" d="100"/>
          <a:sy n="106" d="100"/>
        </p:scale>
        <p:origin x="6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59BAE-03B2-3641-B7B0-F4835AFC2AC8}" type="datetimeFigureOut">
              <a:rPr lang="en-US" smtClean="0"/>
              <a:t>1/19/18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B4E81-2BA6-9E41-A35C-53ACC1056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889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2018-01-19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531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1628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0319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4455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EF4F-8DED-0E4F-BA7D-90F70C66482D}" type="datetime1">
              <a:rPr lang="en-US" smtClean="0"/>
              <a:t>1/19/18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1.b.i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6D71-EF2C-CE4F-8000-DC3A80AB5DD5}" type="datetime1">
              <a:rPr lang="en-US" smtClean="0"/>
              <a:t>1/19/18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1.b.i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E866-7F1D-DE4F-BAED-C3D3633DA189}" type="datetime1">
              <a:rPr lang="en-US" smtClean="0"/>
              <a:t>1/19/18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1.b.i</a:t>
            </a:r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9DCD1-062E-6249-BAC0-ED2991516AC3}" type="datetime1">
              <a:rPr lang="en-US" smtClean="0"/>
              <a:t>1/19/18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1.b.i</a:t>
            </a:r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4CCDD-6AF4-A34B-A9FC-741454E2115D}" type="datetime1">
              <a:rPr lang="en-US" smtClean="0"/>
              <a:t>1/19/18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1.b.i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uropeanspallationsource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J-PARC workshop – Safety Session Radiation Protection</a:t>
            </a:r>
            <a:endParaRPr lang="en-GB" sz="28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L</a:t>
            </a:r>
            <a:r>
              <a:rPr lang="en-GB" noProof="0" dirty="0" smtClean="0">
                <a:solidFill>
                  <a:schemeClr val="bg1"/>
                </a:solidFill>
              </a:rPr>
              <a:t>. Johansson</a:t>
            </a:r>
            <a:endParaRPr lang="en-GB" noProof="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832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chemeClr val="bg1"/>
                </a:solidFill>
              </a:rPr>
              <a:t>ESS, 19 January 2018</a:t>
            </a:r>
            <a:endParaRPr lang="en-GB" sz="1600" dirty="0">
              <a:solidFill>
                <a:schemeClr val="bg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8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91703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General </a:t>
            </a:r>
            <a:r>
              <a:rPr lang="en-US" sz="2400" dirty="0"/>
              <a:t>structure of radiation monitoring system + threshold for alarm and actions. Instrumentation types, not just in pulsed monitoring and neutrons but also CW fields as well as personal protection (Hand and Foot Monitors, portal monitoring etc</a:t>
            </a:r>
            <a:r>
              <a:rPr lang="en-US" sz="2400" dirty="0" smtClean="0"/>
              <a:t>.)</a:t>
            </a:r>
            <a:endParaRPr lang="en-US" sz="2400" dirty="0"/>
          </a:p>
          <a:p>
            <a:r>
              <a:rPr lang="en-US" sz="2400" dirty="0" smtClean="0"/>
              <a:t>In </a:t>
            </a:r>
            <a:r>
              <a:rPr lang="en-US" sz="2400" dirty="0"/>
              <a:t>and out passage of supervised and controlled areas</a:t>
            </a:r>
          </a:p>
          <a:p>
            <a:r>
              <a:rPr lang="en-US" sz="2400" dirty="0" smtClean="0"/>
              <a:t>ALARA </a:t>
            </a:r>
            <a:r>
              <a:rPr lang="en-US" sz="2400" dirty="0"/>
              <a:t>approach in operation and associated working documents (work permit, …)</a:t>
            </a:r>
          </a:p>
          <a:p>
            <a:r>
              <a:rPr lang="en-US" sz="2400" dirty="0" smtClean="0"/>
              <a:t>Confinement </a:t>
            </a:r>
            <a:r>
              <a:rPr lang="en-US" sz="2400" dirty="0"/>
              <a:t>strategy and monitoring of airborne contamination in the process (active cell, glove box,..) and in the premises</a:t>
            </a:r>
          </a:p>
          <a:p>
            <a:r>
              <a:rPr lang="en-US" sz="2400" dirty="0" smtClean="0"/>
              <a:t>Zoning </a:t>
            </a:r>
            <a:r>
              <a:rPr lang="en-US" sz="2400" dirty="0"/>
              <a:t>and management of zoning changes in operation/ access, control and monitoring for the different kind of areas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413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 - other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917032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Environmental monitoring</a:t>
            </a:r>
          </a:p>
          <a:p>
            <a:r>
              <a:rPr lang="en-US" sz="2400" dirty="0" smtClean="0"/>
              <a:t>Experience from commissioning of the first part of the accelerator.</a:t>
            </a:r>
          </a:p>
          <a:p>
            <a:r>
              <a:rPr lang="en-US" sz="2400" dirty="0" smtClean="0"/>
              <a:t>Configuration management of shielding.</a:t>
            </a:r>
          </a:p>
          <a:p>
            <a:r>
              <a:rPr lang="en-US" sz="2400" dirty="0" smtClean="0"/>
              <a:t>Any other issues that ESS should be aware of in this phase of construction/commissioning.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396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Radiation Monitoring </a:t>
            </a:r>
            <a:r>
              <a:rPr lang="en-GB" dirty="0" smtClean="0"/>
              <a:t>– Ali 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dirty="0" smtClean="0"/>
              <a:t>General description of RP instrumentation </a:t>
            </a:r>
            <a:r>
              <a:rPr lang="en-GB" dirty="0"/>
              <a:t>used (fixed &amp; handheld) and </a:t>
            </a:r>
            <a:r>
              <a:rPr lang="en-GB" dirty="0" smtClean="0"/>
              <a:t>experiences.</a:t>
            </a:r>
            <a:endParaRPr lang="sv-SE" dirty="0"/>
          </a:p>
          <a:p>
            <a:r>
              <a:rPr lang="en-GB" dirty="0" smtClean="0"/>
              <a:t>Overview of area </a:t>
            </a:r>
            <a:r>
              <a:rPr lang="en-GB" dirty="0"/>
              <a:t>monitoring systems </a:t>
            </a:r>
            <a:r>
              <a:rPr lang="en-GB" dirty="0" smtClean="0"/>
              <a:t>&amp; solutions for pulsed and continuous fields (</a:t>
            </a:r>
            <a:r>
              <a:rPr lang="el-GR" dirty="0" smtClean="0"/>
              <a:t>γ</a:t>
            </a:r>
            <a:r>
              <a:rPr lang="en-GB" dirty="0" smtClean="0"/>
              <a:t>, n, x)</a:t>
            </a:r>
          </a:p>
          <a:p>
            <a:pPr lvl="2"/>
            <a:r>
              <a:rPr lang="en-GB" dirty="0" smtClean="0"/>
              <a:t>Interlocks to operations?</a:t>
            </a:r>
            <a:endParaRPr lang="sv-SE" dirty="0"/>
          </a:p>
          <a:p>
            <a:r>
              <a:rPr lang="en-GB" dirty="0" smtClean="0"/>
              <a:t>Description of instrumentation as well as integration with access </a:t>
            </a:r>
            <a:r>
              <a:rPr lang="en-GB" dirty="0"/>
              <a:t>control </a:t>
            </a:r>
            <a:r>
              <a:rPr lang="en-GB" dirty="0" smtClean="0"/>
              <a:t>for;</a:t>
            </a:r>
            <a:endParaRPr lang="sv-SE" dirty="0"/>
          </a:p>
          <a:p>
            <a:pPr lvl="2"/>
            <a:r>
              <a:rPr lang="en-GB" dirty="0"/>
              <a:t>Contamination monitoring (hand &amp; </a:t>
            </a:r>
            <a:r>
              <a:rPr lang="en-GB" dirty="0" smtClean="0"/>
              <a:t>foot and whole </a:t>
            </a:r>
            <a:r>
              <a:rPr lang="en-GB" dirty="0"/>
              <a:t>body)</a:t>
            </a:r>
            <a:endParaRPr lang="sv-SE" dirty="0"/>
          </a:p>
          <a:p>
            <a:pPr lvl="2"/>
            <a:r>
              <a:rPr lang="en-GB" dirty="0"/>
              <a:t>Portal monitors for personnel and vehicles</a:t>
            </a:r>
            <a:endParaRPr lang="sv-SE" dirty="0"/>
          </a:p>
          <a:p>
            <a:r>
              <a:rPr lang="en-GB" dirty="0"/>
              <a:t>Environmental monitoring (stray radiation, ventilation, water, aerosol, gas, tritium </a:t>
            </a:r>
            <a:r>
              <a:rPr lang="en-GB" dirty="0" err="1"/>
              <a:t>etc</a:t>
            </a:r>
            <a:r>
              <a:rPr lang="en-GB" dirty="0"/>
              <a:t>)</a:t>
            </a:r>
            <a:endParaRPr lang="sv-SE" dirty="0"/>
          </a:p>
          <a:p>
            <a:pPr lvl="0"/>
            <a:r>
              <a:rPr lang="en-GB" dirty="0"/>
              <a:t>Maintenance philosophy &amp; asset </a:t>
            </a:r>
            <a:r>
              <a:rPr lang="en-GB" dirty="0" smtClean="0"/>
              <a:t>management</a:t>
            </a:r>
            <a:endParaRPr lang="sv-SE" dirty="0"/>
          </a:p>
          <a:p>
            <a:pPr lvl="0"/>
            <a:r>
              <a:rPr lang="en-GB" dirty="0" smtClean="0"/>
              <a:t>Certified calibration and </a:t>
            </a:r>
            <a:r>
              <a:rPr lang="en-GB" dirty="0"/>
              <a:t>functional testing including sources and </a:t>
            </a:r>
            <a:r>
              <a:rPr lang="en-GB" dirty="0" smtClean="0"/>
              <a:t>irradiators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89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Hot Cell </a:t>
            </a:r>
            <a:r>
              <a:rPr lang="en-GB" dirty="0" smtClean="0"/>
              <a:t>– Fredrik </a:t>
            </a:r>
            <a:r>
              <a:rPr lang="en-GB" dirty="0" err="1" smtClean="0"/>
              <a:t>Tidholm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is your process for moving material, equipment and waste in and out of the Hot Cell. How do you control the spread of contamination during these activities? </a:t>
            </a:r>
            <a:endParaRPr lang="sv-SE" dirty="0"/>
          </a:p>
          <a:p>
            <a:r>
              <a:rPr lang="en-US" dirty="0" smtClean="0"/>
              <a:t>Do </a:t>
            </a:r>
            <a:r>
              <a:rPr lang="en-US" dirty="0"/>
              <a:t>you ever decontaminate the items in the Hot Cell or the Hot Cell itself? If so, what method(s) do you use?</a:t>
            </a:r>
            <a:endParaRPr lang="sv-SE" dirty="0"/>
          </a:p>
          <a:p>
            <a:r>
              <a:rPr lang="en-US" dirty="0" smtClean="0"/>
              <a:t>What </a:t>
            </a:r>
            <a:r>
              <a:rPr lang="en-US" dirty="0"/>
              <a:t>are your biggest challenges regarding the Hot Cell?</a:t>
            </a:r>
            <a:endParaRPr lang="sv-SE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64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In/Out passage of controlled and supervised areas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Access control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access card / dosimeter - verification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database &amp; restrictions (training, authorisation, dose limits)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radiological work permit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access for </a:t>
            </a:r>
            <a:r>
              <a:rPr lang="en-GB" dirty="0" smtClean="0"/>
              <a:t>visitors 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Incident handling</a:t>
            </a:r>
            <a:endParaRPr lang="en-GB" dirty="0"/>
          </a:p>
          <a:p>
            <a:pPr lvl="1">
              <a:lnSpc>
                <a:spcPct val="150000"/>
              </a:lnSpc>
            </a:pPr>
            <a:r>
              <a:rPr lang="en-GB" dirty="0" smtClean="0"/>
              <a:t>sanctions for disobedience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exiting with broken or missing access card/dosimeter/key</a:t>
            </a:r>
          </a:p>
          <a:p>
            <a:pPr lvl="1">
              <a:lnSpc>
                <a:spcPct val="150000"/>
              </a:lnSpc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64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In/Out passage of controlled and supervised </a:t>
            </a:r>
            <a:r>
              <a:rPr lang="en-GB" dirty="0" smtClean="0"/>
              <a:t>areas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Contamination </a:t>
            </a:r>
            <a:r>
              <a:rPr lang="en-GB" dirty="0"/>
              <a:t>control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Protective clothing (what, when)</a:t>
            </a:r>
            <a:endParaRPr lang="en-GB" dirty="0"/>
          </a:p>
          <a:p>
            <a:pPr lvl="1">
              <a:lnSpc>
                <a:spcPct val="150000"/>
              </a:lnSpc>
            </a:pPr>
            <a:r>
              <a:rPr lang="en-GB" dirty="0"/>
              <a:t>Dedicated tools in each </a:t>
            </a:r>
            <a:r>
              <a:rPr lang="en-GB" dirty="0" smtClean="0"/>
              <a:t>area</a:t>
            </a:r>
            <a:endParaRPr lang="en-GB" dirty="0"/>
          </a:p>
          <a:p>
            <a:pPr lvl="1">
              <a:lnSpc>
                <a:spcPct val="150000"/>
              </a:lnSpc>
            </a:pPr>
            <a:r>
              <a:rPr lang="en-GB" dirty="0" smtClean="0"/>
              <a:t>Measurements </a:t>
            </a:r>
            <a:r>
              <a:rPr lang="en-GB" dirty="0">
                <a:solidFill>
                  <a:srgbClr val="FF0000"/>
                </a:solidFill>
              </a:rPr>
              <a:t>(x-check with Ali’s)</a:t>
            </a:r>
          </a:p>
          <a:p>
            <a:pPr lvl="2">
              <a:lnSpc>
                <a:spcPct val="150000"/>
              </a:lnSpc>
            </a:pPr>
            <a:r>
              <a:rPr lang="en-GB" dirty="0" err="1"/>
              <a:t>Hand&amp;Foot</a:t>
            </a:r>
            <a:r>
              <a:rPr lang="en-GB" dirty="0"/>
              <a:t>, whole body, portal </a:t>
            </a:r>
            <a:r>
              <a:rPr lang="en-GB" dirty="0" smtClean="0"/>
              <a:t>monitors</a:t>
            </a:r>
            <a:endParaRPr lang="en-GB" dirty="0"/>
          </a:p>
          <a:p>
            <a:pPr lvl="2">
              <a:lnSpc>
                <a:spcPct val="150000"/>
              </a:lnSpc>
            </a:pPr>
            <a:r>
              <a:rPr lang="en-GB" dirty="0"/>
              <a:t>Tools &amp; </a:t>
            </a:r>
            <a:r>
              <a:rPr lang="en-GB" dirty="0" smtClean="0"/>
              <a:t>equipment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Decontamination procedure</a:t>
            </a:r>
          </a:p>
          <a:p>
            <a:pPr>
              <a:lnSpc>
                <a:spcPct val="150000"/>
              </a:lnSpc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94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 smtClean="0"/>
              <a:t>Thank you!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5963155"/>
      </p:ext>
    </p:extLst>
  </p:cSld>
  <p:clrMapOvr>
    <a:masterClrMapping/>
  </p:clrMapOvr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S Core Powerpoint" id="{F02C5803-D437-4A4B-B279-84472F47EB33}" vid="{77746F4A-52A9-724A-84EC-D1436FAAE3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Powerpoint.potx</Template>
  <TotalTime>48931</TotalTime>
  <Words>431</Words>
  <Application>Microsoft Macintosh PowerPoint</Application>
  <PresentationFormat>On-screen Show (4:3)</PresentationFormat>
  <Paragraphs>67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Arial</vt:lpstr>
      <vt:lpstr>ESS Core Powerpoint</vt:lpstr>
      <vt:lpstr>J-PARC workshop – Safety Session Radiation Protection</vt:lpstr>
      <vt:lpstr>Questions </vt:lpstr>
      <vt:lpstr>Questions - other</vt:lpstr>
      <vt:lpstr>Radiation Monitoring – Ali Day</vt:lpstr>
      <vt:lpstr>Hot Cell – Fredrik Tidholm</vt:lpstr>
      <vt:lpstr>In/Out passage of controlled and supervised areas</vt:lpstr>
      <vt:lpstr>In/Out passage of controlled and supervised areas (cont.)</vt:lpstr>
      <vt:lpstr>PowerPoint Presentation</vt:lpstr>
    </vt:vector>
  </TitlesOfParts>
  <Company>ESS</Company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Lena Johansson</cp:lastModifiedBy>
  <cp:revision>357</cp:revision>
  <cp:lastPrinted>2017-10-02T13:19:18Z</cp:lastPrinted>
  <dcterms:created xsi:type="dcterms:W3CDTF">2013-10-29T16:05:10Z</dcterms:created>
  <dcterms:modified xsi:type="dcterms:W3CDTF">2018-01-19T12:39:53Z</dcterms:modified>
</cp:coreProperties>
</file>