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61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59" autoAdjust="0"/>
  </p:normalViewPr>
  <p:slideViewPr>
    <p:cSldViewPr>
      <p:cViewPr varScale="1">
        <p:scale>
          <a:sx n="87" d="100"/>
          <a:sy n="87" d="100"/>
        </p:scale>
        <p:origin x="9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2018-01-18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Utilities Installation/Shift work/Collaboration with contractors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80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330" y="260650"/>
            <a:ext cx="1350150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1" y="319530"/>
            <a:ext cx="1152128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3" y="260650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hyperlink" Target="http://j-parc.j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hyperlink" Target="http://j-parc.jp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/>
              <a:t>ESS Linac Integrated Planning for the Installation, Testing and Commissioning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Ciprian Plostinar</a:t>
            </a:r>
          </a:p>
          <a:p>
            <a:r>
              <a:rPr lang="en-GB" sz="1500" dirty="0">
                <a:solidFill>
                  <a:schemeClr val="bg1"/>
                </a:solidFill>
              </a:rPr>
              <a:t>ESS </a:t>
            </a:r>
            <a:r>
              <a:rPr lang="mr-IN" sz="1500" dirty="0">
                <a:solidFill>
                  <a:schemeClr val="bg1"/>
                </a:solidFill>
              </a:rPr>
              <a:t>–</a:t>
            </a:r>
            <a:r>
              <a:rPr lang="en-GB" sz="1500" dirty="0">
                <a:solidFill>
                  <a:schemeClr val="bg1"/>
                </a:solidFill>
              </a:rPr>
              <a:t> J-PARC Workshop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500" y="5319211"/>
            <a:ext cx="3429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rgbClr val="FFFFFF"/>
                </a:solidFill>
              </a:rPr>
              <a:t>19 January 2018</a:t>
            </a:r>
            <a:endParaRPr lang="en-GB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Cell Installation Illustration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-36512" y="5646440"/>
            <a:ext cx="15167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Courtesy of Daniel Lundgren</a:t>
            </a:r>
          </a:p>
        </p:txBody>
      </p:sp>
    </p:spTree>
    <p:extLst>
      <p:ext uri="{BB962C8B-B14F-4D97-AF65-F5344CB8AC3E}">
        <p14:creationId xmlns:p14="http://schemas.microsoft.com/office/powerpoint/2010/main" val="21086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Cell </a:t>
            </a:r>
            <a:r>
              <a:rPr lang="mr-IN" dirty="0" smtClean="0"/>
              <a:t>–</a:t>
            </a:r>
            <a:r>
              <a:rPr lang="en-GB" dirty="0" smtClean="0"/>
              <a:t> Cable Trays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27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Racks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014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Cable Trays Racks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03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RFDS WG on Walls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023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RFDS Supports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176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Water Cooling for RF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83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RFDS WG, Loads Circulators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421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Cable Trays RF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956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Klystrons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51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Linac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1191"/>
            <a:ext cx="9144000" cy="13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Cell </a:t>
            </a:r>
            <a:r>
              <a:rPr lang="mr-IN" dirty="0" smtClean="0"/>
              <a:t>–</a:t>
            </a:r>
            <a:r>
              <a:rPr lang="en-US" dirty="0" smtClean="0"/>
              <a:t> Modulators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40518"/>
            <a:ext cx="9098597" cy="334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01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840956"/>
          </a:xfrm>
        </p:spPr>
        <p:txBody>
          <a:bodyPr>
            <a:normAutofit/>
          </a:bodyPr>
          <a:lstStyle/>
          <a:p>
            <a:r>
              <a:rPr lang="en-GB" dirty="0" smtClean="0"/>
              <a:t>Ion Source and LEBT </a:t>
            </a:r>
            <a:r>
              <a:rPr lang="en-GB" dirty="0" smtClean="0"/>
              <a:t>installation ongoing</a:t>
            </a:r>
          </a:p>
          <a:p>
            <a:pPr lvl="1"/>
            <a:r>
              <a:rPr lang="en-GB" dirty="0"/>
              <a:t>B</a:t>
            </a:r>
            <a:r>
              <a:rPr lang="en-GB" dirty="0" smtClean="0"/>
              <a:t>eam </a:t>
            </a:r>
            <a:r>
              <a:rPr lang="en-GB" dirty="0" smtClean="0"/>
              <a:t>early 2018 (soon</a:t>
            </a:r>
            <a:r>
              <a:rPr lang="en-GB" dirty="0" smtClean="0"/>
              <a:t>!)</a:t>
            </a:r>
            <a:endParaRPr lang="en-GB" dirty="0" smtClean="0"/>
          </a:p>
          <a:p>
            <a:r>
              <a:rPr lang="en-GB" dirty="0" smtClean="0"/>
              <a:t>RF </a:t>
            </a:r>
            <a:r>
              <a:rPr lang="en-GB" dirty="0" smtClean="0"/>
              <a:t>condition the RFQ </a:t>
            </a:r>
            <a:r>
              <a:rPr lang="en-GB" dirty="0" smtClean="0"/>
              <a:t>late 2018/early 2019</a:t>
            </a:r>
            <a:endParaRPr lang="en-GB" dirty="0" smtClean="0"/>
          </a:p>
          <a:p>
            <a:pPr lvl="1"/>
            <a:r>
              <a:rPr lang="en-GB" dirty="0" smtClean="0"/>
              <a:t>RFQ Beam: Potentially early </a:t>
            </a:r>
            <a:r>
              <a:rPr lang="en-GB" dirty="0" smtClean="0"/>
              <a:t>2019</a:t>
            </a:r>
            <a:endParaRPr lang="en-GB" dirty="0" smtClean="0"/>
          </a:p>
          <a:p>
            <a:r>
              <a:rPr lang="en-GB" dirty="0" smtClean="0"/>
              <a:t>Extended </a:t>
            </a:r>
            <a:r>
              <a:rPr lang="en-GB" dirty="0"/>
              <a:t>time for </a:t>
            </a:r>
            <a:r>
              <a:rPr lang="en-GB" dirty="0" smtClean="0"/>
              <a:t>NC linac beam commissioning in 2019 and 2020</a:t>
            </a:r>
            <a:endParaRPr lang="en-GB" dirty="0"/>
          </a:p>
          <a:p>
            <a:r>
              <a:rPr lang="en-GB" dirty="0" smtClean="0"/>
              <a:t>Simultaneous installation (in the cold linac) and beam commissioning (warm linac) activities</a:t>
            </a:r>
            <a:endParaRPr lang="en-GB" dirty="0"/>
          </a:p>
          <a:p>
            <a:r>
              <a:rPr lang="en-GB" dirty="0"/>
              <a:t>Installation will be a major learning curve</a:t>
            </a:r>
          </a:p>
          <a:p>
            <a:r>
              <a:rPr lang="en-GB" dirty="0" smtClean="0"/>
              <a:t>Heavy </a:t>
            </a:r>
            <a:r>
              <a:rPr lang="en-GB" dirty="0"/>
              <a:t>installation load in </a:t>
            </a:r>
            <a:r>
              <a:rPr lang="en-GB" dirty="0" smtClean="0"/>
              <a:t>2020</a:t>
            </a:r>
          </a:p>
          <a:p>
            <a:r>
              <a:rPr lang="en-GB" dirty="0" smtClean="0"/>
              <a:t>Aiming to be ready to send the first beam to the tuning dump late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34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Topics for Discussion and Collaboration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Accelerator </a:t>
            </a:r>
            <a:r>
              <a:rPr lang="en-GB" dirty="0"/>
              <a:t>i</a:t>
            </a:r>
            <a:r>
              <a:rPr lang="en-GB" dirty="0" smtClean="0"/>
              <a:t>nstallation challenges</a:t>
            </a:r>
          </a:p>
          <a:p>
            <a:pPr lvl="1"/>
            <a:r>
              <a:rPr lang="en-GB" dirty="0" smtClean="0"/>
              <a:t>The experience at J-PARC</a:t>
            </a:r>
          </a:p>
          <a:p>
            <a:pPr lvl="1"/>
            <a:r>
              <a:rPr lang="en-GB" dirty="0" smtClean="0"/>
              <a:t>Lessons for </a:t>
            </a:r>
            <a:r>
              <a:rPr lang="en-GB" dirty="0" smtClean="0"/>
              <a:t>ESS</a:t>
            </a:r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Installation Sequence</a:t>
            </a:r>
          </a:p>
          <a:p>
            <a:pPr lvl="1"/>
            <a:r>
              <a:rPr lang="en-GB" dirty="0" smtClean="0"/>
              <a:t>Opportunities for optimisation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Beam commissioning</a:t>
            </a:r>
          </a:p>
          <a:p>
            <a:pPr lvl="1"/>
            <a:r>
              <a:rPr lang="en-GB" dirty="0" smtClean="0"/>
              <a:t>Lessons learned at J-PARC</a:t>
            </a:r>
          </a:p>
          <a:p>
            <a:pPr lvl="1"/>
            <a:r>
              <a:rPr lang="en-GB" dirty="0" smtClean="0"/>
              <a:t>Schedule priorities</a:t>
            </a:r>
          </a:p>
          <a:p>
            <a:pPr lvl="1"/>
            <a:r>
              <a:rPr lang="en-GB" dirty="0" smtClean="0"/>
              <a:t>Ramp-up to design parameters</a:t>
            </a:r>
            <a:endParaRPr lang="en-GB" dirty="0"/>
          </a:p>
          <a:p>
            <a:pPr lvl="1"/>
            <a:r>
              <a:rPr lang="en-GB" dirty="0" smtClean="0"/>
              <a:t>What are the main challenges of a staged beam commissioning approach?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ESS Linac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08" y="1509538"/>
            <a:ext cx="7071784" cy="53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J-PARC Linac: 2005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72117"/>
            <a:ext cx="7154849" cy="5357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6" y="6505599"/>
            <a:ext cx="1343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hlinkClick r:id="rId3"/>
              </a:rPr>
              <a:t>http://</a:t>
            </a:r>
            <a:r>
              <a:rPr lang="en-GB" sz="1400" dirty="0" smtClean="0">
                <a:solidFill>
                  <a:schemeClr val="bg2"/>
                </a:solidFill>
                <a:hlinkClick r:id="rId3"/>
              </a:rPr>
              <a:t>j-parc.jp</a:t>
            </a:r>
            <a:r>
              <a:rPr lang="en-GB" sz="1400" dirty="0" smtClean="0">
                <a:solidFill>
                  <a:schemeClr val="bg2"/>
                </a:solidFill>
              </a:rPr>
              <a:t>/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6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J-PARC Linac: 2007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38213"/>
            <a:ext cx="8276666" cy="5183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6361583"/>
            <a:ext cx="1343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hlinkClick r:id="rId4"/>
              </a:rPr>
              <a:t>http://</a:t>
            </a:r>
            <a:r>
              <a:rPr lang="en-GB" sz="1400" dirty="0" smtClean="0">
                <a:solidFill>
                  <a:schemeClr val="bg2"/>
                </a:solidFill>
                <a:hlinkClick r:id="rId4"/>
              </a:rPr>
              <a:t>j-parc.jp</a:t>
            </a:r>
            <a:r>
              <a:rPr lang="en-GB" sz="1400" dirty="0" smtClean="0">
                <a:solidFill>
                  <a:schemeClr val="bg2"/>
                </a:solidFill>
              </a:rPr>
              <a:t>/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Topics for Discussion and Collaboration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Accelerator </a:t>
            </a:r>
            <a:r>
              <a:rPr lang="en-GB" dirty="0"/>
              <a:t>i</a:t>
            </a:r>
            <a:r>
              <a:rPr lang="en-GB" dirty="0" smtClean="0"/>
              <a:t>nstallation challenges</a:t>
            </a:r>
          </a:p>
          <a:p>
            <a:pPr lvl="1"/>
            <a:r>
              <a:rPr lang="en-GB" dirty="0" smtClean="0"/>
              <a:t>The experience at J-PARC</a:t>
            </a:r>
          </a:p>
          <a:p>
            <a:pPr lvl="1"/>
            <a:r>
              <a:rPr lang="en-GB" dirty="0" smtClean="0"/>
              <a:t>Lessons for ESS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Installation Sequence</a:t>
            </a:r>
          </a:p>
          <a:p>
            <a:pPr lvl="1"/>
            <a:r>
              <a:rPr lang="en-GB" dirty="0" smtClean="0"/>
              <a:t>Opportunities for optimisation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Beam commissioning</a:t>
            </a:r>
          </a:p>
          <a:p>
            <a:pPr lvl="1"/>
            <a:r>
              <a:rPr lang="en-GB" dirty="0" smtClean="0"/>
              <a:t>Lessons learned at J-PARC</a:t>
            </a:r>
          </a:p>
          <a:p>
            <a:pPr lvl="1"/>
            <a:r>
              <a:rPr lang="en-GB" dirty="0" smtClean="0"/>
              <a:t>Schedule priorities</a:t>
            </a:r>
          </a:p>
          <a:p>
            <a:pPr lvl="1"/>
            <a:r>
              <a:rPr lang="en-GB" dirty="0" smtClean="0"/>
              <a:t>Ramp-up to design parameters</a:t>
            </a:r>
            <a:endParaRPr lang="en-GB" dirty="0"/>
          </a:p>
          <a:p>
            <a:pPr lvl="1"/>
            <a:r>
              <a:rPr lang="en-GB" dirty="0" smtClean="0"/>
              <a:t>What are the main challenges of a staged beam commissioning approach?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Linac: The </a:t>
            </a:r>
            <a:r>
              <a:rPr lang="en-GB" dirty="0"/>
              <a:t>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8600"/>
            <a:ext cx="9144000" cy="13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Normal Conducting Linac Timeline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9531"/>
            <a:ext cx="9144000" cy="41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1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Superconducting Linac Timeline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0848"/>
            <a:ext cx="9144000" cy="40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6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132</TotalTime>
  <Words>323</Words>
  <Application>Microsoft Macintosh PowerPoint</Application>
  <PresentationFormat>On-screen Show (4:3)</PresentationFormat>
  <Paragraphs>87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Mangal</vt:lpstr>
      <vt:lpstr>Arial</vt:lpstr>
      <vt:lpstr>Office Theme</vt:lpstr>
      <vt:lpstr>ESS Linac Integrated Planning for the Installation, Testing and Commissioning</vt:lpstr>
      <vt:lpstr>The ESS Linac</vt:lpstr>
      <vt:lpstr>The ESS Linac</vt:lpstr>
      <vt:lpstr>The J-PARC Linac: 2005</vt:lpstr>
      <vt:lpstr>The J-PARC Linac: 2007</vt:lpstr>
      <vt:lpstr>Topics for Discussion and Collaboration </vt:lpstr>
      <vt:lpstr>The ESS Linac: The Big Picture</vt:lpstr>
      <vt:lpstr>The Normal Conducting Linac Timeline</vt:lpstr>
      <vt:lpstr>The Superconducting Linac Timeline</vt:lpstr>
      <vt:lpstr>RF Cell Installation Illustration</vt:lpstr>
      <vt:lpstr>RF Cell – Cable Trays</vt:lpstr>
      <vt:lpstr>RF Cell – Racks </vt:lpstr>
      <vt:lpstr>RF Cell – Cable Trays Racks</vt:lpstr>
      <vt:lpstr>RF Cell – RFDS WG on Walls</vt:lpstr>
      <vt:lpstr>RF Cell – RFDS Supports</vt:lpstr>
      <vt:lpstr>RF Cell – Water Cooling for RF</vt:lpstr>
      <vt:lpstr>RF Cell – RFDS WG, Loads Circulators</vt:lpstr>
      <vt:lpstr>RF Cell – Cable Trays RF</vt:lpstr>
      <vt:lpstr>RF Cell – Klystrons</vt:lpstr>
      <vt:lpstr>RF Cell – Modulators</vt:lpstr>
      <vt:lpstr>Assessment</vt:lpstr>
      <vt:lpstr>Topics for Discussion and Collaboration 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Linac Integrated Planning for the Installation, Testing and Commissioning</dc:title>
  <dc:creator>Ciprian Plostinar</dc:creator>
  <cp:lastModifiedBy>Ciprian Plostinar</cp:lastModifiedBy>
  <cp:revision>14</cp:revision>
  <dcterms:created xsi:type="dcterms:W3CDTF">2018-01-18T20:29:49Z</dcterms:created>
  <dcterms:modified xsi:type="dcterms:W3CDTF">2018-01-18T22:54:40Z</dcterms:modified>
</cp:coreProperties>
</file>