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9" autoAdjust="0"/>
    <p:restoredTop sz="91900" autoAdjust="0"/>
  </p:normalViewPr>
  <p:slideViewPr>
    <p:cSldViewPr>
      <p:cViewPr>
        <p:scale>
          <a:sx n="140" d="100"/>
          <a:sy n="140" d="100"/>
        </p:scale>
        <p:origin x="744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2018-01-18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229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18/01/2018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18/01/2018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18/01/2018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18/01/2018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18/01/2018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indico.esss.lu.se/event/965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6553200" cy="1470025"/>
          </a:xfrm>
        </p:spPr>
        <p:txBody>
          <a:bodyPr>
            <a:normAutofit/>
          </a:bodyPr>
          <a:lstStyle/>
          <a:p>
            <a:pPr algn="ctr"/>
            <a:r>
              <a:rPr lang="en-GB" sz="3600" smtClean="0"/>
              <a:t>Potential </a:t>
            </a:r>
            <a:r>
              <a:rPr lang="en-GB" sz="3600" smtClean="0"/>
              <a:t>Collaboration </a:t>
            </a:r>
            <a:r>
              <a:rPr lang="en-GB" sz="3600" smtClean="0"/>
              <a:t>Subjects for Beam Physics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R. Miyamoto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M. </a:t>
            </a:r>
            <a:r>
              <a:rPr lang="en-GB" sz="2400" dirty="0" err="1" smtClean="0">
                <a:solidFill>
                  <a:schemeClr val="bg1"/>
                </a:solidFill>
              </a:rPr>
              <a:t>Eshraqi</a:t>
            </a:r>
            <a:r>
              <a:rPr lang="en-GB" sz="2400" dirty="0" smtClean="0">
                <a:solidFill>
                  <a:schemeClr val="bg1"/>
                </a:solidFill>
              </a:rPr>
              <a:t>, Y. </a:t>
            </a:r>
            <a:r>
              <a:rPr lang="en-GB" sz="2400" dirty="0" err="1" smtClean="0">
                <a:solidFill>
                  <a:schemeClr val="bg1"/>
                </a:solidFill>
              </a:rPr>
              <a:t>Levinsen</a:t>
            </a:r>
            <a:r>
              <a:rPr lang="en-GB" sz="2400" dirty="0" smtClean="0">
                <a:solidFill>
                  <a:schemeClr val="bg1"/>
                </a:solidFill>
              </a:rPr>
              <a:t>, C. </a:t>
            </a:r>
            <a:r>
              <a:rPr lang="en-GB" sz="2400" dirty="0" err="1" smtClean="0">
                <a:solidFill>
                  <a:schemeClr val="bg1"/>
                </a:solidFill>
              </a:rPr>
              <a:t>Plostinar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867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dirty="0" smtClean="0">
                <a:solidFill>
                  <a:srgbClr val="FFFFFF"/>
                </a:solidFill>
              </a:rPr>
              <a:t>ESS - J-PARC Workshop</a:t>
            </a:r>
          </a:p>
          <a:p>
            <a:pPr algn="ctr"/>
            <a:r>
              <a:rPr lang="en-GB" sz="2000" dirty="0" smtClean="0">
                <a:solidFill>
                  <a:srgbClr val="FFFFFF"/>
                </a:solidFill>
              </a:rPr>
              <a:t>18-19th of January,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572000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dirty="0" smtClean="0"/>
              <a:t>We made last min changes on the subjects, to suite to the expertise of the participants. 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dirty="0" smtClean="0"/>
              <a:t>Beam </a:t>
            </a:r>
            <a:r>
              <a:rPr lang="en-US" dirty="0"/>
              <a:t>Dynamics Error Studies of the ESS </a:t>
            </a:r>
            <a:r>
              <a:rPr lang="en-US" dirty="0" err="1" smtClean="0"/>
              <a:t>Linac</a:t>
            </a:r>
            <a:r>
              <a:rPr lang="en-US" dirty="0"/>
              <a:t> </a:t>
            </a:r>
            <a:r>
              <a:rPr lang="en-US" dirty="0" smtClean="0"/>
              <a:t>(Y. </a:t>
            </a:r>
            <a:r>
              <a:rPr lang="en-US" dirty="0" err="1" smtClean="0"/>
              <a:t>Levinsen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dirty="0"/>
              <a:t>ESS neutrino beam </a:t>
            </a:r>
            <a:r>
              <a:rPr lang="en-US" dirty="0" smtClean="0"/>
              <a:t>studies (M. </a:t>
            </a:r>
            <a:r>
              <a:rPr lang="en-US" dirty="0" err="1" smtClean="0"/>
              <a:t>Eshraqi</a:t>
            </a:r>
            <a:r>
              <a:rPr lang="en-US" dirty="0" smtClean="0"/>
              <a:t>)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dirty="0"/>
              <a:t>ESS </a:t>
            </a:r>
            <a:r>
              <a:rPr lang="en-US" dirty="0" err="1"/>
              <a:t>Linac</a:t>
            </a:r>
            <a:r>
              <a:rPr lang="en-US" dirty="0"/>
              <a:t> Integrated Planning for the Installation, Testing, and </a:t>
            </a:r>
            <a:r>
              <a:rPr lang="en-US" dirty="0" smtClean="0"/>
              <a:t>Commissioning (C. </a:t>
            </a:r>
            <a:r>
              <a:rPr lang="en-US" dirty="0" err="1" smtClean="0"/>
              <a:t>Plostinar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dirty="0" smtClean="0"/>
              <a:t>At the moment, beam physics has no active collaboration.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dirty="0" smtClean="0"/>
              <a:t>Except for occasional email exchanges and discussions during conferences and workshops.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dirty="0" smtClean="0"/>
              <a:t>I will list potential collaboration subjects in 1 page.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310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Past relation (1):</a:t>
            </a:r>
            <a:br>
              <a:rPr lang="en-GB" dirty="0" smtClean="0"/>
            </a:br>
            <a:r>
              <a:rPr lang="en-GB" dirty="0" smtClean="0"/>
              <a:t>Miyamoto’s visit </a:t>
            </a:r>
            <a:r>
              <a:rPr lang="en-GB" dirty="0" smtClean="0"/>
              <a:t>to</a:t>
            </a:r>
            <a:r>
              <a:rPr lang="en-GB" dirty="0" smtClean="0"/>
              <a:t> </a:t>
            </a:r>
            <a:r>
              <a:rPr lang="en-GB" dirty="0" smtClean="0"/>
              <a:t>the start-up in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229232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GB" dirty="0" smtClean="0"/>
              <a:t>R. Miyamoto made a ~2 weeks visit in Dec 2011, to observe the start-up after the earthquake.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GB" dirty="0" smtClean="0"/>
              <a:t>The experience has provided useful inputs to the ESS beam commissioning planning.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GB" dirty="0" smtClean="0">
                <a:solidFill>
                  <a:srgbClr val="FF0000"/>
                </a:solidFill>
              </a:rPr>
              <a:t>Sharing experiences in the </a:t>
            </a:r>
            <a:r>
              <a:rPr lang="en-GB" dirty="0" err="1" smtClean="0">
                <a:solidFill>
                  <a:srgbClr val="FF0000"/>
                </a:solidFill>
              </a:rPr>
              <a:t>linac</a:t>
            </a:r>
            <a:r>
              <a:rPr lang="en-GB" dirty="0" smtClean="0">
                <a:solidFill>
                  <a:srgbClr val="FF0000"/>
                </a:solidFill>
              </a:rPr>
              <a:t> commissioning/tuning and operation are useful for ESS</a:t>
            </a:r>
            <a:r>
              <a:rPr lang="en-GB" dirty="0" smtClean="0">
                <a:solidFill>
                  <a:srgbClr val="FF0000"/>
                </a:solidFill>
              </a:rPr>
              <a:t>. It is even better if we could send more physicists/operators to observe the J-PARC start-up.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22268"/>
            <a:ext cx="3251200" cy="2451100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724400" y="6519446"/>
            <a:ext cx="4185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http</a:t>
            </a:r>
            <a:r>
              <a:rPr lang="en-US" sz="1600" dirty="0"/>
              <a:t>://j-</a:t>
            </a:r>
            <a:r>
              <a:rPr lang="en-US" sz="1600" dirty="0" err="1"/>
              <a:t>parc.jp</a:t>
            </a:r>
            <a:r>
              <a:rPr lang="en-US" sz="1600" dirty="0"/>
              <a:t>/ja/news/2011/news-j1112.html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34968"/>
            <a:ext cx="3986784" cy="2542032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820508" y="6519446"/>
            <a:ext cx="16846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IPAC11 MOOCB01</a:t>
            </a: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7467600" cy="109696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Past relation (2):</a:t>
            </a:r>
            <a:br>
              <a:rPr lang="en-GB" sz="2800" dirty="0" smtClean="0"/>
            </a:br>
            <a:r>
              <a:rPr lang="en-GB" sz="2800" dirty="0" err="1" smtClean="0"/>
              <a:t>Plostinar’s</a:t>
            </a:r>
            <a:r>
              <a:rPr lang="en-GB" sz="2800" dirty="0" smtClean="0"/>
              <a:t> collaboration in beam dynamics study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272143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GB" dirty="0" smtClean="0"/>
              <a:t>Before arriving to ESS, C. </a:t>
            </a:r>
            <a:r>
              <a:rPr lang="en-GB" dirty="0" err="1" smtClean="0"/>
              <a:t>Plostinar</a:t>
            </a:r>
            <a:r>
              <a:rPr lang="en-GB" dirty="0" smtClean="0"/>
              <a:t> made several visits to J-PARC to do an experimental beam dynamics study.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GB" dirty="0" smtClean="0"/>
              <a:t>The space-charge resonance and equipartitioning conditioning were studied in great detail. (IPAC13 THPWO087)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GB" dirty="0" smtClean="0"/>
              <a:t>The study in 2012 changed the “temperature” ratio (Tt/</a:t>
            </a:r>
            <a:r>
              <a:rPr lang="en-GB" dirty="0" err="1" smtClean="0"/>
              <a:t>Tz</a:t>
            </a:r>
            <a:r>
              <a:rPr lang="en-GB" dirty="0" smtClean="0"/>
              <a:t> ~ 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t</a:t>
            </a:r>
            <a:r>
              <a:rPr lang="en-GB" dirty="0" err="1" smtClean="0"/>
              <a:t>ϵ</a:t>
            </a:r>
            <a:r>
              <a:rPr lang="en-GB" baseline="-25000" dirty="0" err="1" smtClean="0"/>
              <a:t>t</a:t>
            </a:r>
            <a:r>
              <a:rPr lang="en-GB" dirty="0" smtClean="0"/>
              <a:t>/</a:t>
            </a:r>
            <a:r>
              <a:rPr lang="en-GB" dirty="0" err="1" smtClean="0"/>
              <a:t>k</a:t>
            </a:r>
            <a:r>
              <a:rPr lang="en-GB" baseline="-25000" dirty="0" err="1" smtClean="0"/>
              <a:t>z</a:t>
            </a:r>
            <a:r>
              <a:rPr lang="en-GB" dirty="0" err="1" smtClean="0"/>
              <a:t>ϵ</a:t>
            </a:r>
            <a:r>
              <a:rPr lang="en-GB" baseline="-25000" dirty="0" err="1" smtClean="0"/>
              <a:t>z</a:t>
            </a:r>
            <a:r>
              <a:rPr lang="en-GB" dirty="0" smtClean="0"/>
              <a:t>) in SDTL to 4 different values: 1.0, 0.9, 0.7, and 0.5. 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GB" dirty="0" smtClean="0"/>
              <a:t>Some cases were consistent with the simulations and the other cases were not</a:t>
            </a:r>
            <a:r>
              <a:rPr lang="is-IS" dirty="0" smtClean="0"/>
              <a:t>…</a:t>
            </a:r>
            <a:endParaRPr lang="en-GB" dirty="0" smtClean="0"/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GB" dirty="0" smtClean="0">
                <a:solidFill>
                  <a:srgbClr val="FF0000"/>
                </a:solidFill>
              </a:rPr>
              <a:t>This type of study is useful for further machines, but do we have time </a:t>
            </a:r>
            <a:r>
              <a:rPr lang="en-GB" dirty="0" smtClean="0">
                <a:solidFill>
                  <a:srgbClr val="FF0000"/>
                </a:solidFill>
              </a:rPr>
              <a:t>and resources to conduct this type of detailed study together?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21637"/>
            <a:ext cx="4501192" cy="246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72" y="4426306"/>
            <a:ext cx="3310128" cy="22030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88736" y="4495800"/>
            <a:ext cx="6858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88936" y="5181600"/>
            <a:ext cx="6096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future collaboration </a:t>
            </a:r>
            <a:r>
              <a:rPr lang="en-US" dirty="0" smtClean="0"/>
              <a:t>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dirty="0"/>
              <a:t>Expertise transfer during commissioning and operations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Sending people each other?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Beam </a:t>
            </a:r>
            <a:r>
              <a:rPr lang="en-US" dirty="0" smtClean="0"/>
              <a:t>commissioning and tuning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dirty="0"/>
              <a:t>A</a:t>
            </a:r>
            <a:r>
              <a:rPr lang="en-US" dirty="0" smtClean="0"/>
              <a:t>lgorithms and applications for the machine tunings.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dirty="0" err="1" smtClean="0"/>
              <a:t>OpenXAL</a:t>
            </a:r>
            <a:r>
              <a:rPr lang="en-US" dirty="0" smtClean="0"/>
              <a:t> and online model.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Beam </a:t>
            </a:r>
            <a:r>
              <a:rPr lang="en-US" dirty="0" smtClean="0"/>
              <a:t>dynamics study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As the main </a:t>
            </a:r>
            <a:r>
              <a:rPr lang="en-US" dirty="0" smtClean="0"/>
              <a:t>tracking </a:t>
            </a:r>
            <a:r>
              <a:rPr lang="en-US" dirty="0" smtClean="0"/>
              <a:t>code,  J-PARC use IMPACT and ESS dose </a:t>
            </a:r>
            <a:r>
              <a:rPr lang="en-US" dirty="0" err="1" smtClean="0"/>
              <a:t>TraceWin</a:t>
            </a:r>
            <a:r>
              <a:rPr lang="en-US" dirty="0" smtClean="0"/>
              <a:t>. </a:t>
            </a:r>
            <a:r>
              <a:rPr lang="en-US" dirty="0" smtClean="0"/>
              <a:t>We can do a cross-check of the machine and code.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dirty="0"/>
              <a:t>Beam dynamics studies along the line of the C. </a:t>
            </a:r>
            <a:r>
              <a:rPr lang="en-US" dirty="0" err="1"/>
              <a:t>Plostinar’s</a:t>
            </a:r>
            <a:r>
              <a:rPr lang="en-US" dirty="0"/>
              <a:t> study, for pushing the limit of the beam current.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dirty="0" err="1" smtClean="0"/>
              <a:t>ESSνSB</a:t>
            </a:r>
            <a:r>
              <a:rPr lang="en-US" dirty="0" smtClean="0"/>
              <a:t> collaboration </a:t>
            </a:r>
            <a:r>
              <a:rPr lang="en-US" dirty="0" smtClean="0"/>
              <a:t>is studying </a:t>
            </a:r>
            <a:r>
              <a:rPr lang="en-US" dirty="0" smtClean="0"/>
              <a:t>a neutrino program </a:t>
            </a:r>
            <a:r>
              <a:rPr lang="en-US" dirty="0" smtClean="0"/>
              <a:t>upgrade and </a:t>
            </a:r>
            <a:r>
              <a:rPr lang="en-US" dirty="0" smtClean="0"/>
              <a:t>could use expertise in H- </a:t>
            </a:r>
            <a:r>
              <a:rPr lang="en-US" dirty="0" err="1" smtClean="0"/>
              <a:t>linac</a:t>
            </a:r>
            <a:r>
              <a:rPr lang="en-US" dirty="0" smtClean="0"/>
              <a:t>. (More info in </a:t>
            </a:r>
            <a:r>
              <a:rPr lang="en-US" dirty="0" smtClean="0">
                <a:hlinkClick r:id="rId3"/>
              </a:rPr>
              <a:t>https://indico.esss.lu.se/event/965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8655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</a:t>
            </a:r>
            <a:r>
              <a:rPr lang="en-US" dirty="0" err="1" smtClean="0"/>
              <a:t>linac</a:t>
            </a:r>
            <a:r>
              <a:rPr lang="en-US" dirty="0" smtClean="0"/>
              <a:t> vs J-PARC </a:t>
            </a:r>
            <a:r>
              <a:rPr lang="en-US" dirty="0" err="1" smtClean="0"/>
              <a:t>linac</a:t>
            </a:r>
            <a:r>
              <a:rPr lang="en-US" dirty="0" smtClean="0"/>
              <a:t>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05" y="2575284"/>
            <a:ext cx="4097095" cy="116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55954"/>
              </p:ext>
            </p:extLst>
          </p:nvPr>
        </p:nvGraphicFramePr>
        <p:xfrm>
          <a:off x="310953" y="3960114"/>
          <a:ext cx="3888431" cy="2288286"/>
        </p:xfrm>
        <a:graphic>
          <a:graphicData uri="http://schemas.openxmlformats.org/drawingml/2006/table">
            <a:tbl>
              <a:tblPr/>
              <a:tblGrid>
                <a:gridCol w="1848205"/>
                <a:gridCol w="1392154"/>
                <a:gridCol w="648072"/>
              </a:tblGrid>
              <a:tr h="0"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Ion Species 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GB" sz="1100" baseline="3000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GB" sz="1100" baseline="300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Output Energy 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MeV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Frequency 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324/972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MHz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Pulse Length 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ms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Peak Current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30/50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ions 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 Pulse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9.4 x 10</a:t>
                      </a:r>
                      <a:r>
                        <a:rPr lang="en-GB" sz="1100" baseline="300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GB" sz="1100" baseline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 x 10</a:t>
                      </a:r>
                      <a:r>
                        <a:rPr lang="en-GB" sz="1100" baseline="300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GB" sz="1100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Repetition Rate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Hz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Duty Cycle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Average Beam Power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80/133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kW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Accelerating Structures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RFQ, DTL, SDTL, ACS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Accelerator Length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~244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67" y="2525668"/>
            <a:ext cx="4432033" cy="134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09233"/>
              </p:ext>
            </p:extLst>
          </p:nvPr>
        </p:nvGraphicFramePr>
        <p:xfrm>
          <a:off x="4476193" y="3960114"/>
          <a:ext cx="4320479" cy="2288286"/>
        </p:xfrm>
        <a:graphic>
          <a:graphicData uri="http://schemas.openxmlformats.org/drawingml/2006/table">
            <a:tbl>
              <a:tblPr/>
              <a:tblGrid>
                <a:gridCol w="1848205"/>
                <a:gridCol w="1848205"/>
                <a:gridCol w="624069"/>
              </a:tblGrid>
              <a:tr h="0"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Ion Species 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Protons</a:t>
                      </a:r>
                      <a:endParaRPr lang="en-GB" sz="1100" baseline="300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Output Energy 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GeV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Frequency 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352.21/704.42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MHz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Pulse Length 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</a:rPr>
                        <a:t>2.86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ms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Peak Current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62.5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Protons per Pulse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1.1 x 10</a:t>
                      </a:r>
                      <a:r>
                        <a:rPr lang="en-GB" sz="1100" baseline="300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GB" sz="1100" baseline="30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Repetition Rate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Hz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Duty Cycle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Average Beam Power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MW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Accelerating Structures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RFQ, DTL, SC Spokes/Elliptical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Accelerator Length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~365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7800" y="1828800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J-PARC</a:t>
            </a:r>
          </a:p>
          <a:p>
            <a:pPr algn="ctr"/>
            <a:r>
              <a:rPr lang="en-US" dirty="0" smtClean="0"/>
              <a:t>(Equipartitioned)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1828800"/>
            <a:ext cx="219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ESS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Equitunedepression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6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398</TotalTime>
  <Words>546</Words>
  <Application>Microsoft Macintosh PowerPoint</Application>
  <PresentationFormat>On-screen Show (4:3)</PresentationFormat>
  <Paragraphs>109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ＭＳ Ｐゴシック</vt:lpstr>
      <vt:lpstr>Times New Roman</vt:lpstr>
      <vt:lpstr>Arial</vt:lpstr>
      <vt:lpstr>Office Theme</vt:lpstr>
      <vt:lpstr>Potential Collaboration Subjects for Beam Physics</vt:lpstr>
      <vt:lpstr>Introduction</vt:lpstr>
      <vt:lpstr>Past relation (1): Miyamoto’s visit to the start-up in 2011</vt:lpstr>
      <vt:lpstr>Past relation (2): Plostinar’s collaboration in beam dynamics study</vt:lpstr>
      <vt:lpstr>Potential future collaboration subjects</vt:lpstr>
      <vt:lpstr>ESS linac vs J-PARC linac (backup)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Ryoichi Miyamoto</dc:creator>
  <cp:lastModifiedBy>Ryoichi Miyamoto</cp:lastModifiedBy>
  <cp:revision>37</cp:revision>
  <dcterms:created xsi:type="dcterms:W3CDTF">2018-01-16T09:01:06Z</dcterms:created>
  <dcterms:modified xsi:type="dcterms:W3CDTF">2018-01-18T16:41:05Z</dcterms:modified>
</cp:coreProperties>
</file>