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321" r:id="rId3"/>
    <p:sldId id="310" r:id="rId4"/>
    <p:sldId id="266" r:id="rId5"/>
    <p:sldId id="272" r:id="rId6"/>
    <p:sldId id="318" r:id="rId7"/>
    <p:sldId id="319" r:id="rId8"/>
    <p:sldId id="314" r:id="rId9"/>
    <p:sldId id="315" r:id="rId10"/>
    <p:sldId id="320" r:id="rId11"/>
    <p:sldId id="322" r:id="rId12"/>
    <p:sldId id="285" r:id="rId13"/>
    <p:sldId id="270" r:id="rId14"/>
    <p:sldId id="264" r:id="rId15"/>
    <p:sldId id="288" r:id="rId16"/>
    <p:sldId id="307" r:id="rId17"/>
    <p:sldId id="268" r:id="rId18"/>
    <p:sldId id="269" r:id="rId19"/>
    <p:sldId id="257" r:id="rId20"/>
    <p:sldId id="275" r:id="rId21"/>
    <p:sldId id="273" r:id="rId22"/>
    <p:sldId id="296" r:id="rId23"/>
    <p:sldId id="301" r:id="rId24"/>
    <p:sldId id="304" r:id="rId25"/>
    <p:sldId id="305" r:id="rId26"/>
    <p:sldId id="299" r:id="rId27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54" autoAdjust="0"/>
    <p:restoredTop sz="94660"/>
  </p:normalViewPr>
  <p:slideViewPr>
    <p:cSldViewPr snapToGrid="0">
      <p:cViewPr varScale="1">
        <p:scale>
          <a:sx n="83" d="100"/>
          <a:sy n="83" d="100"/>
        </p:scale>
        <p:origin x="91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32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7DFF2-A3F4-4CEC-87D2-C025C2DB38E5}" type="datetimeFigureOut">
              <a:rPr kumimoji="1" lang="ja-JP" altLang="en-US" smtClean="0"/>
              <a:t>2018/1/17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893992-5912-4A34-8783-BA3BB07578C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9419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T0</a:t>
            </a:r>
            <a:r>
              <a:rPr kumimoji="1" lang="en-US" altLang="ja-JP" baseline="0" dirty="0" smtClean="0"/>
              <a:t> Chopper :	JAEA,KSL 7,     KEK,MTC 6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1D16D-3B68-4E29-92AD-862A2EE00B90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8811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4413-96B0-4844-AAE3-C710D23A13A6}" type="datetimeFigureOut">
              <a:rPr kumimoji="1" lang="ja-JP" altLang="en-US" smtClean="0"/>
              <a:t>2018/1/17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54F4-FA4D-4460-8C19-B171CC9834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6854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4413-96B0-4844-AAE3-C710D23A13A6}" type="datetimeFigureOut">
              <a:rPr kumimoji="1" lang="ja-JP" altLang="en-US" smtClean="0"/>
              <a:t>2018/1/17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54F4-FA4D-4460-8C19-B171CC9834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6737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4413-96B0-4844-AAE3-C710D23A13A6}" type="datetimeFigureOut">
              <a:rPr kumimoji="1" lang="ja-JP" altLang="en-US" smtClean="0"/>
              <a:t>2018/1/17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54F4-FA4D-4460-8C19-B171CC9834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7296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4413-96B0-4844-AAE3-C710D23A13A6}" type="datetimeFigureOut">
              <a:rPr kumimoji="1" lang="ja-JP" altLang="en-US" smtClean="0"/>
              <a:t>2018/1/17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54F4-FA4D-4460-8C19-B171CC9834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0799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4413-96B0-4844-AAE3-C710D23A13A6}" type="datetimeFigureOut">
              <a:rPr kumimoji="1" lang="ja-JP" altLang="en-US" smtClean="0"/>
              <a:t>2018/1/17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54F4-FA4D-4460-8C19-B171CC9834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4636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4413-96B0-4844-AAE3-C710D23A13A6}" type="datetimeFigureOut">
              <a:rPr kumimoji="1" lang="ja-JP" altLang="en-US" smtClean="0"/>
              <a:t>2018/1/17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54F4-FA4D-4460-8C19-B171CC9834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9262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4413-96B0-4844-AAE3-C710D23A13A6}" type="datetimeFigureOut">
              <a:rPr kumimoji="1" lang="ja-JP" altLang="en-US" smtClean="0"/>
              <a:t>2018/1/17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54F4-FA4D-4460-8C19-B171CC9834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8621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4413-96B0-4844-AAE3-C710D23A13A6}" type="datetimeFigureOut">
              <a:rPr kumimoji="1" lang="ja-JP" altLang="en-US" smtClean="0"/>
              <a:t>2018/1/17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54F4-FA4D-4460-8C19-B171CC9834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3474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4413-96B0-4844-AAE3-C710D23A13A6}" type="datetimeFigureOut">
              <a:rPr kumimoji="1" lang="ja-JP" altLang="en-US" smtClean="0"/>
              <a:t>2018/1/17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54F4-FA4D-4460-8C19-B171CC9834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4622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4413-96B0-4844-AAE3-C710D23A13A6}" type="datetimeFigureOut">
              <a:rPr kumimoji="1" lang="ja-JP" altLang="en-US" smtClean="0"/>
              <a:t>2018/1/17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54F4-FA4D-4460-8C19-B171CC9834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5625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C4413-96B0-4844-AAE3-C710D23A13A6}" type="datetimeFigureOut">
              <a:rPr kumimoji="1" lang="ja-JP" altLang="en-US" smtClean="0"/>
              <a:t>2018/1/17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854F4-FA4D-4460-8C19-B171CC9834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3258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C4413-96B0-4844-AAE3-C710D23A13A6}" type="datetimeFigureOut">
              <a:rPr kumimoji="1" lang="ja-JP" altLang="en-US" smtClean="0"/>
              <a:t>2018/1/17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854F4-FA4D-4460-8C19-B171CC98349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5079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11" Type="http://schemas.openxmlformats.org/officeDocument/2006/relationships/image" Target="../media/image43.emf"/><Relationship Id="rId5" Type="http://schemas.openxmlformats.org/officeDocument/2006/relationships/image" Target="../media/image37.emf"/><Relationship Id="rId10" Type="http://schemas.openxmlformats.org/officeDocument/2006/relationships/image" Target="../media/image42.emf"/><Relationship Id="rId4" Type="http://schemas.openxmlformats.org/officeDocument/2006/relationships/image" Target="../media/image36.emf"/><Relationship Id="rId9" Type="http://schemas.openxmlformats.org/officeDocument/2006/relationships/image" Target="../media/image41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1122362"/>
            <a:ext cx="9144000" cy="2700337"/>
          </a:xfrm>
        </p:spPr>
        <p:txBody>
          <a:bodyPr>
            <a:normAutofit fontScale="90000"/>
          </a:bodyPr>
          <a:lstStyle/>
          <a:p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Status of choppers (Fast Chopper, To chopper) and Shielding Performance</a:t>
            </a:r>
            <a:endParaRPr kumimoji="1"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4287838"/>
            <a:ext cx="6858000" cy="2053968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K. Aizawa</a:t>
            </a:r>
          </a:p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Technology Development Section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MLF Division</a:t>
            </a:r>
          </a:p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J-PARC Center</a:t>
            </a:r>
          </a:p>
          <a:p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JAEA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グループ化 3"/>
          <p:cNvGrpSpPr>
            <a:grpSpLocks noChangeAspect="1"/>
          </p:cNvGrpSpPr>
          <p:nvPr/>
        </p:nvGrpSpPr>
        <p:grpSpPr>
          <a:xfrm>
            <a:off x="200841" y="132673"/>
            <a:ext cx="1152752" cy="643383"/>
            <a:chOff x="8267324" y="41275"/>
            <a:chExt cx="966788" cy="523875"/>
          </a:xfrm>
        </p:grpSpPr>
        <p:pic>
          <p:nvPicPr>
            <p:cNvPr id="5" name="Picture 1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7324" y="41275"/>
              <a:ext cx="557213" cy="52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9" descr="ロゴＡ緑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1812" y="442913"/>
              <a:ext cx="622300" cy="122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2" descr="C:\Users\Aizawa\Desktop\H24年度LPSO報告会\MLF-LOGO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764" y="99680"/>
            <a:ext cx="731520" cy="84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32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" t="6154" r="2437" b="4465"/>
          <a:stretch/>
        </p:blipFill>
        <p:spPr bwMode="auto">
          <a:xfrm rot="-5400000">
            <a:off x="4637700" y="1611819"/>
            <a:ext cx="3780000" cy="36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2156"/>
            <a:ext cx="9144000" cy="504000"/>
          </a:xfrm>
        </p:spPr>
        <p:txBody>
          <a:bodyPr>
            <a:noAutofit/>
          </a:bodyPr>
          <a:lstStyle/>
          <a:p>
            <a:r>
              <a:rPr lang="en-US" altLang="ja-JP" sz="3200" b="1" dirty="0">
                <a:latin typeface="Arial" panose="020B0604020202020204" pitchFamily="34" charset="0"/>
                <a:cs typeface="Arial" panose="020B0604020202020204" pitchFamily="34" charset="0"/>
              </a:rPr>
              <a:t>Improvement of existing chopper blade : BL02</a:t>
            </a:r>
            <a:endParaRPr lang="ja-JP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14442" y="5251658"/>
            <a:ext cx="2050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Existing blade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open-end slit type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496986" y="5251658"/>
            <a:ext cx="41842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New </a:t>
            </a:r>
            <a:r>
              <a:rPr lang="en-US" altLang="ja-JP" dirty="0"/>
              <a:t>blade with B4C i</a:t>
            </a:r>
            <a:r>
              <a:rPr lang="en-US" altLang="ja-JP" dirty="0" smtClean="0"/>
              <a:t>mpregnation not 10B</a:t>
            </a:r>
            <a:endParaRPr kumimoji="1"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  </a:t>
            </a:r>
            <a:r>
              <a:rPr lang="en-US" altLang="ja-JP" dirty="0" smtClean="0">
                <a:solidFill>
                  <a:srgbClr val="FF0000"/>
                </a:solidFill>
              </a:rPr>
              <a:t>closed-end slit type</a:t>
            </a:r>
          </a:p>
          <a:p>
            <a:r>
              <a:rPr kumimoji="1" lang="en-US" altLang="ja-JP" dirty="0"/>
              <a:t> </a:t>
            </a:r>
            <a:r>
              <a:rPr kumimoji="1" lang="en-US" altLang="ja-JP" dirty="0" smtClean="0"/>
              <a:t>   same diameter</a:t>
            </a:r>
            <a:endParaRPr lang="en-US" altLang="ja-JP" dirty="0"/>
          </a:p>
          <a:p>
            <a:r>
              <a:rPr kumimoji="1" lang="ja-JP" altLang="en-US" dirty="0" smtClean="0"/>
              <a:t>　 </a:t>
            </a:r>
            <a:r>
              <a:rPr kumimoji="1" lang="en-US" altLang="ja-JP" dirty="0" smtClean="0"/>
              <a:t>offline test is under consideration</a:t>
            </a:r>
            <a:endParaRPr kumimoji="1" lang="ja-JP" altLang="en-US" dirty="0"/>
          </a:p>
        </p:txBody>
      </p:sp>
      <p:sp>
        <p:nvSpPr>
          <p:cNvPr id="9" name="円/楕円 8"/>
          <p:cNvSpPr/>
          <p:nvPr/>
        </p:nvSpPr>
        <p:spPr>
          <a:xfrm rot="1110959">
            <a:off x="1788501" y="1358329"/>
            <a:ext cx="1215342" cy="1723475"/>
          </a:xfrm>
          <a:prstGeom prst="ellipse">
            <a:avLst/>
          </a:prstGeom>
          <a:noFill/>
          <a:ln w="381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 rot="1110959">
            <a:off x="5678739" y="1358329"/>
            <a:ext cx="1215342" cy="1723475"/>
          </a:xfrm>
          <a:prstGeom prst="ellipse">
            <a:avLst/>
          </a:prstGeom>
          <a:noFill/>
          <a:ln w="381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Picture 3" descr="C:\Documents and Settings\Takahashi\My Documents\発表データAll_101130\JAEA\起票案件\H21_○債DNA大観チョッパー\Fig2_No1高速ディスク.wmf"/>
          <p:cNvPicPr>
            <a:picLocks noChangeAspect="1" noChangeArrowheads="1"/>
          </p:cNvPicPr>
          <p:nvPr/>
        </p:nvPicPr>
        <p:blipFill>
          <a:blip r:embed="rId3" cstate="print"/>
          <a:srcRect l="37420" t="7896" r="13253" b="15868"/>
          <a:stretch>
            <a:fillRect/>
          </a:stretch>
        </p:blipFill>
        <p:spPr bwMode="auto">
          <a:xfrm rot="5400000">
            <a:off x="533351" y="1693133"/>
            <a:ext cx="3725641" cy="3468664"/>
          </a:xfrm>
          <a:prstGeom prst="rect">
            <a:avLst/>
          </a:prstGeom>
          <a:noFill/>
        </p:spPr>
      </p:pic>
      <p:sp>
        <p:nvSpPr>
          <p:cNvPr id="5" name="正方形/長方形 4"/>
          <p:cNvSpPr/>
          <p:nvPr/>
        </p:nvSpPr>
        <p:spPr>
          <a:xfrm>
            <a:off x="0" y="585656"/>
            <a:ext cx="54365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Prototype of peripheral connecting shape blade 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4311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12000"/>
          </a:xfrm>
        </p:spPr>
        <p:txBody>
          <a:bodyPr>
            <a:normAutofit/>
          </a:bodyPr>
          <a:lstStyle/>
          <a:p>
            <a:r>
              <a:rPr kumimoji="1" lang="en-US" altLang="ja-JP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Improvement of existing chopper blade : BL14</a:t>
            </a:r>
            <a:endParaRPr kumimoji="1" lang="ja-JP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50920" t="13009" r="32208" b="9302"/>
          <a:stretch/>
        </p:blipFill>
        <p:spPr>
          <a:xfrm>
            <a:off x="220066" y="854742"/>
            <a:ext cx="2160000" cy="559430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27986" t="13009" r="57394" b="9302"/>
          <a:stretch/>
        </p:blipFill>
        <p:spPr>
          <a:xfrm>
            <a:off x="2510509" y="854743"/>
            <a:ext cx="1872000" cy="5594307"/>
          </a:xfrm>
          <a:prstGeom prst="rect">
            <a:avLst/>
          </a:prstGeom>
        </p:spPr>
      </p:pic>
      <p:sp>
        <p:nvSpPr>
          <p:cNvPr id="6" name="右矢印 5"/>
          <p:cNvSpPr/>
          <p:nvPr/>
        </p:nvSpPr>
        <p:spPr>
          <a:xfrm>
            <a:off x="2410850" y="2333508"/>
            <a:ext cx="432000" cy="6330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661340" y="553558"/>
            <a:ext cx="1324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kumimoji="1" lang="en-US" altLang="ja-JP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blade : </a:t>
            </a:r>
            <a:endParaRPr kumimoji="1" lang="en-US" altLang="ja-JP" sz="16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円/楕円 7"/>
          <p:cNvSpPr/>
          <p:nvPr/>
        </p:nvSpPr>
        <p:spPr>
          <a:xfrm rot="1110959">
            <a:off x="187097" y="4356000"/>
            <a:ext cx="1332000" cy="2423568"/>
          </a:xfrm>
          <a:prstGeom prst="ellipse">
            <a:avLst/>
          </a:prstGeom>
          <a:noFill/>
          <a:ln w="381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66FF"/>
              </a:solidFill>
            </a:endParaRPr>
          </a:p>
        </p:txBody>
      </p:sp>
      <p:sp>
        <p:nvSpPr>
          <p:cNvPr id="9" name="円/楕円 8"/>
          <p:cNvSpPr/>
          <p:nvPr/>
        </p:nvSpPr>
        <p:spPr>
          <a:xfrm rot="1110959">
            <a:off x="2498536" y="4356000"/>
            <a:ext cx="1332000" cy="2423568"/>
          </a:xfrm>
          <a:prstGeom prst="ellipse">
            <a:avLst/>
          </a:prstGeom>
          <a:noFill/>
          <a:ln w="381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66FF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/>
          <a:srcRect t="2881" b="918"/>
          <a:stretch/>
        </p:blipFill>
        <p:spPr>
          <a:xfrm>
            <a:off x="4900784" y="2700000"/>
            <a:ext cx="4036500" cy="2196000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8042471" y="2636531"/>
            <a:ext cx="1014984" cy="220857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260641" y="2660598"/>
            <a:ext cx="391133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400" dirty="0" smtClean="0"/>
              <a:t>CH01</a:t>
            </a:r>
            <a:endParaRPr kumimoji="1" lang="ja-JP" altLang="en-US" sz="14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381968" y="2656627"/>
            <a:ext cx="391133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400" dirty="0" smtClean="0"/>
              <a:t>CH02</a:t>
            </a:r>
            <a:endParaRPr kumimoji="1" lang="ja-JP" altLang="en-US" sz="14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8328207" y="2656633"/>
            <a:ext cx="391133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1400" dirty="0" smtClean="0"/>
              <a:t>CH03</a:t>
            </a:r>
            <a:endParaRPr kumimoji="1" lang="ja-JP" altLang="en-US" sz="14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139989" y="5567784"/>
            <a:ext cx="2981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Fast chopper of BL</a:t>
            </a:r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02 </a:t>
            </a:r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will be changed to 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this type</a:t>
            </a:r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blade in 2018.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851385" y="4889839"/>
            <a:ext cx="22926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stable 300Hz operation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973" y="4960547"/>
            <a:ext cx="2056984" cy="154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テキスト ボックス 24"/>
          <p:cNvSpPr txBox="1"/>
          <p:nvPr/>
        </p:nvSpPr>
        <p:spPr>
          <a:xfrm>
            <a:off x="5832790" y="561617"/>
            <a:ext cx="315823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・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Change 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of adhesive</a:t>
            </a:r>
          </a:p>
          <a:p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higher 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strength</a:t>
            </a:r>
          </a:p>
          <a:p>
            <a:r>
              <a:rPr lang="ja-JP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・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Thicker 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thickness of CFRP</a:t>
            </a:r>
          </a:p>
          <a:p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0.1 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mm thickness for 1 layer</a:t>
            </a:r>
          </a:p>
          <a:p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0.54×2 </a:t>
            </a:r>
            <a:r>
              <a:rPr lang="ja-JP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1.04×2=2.08 mm</a:t>
            </a:r>
          </a:p>
          <a:p>
            <a:r>
              <a:rPr lang="ja-JP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・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Carbon 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type of </a:t>
            </a:r>
            <a:r>
              <a:rPr lang="en-US" altLang="ja-JP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prepreg</a:t>
            </a:r>
            <a:endParaRPr lang="en-US" altLang="ja-JP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0.1 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mm thickness for 1 layer</a:t>
            </a:r>
          </a:p>
          <a:p>
            <a:r>
              <a:rPr lang="ja-JP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・</a:t>
            </a:r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same </a:t>
            </a:r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diameter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690624" y="6503507"/>
            <a:ext cx="4106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Installing new CH03 blade at BL14 in 2017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497353" y="538169"/>
            <a:ext cx="1332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</a:rPr>
              <a:t>Thicker type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01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906803" y="-82653"/>
            <a:ext cx="347094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4400" b="1" dirty="0" smtClean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T0 chopper</a:t>
            </a:r>
            <a:endParaRPr lang="ja-JP" altLang="en-US" sz="4400" b="1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-51076" y="314621"/>
            <a:ext cx="41812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Long length type</a:t>
            </a:r>
          </a:p>
          <a:p>
            <a:endParaRPr kumimoji="1" lang="en-US" altLang="ja-JP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BL04</a:t>
            </a:r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BL12, BL21, BL22, </a:t>
            </a:r>
          </a:p>
          <a:p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BL23</a:t>
            </a:r>
          </a:p>
          <a:p>
            <a:r>
              <a:rPr lang="en-US" altLang="ja-JP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Max. 100Hz</a:t>
            </a:r>
          </a:p>
          <a:p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Long length</a:t>
            </a:r>
          </a:p>
          <a:p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ater cooling</a:t>
            </a:r>
          </a:p>
          <a:p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Manufacturer : MTC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ja-JP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(Metal Technology Co.).</a:t>
            </a:r>
            <a:endParaRPr lang="en-US" altLang="ja-JP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en-US" altLang="ja-JP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experience</a:t>
            </a:r>
          </a:p>
          <a:p>
            <a:r>
              <a:rPr lang="en-US" altLang="ja-JP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water leakage due to </a:t>
            </a:r>
          </a:p>
          <a:p>
            <a:r>
              <a:rPr lang="en-US" altLang="ja-JP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insufficient coupling </a:t>
            </a:r>
            <a:r>
              <a:rPr lang="en-US" altLang="ja-JP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at </a:t>
            </a:r>
            <a:r>
              <a:rPr lang="en-US" altLang="ja-JP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BL04 in 2017</a:t>
            </a:r>
          </a:p>
          <a:p>
            <a:r>
              <a:rPr lang="en-US" altLang="ja-JP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Coupling was replaced fo</a:t>
            </a:r>
            <a:r>
              <a:rPr lang="en-US" altLang="ja-JP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ja-JP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 T0 </a:t>
            </a:r>
            <a:r>
              <a:rPr lang="en-US" altLang="ja-JP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chopper.</a:t>
            </a:r>
            <a:endParaRPr lang="en-US" altLang="ja-JP" sz="16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-54430" y="3825328"/>
            <a:ext cx="254185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en-US" altLang="ja-JP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Compact type</a:t>
            </a:r>
          </a:p>
          <a:p>
            <a:endParaRPr kumimoji="1" lang="en-US" altLang="ja-JP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BL01</a:t>
            </a:r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BL09, BL11, BL15, </a:t>
            </a:r>
          </a:p>
          <a:p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BL17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BL18, BL20</a:t>
            </a:r>
          </a:p>
          <a:p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Max. 50Hz</a:t>
            </a:r>
          </a:p>
          <a:p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length</a:t>
            </a:r>
          </a:p>
          <a:p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Air</a:t>
            </a:r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cooling</a:t>
            </a:r>
          </a:p>
          <a:p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Manufacturer : </a:t>
            </a:r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KSL</a:t>
            </a:r>
          </a:p>
          <a:p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(Kobe Steel , LTD)</a:t>
            </a:r>
            <a:endParaRPr kumimoji="1" lang="en-US" altLang="ja-JP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experience</a:t>
            </a:r>
          </a:p>
          <a:p>
            <a:r>
              <a:rPr kumimoji="1" lang="en-US" altLang="ja-JP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troubles </a:t>
            </a:r>
            <a:r>
              <a:rPr kumimoji="1" lang="en-US" altLang="ja-JP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to vacuum</a:t>
            </a:r>
            <a:endParaRPr kumimoji="1" lang="ja-JP" altLang="en-US" sz="1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グループ化 18"/>
          <p:cNvGrpSpPr/>
          <p:nvPr/>
        </p:nvGrpSpPr>
        <p:grpSpPr>
          <a:xfrm>
            <a:off x="5675576" y="686788"/>
            <a:ext cx="3468424" cy="2693486"/>
            <a:chOff x="5675576" y="839192"/>
            <a:chExt cx="3468424" cy="2693486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67" r="2422"/>
            <a:stretch/>
          </p:blipFill>
          <p:spPr bwMode="auto">
            <a:xfrm>
              <a:off x="5832000" y="839192"/>
              <a:ext cx="3312000" cy="26934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6675582" y="1000882"/>
              <a:ext cx="95410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600" dirty="0">
                  <a:solidFill>
                    <a:srgbClr val="FF0000"/>
                  </a:solidFill>
                </a:rPr>
                <a:t>500meV</a:t>
              </a:r>
            </a:p>
          </p:txBody>
        </p:sp>
        <p:cxnSp>
          <p:nvCxnSpPr>
            <p:cNvPr id="10" name="直線矢印コネクタ 9"/>
            <p:cNvCxnSpPr/>
            <p:nvPr/>
          </p:nvCxnSpPr>
          <p:spPr>
            <a:xfrm>
              <a:off x="6658648" y="1134035"/>
              <a:ext cx="0" cy="1800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" r="96170"/>
            <a:stretch/>
          </p:blipFill>
          <p:spPr bwMode="auto">
            <a:xfrm>
              <a:off x="5675576" y="839192"/>
              <a:ext cx="144000" cy="26934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grpSp>
        <p:nvGrpSpPr>
          <p:cNvPr id="79" name="グループ化 78"/>
          <p:cNvGrpSpPr/>
          <p:nvPr/>
        </p:nvGrpSpPr>
        <p:grpSpPr>
          <a:xfrm>
            <a:off x="2154921" y="3674196"/>
            <a:ext cx="6840176" cy="3006720"/>
            <a:chOff x="511179" y="377328"/>
            <a:chExt cx="6840176" cy="3006720"/>
          </a:xfrm>
        </p:grpSpPr>
        <p:pic>
          <p:nvPicPr>
            <p:cNvPr id="80" name="図 7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5115" y="377328"/>
              <a:ext cx="4746240" cy="3006720"/>
            </a:xfrm>
            <a:prstGeom prst="rect">
              <a:avLst/>
            </a:prstGeom>
          </p:spPr>
        </p:pic>
        <p:pic>
          <p:nvPicPr>
            <p:cNvPr id="81" name="図 80" descr="T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639" y="532967"/>
              <a:ext cx="1904563" cy="281974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2" name="テキスト ボックス 81"/>
            <p:cNvSpPr txBox="1"/>
            <p:nvPr/>
          </p:nvSpPr>
          <p:spPr>
            <a:xfrm rot="19873894">
              <a:off x="611458" y="1917338"/>
              <a:ext cx="7157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beam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83" name="直線矢印コネクタ 82"/>
            <p:cNvCxnSpPr/>
            <p:nvPr/>
          </p:nvCxnSpPr>
          <p:spPr>
            <a:xfrm flipV="1">
              <a:off x="511179" y="1767893"/>
              <a:ext cx="785412" cy="409433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テキスト ボックス 83"/>
            <p:cNvSpPr txBox="1"/>
            <p:nvPr/>
          </p:nvSpPr>
          <p:spPr>
            <a:xfrm>
              <a:off x="3578407" y="645201"/>
              <a:ext cx="10999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burst signal</a:t>
              </a:r>
              <a:endParaRPr kumimoji="1" lang="ja-JP" alt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5" name="直線矢印コネクタ 84"/>
            <p:cNvCxnSpPr>
              <a:stCxn id="84" idx="1"/>
            </p:cNvCxnSpPr>
            <p:nvPr/>
          </p:nvCxnSpPr>
          <p:spPr>
            <a:xfrm flipH="1">
              <a:off x="3342113" y="799090"/>
              <a:ext cx="236294" cy="23858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円/楕円 85"/>
            <p:cNvSpPr/>
            <p:nvPr/>
          </p:nvSpPr>
          <p:spPr>
            <a:xfrm>
              <a:off x="3118503" y="637413"/>
              <a:ext cx="216000" cy="1188000"/>
            </a:xfrm>
            <a:prstGeom prst="ellipse">
              <a:avLst/>
            </a:prstGeom>
            <a:ln w="38100">
              <a:solidFill>
                <a:srgbClr val="262626"/>
              </a:solidFill>
              <a:prstDash val="sysDash"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kumimoji="1" lang="ja-JP" altLang="en-US" sz="1200" dirty="0" smtClean="0">
                <a:latin typeface="Geneva"/>
                <a:cs typeface="Geneva"/>
              </a:endParaRPr>
            </a:p>
          </p:txBody>
        </p:sp>
        <p:cxnSp>
          <p:nvCxnSpPr>
            <p:cNvPr id="87" name="直線矢印コネクタ 86"/>
            <p:cNvCxnSpPr/>
            <p:nvPr/>
          </p:nvCxnSpPr>
          <p:spPr>
            <a:xfrm flipV="1">
              <a:off x="2005310" y="2085455"/>
              <a:ext cx="507750" cy="317813"/>
            </a:xfrm>
            <a:prstGeom prst="straightConnector1">
              <a:avLst/>
            </a:prstGeom>
            <a:ln w="12700" cmpd="sng">
              <a:solidFill>
                <a:srgbClr val="FFFFFF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テキスト ボックス 87"/>
            <p:cNvSpPr txBox="1"/>
            <p:nvPr/>
          </p:nvSpPr>
          <p:spPr>
            <a:xfrm>
              <a:off x="1797660" y="2353926"/>
              <a:ext cx="7444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 smtClean="0">
                  <a:solidFill>
                    <a:srgbClr val="FFFFFF"/>
                  </a:solidFill>
                </a:rPr>
                <a:t>500mm</a:t>
              </a:r>
              <a:endParaRPr kumimoji="1" lang="ja-JP" alt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89" name="円/楕円 88"/>
            <p:cNvSpPr/>
            <p:nvPr/>
          </p:nvSpPr>
          <p:spPr>
            <a:xfrm>
              <a:off x="3139289" y="1942838"/>
              <a:ext cx="216000" cy="1188000"/>
            </a:xfrm>
            <a:prstGeom prst="ellipse">
              <a:avLst/>
            </a:prstGeom>
            <a:ln w="38100">
              <a:solidFill>
                <a:srgbClr val="262626"/>
              </a:solidFill>
              <a:prstDash val="sysDash"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kumimoji="1" lang="ja-JP" altLang="en-US" sz="1200" dirty="0" smtClean="0">
                <a:latin typeface="Geneva"/>
                <a:cs typeface="Geneva"/>
              </a:endParaRPr>
            </a:p>
          </p:txBody>
        </p:sp>
        <p:sp>
          <p:nvSpPr>
            <p:cNvPr id="90" name="テキスト ボックス 89"/>
            <p:cNvSpPr txBox="1"/>
            <p:nvPr/>
          </p:nvSpPr>
          <p:spPr>
            <a:xfrm>
              <a:off x="4611563" y="533702"/>
              <a:ext cx="16882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600" dirty="0"/>
                <a:t>T0 </a:t>
              </a:r>
              <a:r>
                <a:rPr lang="ja-JP" alt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Choppe</a:t>
              </a:r>
              <a:r>
                <a:rPr lang="en-US" altLang="ja-JP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 </a:t>
              </a:r>
              <a:r>
                <a:rPr lang="en-US" altLang="ja-JP" sz="16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OFF</a:t>
              </a:r>
              <a:endParaRPr kumimoji="1" lang="ja-JP" alt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テキスト ボックス 90"/>
            <p:cNvSpPr txBox="1"/>
            <p:nvPr/>
          </p:nvSpPr>
          <p:spPr>
            <a:xfrm>
              <a:off x="4329924" y="1770188"/>
              <a:ext cx="16321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600" dirty="0">
                  <a:latin typeface="Arial" panose="020B0604020202020204" pitchFamily="34" charset="0"/>
                  <a:cs typeface="Arial" panose="020B0604020202020204" pitchFamily="34" charset="0"/>
                </a:rPr>
                <a:t>T0 </a:t>
              </a:r>
              <a:r>
                <a:rPr lang="ja-JP" alt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Choppe</a:t>
              </a:r>
              <a:r>
                <a:rPr lang="en-US" altLang="ja-JP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r </a:t>
              </a:r>
              <a:r>
                <a:rPr lang="en-US" altLang="ja-JP" sz="16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</a:t>
              </a:r>
              <a:endParaRPr kumimoji="1" lang="ja-JP" alt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テキスト ボックス 91"/>
            <p:cNvSpPr txBox="1"/>
            <p:nvPr/>
          </p:nvSpPr>
          <p:spPr>
            <a:xfrm>
              <a:off x="6325303" y="2244361"/>
              <a:ext cx="72327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25Hz</a:t>
              </a:r>
              <a:endParaRPr kumimoji="1" lang="ja-JP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7" name="グループ化 96"/>
          <p:cNvGrpSpPr/>
          <p:nvPr/>
        </p:nvGrpSpPr>
        <p:grpSpPr>
          <a:xfrm>
            <a:off x="2539564" y="792849"/>
            <a:ext cx="3017295" cy="2261687"/>
            <a:chOff x="2321844" y="683989"/>
            <a:chExt cx="3017295" cy="2261687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21844" y="683989"/>
              <a:ext cx="3017295" cy="2261687"/>
            </a:xfrm>
            <a:prstGeom prst="rect">
              <a:avLst/>
            </a:prstGeom>
          </p:spPr>
        </p:pic>
        <p:cxnSp>
          <p:nvCxnSpPr>
            <p:cNvPr id="93" name="直線矢印コネクタ 92"/>
            <p:cNvCxnSpPr/>
            <p:nvPr/>
          </p:nvCxnSpPr>
          <p:spPr>
            <a:xfrm>
              <a:off x="3007699" y="1224035"/>
              <a:ext cx="1818016" cy="419708"/>
            </a:xfrm>
            <a:prstGeom prst="straightConnector1">
              <a:avLst/>
            </a:prstGeom>
            <a:ln w="12700" cmpd="sng">
              <a:solidFill>
                <a:srgbClr val="FFFFFF"/>
              </a:solidFill>
              <a:headEnd type="arrow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テキスト ボックス 95"/>
            <p:cNvSpPr txBox="1"/>
            <p:nvPr/>
          </p:nvSpPr>
          <p:spPr>
            <a:xfrm>
              <a:off x="4093649" y="1643743"/>
              <a:ext cx="8354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solidFill>
                    <a:srgbClr val="FFFFFF"/>
                  </a:solidFill>
                </a:rPr>
                <a:t>1587</a:t>
              </a:r>
              <a:r>
                <a:rPr kumimoji="1" lang="en-US" altLang="ja-JP" sz="1400" dirty="0" smtClean="0">
                  <a:solidFill>
                    <a:srgbClr val="FFFFFF"/>
                  </a:solidFill>
                </a:rPr>
                <a:t>mm</a:t>
              </a:r>
              <a:endParaRPr kumimoji="1" lang="ja-JP" altLang="en-US" sz="14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テキスト ボックス 1"/>
          <p:cNvSpPr txBox="1"/>
          <p:nvPr/>
        </p:nvSpPr>
        <p:spPr>
          <a:xfrm>
            <a:off x="8147988" y="1920613"/>
            <a:ext cx="662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BL12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8001703" y="3948645"/>
            <a:ext cx="66236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BL15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7" name="直線矢印コネクタ 46"/>
          <p:cNvCxnSpPr/>
          <p:nvPr/>
        </p:nvCxnSpPr>
        <p:spPr>
          <a:xfrm>
            <a:off x="3623800" y="1146017"/>
            <a:ext cx="769549" cy="133847"/>
          </a:xfrm>
          <a:prstGeom prst="straightConnector1">
            <a:avLst/>
          </a:prstGeom>
          <a:ln w="12700" cmpd="sng">
            <a:solidFill>
              <a:srgbClr val="FF000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テキスト ボックス 49"/>
          <p:cNvSpPr txBox="1"/>
          <p:nvPr/>
        </p:nvSpPr>
        <p:spPr>
          <a:xfrm>
            <a:off x="3729297" y="1180288"/>
            <a:ext cx="71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beam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00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8103588" y="3633927"/>
            <a:ext cx="933269" cy="2462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762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00" b="1" dirty="0">
                <a:solidFill>
                  <a:prstClr val="white"/>
                </a:solidFill>
                <a:ea typeface="ＭＳ Ｐゴシック"/>
                <a:cs typeface="Arial" pitchFamily="34" charset="0"/>
              </a:rPr>
              <a:t>16 July 2009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075379" y="990460"/>
            <a:ext cx="3996000" cy="224676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/>
              <a:t>Specification</a:t>
            </a:r>
          </a:p>
          <a:p>
            <a:pPr algn="just"/>
            <a:r>
              <a:rPr lang="en-US" altLang="ja-JP" sz="1400" dirty="0" smtClean="0"/>
              <a:t>Manufacturer              : KOBE STEEL, LTD. (KSL)</a:t>
            </a:r>
          </a:p>
          <a:p>
            <a:r>
              <a:rPr lang="en-US" altLang="ja-JP" sz="1400" dirty="0" smtClean="0"/>
              <a:t>Type                              </a:t>
            </a:r>
            <a:r>
              <a:rPr kumimoji="1" lang="en-US" altLang="ja-JP" sz="1400" dirty="0" smtClean="0"/>
              <a:t>: </a:t>
            </a:r>
            <a:r>
              <a:rPr lang="en-US" altLang="ja-JP" sz="1400" dirty="0" smtClean="0"/>
              <a:t>horizontal axis</a:t>
            </a:r>
            <a:endParaRPr kumimoji="1" lang="en-US" altLang="ja-JP" sz="1400" dirty="0" smtClean="0"/>
          </a:p>
          <a:p>
            <a:r>
              <a:rPr lang="en-US" altLang="ja-JP" sz="1400" dirty="0" smtClean="0"/>
              <a:t>Rotation speed            : 25,50Hz</a:t>
            </a:r>
          </a:p>
          <a:p>
            <a:r>
              <a:rPr lang="en-US" altLang="ja-JP" sz="1400" dirty="0" smtClean="0"/>
              <a:t>Hammer                       </a:t>
            </a:r>
            <a:r>
              <a:rPr kumimoji="1" lang="en-US" altLang="ja-JP" sz="1400" dirty="0" smtClean="0"/>
              <a:t>: 70</a:t>
            </a:r>
            <a:r>
              <a:rPr kumimoji="1" lang="ja-JP" altLang="en-US" sz="1400" dirty="0" smtClean="0"/>
              <a:t>～</a:t>
            </a:r>
            <a:r>
              <a:rPr kumimoji="1" lang="en-US" altLang="ja-JP" sz="1400" dirty="0" smtClean="0"/>
              <a:t>84mm</a:t>
            </a:r>
            <a:r>
              <a:rPr lang="en-US" altLang="ja-JP" sz="1400" dirty="0" smtClean="0"/>
              <a:t> square, single</a:t>
            </a:r>
            <a:endParaRPr kumimoji="1" lang="en-US" altLang="ja-JP" sz="1400" dirty="0" smtClean="0"/>
          </a:p>
          <a:p>
            <a:r>
              <a:rPr lang="en-US" altLang="ja-JP" sz="1400" dirty="0" smtClean="0"/>
              <a:t>Materials of Hammer : Ni alloy</a:t>
            </a:r>
            <a:endParaRPr kumimoji="1" lang="en-US" altLang="ja-JP" sz="1400" dirty="0" smtClean="0"/>
          </a:p>
          <a:p>
            <a:r>
              <a:rPr lang="en-US" altLang="ja-JP" sz="1400" dirty="0" smtClean="0"/>
              <a:t>Diameter                      : 600mm</a:t>
            </a:r>
            <a:r>
              <a:rPr lang="ja-JP" altLang="en-US" sz="1400" dirty="0" smtClean="0"/>
              <a:t>　</a:t>
            </a:r>
            <a:endParaRPr lang="en-US" altLang="ja-JP" sz="1400" dirty="0" smtClean="0"/>
          </a:p>
          <a:p>
            <a:r>
              <a:rPr lang="en-US" altLang="ja-JP" sz="1400" dirty="0" smtClean="0"/>
              <a:t>Bearing                         </a:t>
            </a:r>
            <a:r>
              <a:rPr kumimoji="1" lang="en-US" altLang="ja-JP" sz="1400" dirty="0" smtClean="0"/>
              <a:t>: </a:t>
            </a:r>
            <a:r>
              <a:rPr lang="en-US" altLang="ja-JP" sz="1400" dirty="0" smtClean="0"/>
              <a:t>ceramics ball bearing</a:t>
            </a:r>
            <a:endParaRPr kumimoji="1" lang="en-US" altLang="ja-JP" sz="1400" dirty="0" smtClean="0"/>
          </a:p>
          <a:p>
            <a:r>
              <a:rPr lang="en-US" altLang="ja-JP" sz="1400" dirty="0" smtClean="0">
                <a:solidFill>
                  <a:srgbClr val="00B0F0"/>
                </a:solidFill>
              </a:rPr>
              <a:t>Motor                           : outer rotor,  induction motor</a:t>
            </a:r>
          </a:p>
          <a:p>
            <a:r>
              <a:rPr kumimoji="1" lang="en-US" altLang="ja-JP" sz="1400" dirty="0" smtClean="0">
                <a:solidFill>
                  <a:srgbClr val="00B0F0"/>
                </a:solidFill>
              </a:rPr>
              <a:t>Cooling                         : </a:t>
            </a:r>
            <a:r>
              <a:rPr lang="en-US" altLang="ja-JP" sz="1400" dirty="0" smtClean="0">
                <a:solidFill>
                  <a:srgbClr val="00B0F0"/>
                </a:solidFill>
              </a:rPr>
              <a:t>air cooling</a:t>
            </a:r>
            <a:endParaRPr kumimoji="1" lang="ja-JP" altLang="en-US" sz="1400" dirty="0">
              <a:solidFill>
                <a:srgbClr val="00B0F0"/>
              </a:solidFill>
            </a:endParaRPr>
          </a:p>
        </p:txBody>
      </p:sp>
      <p:sp>
        <p:nvSpPr>
          <p:cNvPr id="6" name="タイトル 1"/>
          <p:cNvSpPr txBox="1">
            <a:spLocks/>
          </p:cNvSpPr>
          <p:nvPr/>
        </p:nvSpPr>
        <p:spPr>
          <a:xfrm>
            <a:off x="0" y="23573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8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Most used existing T0 chopper</a:t>
            </a:r>
            <a:endParaRPr lang="ja-JP" altLang="en-US" sz="4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0336" y="5562279"/>
            <a:ext cx="3672000" cy="11695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/>
              <a:t>Goal of new </a:t>
            </a:r>
            <a:r>
              <a:rPr lang="en-US" altLang="ja-JP" sz="1400" dirty="0" smtClean="0"/>
              <a:t>T0 chopper</a:t>
            </a:r>
          </a:p>
          <a:p>
            <a:r>
              <a:rPr lang="en-US" altLang="ja-JP" sz="1400" dirty="0" smtClean="0"/>
              <a:t>Rotation speed : </a:t>
            </a:r>
            <a:r>
              <a:rPr lang="en-US" altLang="ja-JP" sz="1400" dirty="0" smtClean="0">
                <a:solidFill>
                  <a:srgbClr val="FF0000"/>
                </a:solidFill>
              </a:rPr>
              <a:t>Max. 100Hz</a:t>
            </a:r>
          </a:p>
          <a:p>
            <a:r>
              <a:rPr lang="en-US" altLang="ja-JP" sz="1400" dirty="0" smtClean="0"/>
              <a:t>                             (original designed specification)</a:t>
            </a:r>
          </a:p>
          <a:p>
            <a:r>
              <a:rPr lang="en-US" altLang="ja-JP" sz="1400" dirty="0" smtClean="0"/>
              <a:t>long term maintenance period : &gt; </a:t>
            </a:r>
            <a:r>
              <a:rPr lang="en-US" altLang="ja-JP" sz="1400" dirty="0" smtClean="0">
                <a:solidFill>
                  <a:srgbClr val="FF0000"/>
                </a:solidFill>
              </a:rPr>
              <a:t>50,000 h</a:t>
            </a:r>
          </a:p>
          <a:p>
            <a:r>
              <a:rPr lang="en-US" altLang="ja-JP" sz="1400" dirty="0" smtClean="0">
                <a:solidFill>
                  <a:srgbClr val="FF0000"/>
                </a:solidFill>
              </a:rPr>
              <a:t>High reliability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075379" y="3353617"/>
            <a:ext cx="3996000" cy="203132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solidFill>
                  <a:srgbClr val="00B050"/>
                </a:solidFill>
              </a:rPr>
              <a:t>Experiences</a:t>
            </a:r>
          </a:p>
          <a:p>
            <a:pPr algn="just"/>
            <a:r>
              <a:rPr lang="en-US" altLang="ja-JP" sz="1400" dirty="0" smtClean="0">
                <a:solidFill>
                  <a:srgbClr val="00B050"/>
                </a:solidFill>
              </a:rPr>
              <a:t>Discharge problem : motor state coil in vacuum</a:t>
            </a:r>
          </a:p>
          <a:p>
            <a:pPr algn="just"/>
            <a:r>
              <a:rPr lang="en-US" altLang="ja-JP" sz="1400" dirty="0">
                <a:solidFill>
                  <a:srgbClr val="00B050"/>
                </a:solidFill>
              </a:rPr>
              <a:t> </a:t>
            </a:r>
            <a:r>
              <a:rPr lang="en-US" altLang="ja-JP" sz="1400" dirty="0" smtClean="0">
                <a:solidFill>
                  <a:srgbClr val="00B050"/>
                </a:solidFill>
              </a:rPr>
              <a:t>                                    power cable terminal in vacuum</a:t>
            </a:r>
          </a:p>
          <a:p>
            <a:pPr algn="just"/>
            <a:r>
              <a:rPr lang="en-US" altLang="ja-JP" sz="1400" dirty="0">
                <a:solidFill>
                  <a:srgbClr val="00B050"/>
                </a:solidFill>
              </a:rPr>
              <a:t> </a:t>
            </a:r>
            <a:r>
              <a:rPr lang="en-US" altLang="ja-JP" sz="1400" dirty="0" smtClean="0">
                <a:solidFill>
                  <a:srgbClr val="00B050"/>
                </a:solidFill>
              </a:rPr>
              <a:t>                                    power cable covering in vacuum</a:t>
            </a:r>
          </a:p>
          <a:p>
            <a:r>
              <a:rPr lang="en-US" altLang="ja-JP" sz="1400" dirty="0" smtClean="0">
                <a:solidFill>
                  <a:srgbClr val="00B050"/>
                </a:solidFill>
              </a:rPr>
              <a:t>Rotation speed       : unstable 50Hz operation </a:t>
            </a:r>
          </a:p>
          <a:p>
            <a:endParaRPr kumimoji="1" lang="en-US" altLang="ja-JP" sz="1400" dirty="0">
              <a:solidFill>
                <a:srgbClr val="00B050"/>
              </a:solidFill>
            </a:endParaRPr>
          </a:p>
          <a:p>
            <a:endParaRPr kumimoji="1" lang="en-US" altLang="ja-JP" sz="1400" dirty="0" smtClean="0">
              <a:solidFill>
                <a:srgbClr val="00B050"/>
              </a:solidFill>
            </a:endParaRPr>
          </a:p>
          <a:p>
            <a:r>
              <a:rPr lang="en-US" altLang="ja-JP" sz="1400" dirty="0" smtClean="0">
                <a:solidFill>
                  <a:srgbClr val="00B050"/>
                </a:solidFill>
              </a:rPr>
              <a:t>Compact i</a:t>
            </a:r>
            <a:r>
              <a:rPr kumimoji="1" lang="en-US" altLang="ja-JP" sz="1400" dirty="0" smtClean="0">
                <a:solidFill>
                  <a:srgbClr val="00B050"/>
                </a:solidFill>
              </a:rPr>
              <a:t>nside motor type T0 chopper did not work well.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204" y="990460"/>
            <a:ext cx="5094947" cy="4001241"/>
          </a:xfrm>
          <a:prstGeom prst="rect">
            <a:avLst/>
          </a:prstGeom>
        </p:spPr>
      </p:pic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776251"/>
              </p:ext>
            </p:extLst>
          </p:nvPr>
        </p:nvGraphicFramePr>
        <p:xfrm>
          <a:off x="3877406" y="5535903"/>
          <a:ext cx="5184000" cy="124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000"/>
                <a:gridCol w="1296000"/>
                <a:gridCol w="1296000"/>
                <a:gridCol w="12960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2015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2016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2017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2018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82619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u="none" strike="noStrike" dirty="0" smtClean="0">
                          <a:effectLst/>
                        </a:rPr>
                        <a:t>・</a:t>
                      </a:r>
                      <a:r>
                        <a:rPr lang="en-US" altLang="ja-JP" sz="1400" u="none" strike="noStrike" dirty="0" smtClean="0">
                          <a:effectLst/>
                        </a:rPr>
                        <a:t>designing </a:t>
                      </a:r>
                    </a:p>
                    <a:p>
                      <a:pPr algn="l" fontAlgn="ctr"/>
                      <a:r>
                        <a:rPr lang="ja-JP" altLang="en-US" sz="1400" u="none" strike="noStrike" dirty="0" smtClean="0">
                          <a:effectLst/>
                        </a:rPr>
                        <a:t>・</a:t>
                      </a:r>
                      <a:r>
                        <a:rPr lang="en-US" altLang="ja-JP" sz="1400" u="none" strike="noStrike" dirty="0" smtClean="0">
                          <a:effectLst/>
                        </a:rPr>
                        <a:t>element trial </a:t>
                      </a:r>
                    </a:p>
                    <a:p>
                      <a:pPr algn="l" fontAlgn="ctr"/>
                      <a:r>
                        <a:rPr lang="en-US" altLang="ja-JP" sz="1400" u="none" strike="noStrike" dirty="0" smtClean="0">
                          <a:effectLst/>
                        </a:rPr>
                        <a:t>  production 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400" u="none" strike="noStrike" dirty="0" smtClean="0">
                          <a:effectLst/>
                        </a:rPr>
                        <a:t>・</a:t>
                      </a:r>
                      <a:r>
                        <a:rPr lang="en-US" altLang="ja-JP" sz="1400" u="none" strike="noStrike" dirty="0" smtClean="0">
                          <a:effectLst/>
                        </a:rPr>
                        <a:t>prototype </a:t>
                      </a:r>
                    </a:p>
                    <a:p>
                      <a:pPr algn="l" fontAlgn="ctr"/>
                      <a:r>
                        <a:rPr lang="en-US" altLang="ja-JP" sz="1400" u="none" strike="noStrike" dirty="0" smtClean="0">
                          <a:effectLst/>
                        </a:rPr>
                        <a:t>  machine</a:t>
                      </a:r>
                      <a:endParaRPr lang="en-US" altLang="ja-JP" sz="1400" b="0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・</a:t>
                      </a:r>
                      <a:r>
                        <a:rPr lang="en-US" altLang="ja-JP" sz="14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long term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  operation test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u="none" strike="noStrike" dirty="0" smtClean="0">
                          <a:effectLst/>
                        </a:rPr>
                        <a:t>・</a:t>
                      </a:r>
                      <a:r>
                        <a:rPr lang="en-US" altLang="ja-JP" sz="1400" u="none" strike="noStrike" dirty="0" smtClean="0">
                          <a:effectLst/>
                        </a:rPr>
                        <a:t>prototype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u="none" strike="noStrike" dirty="0" smtClean="0">
                          <a:effectLst/>
                        </a:rPr>
                        <a:t>  machine</a:t>
                      </a:r>
                      <a:endParaRPr lang="en-US" altLang="ja-JP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・</a:t>
                      </a:r>
                      <a:r>
                        <a:rPr lang="en-US" altLang="ja-JP" sz="14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operation test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・</a:t>
                      </a:r>
                      <a:r>
                        <a:rPr lang="en-US" altLang="ja-JP" sz="14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actual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  machine</a:t>
                      </a:r>
                      <a:endParaRPr lang="en-US" altLang="ja-JP" sz="1400" b="0" i="0" u="none" strike="noStrike" dirty="0" smtClean="0">
                        <a:solidFill>
                          <a:srgbClr val="FF0000"/>
                        </a:solidFill>
                        <a:effectLst/>
                        <a:latin typeface="ＭＳ Ｐゴシック" panose="020B0600070205080204" pitchFamily="50" charset="-128"/>
                        <a:ea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下矢印 11"/>
          <p:cNvSpPr/>
          <p:nvPr/>
        </p:nvSpPr>
        <p:spPr>
          <a:xfrm>
            <a:off x="6921257" y="4520872"/>
            <a:ext cx="359229" cy="2935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-37204" y="621128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Compact type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76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" r="7037"/>
          <a:stretch/>
        </p:blipFill>
        <p:spPr bwMode="auto">
          <a:xfrm>
            <a:off x="71120" y="1891744"/>
            <a:ext cx="6408000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角丸四角形 6"/>
          <p:cNvSpPr/>
          <p:nvPr/>
        </p:nvSpPr>
        <p:spPr>
          <a:xfrm>
            <a:off x="234801" y="1815420"/>
            <a:ext cx="2121516" cy="432000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Single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hammer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4085481" y="2259300"/>
            <a:ext cx="883239" cy="1059904"/>
          </a:xfrm>
          <a:prstGeom prst="straightConnector1">
            <a:avLst/>
          </a:prstGeom>
          <a:ln w="1905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角丸四角形 8"/>
          <p:cNvSpPr/>
          <p:nvPr/>
        </p:nvSpPr>
        <p:spPr>
          <a:xfrm>
            <a:off x="5461519" y="1815420"/>
            <a:ext cx="2521337" cy="432000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Canned thin 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motor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 flipH="1">
            <a:off x="6346451" y="2317566"/>
            <a:ext cx="541246" cy="1584224"/>
          </a:xfrm>
          <a:prstGeom prst="straightConnector1">
            <a:avLst/>
          </a:prstGeom>
          <a:ln w="1905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角丸四角形 12"/>
          <p:cNvSpPr/>
          <p:nvPr/>
        </p:nvSpPr>
        <p:spPr>
          <a:xfrm>
            <a:off x="3293392" y="1815420"/>
            <a:ext cx="1260000" cy="432000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Brazing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1241989" y="2317566"/>
            <a:ext cx="551476" cy="841105"/>
          </a:xfrm>
          <a:prstGeom prst="straightConnector1">
            <a:avLst/>
          </a:prstGeom>
          <a:ln w="1905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角丸四角形 18"/>
          <p:cNvSpPr/>
          <p:nvPr/>
        </p:nvSpPr>
        <p:spPr>
          <a:xfrm>
            <a:off x="700057" y="6308739"/>
            <a:ext cx="5256584" cy="432048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Same mount attachment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0628" y="609300"/>
            <a:ext cx="388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hin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ermanent magnet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PM)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motor </a:t>
            </a:r>
            <a:endParaRPr lang="en-US" altLang="ja-JP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resolver</a:t>
            </a:r>
          </a:p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Single hammer</a:t>
            </a:r>
          </a:p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Air cooling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909528" y="580018"/>
            <a:ext cx="5318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High rotation speed : 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100Hz</a:t>
            </a:r>
          </a:p>
          <a:p>
            <a:r>
              <a:rPr kumimoji="1" lang="ja-JP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kumimoji="1" lang="en-US" altLang="ja-JP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igh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durability : 50000 h continuous operation</a:t>
            </a:r>
          </a:p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Mount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compatibility (same length and attachment)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タイトル 1"/>
          <p:cNvSpPr txBox="1">
            <a:spLocks/>
          </p:cNvSpPr>
          <p:nvPr/>
        </p:nvSpPr>
        <p:spPr>
          <a:xfrm>
            <a:off x="0" y="23573"/>
            <a:ext cx="91440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4800" b="1" dirty="0" smtClean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New high durability T0 chopper</a:t>
            </a:r>
            <a:endParaRPr lang="ja-JP" altLang="en-US" sz="4800" b="1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1" name="Picture 2" descr="C:\Users\Wartaru Kambara\Pictures\MLF\T0Ⅱ\P82124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5" r="7323"/>
          <a:stretch/>
        </p:blipFill>
        <p:spPr bwMode="auto">
          <a:xfrm>
            <a:off x="6923642" y="2572914"/>
            <a:ext cx="2118428" cy="201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直線矢印コネクタ 22"/>
          <p:cNvCxnSpPr/>
          <p:nvPr/>
        </p:nvCxnSpPr>
        <p:spPr>
          <a:xfrm>
            <a:off x="7194265" y="2256064"/>
            <a:ext cx="455724" cy="316850"/>
          </a:xfrm>
          <a:prstGeom prst="straightConnector1">
            <a:avLst/>
          </a:prstGeom>
          <a:ln w="19050">
            <a:solidFill>
              <a:srgbClr val="FFC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6490686" y="4673186"/>
            <a:ext cx="2737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Power  : 5.8kW</a:t>
            </a:r>
          </a:p>
          <a:p>
            <a:r>
              <a:rPr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Max. rotation speed : 60000rpm</a:t>
            </a:r>
          </a:p>
          <a:p>
            <a:r>
              <a:rPr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Max torque : 9.2Nm</a:t>
            </a:r>
          </a:p>
          <a:p>
            <a:r>
              <a:rPr lang="en-US" altLang="ja-JP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Thickness : 80mm</a:t>
            </a:r>
            <a:endParaRPr lang="en-US" altLang="ja-JP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77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ピクチャ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92" y="1281083"/>
            <a:ext cx="239395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0" y="-83641"/>
            <a:ext cx="428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sz="32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Fermi chopper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68" y="4022622"/>
            <a:ext cx="2742674" cy="272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918857" y="-83641"/>
            <a:ext cx="52251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ja-JP" sz="3200" b="1" dirty="0" smtClean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Low speed disk chopper</a:t>
            </a:r>
            <a:endParaRPr lang="en-US" altLang="ja-JP" sz="3200" b="1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274111" y="451747"/>
            <a:ext cx="19111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Works well</a:t>
            </a:r>
          </a:p>
          <a:p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various type</a:t>
            </a:r>
          </a:p>
          <a:p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single</a:t>
            </a:r>
          </a:p>
          <a:p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double</a:t>
            </a:r>
          </a:p>
          <a:p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aperture angle</a:t>
            </a:r>
          </a:p>
          <a:p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KSL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99292" y="451747"/>
            <a:ext cx="22874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Works well</a:t>
            </a:r>
          </a:p>
          <a:p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Max. 600Hz </a:t>
            </a:r>
          </a:p>
          <a:p>
            <a:r>
              <a:rPr lang="en-US" altLang="ja-JP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MTC , SKF, </a:t>
            </a:r>
            <a:r>
              <a:rPr lang="en-US" altLang="ja-JP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Mirrotron</a:t>
            </a:r>
            <a:endParaRPr kumimoji="1"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/>
          <a:srcRect r="4742"/>
          <a:stretch/>
        </p:blipFill>
        <p:spPr>
          <a:xfrm>
            <a:off x="4497874" y="3910537"/>
            <a:ext cx="4536000" cy="294746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/>
          <a:srcRect r="9020"/>
          <a:stretch/>
        </p:blipFill>
        <p:spPr>
          <a:xfrm>
            <a:off x="4643137" y="822037"/>
            <a:ext cx="4356000" cy="2927926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6243861" y="6470089"/>
            <a:ext cx="17331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double disk type</a:t>
            </a:r>
            <a:endParaRPr kumimoji="1" lang="ja-JP" altLang="en-US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357674" y="3472934"/>
            <a:ext cx="16193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single disk type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8125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Shieldings</a:t>
            </a:r>
            <a:endParaRPr kumimoji="1"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23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63823"/>
            <a:ext cx="9144000" cy="720000"/>
          </a:xfrm>
        </p:spPr>
        <p:txBody>
          <a:bodyPr>
            <a:normAutofit/>
          </a:bodyPr>
          <a:lstStyle/>
          <a:p>
            <a:r>
              <a:rPr lang="en-US" altLang="ja-JP" sz="3600" b="1" dirty="0">
                <a:latin typeface="Arial" panose="020B0604020202020204" pitchFamily="34" charset="0"/>
                <a:cs typeface="Arial" panose="020B0604020202020204" pitchFamily="34" charset="0"/>
              </a:rPr>
              <a:t>Radiation Protection Concept in J-PARC</a:t>
            </a:r>
            <a:endParaRPr lang="ja-JP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755576" y="1968500"/>
            <a:ext cx="8007424" cy="48006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2339752" y="3399216"/>
            <a:ext cx="6264696" cy="321748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9050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4" name="テキスト ボックス 14"/>
          <p:cNvSpPr txBox="1">
            <a:spLocks noChangeArrowheads="1"/>
          </p:cNvSpPr>
          <p:nvPr/>
        </p:nvSpPr>
        <p:spPr bwMode="auto">
          <a:xfrm>
            <a:off x="912911" y="1131744"/>
            <a:ext cx="3942105" cy="9233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000000"/>
                </a:solidFill>
                <a:cs typeface="Arial" charset="0"/>
              </a:rPr>
              <a:t>Site Boundary : 0.25 </a:t>
            </a:r>
            <a:r>
              <a:rPr lang="en-US" altLang="ja-JP" dirty="0" err="1">
                <a:solidFill>
                  <a:srgbClr val="000000"/>
                </a:solidFill>
                <a:cs typeface="Arial" charset="0"/>
              </a:rPr>
              <a:t>mSv</a:t>
            </a:r>
            <a:r>
              <a:rPr lang="en-US" altLang="ja-JP" dirty="0">
                <a:solidFill>
                  <a:srgbClr val="000000"/>
                </a:solidFill>
                <a:cs typeface="Arial" charset="0"/>
              </a:rPr>
              <a:t> / 3 months</a:t>
            </a:r>
          </a:p>
          <a:p>
            <a:pPr eaLnBrk="1" hangingPunct="1"/>
            <a:r>
              <a:rPr lang="en-US" altLang="ja-JP" dirty="0">
                <a:solidFill>
                  <a:srgbClr val="000000"/>
                </a:solidFill>
                <a:cs typeface="Arial" charset="0"/>
              </a:rPr>
              <a:t>                         (0.115</a:t>
            </a:r>
            <a:r>
              <a:rPr lang="en-US" altLang="ja-JP" dirty="0">
                <a:solidFill>
                  <a:srgbClr val="000000"/>
                </a:solidFill>
                <a:latin typeface="Symbol" panose="05050102010706020507" pitchFamily="18" charset="2"/>
                <a:cs typeface="Arial" charset="0"/>
              </a:rPr>
              <a:t> </a:t>
            </a:r>
            <a:r>
              <a:rPr lang="en-US" altLang="ja-JP" dirty="0" err="1">
                <a:solidFill>
                  <a:srgbClr val="000000"/>
                </a:solidFill>
                <a:latin typeface="Symbol" panose="05050102010706020507" pitchFamily="18" charset="2"/>
                <a:cs typeface="Arial" charset="0"/>
              </a:rPr>
              <a:t>m</a:t>
            </a:r>
            <a:r>
              <a:rPr lang="en-US" altLang="ja-JP" dirty="0" err="1">
                <a:solidFill>
                  <a:srgbClr val="000000"/>
                </a:solidFill>
                <a:cs typeface="Arial" charset="0"/>
              </a:rPr>
              <a:t>Sv</a:t>
            </a:r>
            <a:r>
              <a:rPr lang="en-US" altLang="ja-JP" dirty="0">
                <a:solidFill>
                  <a:srgbClr val="000000"/>
                </a:solidFill>
                <a:cs typeface="Arial" charset="0"/>
              </a:rPr>
              <a:t>/h)</a:t>
            </a:r>
          </a:p>
          <a:p>
            <a:pPr eaLnBrk="1" hangingPunct="1"/>
            <a:r>
              <a:rPr lang="en-US" altLang="ja-JP" dirty="0">
                <a:solidFill>
                  <a:srgbClr val="000000"/>
                </a:solidFill>
                <a:cs typeface="Arial" charset="0"/>
              </a:rPr>
              <a:t>                         </a:t>
            </a:r>
            <a:r>
              <a:rPr lang="en-US" altLang="ja-JP" sz="1400" dirty="0">
                <a:solidFill>
                  <a:srgbClr val="000000"/>
                </a:solidFill>
                <a:cs typeface="Arial" charset="0"/>
              </a:rPr>
              <a:t>3 months =&gt; 2,184 h</a:t>
            </a:r>
            <a:r>
              <a:rPr lang="en-US" altLang="ja-JP" dirty="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sp>
        <p:nvSpPr>
          <p:cNvPr id="25" name="テキスト ボックス 15"/>
          <p:cNvSpPr txBox="1">
            <a:spLocks noChangeArrowheads="1"/>
          </p:cNvSpPr>
          <p:nvPr/>
        </p:nvSpPr>
        <p:spPr bwMode="auto">
          <a:xfrm>
            <a:off x="2528823" y="3162324"/>
            <a:ext cx="5057795" cy="9233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000000"/>
                </a:solidFill>
                <a:cs typeface="Arial" charset="0"/>
              </a:rPr>
              <a:t>Controlled Area Boundary : 1.3 </a:t>
            </a:r>
            <a:r>
              <a:rPr lang="en-US" altLang="ja-JP" dirty="0" err="1">
                <a:solidFill>
                  <a:srgbClr val="000000"/>
                </a:solidFill>
                <a:cs typeface="Arial" charset="0"/>
              </a:rPr>
              <a:t>mSv</a:t>
            </a:r>
            <a:r>
              <a:rPr lang="en-US" altLang="ja-JP" dirty="0">
                <a:solidFill>
                  <a:srgbClr val="000000"/>
                </a:solidFill>
                <a:cs typeface="Arial" charset="0"/>
              </a:rPr>
              <a:t> / 3 months</a:t>
            </a:r>
          </a:p>
          <a:p>
            <a:pPr eaLnBrk="1" hangingPunct="1"/>
            <a:r>
              <a:rPr lang="en-US" altLang="ja-JP" dirty="0">
                <a:solidFill>
                  <a:srgbClr val="000000"/>
                </a:solidFill>
                <a:cs typeface="Arial" charset="0"/>
              </a:rPr>
              <a:t>			 (2.6 </a:t>
            </a:r>
            <a:r>
              <a:rPr lang="en-US" altLang="ja-JP" dirty="0" err="1">
                <a:solidFill>
                  <a:srgbClr val="000000"/>
                </a:solidFill>
                <a:latin typeface="Symbol" panose="05050102010706020507" pitchFamily="18" charset="2"/>
                <a:cs typeface="Arial" charset="0"/>
              </a:rPr>
              <a:t>m</a:t>
            </a:r>
            <a:r>
              <a:rPr lang="en-US" altLang="ja-JP" dirty="0" err="1">
                <a:solidFill>
                  <a:srgbClr val="000000"/>
                </a:solidFill>
                <a:cs typeface="Arial" charset="0"/>
              </a:rPr>
              <a:t>Sv</a:t>
            </a:r>
            <a:r>
              <a:rPr lang="en-US" altLang="ja-JP" dirty="0">
                <a:solidFill>
                  <a:srgbClr val="000000"/>
                </a:solidFill>
                <a:cs typeface="Arial" charset="0"/>
              </a:rPr>
              <a:t>/h)</a:t>
            </a:r>
          </a:p>
          <a:p>
            <a:pPr eaLnBrk="1" hangingPunct="1"/>
            <a:r>
              <a:rPr lang="en-US" altLang="ja-JP" dirty="0">
                <a:solidFill>
                  <a:srgbClr val="000000"/>
                </a:solidFill>
                <a:cs typeface="Arial" charset="0"/>
              </a:rPr>
              <a:t>                                             </a:t>
            </a:r>
            <a:r>
              <a:rPr lang="en-US" altLang="ja-JP" sz="1400" dirty="0">
                <a:solidFill>
                  <a:srgbClr val="000000"/>
                </a:solidFill>
                <a:cs typeface="Arial" charset="0"/>
              </a:rPr>
              <a:t>3 months =&gt; 500 hours</a:t>
            </a:r>
            <a:r>
              <a:rPr lang="en-US" altLang="ja-JP" dirty="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sp>
        <p:nvSpPr>
          <p:cNvPr id="28" name="角丸四角形 27"/>
          <p:cNvSpPr/>
          <p:nvPr/>
        </p:nvSpPr>
        <p:spPr>
          <a:xfrm>
            <a:off x="1515538" y="2891830"/>
            <a:ext cx="7171261" cy="3785567"/>
          </a:xfrm>
          <a:prstGeom prst="roundRect">
            <a:avLst>
              <a:gd name="adj" fmla="val 0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15"/>
          <p:cNvSpPr txBox="1">
            <a:spLocks noChangeArrowheads="1"/>
          </p:cNvSpPr>
          <p:nvPr/>
        </p:nvSpPr>
        <p:spPr bwMode="auto">
          <a:xfrm>
            <a:off x="3275856" y="4531171"/>
            <a:ext cx="4941912" cy="92333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000000"/>
                </a:solidFill>
                <a:cs typeface="Arial" charset="0"/>
              </a:rPr>
              <a:t>Region of Regular Access: &lt; 1 </a:t>
            </a:r>
            <a:r>
              <a:rPr lang="en-US" altLang="ja-JP" dirty="0" err="1">
                <a:solidFill>
                  <a:srgbClr val="000000"/>
                </a:solidFill>
                <a:cs typeface="Arial" charset="0"/>
              </a:rPr>
              <a:t>mSv</a:t>
            </a:r>
            <a:r>
              <a:rPr lang="en-US" altLang="ja-JP" dirty="0">
                <a:solidFill>
                  <a:srgbClr val="000000"/>
                </a:solidFill>
                <a:cs typeface="Arial" charset="0"/>
              </a:rPr>
              <a:t> / week</a:t>
            </a:r>
          </a:p>
          <a:p>
            <a:pPr eaLnBrk="1" hangingPunct="1"/>
            <a:r>
              <a:rPr lang="en-US" altLang="ja-JP" dirty="0">
                <a:solidFill>
                  <a:srgbClr val="000000"/>
                </a:solidFill>
                <a:cs typeface="Arial" charset="0"/>
              </a:rPr>
              <a:t>                                          (</a:t>
            </a:r>
            <a:r>
              <a:rPr lang="en-US" altLang="ja-JP" dirty="0">
                <a:solidFill>
                  <a:schemeClr val="accent2"/>
                </a:solidFill>
                <a:cs typeface="Arial" charset="0"/>
              </a:rPr>
              <a:t>25 </a:t>
            </a:r>
            <a:r>
              <a:rPr lang="en-US" altLang="ja-JP" dirty="0" err="1">
                <a:solidFill>
                  <a:schemeClr val="accent2"/>
                </a:solidFill>
                <a:latin typeface="Symbol" panose="05050102010706020507" pitchFamily="18" charset="2"/>
                <a:cs typeface="Arial" charset="0"/>
              </a:rPr>
              <a:t>m</a:t>
            </a:r>
            <a:r>
              <a:rPr lang="en-US" altLang="ja-JP" dirty="0" err="1">
                <a:solidFill>
                  <a:schemeClr val="accent2"/>
                </a:solidFill>
                <a:cs typeface="Arial" charset="0"/>
              </a:rPr>
              <a:t>Sv</a:t>
            </a:r>
            <a:r>
              <a:rPr lang="en-US" altLang="ja-JP" dirty="0">
                <a:solidFill>
                  <a:schemeClr val="accent2"/>
                </a:solidFill>
                <a:cs typeface="Arial" charset="0"/>
              </a:rPr>
              <a:t>/h</a:t>
            </a:r>
            <a:r>
              <a:rPr lang="en-US" altLang="ja-JP" dirty="0">
                <a:solidFill>
                  <a:srgbClr val="000000"/>
                </a:solidFill>
                <a:cs typeface="Arial" charset="0"/>
              </a:rPr>
              <a:t>)</a:t>
            </a:r>
          </a:p>
          <a:p>
            <a:pPr eaLnBrk="1" hangingPunct="1"/>
            <a:r>
              <a:rPr lang="en-US" altLang="ja-JP" sz="1600" dirty="0">
                <a:solidFill>
                  <a:srgbClr val="000000"/>
                </a:solidFill>
                <a:cs typeface="Arial" charset="0"/>
              </a:rPr>
              <a:t>       </a:t>
            </a:r>
            <a:r>
              <a:rPr lang="en-US" altLang="ja-JP" sz="1600" dirty="0" smtClean="0">
                <a:solidFill>
                  <a:srgbClr val="000000"/>
                </a:solidFill>
                <a:cs typeface="Arial" charset="0"/>
              </a:rPr>
              <a:t>                                         </a:t>
            </a:r>
            <a:r>
              <a:rPr lang="en-US" altLang="ja-JP" sz="1600" dirty="0">
                <a:solidFill>
                  <a:srgbClr val="000000"/>
                </a:solidFill>
                <a:cs typeface="Arial" charset="0"/>
              </a:rPr>
              <a:t>1 week =&gt; 40 hours </a:t>
            </a: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5715177" y="5650664"/>
            <a:ext cx="2704480" cy="670884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dirty="0">
                <a:solidFill>
                  <a:schemeClr val="bg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Restricted &amp; Forbidden Area</a:t>
            </a:r>
            <a:endParaRPr lang="ja-JP" altLang="en-US" dirty="0">
              <a:solidFill>
                <a:schemeClr val="bg1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9" name="テキスト ボックス 15"/>
          <p:cNvSpPr txBox="1">
            <a:spLocks noChangeArrowheads="1"/>
          </p:cNvSpPr>
          <p:nvPr/>
        </p:nvSpPr>
        <p:spPr bwMode="auto">
          <a:xfrm>
            <a:off x="1619672" y="2428374"/>
            <a:ext cx="4286751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lgDash"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000000"/>
                </a:solidFill>
                <a:cs typeface="Arial" charset="0"/>
              </a:rPr>
              <a:t>Buffer Area Boundary : 20 </a:t>
            </a:r>
            <a:r>
              <a:rPr lang="en-US" altLang="ja-JP" dirty="0" err="1">
                <a:solidFill>
                  <a:srgbClr val="000000"/>
                </a:solidFill>
                <a:latin typeface="Symbol" panose="05050102010706020507" pitchFamily="18" charset="2"/>
                <a:cs typeface="Arial" charset="0"/>
              </a:rPr>
              <a:t>m</a:t>
            </a:r>
            <a:r>
              <a:rPr lang="en-US" altLang="ja-JP" dirty="0" err="1">
                <a:solidFill>
                  <a:srgbClr val="000000"/>
                </a:solidFill>
                <a:cs typeface="Arial" charset="0"/>
              </a:rPr>
              <a:t>Sv</a:t>
            </a:r>
            <a:r>
              <a:rPr lang="en-US" altLang="ja-JP" dirty="0">
                <a:solidFill>
                  <a:srgbClr val="000000"/>
                </a:solidFill>
                <a:cs typeface="Arial" charset="0"/>
              </a:rPr>
              <a:t> / 1 week</a:t>
            </a:r>
          </a:p>
          <a:p>
            <a:pPr eaLnBrk="1" hangingPunct="1"/>
            <a:r>
              <a:rPr lang="en-US" altLang="ja-JP" dirty="0">
                <a:solidFill>
                  <a:srgbClr val="000000"/>
                </a:solidFill>
                <a:cs typeface="Arial" charset="0"/>
              </a:rPr>
              <a:t>	                      (</a:t>
            </a:r>
            <a:r>
              <a:rPr lang="en-US" altLang="ja-JP" dirty="0">
                <a:solidFill>
                  <a:schemeClr val="accent2"/>
                </a:solidFill>
                <a:cs typeface="Arial" charset="0"/>
              </a:rPr>
              <a:t>0.5 </a:t>
            </a:r>
            <a:r>
              <a:rPr lang="en-US" altLang="ja-JP" dirty="0" err="1">
                <a:solidFill>
                  <a:schemeClr val="accent2"/>
                </a:solidFill>
                <a:latin typeface="Symbol" panose="05050102010706020507" pitchFamily="18" charset="2"/>
                <a:cs typeface="Arial" charset="0"/>
              </a:rPr>
              <a:t>m</a:t>
            </a:r>
            <a:r>
              <a:rPr lang="en-US" altLang="ja-JP" dirty="0" err="1">
                <a:solidFill>
                  <a:schemeClr val="accent2"/>
                </a:solidFill>
                <a:cs typeface="Arial" charset="0"/>
              </a:rPr>
              <a:t>Sv</a:t>
            </a:r>
            <a:r>
              <a:rPr lang="en-US" altLang="ja-JP" dirty="0">
                <a:solidFill>
                  <a:schemeClr val="accent2"/>
                </a:solidFill>
                <a:cs typeface="Arial" charset="0"/>
              </a:rPr>
              <a:t>/h</a:t>
            </a:r>
            <a:r>
              <a:rPr lang="en-US" altLang="ja-JP" dirty="0">
                <a:solidFill>
                  <a:srgbClr val="000000"/>
                </a:solidFill>
                <a:cs typeface="Arial" charset="0"/>
              </a:rPr>
              <a:t>)</a:t>
            </a:r>
          </a:p>
        </p:txBody>
      </p:sp>
      <p:cxnSp>
        <p:nvCxnSpPr>
          <p:cNvPr id="31" name="直線矢印コネクタ 30"/>
          <p:cNvCxnSpPr>
            <a:endCxn id="34" idx="1"/>
          </p:cNvCxnSpPr>
          <p:nvPr/>
        </p:nvCxnSpPr>
        <p:spPr>
          <a:xfrm>
            <a:off x="4783163" y="1349712"/>
            <a:ext cx="561256" cy="458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正方形/長方形 31"/>
          <p:cNvSpPr/>
          <p:nvPr/>
        </p:nvSpPr>
        <p:spPr>
          <a:xfrm>
            <a:off x="5502369" y="760388"/>
            <a:ext cx="3318103" cy="1147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200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Contributions  of all facilities in the site, including the research reactors, which are not J-PARC facilities, need to be counted.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200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J-PARC contribution should be less than 0.05 </a:t>
            </a:r>
            <a:r>
              <a:rPr lang="en-US" altLang="ja-JP" sz="1200" dirty="0" err="1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mSv</a:t>
            </a:r>
            <a:r>
              <a:rPr lang="en-US" altLang="ja-JP" sz="1200" dirty="0">
                <a:solidFill>
                  <a:schemeClr val="tx1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/3 month.</a:t>
            </a:r>
          </a:p>
        </p:txBody>
      </p:sp>
      <p:sp>
        <p:nvSpPr>
          <p:cNvPr id="34" name="左中かっこ 33"/>
          <p:cNvSpPr/>
          <p:nvPr/>
        </p:nvSpPr>
        <p:spPr>
          <a:xfrm>
            <a:off x="5344419" y="922251"/>
            <a:ext cx="218007" cy="864096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313956" y="4862953"/>
            <a:ext cx="2248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Neutron instrument outer surface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0" y="558382"/>
            <a:ext cx="47019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Requirements</a:t>
            </a:r>
            <a:r>
              <a:rPr lang="en-US" altLang="ja-JP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on External Dose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6985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36000" y="-25399"/>
            <a:ext cx="9072000" cy="720000"/>
          </a:xfrm>
        </p:spPr>
        <p:txBody>
          <a:bodyPr>
            <a:normAutofit/>
          </a:bodyPr>
          <a:lstStyle/>
          <a:p>
            <a:r>
              <a:rPr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Radiation Controlled </a:t>
            </a:r>
            <a:r>
              <a:rPr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Area of MLF</a:t>
            </a:r>
            <a:endParaRPr kumimoji="1"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rrowheads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8" t="3011" r="30424" b="5200"/>
          <a:stretch>
            <a:fillRect/>
          </a:stretch>
        </p:blipFill>
        <p:spPr bwMode="auto">
          <a:xfrm>
            <a:off x="323528" y="815083"/>
            <a:ext cx="7753351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正方形/長方形 5"/>
          <p:cNvSpPr/>
          <p:nvPr/>
        </p:nvSpPr>
        <p:spPr>
          <a:xfrm>
            <a:off x="827584" y="1484784"/>
            <a:ext cx="2088232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619672" y="1117566"/>
            <a:ext cx="19442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Controlled Area</a:t>
            </a:r>
            <a:endParaRPr kumimoji="1" lang="ja-JP" altLang="en-US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2699792" y="2564904"/>
            <a:ext cx="432048" cy="648072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1689428" y="2245833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&lt; 0.25 </a:t>
            </a:r>
            <a:r>
              <a:rPr kumimoji="1" lang="en-US" altLang="ja-JP" dirty="0" err="1">
                <a:solidFill>
                  <a:srgbClr val="FF0000"/>
                </a:solidFill>
                <a:latin typeface="Symbol" panose="05050102010706020507" pitchFamily="18" charset="2"/>
                <a:ea typeface="Arial Unicode MS" panose="020B0604020202020204" pitchFamily="50" charset="-128"/>
                <a:cs typeface="Arial Unicode MS" panose="020B0604020202020204" pitchFamily="50" charset="-128"/>
              </a:rPr>
              <a:t>m</a:t>
            </a:r>
            <a:r>
              <a:rPr kumimoji="1" lang="en-US" altLang="ja-JP" dirty="0" err="1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Sv</a:t>
            </a:r>
            <a:r>
              <a:rPr kumimoji="1" lang="en-US" altLang="ja-JP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/h</a:t>
            </a:r>
            <a:endParaRPr kumimoji="1" lang="ja-JP" altLang="en-US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487364" y="3338949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&lt; 25 </a:t>
            </a:r>
            <a:r>
              <a:rPr kumimoji="1" lang="en-US" altLang="ja-JP" dirty="0" err="1">
                <a:solidFill>
                  <a:srgbClr val="FF0000"/>
                </a:solidFill>
                <a:latin typeface="Symbol" panose="05050102010706020507" pitchFamily="18" charset="2"/>
                <a:ea typeface="Arial Unicode MS" panose="020B0604020202020204" pitchFamily="50" charset="-128"/>
                <a:cs typeface="Arial Unicode MS" panose="020B0604020202020204" pitchFamily="50" charset="-128"/>
              </a:rPr>
              <a:t>m</a:t>
            </a:r>
            <a:r>
              <a:rPr kumimoji="1" lang="en-US" altLang="ja-JP" dirty="0" err="1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Sv</a:t>
            </a:r>
            <a:r>
              <a:rPr kumimoji="1" lang="en-US" altLang="ja-JP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/h</a:t>
            </a:r>
            <a:endParaRPr kumimoji="1" lang="ja-JP" altLang="en-US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683568" y="4653136"/>
            <a:ext cx="3516635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 rot="18618375">
            <a:off x="-144754" y="4226910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Proton Beam</a:t>
            </a:r>
            <a:endParaRPr kumimoji="1" lang="ja-JP" altLang="en-US" dirty="0">
              <a:solidFill>
                <a:srgbClr val="FF000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 rot="18494219">
            <a:off x="3671751" y="4571103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Neutron Target</a:t>
            </a:r>
            <a:endParaRPr kumimoji="1" lang="ja-JP" altLang="en-US" b="1" dirty="0">
              <a:solidFill>
                <a:srgbClr val="0070C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546292" y="3639038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3">
                    <a:lumMod val="50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Experimental Hall</a:t>
            </a:r>
            <a:endParaRPr kumimoji="1" lang="ja-JP" altLang="en-US" b="1" dirty="0">
              <a:solidFill>
                <a:schemeClr val="accent3">
                  <a:lumMod val="50000"/>
                </a:schemeClr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987824" y="5474305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3">
                    <a:lumMod val="50000"/>
                  </a:schemeClr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Experimental Hall</a:t>
            </a:r>
            <a:endParaRPr kumimoji="1" lang="ja-JP" altLang="en-US" b="1" dirty="0">
              <a:solidFill>
                <a:schemeClr val="accent3">
                  <a:lumMod val="50000"/>
                </a:schemeClr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cxnSp>
        <p:nvCxnSpPr>
          <p:cNvPr id="27" name="直線矢印コネクタ 26"/>
          <p:cNvCxnSpPr/>
          <p:nvPr/>
        </p:nvCxnSpPr>
        <p:spPr>
          <a:xfrm>
            <a:off x="2207493" y="3183962"/>
            <a:ext cx="3516635" cy="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129559" y="6084544"/>
            <a:ext cx="4155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chemeClr val="tx2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The external dose outside of the secondary beamlines in the Experimental halls need to be less than </a:t>
            </a:r>
            <a:r>
              <a:rPr lang="en-US" altLang="ja-JP" sz="1200" u="sng" dirty="0">
                <a:solidFill>
                  <a:schemeClr val="tx2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25 </a:t>
            </a:r>
            <a:r>
              <a:rPr kumimoji="1" lang="en-US" altLang="ja-JP" sz="1200" u="sng" dirty="0" err="1">
                <a:solidFill>
                  <a:schemeClr val="tx2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microSv</a:t>
            </a:r>
            <a:r>
              <a:rPr kumimoji="1" lang="en-US" altLang="ja-JP" sz="1200" u="sng" dirty="0">
                <a:solidFill>
                  <a:schemeClr val="tx2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/h </a:t>
            </a:r>
            <a:r>
              <a:rPr kumimoji="1" lang="en-US" altLang="ja-JP" sz="1200" dirty="0">
                <a:solidFill>
                  <a:schemeClr val="tx2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for keeping regular access of users.</a:t>
            </a:r>
            <a:endParaRPr kumimoji="1" lang="ja-JP" altLang="en-US" sz="1200" dirty="0">
              <a:solidFill>
                <a:schemeClr val="tx2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" name="円/楕円 1"/>
          <p:cNvSpPr/>
          <p:nvPr/>
        </p:nvSpPr>
        <p:spPr>
          <a:xfrm>
            <a:off x="3040625" y="4545124"/>
            <a:ext cx="252028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 rot="18497816">
            <a:off x="2493494" y="4677843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0070C0"/>
                </a:solidFill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Muon Target</a:t>
            </a:r>
            <a:endParaRPr kumimoji="1" lang="ja-JP" altLang="en-US" b="1" dirty="0">
              <a:solidFill>
                <a:srgbClr val="0070C0"/>
              </a:solidFill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18" name="円/楕円 17"/>
          <p:cNvSpPr/>
          <p:nvPr/>
        </p:nvSpPr>
        <p:spPr>
          <a:xfrm>
            <a:off x="4248220" y="4543353"/>
            <a:ext cx="252028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301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24000" y="2813"/>
            <a:ext cx="6696000" cy="720000"/>
          </a:xfrm>
        </p:spPr>
        <p:txBody>
          <a:bodyPr>
            <a:normAutofit/>
          </a:bodyPr>
          <a:lstStyle/>
          <a:p>
            <a:r>
              <a:rPr kumimoji="1" lang="en-US" altLang="ja-JP" b="1" dirty="0" smtClean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Guideline of </a:t>
            </a:r>
            <a:r>
              <a:rPr kumimoji="1" lang="en-US" altLang="ja-JP" b="1" dirty="0" err="1" smtClean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Shieldings</a:t>
            </a:r>
            <a:endParaRPr kumimoji="1" lang="ja-JP" altLang="en-US" b="1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583112"/>
            <a:ext cx="9144000" cy="682098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n"/>
            </a:pPr>
            <a:r>
              <a:rPr kumimoji="1" lang="en-US" altLang="ja-JP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Prefabricated piece</a:t>
            </a:r>
          </a:p>
          <a:p>
            <a:pPr lvl="1"/>
            <a:r>
              <a:rPr lang="en-US" altLang="ja-JP" sz="2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Basically, because neutron instrument is assumed to be occupied individual </a:t>
            </a:r>
            <a:r>
              <a:rPr lang="en-US" altLang="ja-JP" sz="21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beamline </a:t>
            </a:r>
            <a:r>
              <a:rPr lang="en-US" altLang="ja-JP" sz="2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ten years period, so it must be easy removable capability</a:t>
            </a:r>
            <a:r>
              <a:rPr lang="en-US" altLang="ja-JP" sz="21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/>
            <a:r>
              <a:rPr kumimoji="1" lang="en-US" altLang="ja-JP" sz="21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 weight is approx</a:t>
            </a:r>
            <a:r>
              <a:rPr kumimoji="1" lang="en-US" altLang="ja-JP" sz="21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10 t</a:t>
            </a:r>
          </a:p>
          <a:p>
            <a:pPr>
              <a:buFont typeface="Wingdings" panose="05000000000000000000" pitchFamily="2" charset="2"/>
              <a:buChar char="n"/>
            </a:pPr>
            <a:r>
              <a:rPr lang="en-US" altLang="ja-JP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Shielding materials</a:t>
            </a:r>
          </a:p>
          <a:p>
            <a:pPr lvl="1"/>
            <a:r>
              <a:rPr lang="en-US" altLang="ja-JP" sz="2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shielding criteria, 0.25 </a:t>
            </a:r>
            <a:r>
              <a:rPr lang="en-US" altLang="ja-JP" sz="2100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μsV</a:t>
            </a:r>
            <a:r>
              <a:rPr lang="en-US" altLang="ja-JP" sz="21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/h, </a:t>
            </a:r>
            <a:r>
              <a:rPr lang="en-US" altLang="ja-JP" sz="2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satisfied , </a:t>
            </a:r>
            <a:r>
              <a:rPr lang="en-US" altLang="ja-JP" sz="21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choice </a:t>
            </a:r>
            <a:r>
              <a:rPr lang="en-US" altLang="ja-JP" sz="2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materials are free.</a:t>
            </a:r>
            <a:r>
              <a:rPr kumimoji="1" lang="ja-JP" altLang="en-US" sz="21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1" lang="en-US" altLang="ja-JP" sz="21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en-US" altLang="ja-JP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Tolerance of fabrication and streaming blocking</a:t>
            </a:r>
            <a:endParaRPr kumimoji="1" lang="en-US" altLang="ja-JP" sz="2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kumimoji="1" lang="en-US" altLang="ja-JP" sz="21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Basically, standard </a:t>
            </a:r>
            <a:r>
              <a:rPr lang="en-US" altLang="ja-JP" sz="21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tolerance for civil engineering </a:t>
            </a:r>
            <a:r>
              <a:rPr lang="en-US" altLang="ja-JP" sz="21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 is adopted.</a:t>
            </a:r>
            <a:endParaRPr kumimoji="1" lang="en-US" altLang="ja-JP" sz="21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ja-JP" sz="21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Overlapped structure between </a:t>
            </a:r>
            <a:r>
              <a:rPr lang="en-US" altLang="ja-JP" sz="21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pieces is necessary.</a:t>
            </a:r>
            <a:endParaRPr kumimoji="1" lang="en-US" altLang="ja-JP" sz="21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en-US" altLang="ja-JP" sz="2100" dirty="0">
                <a:latin typeface="Arial" panose="020B0604020202020204" pitchFamily="34" charset="0"/>
                <a:cs typeface="Arial" panose="020B0604020202020204" pitchFamily="34" charset="0"/>
              </a:rPr>
              <a:t>Assessment </a:t>
            </a:r>
            <a:r>
              <a:rPr lang="en-US" altLang="ja-JP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of radiation dose is performed by using ray trace software, PHITS.</a:t>
            </a:r>
          </a:p>
          <a:p>
            <a:pPr lvl="1"/>
            <a:r>
              <a:rPr lang="en-US" altLang="ja-JP" sz="2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doubled the </a:t>
            </a:r>
            <a:r>
              <a:rPr lang="en-US" altLang="ja-JP" sz="21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evaluated </a:t>
            </a:r>
            <a:r>
              <a:rPr lang="en-US" altLang="ja-JP" sz="2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 obtained by </a:t>
            </a:r>
            <a:r>
              <a:rPr lang="en-US" altLang="ja-JP" sz="2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altLang="ja-JP" sz="21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HITS </a:t>
            </a:r>
            <a:r>
              <a:rPr lang="en-US" altLang="ja-JP" sz="21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n-US" altLang="ja-JP" sz="2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likelihood and use </a:t>
            </a:r>
            <a:r>
              <a:rPr lang="en-US" altLang="ja-JP" sz="21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to assess radiation dose.</a:t>
            </a:r>
          </a:p>
          <a:p>
            <a:pPr>
              <a:buFont typeface="Wingdings" panose="05000000000000000000" pitchFamily="2" charset="2"/>
              <a:buChar char="n"/>
            </a:pPr>
            <a:r>
              <a:rPr kumimoji="1" lang="en-US" altLang="ja-JP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Installation</a:t>
            </a:r>
          </a:p>
          <a:p>
            <a:pPr lvl="1"/>
            <a:r>
              <a:rPr lang="en-US" altLang="ja-JP" sz="2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ja-JP" sz="21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beamline-position-markers </a:t>
            </a:r>
            <a:r>
              <a:rPr lang="en-US" altLang="ja-JP" sz="21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individual beamline, and beam position marker of the flight tube are used.</a:t>
            </a:r>
            <a:endParaRPr lang="en-US" altLang="ja-JP" sz="21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79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kumimoji="1"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kumimoji="1"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n"/>
            </a:pP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Chopper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maintenance history and management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developing fast and T0 choppers</a:t>
            </a:r>
            <a:endParaRPr kumimoji="1" lang="en-US" altLang="ja-JP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en-US" altLang="ja-JP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Shieldings</a:t>
            </a:r>
            <a:endParaRPr lang="en-US" altLang="ja-JP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regulation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</a:p>
          <a:p>
            <a:pPr>
              <a:buFont typeface="Wingdings" panose="05000000000000000000" pitchFamily="2" charset="2"/>
              <a:buChar char="n"/>
            </a:pPr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52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0000" y="22529"/>
            <a:ext cx="8784000" cy="720000"/>
          </a:xfrm>
        </p:spPr>
        <p:txBody>
          <a:bodyPr>
            <a:normAutofit/>
          </a:bodyPr>
          <a:lstStyle/>
          <a:p>
            <a:r>
              <a:rPr lang="en-US" altLang="ja-JP" b="1" dirty="0" smtClean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Examples of Shielding materials </a:t>
            </a:r>
            <a:endParaRPr kumimoji="1" lang="ja-JP" altLang="en-US" b="1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031452"/>
            <a:ext cx="2386969" cy="271600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2" y="5283782"/>
            <a:ext cx="3098532" cy="58200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12" y="4035506"/>
            <a:ext cx="4075313" cy="86653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031" y="959698"/>
            <a:ext cx="8499938" cy="268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9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23251" t="12722" r="7852" b="7488"/>
          <a:stretch/>
        </p:blipFill>
        <p:spPr>
          <a:xfrm>
            <a:off x="121920" y="1017320"/>
            <a:ext cx="8945917" cy="582767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8000" y="2989"/>
            <a:ext cx="8928000" cy="720000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Standard tolerances for </a:t>
            </a:r>
            <a:r>
              <a:rPr lang="en-US" altLang="ja-JP" b="1" dirty="0" err="1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shieldings</a:t>
            </a:r>
            <a:endParaRPr kumimoji="1" lang="ja-JP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29902" y="6309838"/>
            <a:ext cx="1058092" cy="182879"/>
          </a:xfrm>
          <a:prstGeom prst="rect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1188479" y="6079060"/>
            <a:ext cx="2181497" cy="422366"/>
          </a:xfrm>
          <a:prstGeom prst="rect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/>
          <p:cNvSpPr/>
          <p:nvPr/>
        </p:nvSpPr>
        <p:spPr>
          <a:xfrm>
            <a:off x="122796" y="3316665"/>
            <a:ext cx="8900160" cy="172800"/>
          </a:xfrm>
          <a:prstGeom prst="rect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3661468" y="6332948"/>
            <a:ext cx="5328000" cy="172800"/>
          </a:xfrm>
          <a:prstGeom prst="rect">
            <a:avLst/>
          </a:prstGeom>
          <a:noFill/>
          <a:ln w="28575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941583" y="572343"/>
            <a:ext cx="42920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</a:rPr>
              <a:t>Machining : JIS B 405 m , Medium class</a:t>
            </a:r>
          </a:p>
          <a:p>
            <a:r>
              <a:rPr lang="en-US" altLang="ja-JP" sz="1600" dirty="0" smtClean="0">
                <a:solidFill>
                  <a:srgbClr val="00B050"/>
                </a:solidFill>
              </a:rPr>
              <a:t>Welded structure : JIS B 405 c , Coarse class</a:t>
            </a:r>
          </a:p>
          <a:p>
            <a:r>
              <a:rPr kumimoji="1" lang="en-US" altLang="ja-JP" sz="1600" dirty="0" smtClean="0">
                <a:solidFill>
                  <a:srgbClr val="FF66FF"/>
                </a:solidFill>
              </a:rPr>
              <a:t>Concrete structure : JIS B 405 v , very coarse class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122796" y="2889877"/>
            <a:ext cx="8900160" cy="172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122796" y="3103122"/>
            <a:ext cx="8900160" cy="17280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3661468" y="6117443"/>
            <a:ext cx="5328000" cy="17280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3661468" y="5917231"/>
            <a:ext cx="1404000" cy="172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/>
          <p:cNvSpPr/>
          <p:nvPr/>
        </p:nvSpPr>
        <p:spPr>
          <a:xfrm>
            <a:off x="5065468" y="5701726"/>
            <a:ext cx="3924000" cy="360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/>
          <p:cNvSpPr/>
          <p:nvPr/>
        </p:nvSpPr>
        <p:spPr>
          <a:xfrm>
            <a:off x="129902" y="6078173"/>
            <a:ext cx="1058092" cy="18287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129902" y="5862161"/>
            <a:ext cx="1058092" cy="18287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1195976" y="5647827"/>
            <a:ext cx="2181497" cy="396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304660" y="539685"/>
            <a:ext cx="1840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Basic regulation :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424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89977" y="-43942"/>
            <a:ext cx="7920000" cy="504000"/>
          </a:xfrm>
        </p:spPr>
        <p:txBody>
          <a:bodyPr>
            <a:normAutofit/>
          </a:bodyPr>
          <a:lstStyle/>
          <a:p>
            <a:r>
              <a:rPr kumimoji="1" lang="en-US" altLang="ja-JP" sz="28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Fabrication of BL10 </a:t>
            </a:r>
            <a:r>
              <a:rPr kumimoji="1" lang="en-US" altLang="ja-JP" sz="2800" b="1" dirty="0" err="1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shieldings</a:t>
            </a:r>
            <a:r>
              <a:rPr kumimoji="1" lang="en-US" altLang="ja-JP" sz="28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at workshop</a:t>
            </a:r>
            <a:endParaRPr kumimoji="1" lang="ja-JP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3" name="グループ化 2"/>
          <p:cNvGrpSpPr>
            <a:grpSpLocks noChangeAspect="1"/>
          </p:cNvGrpSpPr>
          <p:nvPr/>
        </p:nvGrpSpPr>
        <p:grpSpPr>
          <a:xfrm>
            <a:off x="182382" y="405142"/>
            <a:ext cx="2530370" cy="3239895"/>
            <a:chOff x="101260" y="153484"/>
            <a:chExt cx="2828481" cy="3621596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 rotWithShape="1">
            <a:blip r:embed="rId2"/>
            <a:srcRect l="9868" t="2674" r="16954" b="74997"/>
            <a:stretch/>
          </p:blipFill>
          <p:spPr>
            <a:xfrm>
              <a:off x="101260" y="153484"/>
              <a:ext cx="2828481" cy="1224000"/>
            </a:xfrm>
            <a:prstGeom prst="rect">
              <a:avLst/>
            </a:prstGeom>
          </p:spPr>
        </p:pic>
        <p:pic>
          <p:nvPicPr>
            <p:cNvPr id="8" name="図 7"/>
            <p:cNvPicPr>
              <a:picLocks noChangeAspect="1"/>
            </p:cNvPicPr>
            <p:nvPr/>
          </p:nvPicPr>
          <p:blipFill rotWithShape="1">
            <a:blip r:embed="rId2"/>
            <a:srcRect l="9868" t="46998" r="16954" b="8348"/>
            <a:stretch/>
          </p:blipFill>
          <p:spPr>
            <a:xfrm>
              <a:off x="101260" y="1377484"/>
              <a:ext cx="2770162" cy="2397596"/>
            </a:xfrm>
            <a:prstGeom prst="rect">
              <a:avLst/>
            </a:prstGeom>
          </p:spPr>
        </p:pic>
      </p:grpSp>
      <p:grpSp>
        <p:nvGrpSpPr>
          <p:cNvPr id="25" name="グループ化 24"/>
          <p:cNvGrpSpPr>
            <a:grpSpLocks noChangeAspect="1"/>
          </p:cNvGrpSpPr>
          <p:nvPr/>
        </p:nvGrpSpPr>
        <p:grpSpPr>
          <a:xfrm>
            <a:off x="3095889" y="470117"/>
            <a:ext cx="2636312" cy="3140403"/>
            <a:chOff x="3067968" y="216000"/>
            <a:chExt cx="3038056" cy="3618968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 rotWithShape="1">
            <a:blip r:embed="rId3"/>
            <a:srcRect l="8228" t="3363" r="13679" b="74847"/>
            <a:stretch/>
          </p:blipFill>
          <p:spPr>
            <a:xfrm>
              <a:off x="3067968" y="1413484"/>
              <a:ext cx="3038056" cy="1188000"/>
            </a:xfrm>
            <a:prstGeom prst="rect">
              <a:avLst/>
            </a:prstGeom>
          </p:spPr>
        </p:pic>
        <p:pic>
          <p:nvPicPr>
            <p:cNvPr id="6" name="図 5"/>
            <p:cNvPicPr>
              <a:picLocks noChangeAspect="1"/>
            </p:cNvPicPr>
            <p:nvPr/>
          </p:nvPicPr>
          <p:blipFill rotWithShape="1">
            <a:blip r:embed="rId4"/>
            <a:srcRect l="8340" t="25515" r="13062" b="52761"/>
            <a:stretch/>
          </p:blipFill>
          <p:spPr>
            <a:xfrm>
              <a:off x="3067968" y="216000"/>
              <a:ext cx="3037976" cy="1188000"/>
            </a:xfrm>
            <a:prstGeom prst="rect">
              <a:avLst/>
            </a:prstGeom>
          </p:spPr>
        </p:pic>
        <p:pic>
          <p:nvPicPr>
            <p:cNvPr id="9" name="図 8"/>
            <p:cNvPicPr>
              <a:picLocks noChangeAspect="1"/>
            </p:cNvPicPr>
            <p:nvPr/>
          </p:nvPicPr>
          <p:blipFill rotWithShape="1">
            <a:blip r:embed="rId3"/>
            <a:srcRect l="8228" t="47178" r="13679" b="30363"/>
            <a:stretch/>
          </p:blipFill>
          <p:spPr>
            <a:xfrm>
              <a:off x="3067968" y="2610968"/>
              <a:ext cx="3038056" cy="1224000"/>
            </a:xfrm>
            <a:prstGeom prst="rect">
              <a:avLst/>
            </a:prstGeom>
          </p:spPr>
        </p:pic>
      </p:grpSp>
      <p:grpSp>
        <p:nvGrpSpPr>
          <p:cNvPr id="26" name="グループ化 25"/>
          <p:cNvGrpSpPr>
            <a:grpSpLocks noChangeAspect="1"/>
          </p:cNvGrpSpPr>
          <p:nvPr/>
        </p:nvGrpSpPr>
        <p:grpSpPr>
          <a:xfrm>
            <a:off x="6276113" y="470117"/>
            <a:ext cx="2690678" cy="3156485"/>
            <a:chOff x="6105944" y="189484"/>
            <a:chExt cx="3038056" cy="3564000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 rotWithShape="1">
            <a:blip r:embed="rId5"/>
            <a:srcRect l="8799" t="3067" r="14410" b="75033"/>
            <a:stretch/>
          </p:blipFill>
          <p:spPr>
            <a:xfrm>
              <a:off x="6105944" y="189484"/>
              <a:ext cx="2937532" cy="1188000"/>
            </a:xfrm>
            <a:prstGeom prst="rect">
              <a:avLst/>
            </a:prstGeom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 rotWithShape="1">
            <a:blip r:embed="rId6"/>
            <a:srcRect l="8821" t="3074" r="13086" b="52983"/>
            <a:stretch/>
          </p:blipFill>
          <p:spPr>
            <a:xfrm>
              <a:off x="6137264" y="1377484"/>
              <a:ext cx="3006736" cy="2376000"/>
            </a:xfrm>
            <a:prstGeom prst="rect">
              <a:avLst/>
            </a:prstGeom>
          </p:spPr>
        </p:pic>
      </p:grp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7"/>
          <a:srcRect l="8437" t="3519" r="13869" b="30462"/>
          <a:stretch/>
        </p:blipFill>
        <p:spPr>
          <a:xfrm>
            <a:off x="3091140" y="3744330"/>
            <a:ext cx="2662484" cy="3190566"/>
          </a:xfrm>
          <a:prstGeom prst="rect">
            <a:avLst/>
          </a:prstGeom>
        </p:spPr>
      </p:pic>
      <p:grpSp>
        <p:nvGrpSpPr>
          <p:cNvPr id="40" name="グループ化 39"/>
          <p:cNvGrpSpPr/>
          <p:nvPr/>
        </p:nvGrpSpPr>
        <p:grpSpPr>
          <a:xfrm>
            <a:off x="146769" y="3713444"/>
            <a:ext cx="2522313" cy="3233684"/>
            <a:chOff x="222969" y="3660692"/>
            <a:chExt cx="2522313" cy="3233684"/>
          </a:xfrm>
        </p:grpSpPr>
        <p:pic>
          <p:nvPicPr>
            <p:cNvPr id="19" name="図 18"/>
            <p:cNvPicPr>
              <a:picLocks noChangeAspect="1"/>
            </p:cNvPicPr>
            <p:nvPr/>
          </p:nvPicPr>
          <p:blipFill rotWithShape="1">
            <a:blip r:embed="rId8"/>
            <a:srcRect l="8178" t="2396" r="17457" b="74831"/>
            <a:stretch/>
          </p:blipFill>
          <p:spPr>
            <a:xfrm>
              <a:off x="222969" y="3660692"/>
              <a:ext cx="2520000" cy="1093385"/>
            </a:xfrm>
            <a:prstGeom prst="rect">
              <a:avLst/>
            </a:prstGeom>
          </p:spPr>
        </p:pic>
        <p:pic>
          <p:nvPicPr>
            <p:cNvPr id="20" name="図 19"/>
            <p:cNvPicPr>
              <a:picLocks/>
            </p:cNvPicPr>
            <p:nvPr/>
          </p:nvPicPr>
          <p:blipFill rotWithShape="1">
            <a:blip r:embed="rId9"/>
            <a:srcRect l="8252" t="3947" r="23531" b="72386"/>
            <a:stretch/>
          </p:blipFill>
          <p:spPr>
            <a:xfrm>
              <a:off x="230925" y="5769751"/>
              <a:ext cx="2489694" cy="1124625"/>
            </a:xfrm>
            <a:prstGeom prst="rect">
              <a:avLst/>
            </a:prstGeom>
          </p:spPr>
        </p:pic>
        <p:pic>
          <p:nvPicPr>
            <p:cNvPr id="21" name="図 20"/>
            <p:cNvPicPr>
              <a:picLocks noChangeAspect="1"/>
            </p:cNvPicPr>
            <p:nvPr/>
          </p:nvPicPr>
          <p:blipFill rotWithShape="1">
            <a:blip r:embed="rId8"/>
            <a:srcRect l="8178" t="69250" r="17457" b="7973"/>
            <a:stretch/>
          </p:blipFill>
          <p:spPr>
            <a:xfrm>
              <a:off x="225282" y="4749568"/>
              <a:ext cx="2520000" cy="1093385"/>
            </a:xfrm>
            <a:prstGeom prst="rect">
              <a:avLst/>
            </a:prstGeom>
          </p:spPr>
        </p:pic>
      </p:grpSp>
      <p:grpSp>
        <p:nvGrpSpPr>
          <p:cNvPr id="22" name="グループ化 21"/>
          <p:cNvGrpSpPr>
            <a:grpSpLocks noChangeAspect="1"/>
          </p:cNvGrpSpPr>
          <p:nvPr/>
        </p:nvGrpSpPr>
        <p:grpSpPr>
          <a:xfrm>
            <a:off x="6201767" y="3665201"/>
            <a:ext cx="2808984" cy="3282409"/>
            <a:chOff x="1693504" y="989652"/>
            <a:chExt cx="3204000" cy="3744000"/>
          </a:xfrm>
        </p:grpSpPr>
        <p:pic>
          <p:nvPicPr>
            <p:cNvPr id="23" name="図 22"/>
            <p:cNvPicPr>
              <a:picLocks noChangeAspect="1"/>
            </p:cNvPicPr>
            <p:nvPr/>
          </p:nvPicPr>
          <p:blipFill rotWithShape="1">
            <a:blip r:embed="rId10"/>
            <a:srcRect l="7540" t="3783" r="12956" b="52221"/>
            <a:stretch/>
          </p:blipFill>
          <p:spPr>
            <a:xfrm>
              <a:off x="1693504" y="989652"/>
              <a:ext cx="3168000" cy="2484000"/>
            </a:xfrm>
            <a:prstGeom prst="rect">
              <a:avLst/>
            </a:prstGeom>
          </p:spPr>
        </p:pic>
        <p:pic>
          <p:nvPicPr>
            <p:cNvPr id="24" name="図 23"/>
            <p:cNvPicPr>
              <a:picLocks noChangeAspect="1"/>
            </p:cNvPicPr>
            <p:nvPr/>
          </p:nvPicPr>
          <p:blipFill rotWithShape="1">
            <a:blip r:embed="rId11"/>
            <a:srcRect l="7076" t="50796" r="11990" b="26753"/>
            <a:stretch/>
          </p:blipFill>
          <p:spPr>
            <a:xfrm>
              <a:off x="1693504" y="3473652"/>
              <a:ext cx="3204000" cy="1260000"/>
            </a:xfrm>
            <a:prstGeom prst="rect">
              <a:avLst/>
            </a:prstGeom>
          </p:spPr>
        </p:pic>
      </p:grpSp>
      <p:sp>
        <p:nvSpPr>
          <p:cNvPr id="27" name="テキスト ボックス 26"/>
          <p:cNvSpPr txBox="1"/>
          <p:nvPr/>
        </p:nvSpPr>
        <p:spPr>
          <a:xfrm>
            <a:off x="154343" y="368608"/>
            <a:ext cx="1735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bg1"/>
                </a:solidFill>
              </a:rPr>
              <a:t>Delivery to workshop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944036" y="1126062"/>
            <a:ext cx="7635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>
                <a:solidFill>
                  <a:schemeClr val="bg1"/>
                </a:solidFill>
              </a:rPr>
              <a:t>Fe plate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734161" y="1533495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chemeClr val="bg1"/>
                </a:solidFill>
              </a:rPr>
              <a:t>Machining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404648" y="3168224"/>
            <a:ext cx="12820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chemeClr val="bg1"/>
                </a:solidFill>
              </a:rPr>
              <a:t>Measuring test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936834" y="2154296"/>
            <a:ext cx="12923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chemeClr val="bg1"/>
                </a:solidFill>
              </a:rPr>
              <a:t>Piece assembly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6785120" y="2161546"/>
            <a:ext cx="1700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chemeClr val="bg1"/>
                </a:solidFill>
              </a:rPr>
              <a:t>Piece measuring test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8037546" y="3237971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chemeClr val="bg1"/>
                </a:solidFill>
              </a:rPr>
              <a:t>Grinding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592824" y="5416417"/>
            <a:ext cx="16573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chemeClr val="bg1"/>
                </a:solidFill>
              </a:rPr>
              <a:t>Concrete placement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116800" y="6534448"/>
            <a:ext cx="1810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chemeClr val="bg1"/>
                </a:solidFill>
              </a:rPr>
              <a:t>Borax resin placement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980794" y="5489759"/>
            <a:ext cx="1212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chemeClr val="bg1"/>
                </a:solidFill>
              </a:rPr>
              <a:t>Trial assembly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7073153" y="5406256"/>
            <a:ext cx="1212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chemeClr val="bg1"/>
                </a:solidFill>
              </a:rPr>
              <a:t>Trial assembly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073153" y="6571647"/>
            <a:ext cx="14284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schemeClr val="bg1"/>
                </a:solidFill>
              </a:rPr>
              <a:t>Shipment to MLF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  <p:sp>
        <p:nvSpPr>
          <p:cNvPr id="41" name="右矢印 40"/>
          <p:cNvSpPr/>
          <p:nvPr/>
        </p:nvSpPr>
        <p:spPr>
          <a:xfrm>
            <a:off x="2732951" y="1920840"/>
            <a:ext cx="279400" cy="4669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右矢印 41"/>
          <p:cNvSpPr/>
          <p:nvPr/>
        </p:nvSpPr>
        <p:spPr>
          <a:xfrm>
            <a:off x="5857135" y="1920840"/>
            <a:ext cx="279400" cy="4669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右矢印 42"/>
          <p:cNvSpPr/>
          <p:nvPr/>
        </p:nvSpPr>
        <p:spPr>
          <a:xfrm>
            <a:off x="2732951" y="4753658"/>
            <a:ext cx="279400" cy="4669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右矢印 43"/>
          <p:cNvSpPr/>
          <p:nvPr/>
        </p:nvSpPr>
        <p:spPr>
          <a:xfrm>
            <a:off x="5857135" y="4753658"/>
            <a:ext cx="279400" cy="4669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827334" y="4426136"/>
            <a:ext cx="1260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err="1" smtClean="0">
                <a:solidFill>
                  <a:schemeClr val="bg1"/>
                </a:solidFill>
              </a:rPr>
              <a:t>Rainforcement</a:t>
            </a:r>
            <a:endParaRPr kumimoji="1" lang="ja-JP" alt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50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602000" y="-129570"/>
            <a:ext cx="6192000" cy="900000"/>
          </a:xfrm>
        </p:spPr>
        <p:txBody>
          <a:bodyPr>
            <a:normAutofit fontScale="90000"/>
          </a:bodyPr>
          <a:lstStyle/>
          <a:p>
            <a:r>
              <a:rPr kumimoji="1" lang="en-US" altLang="ja-JP" b="1" dirty="0" smtClean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Boron mortar shielding</a:t>
            </a:r>
            <a:endParaRPr kumimoji="1" lang="ja-JP" altLang="en-US" b="1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5459832" y="4182480"/>
            <a:ext cx="1706880" cy="2275840"/>
            <a:chOff x="4114998" y="7188785"/>
            <a:chExt cx="1706880" cy="2275840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4998" y="7188785"/>
              <a:ext cx="1706880" cy="2275840"/>
            </a:xfrm>
            <a:prstGeom prst="rect">
              <a:avLst/>
            </a:prstGeom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5128708" y="7331025"/>
              <a:ext cx="641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bg1"/>
                  </a:solidFill>
                </a:rPr>
                <a:t>BL02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23" name="Picture 3" descr="shield_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19852"/>
          <a:stretch/>
        </p:blipFill>
        <p:spPr bwMode="auto">
          <a:xfrm>
            <a:off x="237720" y="1098721"/>
            <a:ext cx="4943246" cy="2699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92260" y="600623"/>
            <a:ext cx="51769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1pPr>
            <a:lvl2pPr marL="742950" indent="-28575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2pPr>
            <a:lvl3pPr marL="11430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3pPr>
            <a:lvl4pPr marL="16002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4pPr>
            <a:lvl5pPr marL="2057400" indent="-228600" eaLnBrk="0" hangingPunct="0"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600">
                <a:solidFill>
                  <a:schemeClr val="tx1"/>
                </a:solidFill>
                <a:latin typeface="Palatino Linotype" pitchFamily="18" charset="0"/>
                <a:ea typeface="Osaka"/>
                <a:cs typeface="Osaka"/>
              </a:defRPr>
            </a:lvl9pPr>
          </a:lstStyle>
          <a:p>
            <a:pPr eaLnBrk="1" hangingPunct="1"/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Precast Concrete Panel with B</a:t>
            </a:r>
            <a:r>
              <a:rPr lang="en-US" altLang="ja-JP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ja-JP" sz="1800" dirty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altLang="ja-JP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Mortar, FUJITA</a:t>
            </a:r>
            <a:endParaRPr lang="en-US" altLang="ja-JP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グループ化 24"/>
          <p:cNvGrpSpPr/>
          <p:nvPr/>
        </p:nvGrpSpPr>
        <p:grpSpPr>
          <a:xfrm>
            <a:off x="5880863" y="1084862"/>
            <a:ext cx="2720982" cy="2851150"/>
            <a:chOff x="5967005" y="1098722"/>
            <a:chExt cx="2720982" cy="2851150"/>
          </a:xfrm>
        </p:grpSpPr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>
              <a:off x="5967005" y="1098722"/>
              <a:ext cx="2720982" cy="2700338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 sz="1600">
                  <a:solidFill>
                    <a:schemeClr val="tx1"/>
                  </a:solidFill>
                  <a:latin typeface="Palatino Linotype" pitchFamily="18" charset="0"/>
                  <a:ea typeface="Osaka"/>
                  <a:cs typeface="Osaka"/>
                </a:defRPr>
              </a:lvl1pPr>
              <a:lvl2pPr marL="742950" indent="-285750" eaLnBrk="0" hangingPunct="0">
                <a:defRPr kumimoji="1" sz="1600">
                  <a:solidFill>
                    <a:schemeClr val="tx1"/>
                  </a:solidFill>
                  <a:latin typeface="Palatino Linotype" pitchFamily="18" charset="0"/>
                  <a:ea typeface="Osaka"/>
                  <a:cs typeface="Osaka"/>
                </a:defRPr>
              </a:lvl2pPr>
              <a:lvl3pPr marL="1143000" indent="-228600" eaLnBrk="0" hangingPunct="0">
                <a:defRPr kumimoji="1" sz="1600">
                  <a:solidFill>
                    <a:schemeClr val="tx1"/>
                  </a:solidFill>
                  <a:latin typeface="Palatino Linotype" pitchFamily="18" charset="0"/>
                  <a:ea typeface="Osaka"/>
                  <a:cs typeface="Osaka"/>
                </a:defRPr>
              </a:lvl3pPr>
              <a:lvl4pPr marL="1600200" indent="-228600" eaLnBrk="0" hangingPunct="0">
                <a:defRPr kumimoji="1" sz="1600">
                  <a:solidFill>
                    <a:schemeClr val="tx1"/>
                  </a:solidFill>
                  <a:latin typeface="Palatino Linotype" pitchFamily="18" charset="0"/>
                  <a:ea typeface="Osaka"/>
                  <a:cs typeface="Osaka"/>
                </a:defRPr>
              </a:lvl4pPr>
              <a:lvl5pPr marL="2057400" indent="-228600" eaLnBrk="0" hangingPunct="0">
                <a:defRPr kumimoji="1" sz="1600">
                  <a:solidFill>
                    <a:schemeClr val="tx1"/>
                  </a:solidFill>
                  <a:latin typeface="Palatino Linotype" pitchFamily="18" charset="0"/>
                  <a:ea typeface="Osaka"/>
                  <a:cs typeface="Osaka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Palatino Linotype" pitchFamily="18" charset="0"/>
                  <a:ea typeface="Osaka"/>
                  <a:cs typeface="Osaka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Palatino Linotype" pitchFamily="18" charset="0"/>
                  <a:ea typeface="Osaka"/>
                  <a:cs typeface="Osaka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Palatino Linotype" pitchFamily="18" charset="0"/>
                  <a:ea typeface="Osaka"/>
                  <a:cs typeface="Osaka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600">
                  <a:solidFill>
                    <a:schemeClr val="tx1"/>
                  </a:solidFill>
                  <a:latin typeface="Palatino Linotype" pitchFamily="18" charset="0"/>
                  <a:ea typeface="Osaka"/>
                  <a:cs typeface="Osaka"/>
                </a:defRPr>
              </a:lvl9pPr>
            </a:lstStyle>
            <a:p>
              <a:pPr eaLnBrk="1" hangingPunct="1"/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184" descr="D:\B4C非均一評価\IMG_0956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1009" y="1581322"/>
              <a:ext cx="950915" cy="2035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02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0993" y="1468609"/>
              <a:ext cx="1117603" cy="220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正方形/長方形 155"/>
            <p:cNvSpPr>
              <a:spLocks noChangeArrowheads="1"/>
            </p:cNvSpPr>
            <p:nvPr/>
          </p:nvSpPr>
          <p:spPr bwMode="auto">
            <a:xfrm rot="16200000">
              <a:off x="5762219" y="2270297"/>
              <a:ext cx="1762125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u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200" dirty="0">
                  <a:latin typeface="Arial" panose="020B0604020202020204" pitchFamily="34" charset="0"/>
                  <a:ea typeface="Osaka"/>
                  <a:cs typeface="Arial" panose="020B0604020202020204" pitchFamily="34" charset="0"/>
                </a:rPr>
                <a:t>Normal Concrete Panel</a:t>
              </a:r>
            </a:p>
          </p:txBody>
        </p:sp>
        <p:sp>
          <p:nvSpPr>
            <p:cNvPr id="20" name="正方形/長方形 155"/>
            <p:cNvSpPr>
              <a:spLocks noChangeArrowheads="1"/>
            </p:cNvSpPr>
            <p:nvPr/>
          </p:nvSpPr>
          <p:spPr bwMode="auto">
            <a:xfrm rot="16200000">
              <a:off x="6249583" y="2808459"/>
              <a:ext cx="2008188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u"/>
                <a:defRPr kumimoji="1" sz="32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kumimoji="1" sz="28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kumimoji="1" sz="24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kumimoji="1" sz="2000">
                  <a:solidFill>
                    <a:schemeClr val="tx1"/>
                  </a:solidFill>
                  <a:latin typeface="ＭＳ Ｐゴシック" pitchFamily="50" charset="-128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ja-JP" sz="1200" dirty="0">
                  <a:latin typeface="Arial" panose="020B0604020202020204" pitchFamily="34" charset="0"/>
                  <a:ea typeface="Osaka"/>
                  <a:cs typeface="Arial" panose="020B0604020202020204" pitchFamily="34" charset="0"/>
                </a:rPr>
                <a:t>               B</a:t>
              </a:r>
              <a:r>
                <a:rPr lang="en-US" altLang="ja-JP" sz="1200" baseline="-25000" dirty="0">
                  <a:latin typeface="Arial" pitchFamily="34" charset="0"/>
                  <a:ea typeface="Osaka"/>
                  <a:cs typeface="Arial" panose="020B0604020202020204" pitchFamily="34" charset="0"/>
                </a:rPr>
                <a:t>4</a:t>
              </a:r>
              <a:r>
                <a:rPr lang="en-US" altLang="ja-JP" sz="1200" dirty="0">
                  <a:latin typeface="Arial" pitchFamily="34" charset="0"/>
                  <a:ea typeface="Osaka"/>
                  <a:cs typeface="Arial" panose="020B0604020202020204" pitchFamily="34" charset="0"/>
                </a:rPr>
                <a:t>C Mortar Panel</a:t>
              </a:r>
            </a:p>
          </p:txBody>
        </p:sp>
        <p:sp>
          <p:nvSpPr>
            <p:cNvPr id="11" name="Line 23"/>
            <p:cNvSpPr>
              <a:spLocks noChangeShapeType="1"/>
            </p:cNvSpPr>
            <p:nvPr/>
          </p:nvSpPr>
          <p:spPr bwMode="auto">
            <a:xfrm flipV="1">
              <a:off x="7076670" y="1513059"/>
              <a:ext cx="0" cy="2092325"/>
            </a:xfrm>
            <a:prstGeom prst="line">
              <a:avLst/>
            </a:prstGeom>
            <a:noFill/>
            <a:ln w="57150">
              <a:solidFill>
                <a:srgbClr val="FF0000">
                  <a:alpha val="47058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Line 24"/>
            <p:cNvSpPr>
              <a:spLocks noChangeShapeType="1"/>
            </p:cNvSpPr>
            <p:nvPr/>
          </p:nvSpPr>
          <p:spPr bwMode="auto">
            <a:xfrm flipV="1">
              <a:off x="7954560" y="1681334"/>
              <a:ext cx="0" cy="1587500"/>
            </a:xfrm>
            <a:prstGeom prst="line">
              <a:avLst/>
            </a:prstGeom>
            <a:noFill/>
            <a:ln w="28575">
              <a:solidFill>
                <a:srgbClr val="FF0000">
                  <a:alpha val="47058"/>
                </a:srgb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Line 26"/>
            <p:cNvSpPr>
              <a:spLocks noChangeShapeType="1"/>
            </p:cNvSpPr>
            <p:nvPr/>
          </p:nvSpPr>
          <p:spPr bwMode="auto">
            <a:xfrm>
              <a:off x="6306731" y="2635421"/>
              <a:ext cx="255588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右矢印 23"/>
          <p:cNvSpPr/>
          <p:nvPr/>
        </p:nvSpPr>
        <p:spPr>
          <a:xfrm rot="20519111">
            <a:off x="2384381" y="1886673"/>
            <a:ext cx="1585732" cy="3572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右矢印 25"/>
          <p:cNvSpPr/>
          <p:nvPr/>
        </p:nvSpPr>
        <p:spPr>
          <a:xfrm rot="497790">
            <a:off x="4573119" y="1685027"/>
            <a:ext cx="1585732" cy="3572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93238" y="1241481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BL14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672901" y="600623"/>
            <a:ext cx="345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BL02, BL14, BL17,  BL18, BL22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2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24" y="4310876"/>
            <a:ext cx="2667372" cy="201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613" y="4310876"/>
            <a:ext cx="2667372" cy="201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601" y="5143046"/>
            <a:ext cx="2113280" cy="158496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33" name="テキスト ボックス 32"/>
          <p:cNvSpPr txBox="1"/>
          <p:nvPr/>
        </p:nvSpPr>
        <p:spPr>
          <a:xfrm>
            <a:off x="3080756" y="6388071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with boron mortar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99345" y="6388071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without boron mortar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5476911" y="6082896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ja-JP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oron </a:t>
            </a:r>
            <a:r>
              <a:rPr lang="en-US" altLang="ja-JP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mortar</a:t>
            </a:r>
            <a:endParaRPr lang="ja-JP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正方形/長方形 35"/>
          <p:cNvSpPr/>
          <p:nvPr/>
        </p:nvSpPr>
        <p:spPr>
          <a:xfrm>
            <a:off x="7286233" y="5157441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Concrete</a:t>
            </a:r>
            <a:endParaRPr lang="ja-JP" alt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522029" y="3927265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Neutron dose by PHITS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直線矢印コネクタ 38"/>
          <p:cNvCxnSpPr/>
          <p:nvPr/>
        </p:nvCxnSpPr>
        <p:spPr>
          <a:xfrm flipV="1">
            <a:off x="6092933" y="5398709"/>
            <a:ext cx="380609" cy="653189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矢印コネクタ 39"/>
          <p:cNvCxnSpPr/>
          <p:nvPr/>
        </p:nvCxnSpPr>
        <p:spPr>
          <a:xfrm flipV="1">
            <a:off x="6593652" y="5751270"/>
            <a:ext cx="749106" cy="37741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923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9692" y="3794114"/>
            <a:ext cx="3816563" cy="2829167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50431" y="6021996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Beam dump</a:t>
            </a:r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431" y="1051006"/>
            <a:ext cx="3628969" cy="485905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8504" y="822429"/>
            <a:ext cx="3777751" cy="2835634"/>
          </a:xfrm>
          <a:prstGeom prst="rect">
            <a:avLst/>
          </a:prstGeom>
        </p:spPr>
      </p:pic>
      <p:sp>
        <p:nvSpPr>
          <p:cNvPr id="13" name="タイトル 1"/>
          <p:cNvSpPr>
            <a:spLocks noGrp="1"/>
          </p:cNvSpPr>
          <p:nvPr>
            <p:ph type="title"/>
          </p:nvPr>
        </p:nvSpPr>
        <p:spPr>
          <a:xfrm>
            <a:off x="396000" y="34404"/>
            <a:ext cx="8352000" cy="720000"/>
          </a:xfrm>
        </p:spPr>
        <p:txBody>
          <a:bodyPr>
            <a:normAutofit/>
          </a:bodyPr>
          <a:lstStyle/>
          <a:p>
            <a:r>
              <a:rPr kumimoji="1" lang="en-US" altLang="ja-JP" b="1" dirty="0" smtClean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Borax resin shielding at BL20</a:t>
            </a:r>
            <a:endParaRPr kumimoji="1" lang="ja-JP" altLang="en-US" b="1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4597968" y="1054533"/>
            <a:ext cx="2851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Casing for preventing </a:t>
            </a:r>
            <a:r>
              <a:rPr lang="en-US" altLang="ja-JP" dirty="0" smtClean="0">
                <a:solidFill>
                  <a:schemeClr val="bg1"/>
                </a:solidFill>
              </a:rPr>
              <a:t>flaking</a:t>
            </a:r>
            <a:endParaRPr lang="ja-JP" altLang="en-US" dirty="0">
              <a:solidFill>
                <a:schemeClr val="bg1"/>
              </a:solidFill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6141720" y="1529654"/>
            <a:ext cx="518160" cy="863026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H="1">
            <a:off x="2423160" y="1442263"/>
            <a:ext cx="2410580" cy="1727657"/>
          </a:xfrm>
          <a:prstGeom prst="straightConnector1">
            <a:avLst/>
          </a:prstGeom>
          <a:ln w="38100">
            <a:solidFill>
              <a:schemeClr val="bg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938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885868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BL09, BL15, BL21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923" y="586876"/>
            <a:ext cx="3332988" cy="2499741"/>
          </a:xfrm>
          <a:prstGeom prst="rect">
            <a:avLst/>
          </a:prstGeom>
        </p:spPr>
      </p:pic>
      <p:pic>
        <p:nvPicPr>
          <p:cNvPr id="8" name="Picture 1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371" y="582974"/>
            <a:ext cx="3048000" cy="2501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xmlns:mc="http://schemas.openxmlformats.org/markup-compatibility/2006" val="000000" mc:Ignorable="a14" a14:legacySpreadsheetColorIndex="64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xmlns:mc="http://schemas.openxmlformats.org/markup-compatibility/2006" val="FFFFFF" mc:Ignorable="a14" a14:legacySpreadsheetColorIndex="65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正方形/長方形 8"/>
          <p:cNvSpPr/>
          <p:nvPr/>
        </p:nvSpPr>
        <p:spPr>
          <a:xfrm>
            <a:off x="2144564" y="631864"/>
            <a:ext cx="21016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err="1">
                <a:solidFill>
                  <a:schemeClr val="bg1"/>
                </a:solidFill>
                <a:ea typeface="Microsoft YaHei" panose="020B0503020204020204" pitchFamily="34" charset="-122"/>
              </a:rPr>
              <a:t>colemanite</a:t>
            </a:r>
            <a:r>
              <a:rPr lang="en-US" altLang="ja-JP" dirty="0">
                <a:solidFill>
                  <a:schemeClr val="bg1"/>
                </a:solidFill>
                <a:ea typeface="Microsoft YaHei" panose="020B0503020204020204" pitchFamily="34" charset="-122"/>
              </a:rPr>
              <a:t> concrete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7506873" y="2575754"/>
            <a:ext cx="1015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err="1">
                <a:solidFill>
                  <a:schemeClr val="bg1"/>
                </a:solidFill>
                <a:ea typeface="Microsoft YaHei" panose="020B0503020204020204" pitchFamily="34" charset="-122"/>
              </a:rPr>
              <a:t>Eponaite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82179" y="527425"/>
            <a:ext cx="1851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HAZAMA ANDO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4824593" y="712091"/>
            <a:ext cx="152400" cy="2132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6" name="直線矢印コネクタ 25"/>
          <p:cNvCxnSpPr/>
          <p:nvPr/>
        </p:nvCxnSpPr>
        <p:spPr>
          <a:xfrm flipH="1" flipV="1">
            <a:off x="4900794" y="1217379"/>
            <a:ext cx="1511299" cy="29407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234000" y="0"/>
            <a:ext cx="8676000" cy="540000"/>
          </a:xfrm>
        </p:spPr>
        <p:txBody>
          <a:bodyPr>
            <a:normAutofit/>
          </a:bodyPr>
          <a:lstStyle/>
          <a:p>
            <a:r>
              <a:rPr lang="en-US" altLang="ja-JP" sz="3200" b="1" dirty="0" err="1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Eponaite</a:t>
            </a:r>
            <a:r>
              <a:rPr lang="en-US" altLang="ja-JP" sz="32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and </a:t>
            </a:r>
            <a:r>
              <a:rPr lang="en-US" altLang="ja-JP" sz="3200" b="1" dirty="0" err="1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colemanite</a:t>
            </a:r>
            <a:r>
              <a:rPr lang="en-US" altLang="ja-JP" sz="32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concrete </a:t>
            </a:r>
            <a:r>
              <a:rPr lang="en-US" altLang="ja-JP" sz="3200" b="1" dirty="0" smtClean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shielding</a:t>
            </a:r>
            <a:endParaRPr kumimoji="1" lang="ja-JP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グループ化 19"/>
          <p:cNvGrpSpPr/>
          <p:nvPr/>
        </p:nvGrpSpPr>
        <p:grpSpPr>
          <a:xfrm>
            <a:off x="21552" y="3567588"/>
            <a:ext cx="8888448" cy="3332766"/>
            <a:chOff x="146695" y="291915"/>
            <a:chExt cx="8888448" cy="3332766"/>
          </a:xfrm>
        </p:grpSpPr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695" y="960647"/>
              <a:ext cx="5563126" cy="2470267"/>
            </a:xfrm>
            <a:prstGeom prst="rect">
              <a:avLst/>
            </a:prstGeom>
          </p:spPr>
        </p:pic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56018" y="624147"/>
              <a:ext cx="3079125" cy="3000534"/>
            </a:xfrm>
            <a:prstGeom prst="rect">
              <a:avLst/>
            </a:prstGeom>
          </p:spPr>
        </p:pic>
        <p:sp>
          <p:nvSpPr>
            <p:cNvPr id="23" name="テキスト ボックス 22"/>
            <p:cNvSpPr txBox="1"/>
            <p:nvPr/>
          </p:nvSpPr>
          <p:spPr>
            <a:xfrm>
              <a:off x="4430486" y="291915"/>
              <a:ext cx="42048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Overlapped structure to prevent streaming</a:t>
              </a:r>
              <a:endParaRPr kumimoji="1" lang="ja-JP" altLang="en-US" dirty="0"/>
            </a:p>
          </p:txBody>
        </p:sp>
        <p:cxnSp>
          <p:nvCxnSpPr>
            <p:cNvPr id="24" name="直線矢印コネクタ 23"/>
            <p:cNvCxnSpPr/>
            <p:nvPr/>
          </p:nvCxnSpPr>
          <p:spPr>
            <a:xfrm flipH="1">
              <a:off x="2904742" y="669391"/>
              <a:ext cx="1811157" cy="72568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矢印コネクタ 24"/>
            <p:cNvCxnSpPr/>
            <p:nvPr/>
          </p:nvCxnSpPr>
          <p:spPr>
            <a:xfrm>
              <a:off x="6076324" y="661247"/>
              <a:ext cx="1576333" cy="60132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テキスト ボックス 26"/>
          <p:cNvSpPr txBox="1"/>
          <p:nvPr/>
        </p:nvSpPr>
        <p:spPr>
          <a:xfrm>
            <a:off x="212779" y="3102045"/>
            <a:ext cx="6240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b="1" dirty="0" smtClean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Example of streaming </a:t>
            </a:r>
            <a:r>
              <a:rPr lang="en-US" altLang="ja-JP" sz="3200"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blocking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41514" y="3794660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BL02</a:t>
            </a:r>
            <a:endParaRPr kumimoji="1" lang="ja-JP" altLang="en-US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155419" y="1251296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BL15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0" name="円/楕円 29"/>
          <p:cNvSpPr/>
          <p:nvPr/>
        </p:nvSpPr>
        <p:spPr>
          <a:xfrm>
            <a:off x="2469832" y="4313241"/>
            <a:ext cx="309767" cy="8433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円/楕円 30"/>
          <p:cNvSpPr/>
          <p:nvPr/>
        </p:nvSpPr>
        <p:spPr>
          <a:xfrm>
            <a:off x="7506873" y="4203208"/>
            <a:ext cx="309767" cy="8433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55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kumimoji="1"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n"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Chopper</a:t>
            </a: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Based on our experiences of operating choppers, T0 and fast choppers are necessary for development. New T0 chopper will be fabricated 2018. Improvement of fast chopper blade is ongoing.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n"/>
            </a:pPr>
            <a:r>
              <a:rPr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Shieldings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l"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Our strategy of </a:t>
            </a:r>
            <a:r>
              <a:rPr lang="en-US" altLang="ja-JP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shieldings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installation is to adopt prefabricated shielding piece, and we use many neutron absorbing materials.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38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2559050" cy="1325563"/>
          </a:xfrm>
        </p:spPr>
        <p:txBody>
          <a:bodyPr/>
          <a:lstStyle/>
          <a:p>
            <a:r>
              <a:rPr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Chopper</a:t>
            </a:r>
            <a:endParaRPr kumimoji="1"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63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" y="-45826"/>
            <a:ext cx="9143999" cy="720000"/>
          </a:xfrm>
        </p:spPr>
        <p:txBody>
          <a:bodyPr>
            <a:noAutofit/>
          </a:bodyPr>
          <a:lstStyle/>
          <a:p>
            <a:r>
              <a:rPr lang="en-US" altLang="ja-JP" sz="3200" b="1" dirty="0" smtClean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History </a:t>
            </a:r>
            <a:r>
              <a:rPr lang="en-US" altLang="ja-JP" sz="3200" b="1" dirty="0" smtClean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and schedule of </a:t>
            </a:r>
            <a:r>
              <a:rPr lang="en-US" altLang="ja-JP" sz="3200" b="1" dirty="0" smtClean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chopper maintenance</a:t>
            </a:r>
            <a:endParaRPr kumimoji="1" lang="ja-JP" altLang="en-US" sz="3200" b="1"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8162793" y="494516"/>
            <a:ext cx="905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JAEA BL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18" y="640199"/>
            <a:ext cx="8370563" cy="61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94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t="-1" r="15451" b="14823"/>
          <a:stretch/>
        </p:blipFill>
        <p:spPr>
          <a:xfrm>
            <a:off x="130632" y="627293"/>
            <a:ext cx="5256000" cy="3024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0632" y="-69008"/>
            <a:ext cx="8856000" cy="756000"/>
          </a:xfrm>
        </p:spPr>
        <p:txBody>
          <a:bodyPr>
            <a:normAutofit/>
          </a:bodyPr>
          <a:lstStyle/>
          <a:p>
            <a:r>
              <a:rPr kumimoji="1" lang="en-US" altLang="ja-JP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Record of maintenance history</a:t>
            </a:r>
            <a:endParaRPr kumimoji="1" lang="ja-JP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5643970" y="638179"/>
            <a:ext cx="3420000" cy="3139321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altLang="ja-JP" dirty="0"/>
              <a:t>We use this format to manage maintenance </a:t>
            </a:r>
            <a:r>
              <a:rPr lang="en-US" altLang="ja-JP" dirty="0" smtClean="0"/>
              <a:t>records for individual chopper.</a:t>
            </a:r>
          </a:p>
          <a:p>
            <a:r>
              <a:rPr lang="en-US" altLang="ja-JP" dirty="0" smtClean="0"/>
              <a:t>     </a:t>
            </a:r>
            <a:r>
              <a:rPr lang="ja-JP" altLang="en-US" dirty="0" smtClean="0"/>
              <a:t>・</a:t>
            </a:r>
            <a:r>
              <a:rPr lang="en-US" altLang="ja-JP" dirty="0" smtClean="0"/>
              <a:t>Machine name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  </a:t>
            </a:r>
            <a:r>
              <a:rPr lang="ja-JP" altLang="en-US" dirty="0" smtClean="0"/>
              <a:t>・</a:t>
            </a:r>
            <a:r>
              <a:rPr lang="en-US" altLang="ja-JP" dirty="0" smtClean="0"/>
              <a:t>Manufacturer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  </a:t>
            </a:r>
            <a:r>
              <a:rPr lang="ja-JP" altLang="en-US" dirty="0" smtClean="0"/>
              <a:t>・</a:t>
            </a:r>
            <a:r>
              <a:rPr lang="en-US" altLang="ja-JP" dirty="0" smtClean="0"/>
              <a:t>Purchase/install date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  </a:t>
            </a:r>
            <a:r>
              <a:rPr lang="ja-JP" altLang="en-US" dirty="0" smtClean="0"/>
              <a:t>・</a:t>
            </a:r>
            <a:r>
              <a:rPr lang="en-US" altLang="ja-JP" dirty="0" smtClean="0"/>
              <a:t>Maintenance day / </a:t>
            </a:r>
            <a:r>
              <a:rPr lang="en-US" altLang="ja-JP" dirty="0" smtClean="0">
                <a:solidFill>
                  <a:srgbClr val="FF0000"/>
                </a:solidFill>
              </a:rPr>
              <a:t>period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  </a:t>
            </a:r>
            <a:r>
              <a:rPr lang="ja-JP" altLang="en-US" dirty="0" smtClean="0"/>
              <a:t>・</a:t>
            </a:r>
            <a:r>
              <a:rPr lang="en-US" altLang="ja-JP" dirty="0" smtClean="0"/>
              <a:t>Maintenance </a:t>
            </a:r>
            <a:r>
              <a:rPr lang="en-US" altLang="ja-JP" dirty="0" smtClean="0">
                <a:solidFill>
                  <a:srgbClr val="FF0000"/>
                </a:solidFill>
              </a:rPr>
              <a:t>content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       regular / emergency</a:t>
            </a:r>
          </a:p>
          <a:p>
            <a:r>
              <a:rPr lang="en-US" altLang="ja-JP" dirty="0" smtClean="0">
                <a:solidFill>
                  <a:srgbClr val="FF0000"/>
                </a:solidFill>
              </a:rPr>
              <a:t>We can judge the individual chopper performance.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938618" y="4133963"/>
            <a:ext cx="3048014" cy="258532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dirty="0"/>
              <a:t>・</a:t>
            </a:r>
            <a:r>
              <a:rPr kumimoji="1" lang="en-US" altLang="ja-JP" dirty="0" smtClean="0"/>
              <a:t>Low speed </a:t>
            </a:r>
            <a:r>
              <a:rPr lang="en-US" altLang="ja-JP" dirty="0"/>
              <a:t>d</a:t>
            </a:r>
            <a:r>
              <a:rPr kumimoji="1" lang="en-US" altLang="ja-JP" dirty="0" smtClean="0"/>
              <a:t>isk chopper</a:t>
            </a:r>
          </a:p>
          <a:p>
            <a:r>
              <a:rPr lang="ja-JP" altLang="en-US" dirty="0" smtClean="0"/>
              <a:t>　　</a:t>
            </a:r>
            <a:r>
              <a:rPr lang="en-US" altLang="ja-JP" dirty="0" smtClean="0"/>
              <a:t>good performance</a:t>
            </a:r>
          </a:p>
          <a:p>
            <a:r>
              <a:rPr lang="ja-JP" altLang="en-US" dirty="0" smtClean="0"/>
              <a:t>・</a:t>
            </a:r>
            <a:r>
              <a:rPr lang="en-US" altLang="ja-JP" dirty="0" smtClean="0"/>
              <a:t>Fermi chopper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  good performance</a:t>
            </a:r>
          </a:p>
          <a:p>
            <a:r>
              <a:rPr lang="ja-JP" altLang="en-US" dirty="0" smtClean="0">
                <a:solidFill>
                  <a:srgbClr val="FF0000"/>
                </a:solidFill>
              </a:rPr>
              <a:t>・</a:t>
            </a:r>
            <a:r>
              <a:rPr lang="en-US" altLang="ja-JP" dirty="0" smtClean="0">
                <a:solidFill>
                  <a:srgbClr val="FF0000"/>
                </a:solidFill>
              </a:rPr>
              <a:t>T0 chopper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   necessary for development</a:t>
            </a:r>
          </a:p>
          <a:p>
            <a:r>
              <a:rPr lang="ja-JP" altLang="en-US" dirty="0" smtClean="0">
                <a:solidFill>
                  <a:srgbClr val="FF0000"/>
                </a:solidFill>
              </a:rPr>
              <a:t>・</a:t>
            </a:r>
            <a:r>
              <a:rPr lang="en-US" altLang="ja-JP" dirty="0" smtClean="0">
                <a:solidFill>
                  <a:srgbClr val="FF0000"/>
                </a:solidFill>
              </a:rPr>
              <a:t>High speed disk </a:t>
            </a:r>
            <a:r>
              <a:rPr lang="en-US" altLang="ja-JP" dirty="0" smtClean="0">
                <a:solidFill>
                  <a:srgbClr val="FF0000"/>
                </a:solidFill>
              </a:rPr>
              <a:t>chopper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  (fast chopper)</a:t>
            </a:r>
            <a:endParaRPr lang="en-US" altLang="ja-JP" dirty="0" smtClean="0">
              <a:solidFill>
                <a:srgbClr val="FF0000"/>
              </a:solidFill>
            </a:endParaRPr>
          </a:p>
          <a:p>
            <a:r>
              <a:rPr lang="en-US" altLang="ja-JP" dirty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   necessary for development</a:t>
            </a:r>
            <a:r>
              <a:rPr lang="en-US" altLang="ja-JP" dirty="0" smtClean="0"/>
              <a:t>  </a:t>
            </a:r>
          </a:p>
        </p:txBody>
      </p:sp>
      <p:sp>
        <p:nvSpPr>
          <p:cNvPr id="8" name="下矢印 7"/>
          <p:cNvSpPr/>
          <p:nvPr/>
        </p:nvSpPr>
        <p:spPr>
          <a:xfrm>
            <a:off x="7214369" y="3859464"/>
            <a:ext cx="359229" cy="216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/>
          <a:srcRect t="-1" b="3543"/>
          <a:stretch/>
        </p:blipFill>
        <p:spPr>
          <a:xfrm>
            <a:off x="130632" y="3821045"/>
            <a:ext cx="5684414" cy="299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6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06481" y="-58943"/>
            <a:ext cx="8712000" cy="720000"/>
          </a:xfrm>
        </p:spPr>
        <p:txBody>
          <a:bodyPr>
            <a:normAutofit/>
          </a:bodyPr>
          <a:lstStyle/>
          <a:p>
            <a:r>
              <a:rPr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Our experience for fast chopper</a:t>
            </a:r>
            <a:endParaRPr kumimoji="1"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グループ化 14"/>
          <p:cNvGrpSpPr/>
          <p:nvPr/>
        </p:nvGrpSpPr>
        <p:grpSpPr>
          <a:xfrm>
            <a:off x="5425454" y="608055"/>
            <a:ext cx="3384550" cy="2016000"/>
            <a:chOff x="5130800" y="-662394"/>
            <a:chExt cx="3384550" cy="2016000"/>
          </a:xfrm>
        </p:grpSpPr>
        <p:pic>
          <p:nvPicPr>
            <p:cNvPr id="4" name="Picture 531" descr="IMG_491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" b="20578"/>
            <a:stretch/>
          </p:blipFill>
          <p:spPr bwMode="auto">
            <a:xfrm>
              <a:off x="5130800" y="-662394"/>
              <a:ext cx="3384550" cy="2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Oval 535"/>
            <p:cNvSpPr>
              <a:spLocks noChangeArrowheads="1"/>
            </p:cNvSpPr>
            <p:nvPr/>
          </p:nvSpPr>
          <p:spPr bwMode="auto">
            <a:xfrm>
              <a:off x="5851525" y="-86131"/>
              <a:ext cx="2087562" cy="1008062"/>
            </a:xfrm>
            <a:prstGeom prst="ellips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200"/>
            </a:p>
          </p:txBody>
        </p:sp>
      </p:grpSp>
      <p:grpSp>
        <p:nvGrpSpPr>
          <p:cNvPr id="16" name="グループ化 15"/>
          <p:cNvGrpSpPr/>
          <p:nvPr/>
        </p:nvGrpSpPr>
        <p:grpSpPr>
          <a:xfrm>
            <a:off x="704851" y="1568603"/>
            <a:ext cx="7311140" cy="5079772"/>
            <a:chOff x="469819" y="1147753"/>
            <a:chExt cx="7311140" cy="5079772"/>
          </a:xfrm>
        </p:grpSpPr>
        <p:sp>
          <p:nvSpPr>
            <p:cNvPr id="8" name="テキスト ボックス 7"/>
            <p:cNvSpPr txBox="1"/>
            <p:nvPr/>
          </p:nvSpPr>
          <p:spPr>
            <a:xfrm>
              <a:off x="664459" y="1354683"/>
              <a:ext cx="1664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Unknown liquid</a:t>
              </a:r>
              <a:endParaRPr kumimoji="1" lang="ja-JP" altLang="en-US" dirty="0"/>
            </a:p>
          </p:txBody>
        </p:sp>
        <p:pic>
          <p:nvPicPr>
            <p:cNvPr id="9" name="Picture 14" descr="D:\DCIM\100CANON\IMG_739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9216" y="2443156"/>
              <a:ext cx="4591743" cy="3784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3" descr="D:\DCIM\100CANON\IMG_7388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819" y="1147753"/>
              <a:ext cx="3620816" cy="2712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テキスト ボックス 20"/>
            <p:cNvSpPr txBox="1">
              <a:spLocks noChangeArrowheads="1"/>
            </p:cNvSpPr>
            <p:nvPr/>
          </p:nvSpPr>
          <p:spPr bwMode="auto">
            <a:xfrm>
              <a:off x="1188956" y="1854190"/>
              <a:ext cx="971550" cy="307975"/>
            </a:xfrm>
            <a:prstGeom prst="rect">
              <a:avLst/>
            </a:prstGeom>
            <a:solidFill>
              <a:srgbClr val="000000">
                <a:alpha val="50195"/>
              </a:srgb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400" dirty="0" smtClean="0">
                  <a:solidFill>
                    <a:srgbClr val="FFFFCC"/>
                  </a:solidFill>
                </a:rPr>
                <a:t>upstream</a:t>
              </a:r>
              <a:endParaRPr lang="en-US" altLang="ja-JP" sz="1400" dirty="0">
                <a:solidFill>
                  <a:srgbClr val="FFFFCC"/>
                </a:solidFill>
              </a:endParaRPr>
            </a:p>
          </p:txBody>
        </p:sp>
        <p:sp>
          <p:nvSpPr>
            <p:cNvPr id="12" name="テキスト ボックス 20"/>
            <p:cNvSpPr txBox="1">
              <a:spLocks noChangeArrowheads="1"/>
            </p:cNvSpPr>
            <p:nvPr/>
          </p:nvSpPr>
          <p:spPr bwMode="auto">
            <a:xfrm>
              <a:off x="3316206" y="1212840"/>
              <a:ext cx="1297953" cy="307777"/>
            </a:xfrm>
            <a:prstGeom prst="rect">
              <a:avLst/>
            </a:prstGeom>
            <a:solidFill>
              <a:srgbClr val="00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400" dirty="0" smtClean="0">
                  <a:solidFill>
                    <a:srgbClr val="FFFFCC"/>
                  </a:solidFill>
                </a:rPr>
                <a:t>downstream</a:t>
              </a:r>
              <a:endParaRPr lang="en-US" altLang="ja-JP" sz="1400" dirty="0">
                <a:solidFill>
                  <a:srgbClr val="FFFFCC"/>
                </a:solidFill>
              </a:endParaRPr>
            </a:p>
          </p:txBody>
        </p:sp>
        <p:sp>
          <p:nvSpPr>
            <p:cNvPr id="13" name="テキスト ボックス 7"/>
            <p:cNvSpPr txBox="1">
              <a:spLocks noChangeArrowheads="1"/>
            </p:cNvSpPr>
            <p:nvPr/>
          </p:nvSpPr>
          <p:spPr bwMode="auto">
            <a:xfrm>
              <a:off x="3189216" y="5537517"/>
              <a:ext cx="3028950" cy="646331"/>
            </a:xfrm>
            <a:prstGeom prst="rect">
              <a:avLst/>
            </a:prstGeom>
            <a:solidFill>
              <a:srgbClr val="000000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 dirty="0" smtClean="0">
                  <a:solidFill>
                    <a:srgbClr val="FFFFCC"/>
                  </a:solidFill>
                </a:rPr>
                <a:t>Deformation of slit part with several mm step</a:t>
              </a:r>
              <a:endParaRPr lang="ja-JP" altLang="en-US" sz="1800" dirty="0">
                <a:solidFill>
                  <a:srgbClr val="FFFFCC"/>
                </a:solidFill>
              </a:endParaRPr>
            </a:p>
          </p:txBody>
        </p:sp>
        <p:sp>
          <p:nvSpPr>
            <p:cNvPr id="14" name="テキスト ボックス 20"/>
            <p:cNvSpPr txBox="1">
              <a:spLocks noChangeArrowheads="1"/>
            </p:cNvSpPr>
            <p:nvPr/>
          </p:nvSpPr>
          <p:spPr bwMode="auto">
            <a:xfrm>
              <a:off x="3232068" y="4066113"/>
              <a:ext cx="1433512" cy="307975"/>
            </a:xfrm>
            <a:prstGeom prst="rect">
              <a:avLst/>
            </a:prstGeom>
            <a:solidFill>
              <a:srgbClr val="000000">
                <a:alpha val="50195"/>
              </a:srgb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400" dirty="0" smtClean="0">
                  <a:solidFill>
                    <a:srgbClr val="FFFFCC"/>
                  </a:solidFill>
                </a:rPr>
                <a:t>upstream disk</a:t>
              </a:r>
              <a:endParaRPr lang="en-US" altLang="ja-JP" sz="1400" dirty="0">
                <a:solidFill>
                  <a:srgbClr val="FFFFCC"/>
                </a:solidFill>
              </a:endParaRPr>
            </a:p>
          </p:txBody>
        </p:sp>
      </p:grpSp>
      <p:sp>
        <p:nvSpPr>
          <p:cNvPr id="17" name="テキスト ボックス 16"/>
          <p:cNvSpPr txBox="1"/>
          <p:nvPr/>
        </p:nvSpPr>
        <p:spPr>
          <a:xfrm>
            <a:off x="6351048" y="2067817"/>
            <a:ext cx="1664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Unknown liquid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06481" y="816358"/>
            <a:ext cx="2682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AMATERAS, BL14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81648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952230"/>
              </p:ext>
            </p:extLst>
          </p:nvPr>
        </p:nvGraphicFramePr>
        <p:xfrm>
          <a:off x="107504" y="1114535"/>
          <a:ext cx="9036498" cy="2330180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481029"/>
                <a:gridCol w="1595867"/>
                <a:gridCol w="833664"/>
                <a:gridCol w="864407"/>
                <a:gridCol w="1462415"/>
                <a:gridCol w="1551214"/>
                <a:gridCol w="2247902"/>
              </a:tblGrid>
              <a:tr h="2073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  <a:endParaRPr lang="ja-JP" sz="1600" kern="100" dirty="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0212" marR="6021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role</a:t>
                      </a:r>
                      <a:endParaRPr lang="ja-JP" sz="1600" kern="100" dirty="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0212" marR="6021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Pos.</a:t>
                      </a:r>
                      <a:endParaRPr lang="ja-JP" sz="1600" kern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 [m]</a:t>
                      </a:r>
                      <a:endParaRPr lang="ja-JP" sz="1600" kern="100" dirty="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0212" marR="6021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Freq.</a:t>
                      </a:r>
                      <a:endParaRPr lang="ja-JP" sz="1600" kern="1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 [Hz]</a:t>
                      </a:r>
                      <a:endParaRPr lang="ja-JP" sz="1600" kern="100" dirty="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0212" marR="6021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Discs</a:t>
                      </a:r>
                      <a:endParaRPr lang="ja-JP" sz="1600" kern="100" dirty="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0212" marR="6021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Slits</a:t>
                      </a:r>
                      <a:endParaRPr lang="ja-JP" sz="1600" kern="100" dirty="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0212" marR="60212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altLang="ja-JP" sz="1600" kern="1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designed</a:t>
                      </a:r>
                    </a:p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altLang="ja-JP" sz="1600" kern="1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ＭＳ 明朝"/>
                          <a:cs typeface="Arial" panose="020B0604020202020204" pitchFamily="34" charset="0"/>
                        </a:rPr>
                        <a:t> value</a:t>
                      </a:r>
                      <a:endParaRPr lang="ja-JP" sz="1600" kern="1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0212" marR="60212" marT="0" marB="0">
                    <a:noFill/>
                  </a:tcPr>
                </a:tc>
              </a:tr>
              <a:tr h="5554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ja-JP" sz="1600" kern="100" dirty="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0212" marR="6021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Pulse shaping</a:t>
                      </a:r>
                      <a:endParaRPr lang="ja-JP" sz="1600" kern="100" dirty="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0212" marR="6021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7.75</a:t>
                      </a:r>
                      <a:endParaRPr lang="ja-JP" sz="1600" kern="100" dirty="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0212" marR="6021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225-50</a:t>
                      </a:r>
                      <a:endParaRPr lang="ja-JP" sz="1600" kern="100" dirty="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0212" marR="6021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Double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(counter </a:t>
                      </a:r>
                      <a:r>
                        <a:rPr lang="en-US" sz="16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rotating)</a:t>
                      </a:r>
                      <a:endParaRPr lang="ja-JP" sz="1600" kern="100" dirty="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0212" marR="6021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Quad: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6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3, 3, 3 cm</a:t>
                      </a:r>
                      <a:endParaRPr lang="ja-JP" sz="1600" kern="100" dirty="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0212" marR="6021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</a:t>
                      </a:r>
                      <a:r>
                        <a:rPr lang="en-US" sz="1600" kern="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kern="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Hz  </a:t>
                      </a:r>
                      <a:r>
                        <a:rPr lang="ja-JP" altLang="en-US" sz="1600" kern="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← </a:t>
                      </a:r>
                      <a:r>
                        <a:rPr lang="en-US" sz="1600" kern="1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</a:t>
                      </a:r>
                      <a:r>
                        <a:rPr lang="en-US" sz="1600" kern="1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Hz</a:t>
                      </a:r>
                      <a:endParaRPr lang="ja-JP" sz="1600" kern="1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0212" marR="60212" marT="0" marB="0" anchor="ctr"/>
                </a:tc>
              </a:tr>
              <a:tr h="5554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ja-JP" sz="1600" kern="100" dirty="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0212" marR="6021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Frame separation</a:t>
                      </a:r>
                      <a:endParaRPr lang="ja-JP" sz="1600" kern="100" dirty="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0212" marR="6021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11.625</a:t>
                      </a:r>
                      <a:endParaRPr lang="ja-JP" sz="1600" kern="100" dirty="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0212" marR="6021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150-50</a:t>
                      </a:r>
                      <a:endParaRPr lang="ja-JP" sz="1600" kern="100" dirty="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0212" marR="6021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</a:t>
                      </a:r>
                      <a:endParaRPr lang="ja-JP" sz="1600" kern="100" dirty="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0212" marR="6021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Quad: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24.7 </a:t>
                      </a:r>
                      <a:r>
                        <a:rPr lang="en-US" sz="16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deg. each</a:t>
                      </a:r>
                      <a:endParaRPr lang="ja-JP" sz="1600" kern="100" dirty="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0212" marR="6021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</a:t>
                      </a:r>
                      <a:r>
                        <a:rPr lang="en-US" sz="1600" kern="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Hz</a:t>
                      </a:r>
                      <a:r>
                        <a:rPr lang="en-US" sz="1600" kern="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ja-JP" altLang="en-US" sz="1600" kern="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←  </a:t>
                      </a:r>
                      <a:r>
                        <a:rPr lang="en-US" sz="1600" kern="1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</a:t>
                      </a:r>
                      <a:r>
                        <a:rPr lang="en-US" sz="1600" kern="1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Hz</a:t>
                      </a:r>
                      <a:endParaRPr lang="ja-JP" sz="1600" kern="1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0212" marR="60212" marT="0" marB="0" anchor="ctr"/>
                </a:tc>
              </a:tr>
              <a:tr h="5554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ja-JP" sz="1600" kern="100" dirty="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0212" marR="6021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Frame separation</a:t>
                      </a:r>
                      <a:endParaRPr lang="ja-JP" sz="1600" kern="100" dirty="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0212" marR="6021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23.25</a:t>
                      </a:r>
                      <a:endParaRPr lang="ja-JP" sz="1600" kern="100" dirty="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0212" marR="6021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150-50</a:t>
                      </a:r>
                      <a:endParaRPr lang="ja-JP" sz="1600" kern="100" dirty="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0212" marR="6021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Single</a:t>
                      </a:r>
                      <a:endParaRPr lang="ja-JP" sz="1600" kern="100" dirty="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0212" marR="6021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Double: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56.6 </a:t>
                      </a:r>
                      <a:r>
                        <a:rPr lang="en-US" sz="1600" kern="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deg. each</a:t>
                      </a:r>
                      <a:endParaRPr lang="ja-JP" sz="1600" kern="100" dirty="0"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0212" marR="60212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 </a:t>
                      </a:r>
                      <a:r>
                        <a:rPr lang="en-US" sz="1600" kern="1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Hz</a:t>
                      </a:r>
                      <a:r>
                        <a:rPr lang="en-US" sz="1600" kern="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ja-JP" altLang="en-US" sz="1600" kern="1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←  </a:t>
                      </a:r>
                      <a:r>
                        <a:rPr lang="en-US" sz="1600" kern="1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</a:t>
                      </a:r>
                      <a:r>
                        <a:rPr lang="en-US" sz="1600" kern="1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Hz</a:t>
                      </a:r>
                      <a:endParaRPr lang="ja-JP" sz="1600" kern="1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ＭＳ 明朝"/>
                        <a:cs typeface="Arial" panose="020B0604020202020204" pitchFamily="34" charset="0"/>
                      </a:endParaRPr>
                    </a:p>
                  </a:txBody>
                  <a:tcPr marL="60212" marR="60212" marT="0" marB="0" anchor="ctr"/>
                </a:tc>
              </a:tr>
            </a:tbl>
          </a:graphicData>
        </a:graphic>
      </p:graphicFrame>
      <p:pic>
        <p:nvPicPr>
          <p:cNvPr id="28675" name="Picture 3" descr="C:\Documents and Settings\Takahashi\My Documents\発表データAll_101130\JAEA\起票案件\H21_○債DNA大観チョッパー\Fig2_No1高速ディスク.wmf"/>
          <p:cNvPicPr>
            <a:picLocks noChangeAspect="1" noChangeArrowheads="1"/>
          </p:cNvPicPr>
          <p:nvPr/>
        </p:nvPicPr>
        <p:blipFill>
          <a:blip r:embed="rId2" cstate="print"/>
          <a:srcRect l="37420" t="7896" r="13253" b="15868"/>
          <a:stretch>
            <a:fillRect/>
          </a:stretch>
        </p:blipFill>
        <p:spPr bwMode="auto">
          <a:xfrm>
            <a:off x="373063" y="3993960"/>
            <a:ext cx="2522898" cy="2348880"/>
          </a:xfrm>
          <a:prstGeom prst="rect">
            <a:avLst/>
          </a:prstGeom>
          <a:noFill/>
        </p:spPr>
      </p:pic>
      <p:pic>
        <p:nvPicPr>
          <p:cNvPr id="28676" name="Picture 4" descr="C:\Documents and Settings\Takahashi\My Documents\発表データAll_101130\JAEA\起票案件\H21_○債DNA大観チョッパー\Fig4_No2高速ディスク.wmf"/>
          <p:cNvPicPr>
            <a:picLocks noChangeAspect="1" noChangeArrowheads="1"/>
          </p:cNvPicPr>
          <p:nvPr/>
        </p:nvPicPr>
        <p:blipFill>
          <a:blip r:embed="rId3" cstate="print"/>
          <a:srcRect l="38333" t="5533" r="8333" b="14232"/>
          <a:stretch>
            <a:fillRect/>
          </a:stretch>
        </p:blipFill>
        <p:spPr bwMode="auto">
          <a:xfrm>
            <a:off x="3291996" y="3993960"/>
            <a:ext cx="2517680" cy="2281634"/>
          </a:xfrm>
          <a:prstGeom prst="rect">
            <a:avLst/>
          </a:prstGeom>
          <a:noFill/>
        </p:spPr>
      </p:pic>
      <p:pic>
        <p:nvPicPr>
          <p:cNvPr id="28677" name="Picture 5" descr="C:\Documents and Settings\Takahashi\My Documents\発表データAll_101130\JAEA\起票案件\H21_○債DNA大観チョッパー\Fig6_No3高速ディスク.wmf"/>
          <p:cNvPicPr>
            <a:picLocks noChangeAspect="1" noChangeArrowheads="1"/>
          </p:cNvPicPr>
          <p:nvPr/>
        </p:nvPicPr>
        <p:blipFill>
          <a:blip r:embed="rId4" cstate="print"/>
          <a:srcRect l="43717" t="8350" r="2894" b="13658"/>
          <a:stretch>
            <a:fillRect/>
          </a:stretch>
        </p:blipFill>
        <p:spPr bwMode="auto">
          <a:xfrm>
            <a:off x="6205711" y="3993960"/>
            <a:ext cx="2520276" cy="2217850"/>
          </a:xfrm>
          <a:prstGeom prst="rect">
            <a:avLst/>
          </a:prstGeom>
          <a:noFill/>
        </p:spPr>
      </p:pic>
      <p:sp>
        <p:nvSpPr>
          <p:cNvPr id="10" name="テキスト ボックス 9"/>
          <p:cNvSpPr txBox="1"/>
          <p:nvPr/>
        </p:nvSpPr>
        <p:spPr bwMode="auto">
          <a:xfrm>
            <a:off x="1381175" y="4570024"/>
            <a:ext cx="576064" cy="3077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prstClr val="black"/>
                </a:solidFill>
              </a:rPr>
              <a:t>No.1</a:t>
            </a:r>
            <a:endParaRPr lang="ja-JP" altLang="en-US" sz="1400" dirty="0">
              <a:solidFill>
                <a:prstClr val="black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 bwMode="auto">
          <a:xfrm>
            <a:off x="4333503" y="4498016"/>
            <a:ext cx="576064" cy="3077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prstClr val="black"/>
                </a:solidFill>
              </a:rPr>
              <a:t>No.2</a:t>
            </a:r>
            <a:endParaRPr lang="ja-JP" altLang="en-US" sz="1400" dirty="0">
              <a:solidFill>
                <a:prstClr val="black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 bwMode="auto">
          <a:xfrm>
            <a:off x="7285831" y="4498016"/>
            <a:ext cx="576064" cy="3077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prstClr val="black"/>
                </a:solidFill>
              </a:rPr>
              <a:t>No.3</a:t>
            </a:r>
            <a:endParaRPr lang="ja-JP" altLang="en-US" sz="1400" dirty="0">
              <a:solidFill>
                <a:prstClr val="black"/>
              </a:solidFill>
            </a:endParaRPr>
          </a:p>
        </p:txBody>
      </p:sp>
      <p:sp>
        <p:nvSpPr>
          <p:cNvPr id="13" name="スライド番号プレースホルダ 12"/>
          <p:cNvSpPr>
            <a:spLocks noGrp="1"/>
          </p:cNvSpPr>
          <p:nvPr>
            <p:ph type="sldNum" sz="quarter" idx="12"/>
          </p:nvPr>
        </p:nvSpPr>
        <p:spPr>
          <a:xfrm>
            <a:off x="6507485" y="5913199"/>
            <a:ext cx="2057400" cy="365125"/>
          </a:xfrm>
        </p:spPr>
        <p:txBody>
          <a:bodyPr/>
          <a:lstStyle/>
          <a:p>
            <a:pPr>
              <a:defRPr/>
            </a:pPr>
            <a:fld id="{E9E3F034-E603-46B4-9E93-AD6F99FAA90D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タイトル 1"/>
          <p:cNvSpPr>
            <a:spLocks noGrp="1"/>
          </p:cNvSpPr>
          <p:nvPr>
            <p:ph type="title"/>
          </p:nvPr>
        </p:nvSpPr>
        <p:spPr>
          <a:xfrm>
            <a:off x="99000" y="-71983"/>
            <a:ext cx="8946000" cy="720000"/>
          </a:xfrm>
        </p:spPr>
        <p:txBody>
          <a:bodyPr>
            <a:noAutofit/>
          </a:bodyPr>
          <a:lstStyle/>
          <a:p>
            <a:r>
              <a:rPr lang="en-US" altLang="ja-JP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Fast and middle speed chopper of </a:t>
            </a:r>
            <a:r>
              <a:rPr lang="en-US" altLang="ja-JP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BL02</a:t>
            </a:r>
            <a:endParaRPr kumimoji="1" lang="ja-JP" altLang="en-US" sz="36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7504" y="67260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DNA, BL02</a:t>
            </a:r>
            <a:endParaRPr kumimoji="1"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996273" y="1188570"/>
            <a:ext cx="86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Current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608247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00075" y="794266"/>
            <a:ext cx="7886700" cy="5817734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Speeding up</a:t>
            </a:r>
          </a:p>
          <a:p>
            <a:pPr lvl="1"/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Maximum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speed of 1 slit blade is 300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Hz at BL14</a:t>
            </a:r>
            <a:endParaRPr lang="en-US" altLang="ja-JP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Maximum speed of 4 slit blade is 225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Hz at BL02</a:t>
            </a:r>
            <a:endParaRPr lang="en-US" altLang="ja-JP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ja-JP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Durability</a:t>
            </a:r>
          </a:p>
          <a:p>
            <a:pPr marL="457200" lvl="1" indent="0"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Due to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agin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change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of blade during operation, the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vibration increases, so it is necessary to lower the rotation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ja-JP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  <a:p>
            <a:pPr marL="457200" lvl="1" indent="0"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Insufficient control performance of magnetically levitated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bearings</a:t>
            </a:r>
            <a:endParaRPr lang="en-US" altLang="ja-JP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ja-JP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and target</a:t>
            </a:r>
            <a:r>
              <a:rPr lang="ja-JP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new fast chopper</a:t>
            </a:r>
          </a:p>
          <a:p>
            <a:pPr marL="457200" lvl="1" indent="0">
              <a:buNone/>
            </a:pPr>
            <a:r>
              <a:rPr lang="en-US" altLang="ja-JP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goal</a:t>
            </a:r>
            <a:endParaRPr lang="en-US" altLang="ja-JP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altLang="ja-JP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350Hz</a:t>
            </a:r>
            <a:endParaRPr lang="en-US" altLang="ja-JP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r>
              <a:rPr lang="en-US" altLang="ja-JP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High durability</a:t>
            </a:r>
          </a:p>
          <a:p>
            <a:pPr marL="457200" lvl="1" indent="0">
              <a:buNone/>
            </a:pPr>
            <a:r>
              <a:rPr lang="en-US" altLang="ja-JP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High vibrational resistance</a:t>
            </a:r>
          </a:p>
        </p:txBody>
      </p:sp>
      <p:sp>
        <p:nvSpPr>
          <p:cNvPr id="4" name="タイトル 1"/>
          <p:cNvSpPr>
            <a:spLocks noGrp="1"/>
          </p:cNvSpPr>
          <p:nvPr>
            <p:ph type="title"/>
          </p:nvPr>
        </p:nvSpPr>
        <p:spPr>
          <a:xfrm>
            <a:off x="216000" y="0"/>
            <a:ext cx="8712000" cy="720000"/>
          </a:xfrm>
        </p:spPr>
        <p:txBody>
          <a:bodyPr>
            <a:normAutofit/>
          </a:bodyPr>
          <a:lstStyle/>
          <a:p>
            <a:r>
              <a:rPr lang="en-US" altLang="ja-JP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Problem of 1</a:t>
            </a:r>
            <a:r>
              <a:rPr lang="en-US" altLang="ja-JP" sz="3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ja-JP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generation </a:t>
            </a:r>
            <a:r>
              <a:rPr lang="ja-JP" alt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ｆ</a:t>
            </a:r>
            <a:r>
              <a:rPr lang="en-US" altLang="ja-JP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ast</a:t>
            </a:r>
            <a:r>
              <a:rPr lang="en-US" altLang="ja-JP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chopper</a:t>
            </a:r>
            <a:endParaRPr kumimoji="1" lang="ja-JP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66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34000" y="1113990"/>
            <a:ext cx="8676000" cy="5630091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n"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Improvement of existing fast chopper</a:t>
            </a:r>
          </a:p>
          <a:p>
            <a:pPr marL="540000"/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tart of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development of speeding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up of blade </a:t>
            </a:r>
          </a:p>
          <a:p>
            <a:pPr marL="540000"/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r>
              <a:rPr lang="ja-JP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Prototype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of peripheral connecting shape blade </a:t>
            </a:r>
            <a:endParaRPr lang="en-US" altLang="ja-JP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0000"/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r>
              <a:rPr lang="ja-JP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ja-JP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hange </a:t>
            </a:r>
            <a:r>
              <a:rPr lang="en-US" altLang="ja-JP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blade thickness</a:t>
            </a:r>
            <a:r>
              <a:rPr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adhesive, </a:t>
            </a:r>
            <a:r>
              <a:rPr lang="en-US" altLang="ja-JP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trial blade </a:t>
            </a:r>
          </a:p>
          <a:p>
            <a:pPr marL="311400" indent="0">
              <a:buNone/>
            </a:pPr>
            <a:r>
              <a:rPr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fabrication, rotation test</a:t>
            </a:r>
            <a:endParaRPr lang="ja-JP" alt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0000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BL14 blade (</a:t>
            </a:r>
            <a:r>
              <a:rPr lang="en-US" altLang="ja-JP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CH03) </a:t>
            </a:r>
            <a:r>
              <a:rPr lang="en-US" altLang="ja-JP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fabrication, installing and </a:t>
            </a:r>
          </a:p>
          <a:p>
            <a:pPr marL="311400" indent="0">
              <a:buNone/>
            </a:pPr>
            <a:r>
              <a:rPr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stable 300Hz operation</a:t>
            </a:r>
            <a:endParaRPr lang="ja-JP" alt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0000"/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BL02 multi-slit blade fabrication and installing</a:t>
            </a:r>
          </a:p>
          <a:p>
            <a:pPr marL="540000"/>
            <a:endParaRPr lang="en-US" altLang="ja-JP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0400" indent="-230400">
              <a:buFont typeface="Wingdings" panose="05000000000000000000" pitchFamily="2" charset="2"/>
              <a:buChar char="n"/>
            </a:pP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new type of fast chopper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2019 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BL14 high performance prototype of 350Hz blade </a:t>
            </a:r>
          </a:p>
          <a:p>
            <a:pPr marL="0" indent="0">
              <a:buNone/>
            </a:pP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and rotation test : </a:t>
            </a:r>
            <a:r>
              <a:rPr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adhesive, </a:t>
            </a:r>
            <a:r>
              <a:rPr lang="en-US" altLang="ja-JP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thickness of blade, </a:t>
            </a:r>
            <a:r>
              <a:rPr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</a:t>
            </a:r>
            <a:endParaRPr lang="en-US" altLang="ja-JP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ja-JP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altLang="ja-JP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</a:t>
            </a:r>
            <a:r>
              <a:rPr lang="ja-JP" alt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altLang="ja-JP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prepreg</a:t>
            </a:r>
            <a:endParaRPr lang="en-US" altLang="ja-JP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r>
              <a:rPr lang="en-US" altLang="ja-JP" dirty="0" smtClean="0">
                <a:latin typeface="Arial" panose="020B0604020202020204" pitchFamily="34" charset="0"/>
                <a:cs typeface="Arial" panose="020B0604020202020204" pitchFamily="34" charset="0"/>
              </a:rPr>
              <a:t>Actual machine</a:t>
            </a:r>
            <a:endParaRPr lang="ja-JP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>
            <a:normAutofit fontScale="90000"/>
          </a:bodyPr>
          <a:lstStyle/>
          <a:p>
            <a:r>
              <a:rPr lang="en-US" altLang="ja-JP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r>
              <a:rPr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 of Fast </a:t>
            </a:r>
            <a:r>
              <a:rPr lang="en-US" altLang="ja-JP" b="1" dirty="0" smtClean="0">
                <a:latin typeface="Arial" panose="020B0604020202020204" pitchFamily="34" charset="0"/>
                <a:cs typeface="Arial" panose="020B0604020202020204" pitchFamily="34" charset="0"/>
              </a:rPr>
              <a:t>chopper development</a:t>
            </a:r>
            <a:endParaRPr kumimoji="1"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72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10578</TotalTime>
  <Words>1231</Words>
  <Application>Microsoft Office PowerPoint</Application>
  <PresentationFormat>画面に合わせる (4:3)</PresentationFormat>
  <Paragraphs>340</Paragraphs>
  <Slides>26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26</vt:i4>
      </vt:variant>
    </vt:vector>
  </HeadingPairs>
  <TitlesOfParts>
    <vt:vector size="38" baseType="lpstr">
      <vt:lpstr>Arial Unicode MS</vt:lpstr>
      <vt:lpstr>Geneva</vt:lpstr>
      <vt:lpstr>Microsoft YaHei</vt:lpstr>
      <vt:lpstr>ＭＳ Ｐゴシック</vt:lpstr>
      <vt:lpstr>ＭＳ 明朝</vt:lpstr>
      <vt:lpstr>Osaka</vt:lpstr>
      <vt:lpstr>Arial</vt:lpstr>
      <vt:lpstr>Calibri</vt:lpstr>
      <vt:lpstr>Calibri Light</vt:lpstr>
      <vt:lpstr>Symbol</vt:lpstr>
      <vt:lpstr>Wingdings</vt:lpstr>
      <vt:lpstr>Office テーマ</vt:lpstr>
      <vt:lpstr>Status of choppers (Fast Chopper, To chopper) and Shielding Performance</vt:lpstr>
      <vt:lpstr>Outline</vt:lpstr>
      <vt:lpstr>Chopper</vt:lpstr>
      <vt:lpstr>History and schedule of chopper maintenance</vt:lpstr>
      <vt:lpstr>Record of maintenance history</vt:lpstr>
      <vt:lpstr>Our experience for fast chopper</vt:lpstr>
      <vt:lpstr>Fast and middle speed chopper of BL02</vt:lpstr>
      <vt:lpstr>Problem of 1st generation ｆast chopper</vt:lpstr>
      <vt:lpstr>History of Fast chopper development</vt:lpstr>
      <vt:lpstr>Improvement of existing chopper blade : BL02</vt:lpstr>
      <vt:lpstr>Improvement of existing chopper blade : BL14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Shieldings</vt:lpstr>
      <vt:lpstr>Radiation Protection Concept in J-PARC</vt:lpstr>
      <vt:lpstr>Radiation Controlled Area of MLF</vt:lpstr>
      <vt:lpstr>Guideline of Shieldings</vt:lpstr>
      <vt:lpstr>Examples of Shielding materials </vt:lpstr>
      <vt:lpstr>Standard tolerances for shieldings</vt:lpstr>
      <vt:lpstr>Fabrication of BL10 shieldings at workshop</vt:lpstr>
      <vt:lpstr>Boron mortar shielding</vt:lpstr>
      <vt:lpstr>Borax resin shielding at BL20</vt:lpstr>
      <vt:lpstr>Eponaite and colemanite concrete shielding</vt:lpstr>
      <vt:lpstr>Summary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aizawa</dc:creator>
  <cp:lastModifiedBy>aizawa</cp:lastModifiedBy>
  <cp:revision>194</cp:revision>
  <dcterms:created xsi:type="dcterms:W3CDTF">2018-01-09T01:03:01Z</dcterms:created>
  <dcterms:modified xsi:type="dcterms:W3CDTF">2018-01-19T06:35:30Z</dcterms:modified>
</cp:coreProperties>
</file>