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71" r:id="rId2"/>
    <p:sldId id="276" r:id="rId3"/>
    <p:sldId id="270" r:id="rId4"/>
    <p:sldId id="277" r:id="rId5"/>
    <p:sldId id="279" r:id="rId6"/>
    <p:sldId id="267" r:id="rId7"/>
    <p:sldId id="278" r:id="rId8"/>
    <p:sldId id="274" r:id="rId9"/>
    <p:sldId id="280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1BF"/>
    <a:srgbClr val="73519A"/>
    <a:srgbClr val="8CB141"/>
    <a:srgbClr val="B43532"/>
    <a:srgbClr val="3670B6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27" autoAdjust="0"/>
    <p:restoredTop sz="93192" autoAdjust="0"/>
  </p:normalViewPr>
  <p:slideViewPr>
    <p:cSldViewPr snapToGrid="0">
      <p:cViewPr varScale="1">
        <p:scale>
          <a:sx n="242" d="100"/>
          <a:sy n="242" d="100"/>
        </p:scale>
        <p:origin x="17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2018-03-05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 experience: </a:t>
            </a:r>
            <a:r>
              <a:rPr lang="en-US" dirty="0" err="1" smtClean="0"/>
              <a:t>fragemtnation</a:t>
            </a:r>
            <a:r>
              <a:rPr lang="en-US" dirty="0" smtClean="0"/>
              <a:t>,</a:t>
            </a:r>
            <a:r>
              <a:rPr lang="en-US" baseline="0" dirty="0" smtClean="0"/>
              <a:t> only partly supporting all topics … </a:t>
            </a:r>
          </a:p>
          <a:p>
            <a:r>
              <a:rPr lang="en-US" baseline="0" dirty="0" smtClean="0"/>
              <a:t>New approach …</a:t>
            </a:r>
            <a:r>
              <a:rPr lang="en-US" baseline="0" dirty="0" err="1" smtClean="0"/>
              <a:t>mainaining</a:t>
            </a:r>
            <a:r>
              <a:rPr lang="en-US" baseline="0" dirty="0" smtClean="0"/>
              <a:t> balance; bringing it </a:t>
            </a:r>
            <a:r>
              <a:rPr lang="en-US" baseline="0" dirty="0" err="1" smtClean="0"/>
              <a:t>colse</a:t>
            </a:r>
            <a:r>
              <a:rPr lang="en-US" baseline="0" dirty="0" smtClean="0"/>
              <a:t> to the user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658A-EC88-1048-A0DC-D27764863C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5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 experience: </a:t>
            </a:r>
            <a:r>
              <a:rPr lang="en-US" dirty="0" err="1" smtClean="0"/>
              <a:t>fragemtnation</a:t>
            </a:r>
            <a:r>
              <a:rPr lang="en-US" dirty="0" smtClean="0"/>
              <a:t>,</a:t>
            </a:r>
            <a:r>
              <a:rPr lang="en-US" baseline="0" dirty="0" smtClean="0"/>
              <a:t> only partly supporting all topics … </a:t>
            </a:r>
          </a:p>
          <a:p>
            <a:r>
              <a:rPr lang="en-US" baseline="0" dirty="0" smtClean="0"/>
              <a:t>New approach …</a:t>
            </a:r>
            <a:r>
              <a:rPr lang="en-US" baseline="0" dirty="0" err="1" smtClean="0"/>
              <a:t>mainaining</a:t>
            </a:r>
            <a:r>
              <a:rPr lang="en-US" baseline="0" dirty="0" smtClean="0"/>
              <a:t> balance; bringing it </a:t>
            </a:r>
            <a:r>
              <a:rPr lang="en-US" baseline="0" dirty="0" err="1" smtClean="0"/>
              <a:t>colse</a:t>
            </a:r>
            <a:r>
              <a:rPr lang="en-US" baseline="0" dirty="0" smtClean="0"/>
              <a:t> to the user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658A-EC88-1048-A0DC-D27764863C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5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 experience: </a:t>
            </a:r>
            <a:r>
              <a:rPr lang="en-US" dirty="0" err="1" smtClean="0"/>
              <a:t>fragemtnation</a:t>
            </a:r>
            <a:r>
              <a:rPr lang="en-US" dirty="0" smtClean="0"/>
              <a:t>,</a:t>
            </a:r>
            <a:r>
              <a:rPr lang="en-US" baseline="0" dirty="0" smtClean="0"/>
              <a:t> only partly supporting all topics … </a:t>
            </a:r>
          </a:p>
          <a:p>
            <a:r>
              <a:rPr lang="en-US" baseline="0" dirty="0" smtClean="0"/>
              <a:t>New approach …</a:t>
            </a:r>
            <a:r>
              <a:rPr lang="en-US" baseline="0" dirty="0" err="1" smtClean="0"/>
              <a:t>mainaining</a:t>
            </a:r>
            <a:r>
              <a:rPr lang="en-US" baseline="0" dirty="0" smtClean="0"/>
              <a:t> balance; bringing it </a:t>
            </a:r>
            <a:r>
              <a:rPr lang="en-US" baseline="0" dirty="0" err="1" smtClean="0"/>
              <a:t>colse</a:t>
            </a:r>
            <a:r>
              <a:rPr lang="en-US" baseline="0" dirty="0" smtClean="0"/>
              <a:t> to the user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658A-EC88-1048-A0DC-D27764863C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59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 experience: </a:t>
            </a:r>
            <a:r>
              <a:rPr lang="en-US" dirty="0" err="1" smtClean="0"/>
              <a:t>fragemtnation</a:t>
            </a:r>
            <a:r>
              <a:rPr lang="en-US" dirty="0" smtClean="0"/>
              <a:t>,</a:t>
            </a:r>
            <a:r>
              <a:rPr lang="en-US" baseline="0" dirty="0" smtClean="0"/>
              <a:t> only partly supporting all topics … </a:t>
            </a:r>
          </a:p>
          <a:p>
            <a:r>
              <a:rPr lang="en-US" baseline="0" dirty="0" smtClean="0"/>
              <a:t>New approach …</a:t>
            </a:r>
            <a:r>
              <a:rPr lang="en-US" baseline="0" dirty="0" err="1" smtClean="0"/>
              <a:t>mainaining</a:t>
            </a:r>
            <a:r>
              <a:rPr lang="en-US" baseline="0" dirty="0" smtClean="0"/>
              <a:t> balance; bringing it </a:t>
            </a:r>
            <a:r>
              <a:rPr lang="en-US" baseline="0" dirty="0" err="1" smtClean="0"/>
              <a:t>colse</a:t>
            </a:r>
            <a:r>
              <a:rPr lang="en-US" baseline="0" dirty="0" smtClean="0"/>
              <a:t> to the user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658A-EC88-1048-A0DC-D27764863C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79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 experience: </a:t>
            </a:r>
            <a:r>
              <a:rPr lang="en-US" dirty="0" err="1" smtClean="0"/>
              <a:t>fragemtnation</a:t>
            </a:r>
            <a:r>
              <a:rPr lang="en-US" dirty="0" smtClean="0"/>
              <a:t>,</a:t>
            </a:r>
            <a:r>
              <a:rPr lang="en-US" baseline="0" dirty="0" smtClean="0"/>
              <a:t> only partly supporting all topics … </a:t>
            </a:r>
          </a:p>
          <a:p>
            <a:r>
              <a:rPr lang="en-US" baseline="0" dirty="0" smtClean="0"/>
              <a:t>New approach …</a:t>
            </a:r>
            <a:r>
              <a:rPr lang="en-US" baseline="0" dirty="0" err="1" smtClean="0"/>
              <a:t>mainaining</a:t>
            </a:r>
            <a:r>
              <a:rPr lang="en-US" baseline="0" dirty="0" smtClean="0"/>
              <a:t> balance; bringing it </a:t>
            </a:r>
            <a:r>
              <a:rPr lang="en-US" baseline="0" dirty="0" err="1" smtClean="0"/>
              <a:t>colse</a:t>
            </a:r>
            <a:r>
              <a:rPr lang="en-US" baseline="0" dirty="0" smtClean="0"/>
              <a:t> to the user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658A-EC88-1048-A0DC-D27764863C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0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 experience: </a:t>
            </a:r>
            <a:r>
              <a:rPr lang="en-US" dirty="0" err="1" smtClean="0"/>
              <a:t>fragemtnation</a:t>
            </a:r>
            <a:r>
              <a:rPr lang="en-US" dirty="0" smtClean="0"/>
              <a:t>,</a:t>
            </a:r>
            <a:r>
              <a:rPr lang="en-US" baseline="0" dirty="0" smtClean="0"/>
              <a:t> only partly supporting all topics … </a:t>
            </a:r>
          </a:p>
          <a:p>
            <a:r>
              <a:rPr lang="en-US" baseline="0" dirty="0" smtClean="0"/>
              <a:t>New approach …</a:t>
            </a:r>
            <a:r>
              <a:rPr lang="en-US" baseline="0" dirty="0" err="1" smtClean="0"/>
              <a:t>mainaining</a:t>
            </a:r>
            <a:r>
              <a:rPr lang="en-US" baseline="0" dirty="0" smtClean="0"/>
              <a:t> balance; bringing it </a:t>
            </a:r>
            <a:r>
              <a:rPr lang="en-US" baseline="0" dirty="0" err="1" smtClean="0"/>
              <a:t>colse</a:t>
            </a:r>
            <a:r>
              <a:rPr lang="en-US" baseline="0" dirty="0" smtClean="0"/>
              <a:t> to the user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658A-EC88-1048-A0DC-D27764863C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59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 experience: </a:t>
            </a:r>
            <a:r>
              <a:rPr lang="en-US" dirty="0" err="1" smtClean="0"/>
              <a:t>fragemtnation</a:t>
            </a:r>
            <a:r>
              <a:rPr lang="en-US" dirty="0" smtClean="0"/>
              <a:t>,</a:t>
            </a:r>
            <a:r>
              <a:rPr lang="en-US" baseline="0" dirty="0" smtClean="0"/>
              <a:t> only partly supporting all topics … </a:t>
            </a:r>
          </a:p>
          <a:p>
            <a:r>
              <a:rPr lang="en-US" baseline="0" dirty="0" smtClean="0"/>
              <a:t>New approach …</a:t>
            </a:r>
            <a:r>
              <a:rPr lang="en-US" baseline="0" dirty="0" err="1" smtClean="0"/>
              <a:t>mainaining</a:t>
            </a:r>
            <a:r>
              <a:rPr lang="en-US" baseline="0" dirty="0" smtClean="0"/>
              <a:t> balance; bringing it </a:t>
            </a:r>
            <a:r>
              <a:rPr lang="en-US" baseline="0" dirty="0" err="1" smtClean="0"/>
              <a:t>colse</a:t>
            </a:r>
            <a:r>
              <a:rPr lang="en-US" baseline="0" dirty="0" smtClean="0"/>
              <a:t> to the user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658A-EC88-1048-A0DC-D27764863C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15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 experience: </a:t>
            </a:r>
            <a:r>
              <a:rPr lang="en-US" dirty="0" err="1" smtClean="0"/>
              <a:t>fragemtnation</a:t>
            </a:r>
            <a:r>
              <a:rPr lang="en-US" dirty="0" smtClean="0"/>
              <a:t>,</a:t>
            </a:r>
            <a:r>
              <a:rPr lang="en-US" baseline="0" dirty="0" smtClean="0"/>
              <a:t> only partly supporting all topics … </a:t>
            </a:r>
          </a:p>
          <a:p>
            <a:r>
              <a:rPr lang="en-US" baseline="0" dirty="0" smtClean="0"/>
              <a:t>New approach …</a:t>
            </a:r>
            <a:r>
              <a:rPr lang="en-US" baseline="0" dirty="0" err="1" smtClean="0"/>
              <a:t>mainaining</a:t>
            </a:r>
            <a:r>
              <a:rPr lang="en-US" baseline="0" dirty="0" smtClean="0"/>
              <a:t> balance; bringing it </a:t>
            </a:r>
            <a:r>
              <a:rPr lang="en-US" baseline="0" dirty="0" err="1" smtClean="0"/>
              <a:t>colse</a:t>
            </a:r>
            <a:r>
              <a:rPr lang="en-US" baseline="0" dirty="0" smtClean="0"/>
              <a:t> to the user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658A-EC88-1048-A0DC-D27764863C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59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 experience: </a:t>
            </a:r>
            <a:r>
              <a:rPr lang="en-US" dirty="0" err="1" smtClean="0"/>
              <a:t>fragemtnation</a:t>
            </a:r>
            <a:r>
              <a:rPr lang="en-US" dirty="0" smtClean="0"/>
              <a:t>,</a:t>
            </a:r>
            <a:r>
              <a:rPr lang="en-US" baseline="0" dirty="0" smtClean="0"/>
              <a:t> only partly supporting all topics … </a:t>
            </a:r>
          </a:p>
          <a:p>
            <a:r>
              <a:rPr lang="en-US" baseline="0" dirty="0" smtClean="0"/>
              <a:t>New approach …</a:t>
            </a:r>
            <a:r>
              <a:rPr lang="en-US" baseline="0" dirty="0" err="1" smtClean="0"/>
              <a:t>mainaining</a:t>
            </a:r>
            <a:r>
              <a:rPr lang="en-US" baseline="0" dirty="0" smtClean="0"/>
              <a:t> balance; bringing it </a:t>
            </a:r>
            <a:r>
              <a:rPr lang="en-US" baseline="0" dirty="0" err="1" smtClean="0"/>
              <a:t>colse</a:t>
            </a:r>
            <a:r>
              <a:rPr lang="en-US" baseline="0" dirty="0" smtClean="0"/>
              <a:t> to the user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658A-EC88-1048-A0DC-D27764863C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2018-03-05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2018-03-05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2018-03-05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2018-03-05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2018-03-05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tiff"/><Relationship Id="rId6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47053" y="1523986"/>
            <a:ext cx="10246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b="1" dirty="0"/>
              <a:t>Two utility supply subsets for the ESS SES suite </a:t>
            </a:r>
            <a:r>
              <a:rPr lang="en-GB" sz="2000" b="1" dirty="0" smtClean="0"/>
              <a:t>are </a:t>
            </a:r>
            <a:r>
              <a:rPr lang="en-GB" sz="2000" b="1" dirty="0"/>
              <a:t>required per </a:t>
            </a:r>
            <a:r>
              <a:rPr lang="en-GB" sz="2000" b="1" dirty="0" smtClean="0"/>
              <a:t>instrument</a:t>
            </a:r>
          </a:p>
          <a:p>
            <a:pPr marL="342900" indent="-342900">
              <a:buFontTx/>
              <a:buChar char="-"/>
            </a:pPr>
            <a:r>
              <a:rPr lang="en-GB" sz="2000" b="1" dirty="0" smtClean="0"/>
              <a:t>The SES utility supplies are part of the Instrument utility </a:t>
            </a:r>
            <a:r>
              <a:rPr lang="en-US" sz="2000" b="1" dirty="0" smtClean="0"/>
              <a:t> supply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2079618" y="2537498"/>
            <a:ext cx="1881659" cy="1855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59905" y="2533638"/>
            <a:ext cx="2260510" cy="7519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SES Utility </a:t>
            </a:r>
            <a:r>
              <a:rPr lang="en-US" sz="1400" b="1" smtClean="0">
                <a:solidFill>
                  <a:schemeClr val="tx1"/>
                </a:solidFill>
              </a:rPr>
              <a:t>Supply Subset 1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-On Beam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6222" y="3106020"/>
            <a:ext cx="1132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Instrument</a:t>
            </a:r>
          </a:p>
          <a:p>
            <a:r>
              <a:rPr lang="en-US" sz="1600" b="1" dirty="0" smtClean="0"/>
              <a:t>utility</a:t>
            </a:r>
          </a:p>
          <a:p>
            <a:r>
              <a:rPr lang="en-US" sz="1600" b="1" dirty="0" smtClean="0"/>
              <a:t>supply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4959379" y="3636898"/>
            <a:ext cx="2261036" cy="7519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SES Utility </a:t>
            </a:r>
            <a:r>
              <a:rPr lang="en-US" sz="1400" b="1" smtClean="0">
                <a:solidFill>
                  <a:schemeClr val="tx1"/>
                </a:solidFill>
              </a:rPr>
              <a:t>Supply Subset 2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-Off Beam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endCxn id="8" idx="1"/>
          </p:cNvCxnSpPr>
          <p:nvPr/>
        </p:nvCxnSpPr>
        <p:spPr>
          <a:xfrm flipV="1">
            <a:off x="4009102" y="2909596"/>
            <a:ext cx="950803" cy="555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3" idx="1"/>
          </p:cNvCxnSpPr>
          <p:nvPr/>
        </p:nvCxnSpPr>
        <p:spPr>
          <a:xfrm>
            <a:off x="4009102" y="3479998"/>
            <a:ext cx="950277" cy="532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99231" y="4682525"/>
            <a:ext cx="47953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Instrument utility supply consists of 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Electrical Power Supply, running electrical devices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NEUS-PLC, </a:t>
            </a:r>
            <a:r>
              <a:rPr lang="en-US" sz="1400" b="1" u="sng" dirty="0" smtClean="0"/>
              <a:t>N</a:t>
            </a:r>
            <a:r>
              <a:rPr lang="en-US" sz="1400" b="1" dirty="0" smtClean="0"/>
              <a:t>on </a:t>
            </a:r>
            <a:r>
              <a:rPr lang="en-US" sz="1400" b="1" u="sng" dirty="0" smtClean="0"/>
              <a:t>E</a:t>
            </a:r>
            <a:r>
              <a:rPr lang="en-US" sz="1400" b="1" dirty="0" smtClean="0"/>
              <a:t>lectrical </a:t>
            </a:r>
            <a:r>
              <a:rPr lang="en-US" sz="1400" b="1" u="sng" dirty="0" smtClean="0"/>
              <a:t>U</a:t>
            </a:r>
            <a:r>
              <a:rPr lang="en-US" sz="1400" b="1" dirty="0" smtClean="0"/>
              <a:t>tility </a:t>
            </a:r>
            <a:r>
              <a:rPr lang="en-US" sz="1400" b="1" u="sng" dirty="0" smtClean="0"/>
              <a:t>S</a:t>
            </a:r>
            <a:r>
              <a:rPr lang="en-US" sz="1400" b="1" dirty="0" smtClean="0"/>
              <a:t>upplies - PLC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Cooling water, compressors , furnaces , racks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Compressed Air, pneumatic devices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Gases [ supply : </a:t>
            </a:r>
            <a:r>
              <a:rPr lang="en-US" sz="1400" b="1" dirty="0" err="1" smtClean="0"/>
              <a:t>Ar</a:t>
            </a:r>
            <a:r>
              <a:rPr lang="en-US" sz="1400" b="1" dirty="0" smtClean="0"/>
              <a:t>, N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, He ]. He-recovery , Exhaust/HVAC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Patch panel for electrical signals</a:t>
            </a:r>
            <a:endParaRPr lang="en-US" sz="14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/>
              <a:t>Sample environment utility supply demands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199231" y="6477408"/>
            <a:ext cx="3052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sng" dirty="0" smtClean="0"/>
              <a:t>SES</a:t>
            </a:r>
            <a:r>
              <a:rPr lang="en-GB" sz="1600" b="1" dirty="0" smtClean="0"/>
              <a:t> : </a:t>
            </a:r>
            <a:r>
              <a:rPr lang="en-GB" sz="1600" b="1" u="sng" dirty="0" smtClean="0"/>
              <a:t>S</a:t>
            </a:r>
            <a:r>
              <a:rPr lang="en-GB" sz="1600" b="1" dirty="0" smtClean="0"/>
              <a:t>ample </a:t>
            </a:r>
            <a:r>
              <a:rPr lang="en-GB" sz="1600" b="1" u="sng" dirty="0" smtClean="0"/>
              <a:t>E</a:t>
            </a:r>
            <a:r>
              <a:rPr lang="en-GB" sz="1600" b="1" dirty="0" smtClean="0"/>
              <a:t>nvironment System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02574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/>
              <a:t>Sample environment utility supply requirements</a:t>
            </a:r>
            <a:endParaRPr lang="en-GB" sz="4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047277"/>
              </p:ext>
            </p:extLst>
          </p:nvPr>
        </p:nvGraphicFramePr>
        <p:xfrm>
          <a:off x="3968377" y="1470025"/>
          <a:ext cx="4663154" cy="5263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402"/>
                <a:gridCol w="892982"/>
                <a:gridCol w="319438"/>
                <a:gridCol w="446942"/>
                <a:gridCol w="445139"/>
                <a:gridCol w="387470"/>
                <a:gridCol w="1468781"/>
              </a:tblGrid>
              <a:tr h="77762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SES Supply</a:t>
                      </a:r>
                      <a:endParaRPr lang="en-US" sz="4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For each  subset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Main characteristic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#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Connector type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Valve/ regulator/</a:t>
                      </a:r>
                      <a:endParaRPr lang="en-US" sz="4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IP class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Meter, control</a:t>
                      </a:r>
                      <a:endParaRPr lang="en-US" sz="4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NEUS-</a:t>
                      </a:r>
                      <a:endParaRPr lang="en-US" sz="4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PLC </a:t>
                      </a:r>
                      <a:r>
                        <a:rPr lang="en-GB" sz="600" baseline="30000">
                          <a:effectLst/>
                        </a:rPr>
                        <a:t>a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 dirty="0">
                          <a:effectLst/>
                        </a:rPr>
                        <a:t>General</a:t>
                      </a:r>
                      <a:endParaRPr lang="en-US" sz="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2873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Cooling water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Cooling water </a:t>
                      </a:r>
                      <a:endParaRPr lang="en-US" sz="4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5°C 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0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Main cooling loop. Likely not required by SES (TBD)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2873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Cooling water </a:t>
                      </a:r>
                      <a:endParaRPr lang="en-US" sz="4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14°C TBD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3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Defined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Y/N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Yes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Secondary loop at instrument. </a:t>
                      </a:r>
                      <a:endParaRPr lang="en-US" sz="4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Capacity 20kW 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21101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Pwr. Conn. sum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230V / 400V {16A;32A}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8/2/2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CEE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IP44</a:t>
                      </a:r>
                      <a:r>
                        <a:rPr lang="en-GB" sz="600" baseline="30000">
                          <a:effectLst/>
                        </a:rPr>
                        <a:t>b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Power monitoring, slow fuses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21101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Box #1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230V / 400V {16A;32A}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2/1/1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CEE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IP44</a:t>
                      </a:r>
                      <a:r>
                        <a:rPr lang="en-GB" sz="600" baseline="30000">
                          <a:effectLst/>
                        </a:rPr>
                        <a:t>b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Power monitoring, slow fuses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21101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Box #2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230V / 400V {16A;32A}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6/1/1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CEE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IP44</a:t>
                      </a:r>
                      <a:r>
                        <a:rPr lang="en-GB" sz="600" baseline="30000">
                          <a:effectLst/>
                        </a:rPr>
                        <a:t>b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Power monitoring, slow fuses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21101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Box #3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230V / 3x10A/15min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3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IP44</a:t>
                      </a:r>
                      <a:r>
                        <a:rPr lang="en-GB" sz="600" baseline="30000">
                          <a:effectLst/>
                        </a:rPr>
                        <a:t>b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UPS, Power monitoring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21101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Gases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Argon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2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Y/Y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Yes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ESS supply, independent extraction points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21101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Nitrogen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2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Y/Y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Yes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ESS supply, independent extraction points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21101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Helium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2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Y/Y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Yes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ESS supply, independent extraction points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21101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Compressed air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3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Y/Y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Yes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ESS supply, independent extraction points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21101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Exhaust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2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Y/N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Needs special consideration see ref [5]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21101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He Recovery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3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&gt; KF DN 25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Y/N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38881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Communication</a:t>
                      </a:r>
                      <a:endParaRPr lang="en-US" sz="4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Patch panel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RS232, sensor plugs, etc.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5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Dsub 9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-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-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Serial communication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2242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General comm.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5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Dsub 25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-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-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Contacts and serial communication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2873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Ethernet conn.</a:t>
                      </a:r>
                      <a:endParaRPr lang="en-US" sz="4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Data, USB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15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Cat6,  RJ45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-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-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Network compatible connectors 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2873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4 Pin connector</a:t>
                      </a:r>
                      <a:endParaRPr lang="en-US" sz="4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Temp., Heater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20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Lemo /</a:t>
                      </a:r>
                      <a:endParaRPr lang="en-US" sz="4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Fischer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-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-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Thermometer, SE process signals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2242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General signal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10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BNC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-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-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Contacts and small low power, low voltage signals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38881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General signal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5</a:t>
                      </a:r>
                      <a:endParaRPr lang="en-US" sz="4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pair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4 mm</a:t>
                      </a:r>
                      <a:endParaRPr lang="en-US" sz="4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“Banana”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-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-</a:t>
                      </a:r>
                      <a:endParaRPr lang="en-US" sz="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 dirty="0">
                          <a:effectLst/>
                        </a:rPr>
                        <a:t>Contacts and small low power, low voltage signals</a:t>
                      </a:r>
                      <a:endParaRPr lang="en-US" sz="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1247" y="1816847"/>
            <a:ext cx="3048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b="1" dirty="0" err="1" smtClean="0"/>
              <a:t>Summerized</a:t>
            </a:r>
            <a:r>
              <a:rPr lang="en-GB" b="1" dirty="0" smtClean="0"/>
              <a:t> Requirements</a:t>
            </a:r>
          </a:p>
          <a:p>
            <a:r>
              <a:rPr lang="en-GB" b="1" dirty="0" smtClean="0"/>
              <a:t>     for one subset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554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/>
              <a:t>Sample environment utility supply requirements</a:t>
            </a:r>
            <a:endParaRPr lang="en-GB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618216" y="1560916"/>
            <a:ext cx="5420507" cy="2388329"/>
            <a:chOff x="0" y="0"/>
            <a:chExt cx="7557254" cy="3292706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541"/>
              <a:ext cx="2463165" cy="297116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752561" y="200322"/>
              <a:ext cx="2292908" cy="7094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380779" y="395537"/>
              <a:ext cx="1664690" cy="60757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847278" y="629795"/>
              <a:ext cx="1198191" cy="55370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10"/>
            <p:cNvSpPr txBox="1"/>
            <p:nvPr/>
          </p:nvSpPr>
          <p:spPr>
            <a:xfrm>
              <a:off x="2873346" y="0"/>
              <a:ext cx="4683908" cy="2248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0340"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Box_1 – 2 x [5 x 25 mm</a:t>
              </a:r>
              <a:r>
                <a:rPr lang="en-GB" sz="1000" b="1" kern="1200" baseline="300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2</a:t>
              </a: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] &amp; 4 x Cat.6 Ethernet</a:t>
              </a:r>
              <a:endParaRPr lang="en-US" sz="1000" dirty="0">
                <a:effectLst/>
                <a:latin typeface="Times" charset="0"/>
                <a:ea typeface="Cambria" charset="0"/>
                <a:cs typeface="Times New Roman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Box_2 – 2 x [5 x 25 mm</a:t>
              </a:r>
              <a:r>
                <a:rPr lang="en-GB" sz="1000" b="1" kern="1200" baseline="300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2</a:t>
              </a: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]</a:t>
              </a:r>
              <a:endParaRPr lang="en-US" sz="1000" dirty="0">
                <a:effectLst/>
                <a:latin typeface="Times" charset="0"/>
                <a:ea typeface="Cambria" charset="0"/>
                <a:cs typeface="Times New Roman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Box_3 – 1 x [5 x 10 mm</a:t>
              </a:r>
              <a:r>
                <a:rPr lang="en-GB" sz="1000" b="1" kern="1200" baseline="300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2</a:t>
              </a: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] </a:t>
              </a:r>
              <a:r>
                <a:rPr lang="en-GB" sz="1000" b="1" kern="1200" dirty="0" smtClean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, UPS</a:t>
              </a:r>
              <a:endParaRPr lang="en-US" sz="1000" dirty="0">
                <a:effectLst/>
                <a:latin typeface="Times" charset="0"/>
                <a:ea typeface="Cambria" charset="0"/>
                <a:cs typeface="Times New Roman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US" sz="1000" dirty="0">
                  <a:effectLst/>
                  <a:latin typeface="Times" charset="0"/>
                  <a:ea typeface="Cambria" charset="0"/>
                  <a:cs typeface="Times New Roman" charset="0"/>
                </a:rPr>
                <a:t> </a:t>
              </a:r>
            </a:p>
            <a:p>
              <a:pPr marL="180340"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Boxes including RCD (30mA) and cut out switches :</a:t>
              </a:r>
              <a:endParaRPr lang="en-US" sz="1000" dirty="0">
                <a:effectLst/>
                <a:latin typeface="Times" charset="0"/>
                <a:ea typeface="Cambria" charset="0"/>
                <a:cs typeface="Times New Roman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Box 1 : MENNEKES  950004</a:t>
              </a:r>
              <a:endParaRPr lang="en-US" sz="1000" dirty="0">
                <a:effectLst/>
                <a:latin typeface="Times" charset="0"/>
                <a:ea typeface="Cambria" charset="0"/>
                <a:cs typeface="Times New Roman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Box 2 : MENNEKES  940018</a:t>
              </a:r>
              <a:endParaRPr lang="en-US" sz="1000" dirty="0">
                <a:effectLst/>
                <a:latin typeface="Times" charset="0"/>
                <a:ea typeface="Cambria" charset="0"/>
                <a:cs typeface="Times New Roman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Box 3 : MENNEKES  920003</a:t>
              </a:r>
              <a:endParaRPr lang="en-US" sz="1000" dirty="0">
                <a:effectLst/>
                <a:latin typeface="Times" charset="0"/>
                <a:ea typeface="Cambria" charset="0"/>
                <a:cs typeface="Times New Roman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 </a:t>
              </a:r>
              <a:endParaRPr lang="en-US" sz="1000" dirty="0">
                <a:effectLst/>
                <a:latin typeface="Times" charset="0"/>
                <a:ea typeface="Cambria" charset="0"/>
                <a:cs typeface="Times New Roman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All boxes are regarding IP44 class.</a:t>
              </a:r>
              <a:endParaRPr lang="en-US" sz="1000" dirty="0">
                <a:effectLst/>
                <a:latin typeface="Times" charset="0"/>
                <a:ea typeface="Cambria" charset="0"/>
                <a:cs typeface="Times New Roman" charset="0"/>
              </a:endParaRPr>
            </a:p>
          </p:txBody>
        </p:sp>
      </p:grp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11710" y="3767839"/>
            <a:ext cx="3519207" cy="2949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540" y="1982747"/>
            <a:ext cx="345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b="1" smtClean="0"/>
              <a:t>Electrical Supply for one subset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98491" y="5188804"/>
            <a:ext cx="5118709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n-GB" b="1" dirty="0" smtClean="0"/>
              <a:t>The instrument cave, sample area, preparation area</a:t>
            </a:r>
          </a:p>
          <a:p>
            <a:pPr algn="just"/>
            <a:r>
              <a:rPr lang="en-GB" b="1" dirty="0" smtClean="0"/>
              <a:t> and nearest area  around the shielding with</a:t>
            </a:r>
          </a:p>
          <a:p>
            <a:pPr algn="just"/>
            <a:r>
              <a:rPr lang="en-GB" b="1" dirty="0" smtClean="0"/>
              <a:t> electronic racks are all on the same ground.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180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/>
              <a:t>Sample environment utility supply </a:t>
            </a:r>
            <a:endParaRPr lang="en-GB" sz="4000" dirty="0"/>
          </a:p>
          <a:p>
            <a:pPr algn="ctr"/>
            <a:r>
              <a:rPr lang="en-GB" sz="4000" dirty="0" smtClean="0"/>
              <a:t>requirements</a:t>
            </a:r>
            <a:endParaRPr lang="en-GB" sz="4000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970689" y="1576551"/>
            <a:ext cx="6115504" cy="51272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749891"/>
            <a:ext cx="469866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spcAft>
                <a:spcPts val="0"/>
              </a:spcAft>
            </a:pPr>
            <a:r>
              <a:rPr lang="en-GB" sz="1100" b="1" u="sng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Brief description of the schematic drawing: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1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Cooling water control, Red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2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Technical gases, Orange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3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He recovery, Black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4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Pump exhaust (rough vacuum) , Violet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5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Compressed air, Light Blue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6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Galvanic (electrical isolated) contacts for apparatus, Grey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7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PLC, Dark Blue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8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PLC interface (hard-/software) to EPICS , Green 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1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/>
              <a:t>Sample environment utility supply </a:t>
            </a:r>
            <a:endParaRPr lang="en-GB" sz="4000" dirty="0"/>
          </a:p>
          <a:p>
            <a:pPr algn="ctr"/>
            <a:r>
              <a:rPr lang="en-GB" sz="4000" dirty="0" smtClean="0"/>
              <a:t>requirements</a:t>
            </a:r>
            <a:endParaRPr lang="en-GB" sz="4000" dirty="0"/>
          </a:p>
        </p:txBody>
      </p:sp>
      <p:sp>
        <p:nvSpPr>
          <p:cNvPr id="8" name="Rectangle 7"/>
          <p:cNvSpPr/>
          <p:nvPr/>
        </p:nvSpPr>
        <p:spPr>
          <a:xfrm>
            <a:off x="-117088" y="1470025"/>
            <a:ext cx="469866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spcAft>
                <a:spcPts val="0"/>
              </a:spcAft>
            </a:pPr>
            <a:r>
              <a:rPr lang="en-GB" sz="1100" b="1" u="sng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Brief description of the schematic drawing: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1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Cooling water control, Red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2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Technical gases, Orange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3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He recovery, Black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4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Pump exhaust (rough vacuum) , Violet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5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Compressed air, Light Blue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6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Galvanic (electrical isolated) contacts for apparatus, Grey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7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PLC, Dark Blue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8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PLC interface (hard-/software) to EPICS , Green 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266" y="2636334"/>
            <a:ext cx="5454961" cy="42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/>
              <a:t>Sample environment utility supply requirements</a:t>
            </a:r>
            <a:endParaRPr lang="en-GB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4437810" y="1719136"/>
            <a:ext cx="4521200" cy="2087880"/>
            <a:chOff x="110717" y="673840"/>
            <a:chExt cx="4521226" cy="20883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17" y="673840"/>
              <a:ext cx="1566255" cy="2088339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32783" y="802849"/>
              <a:ext cx="3899160" cy="1508193"/>
              <a:chOff x="732783" y="802849"/>
              <a:chExt cx="3899160" cy="150819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638043" y="1521564"/>
                <a:ext cx="1993900" cy="246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>
                  <a:spcAft>
                    <a:spcPts val="0"/>
                  </a:spcAft>
                </a:pPr>
                <a:r>
                  <a:rPr lang="en-GB" sz="1000" b="1" kern="1200">
                    <a:solidFill>
                      <a:srgbClr val="000000"/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Cold outlet to SES device</a:t>
                </a:r>
                <a:r>
                  <a:rPr lang="en-US" sz="1000" b="1" kern="1200">
                    <a:solidFill>
                      <a:srgbClr val="000000"/>
                    </a:solidFill>
                    <a:effectLst/>
                    <a:latin typeface="Cambria" charset="0"/>
                    <a:ea typeface="Cambria" charset="0"/>
                    <a:cs typeface="Times New Roman" charset="0"/>
                  </a:rPr>
                  <a:t> (Pin)</a:t>
                </a:r>
                <a:endParaRPr lang="en-US" sz="1000">
                  <a:effectLst/>
                  <a:latin typeface="Times" charset="0"/>
                  <a:ea typeface="Cambria" charset="0"/>
                  <a:cs typeface="Times New Roman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997047" y="2064662"/>
                <a:ext cx="2280920" cy="246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>
                  <a:spcAft>
                    <a:spcPts val="0"/>
                  </a:spcAft>
                </a:pPr>
                <a:r>
                  <a:rPr lang="en-GB" sz="1000" b="1" kern="1200">
                    <a:solidFill>
                      <a:srgbClr val="000000"/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Warm inlet from SES device (Socket)</a:t>
                </a:r>
                <a:endParaRPr lang="en-US" sz="1000">
                  <a:effectLst/>
                  <a:latin typeface="Times" charset="0"/>
                  <a:ea typeface="Cambria" charset="0"/>
                  <a:cs typeface="Times New Roman" charset="0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732783" y="1991973"/>
                <a:ext cx="1264801" cy="22866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1042555" y="1718010"/>
                <a:ext cx="1596252" cy="20973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1996203" y="802849"/>
                <a:ext cx="1348105" cy="246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>
                  <a:spcAft>
                    <a:spcPts val="0"/>
                  </a:spcAft>
                </a:pPr>
                <a:r>
                  <a:rPr lang="en-GB" sz="1000" b="1" kern="1200">
                    <a:solidFill>
                      <a:srgbClr val="000000"/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Ball valves , 1 each</a:t>
                </a:r>
                <a:r>
                  <a:rPr lang="en-GB" sz="1000" b="1" kern="1200">
                    <a:solidFill>
                      <a:srgbClr val="000000"/>
                    </a:solidFill>
                    <a:effectLst/>
                    <a:latin typeface="Cambria" charset="0"/>
                    <a:ea typeface="Cambria" charset="0"/>
                    <a:cs typeface="Times New Roman" charset="0"/>
                  </a:rPr>
                  <a:t> </a:t>
                </a:r>
                <a:endParaRPr lang="en-US" sz="1000">
                  <a:effectLst/>
                  <a:latin typeface="Times" charset="0"/>
                  <a:ea typeface="Cambria" charset="0"/>
                  <a:cs typeface="Times New Roman" charset="0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1000991" y="958870"/>
                <a:ext cx="996593" cy="564176"/>
              </a:xfrm>
              <a:prstGeom prst="straightConnector1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543859" y="1918447"/>
            <a:ext cx="3893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b="1" dirty="0" smtClean="0"/>
              <a:t>Cooling water supply for one subset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 smtClean="0"/>
              <a:t>Leak detection by NEUS-PLC</a:t>
            </a:r>
          </a:p>
          <a:p>
            <a:r>
              <a:rPr lang="en-GB" b="1" dirty="0"/>
              <a:t> </a:t>
            </a:r>
            <a:r>
              <a:rPr lang="en-GB" b="1" dirty="0" smtClean="0"/>
              <a:t>    </a:t>
            </a:r>
            <a:r>
              <a:rPr lang="en-GB" sz="1400" b="1" dirty="0" smtClean="0"/>
              <a:t>[ </a:t>
            </a:r>
            <a:r>
              <a:rPr lang="en-GB" sz="1400" b="1" u="sng" dirty="0" smtClean="0"/>
              <a:t>N</a:t>
            </a:r>
            <a:r>
              <a:rPr lang="en-GB" sz="1400" b="1" dirty="0" smtClean="0"/>
              <a:t>on </a:t>
            </a:r>
            <a:r>
              <a:rPr lang="en-GB" sz="1400" b="1" u="sng" dirty="0" smtClean="0"/>
              <a:t>E</a:t>
            </a:r>
            <a:r>
              <a:rPr lang="en-GB" sz="1400" b="1" dirty="0" smtClean="0"/>
              <a:t>lectrical </a:t>
            </a:r>
            <a:r>
              <a:rPr lang="en-GB" sz="1400" b="1" u="sng" dirty="0" smtClean="0"/>
              <a:t>U</a:t>
            </a:r>
            <a:r>
              <a:rPr lang="en-GB" sz="1400" b="1" dirty="0" smtClean="0"/>
              <a:t>tility </a:t>
            </a:r>
            <a:r>
              <a:rPr lang="en-GB" sz="1400" b="1" u="sng" dirty="0" smtClean="0"/>
              <a:t>S</a:t>
            </a:r>
            <a:r>
              <a:rPr lang="en-GB" sz="1400" b="1" dirty="0" smtClean="0"/>
              <a:t>upplies – PLC ]</a:t>
            </a:r>
            <a:endParaRPr lang="en-GB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018116"/>
              </p:ext>
            </p:extLst>
          </p:nvPr>
        </p:nvGraphicFramePr>
        <p:xfrm>
          <a:off x="1211936" y="4941990"/>
          <a:ext cx="5233469" cy="975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678"/>
                <a:gridCol w="1540731"/>
                <a:gridCol w="1260184"/>
                <a:gridCol w="1135876"/>
              </a:tblGrid>
              <a:tr h="24421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Purpose/flow</a:t>
                      </a:r>
                      <a:endParaRPr lang="en-US" sz="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Position</a:t>
                      </a:r>
                      <a:endParaRPr lang="en-US" sz="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303020" algn="r"/>
                        </a:tabLst>
                      </a:pPr>
                      <a:r>
                        <a:rPr lang="en-GB" sz="1200">
                          <a:effectLst/>
                        </a:rPr>
                        <a:t>Type	</a:t>
                      </a:r>
                      <a:endParaRPr lang="en-US" sz="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303020" algn="r"/>
                        </a:tabLst>
                      </a:pPr>
                      <a:r>
                        <a:rPr lang="en-GB" sz="1200">
                          <a:effectLst/>
                        </a:rPr>
                        <a:t>Supplier</a:t>
                      </a:r>
                      <a:endParaRPr lang="en-US" sz="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0141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CV = 1.17 ~16-17 l/min</a:t>
                      </a:r>
                      <a:endParaRPr lang="en-US" sz="8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Cold outlet to SEE device</a:t>
                      </a:r>
                      <a:endParaRPr lang="en-US" sz="8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LP-007-2-WR521-01-2</a:t>
                      </a:r>
                      <a:endParaRPr lang="en-US" sz="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Walther-Precision</a:t>
                      </a:r>
                      <a:endParaRPr lang="en-US" sz="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0141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CV = 1.17 ~16-17 l/min</a:t>
                      </a:r>
                      <a:endParaRPr lang="en-US" sz="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Warm inlet from SEE device</a:t>
                      </a:r>
                      <a:endParaRPr lang="en-US" sz="8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LP-007-0-WR521-01-2</a:t>
                      </a:r>
                      <a:endParaRPr lang="en-US" sz="8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Walther-Precision</a:t>
                      </a:r>
                      <a:endParaRPr lang="en-US" sz="8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65317" y="2818968"/>
            <a:ext cx="2520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400" b="1" dirty="0" smtClean="0"/>
              <a:t>Connectors , Stainless Steel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28429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/>
              <a:t>Sample environment utility supply requirements</a:t>
            </a:r>
            <a:endParaRPr lang="en-GB" sz="400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109547" y="1898040"/>
            <a:ext cx="6929860" cy="44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7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Bild 5" descr="Point_of_use_regulators_EMD_500_510-0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12" y="1536019"/>
            <a:ext cx="4272444" cy="293243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/>
              <a:t>Sample environment utility supply requirements</a:t>
            </a:r>
            <a:endParaRPr lang="en-GB" sz="4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04931" y="1670464"/>
            <a:ext cx="2827655" cy="2535555"/>
            <a:chOff x="-141452" y="0"/>
            <a:chExt cx="2828101" cy="2536030"/>
          </a:xfrm>
        </p:grpSpPr>
        <p:grpSp>
          <p:nvGrpSpPr>
            <p:cNvPr id="9" name="Group 8"/>
            <p:cNvGrpSpPr/>
            <p:nvPr/>
          </p:nvGrpSpPr>
          <p:grpSpPr>
            <a:xfrm>
              <a:off x="35542" y="203129"/>
              <a:ext cx="2651107" cy="2332901"/>
              <a:chOff x="35542" y="203129"/>
              <a:chExt cx="2651107" cy="2332901"/>
            </a:xfrm>
          </p:grpSpPr>
          <p:grpSp>
            <p:nvGrpSpPr>
              <p:cNvPr id="14" name="Group 13"/>
              <p:cNvGrpSpPr/>
              <p:nvPr/>
            </p:nvGrpSpPr>
            <p:grpSpPr>
              <a:xfrm rot="5400000">
                <a:off x="1140955" y="473233"/>
                <a:ext cx="351142" cy="160591"/>
                <a:chOff x="1140955" y="473233"/>
                <a:chExt cx="351142" cy="160591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1244848" y="484534"/>
                  <a:ext cx="83845" cy="14929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H="1">
                  <a:off x="1328693" y="484534"/>
                  <a:ext cx="59510" cy="14929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V="1">
                  <a:off x="1140955" y="473233"/>
                  <a:ext cx="4665" cy="14929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1487432" y="473233"/>
                  <a:ext cx="4665" cy="14929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flipH="1">
                  <a:off x="1140955" y="622523"/>
                  <a:ext cx="34647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flipH="1">
                  <a:off x="1140955" y="473233"/>
                  <a:ext cx="34647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flipH="1">
                  <a:off x="1214368" y="559179"/>
                  <a:ext cx="2317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35542" y="203129"/>
                <a:ext cx="2651107" cy="2332901"/>
                <a:chOff x="35542" y="203129"/>
                <a:chExt cx="2651107" cy="2332901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160357" y="203129"/>
                  <a:ext cx="2526292" cy="2054812"/>
                  <a:chOff x="160357" y="203129"/>
                  <a:chExt cx="2526292" cy="2054812"/>
                </a:xfrm>
              </p:grpSpPr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160357" y="203129"/>
                    <a:ext cx="1626467" cy="2054812"/>
                    <a:chOff x="160357" y="203129"/>
                    <a:chExt cx="1626467" cy="2054812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 rot="16200000">
                      <a:off x="1168404" y="898214"/>
                      <a:ext cx="294640" cy="284480"/>
                      <a:chOff x="1168404" y="898214"/>
                      <a:chExt cx="294640" cy="284480"/>
                    </a:xfrm>
                  </p:grpSpPr>
                  <p:sp>
                    <p:nvSpPr>
                      <p:cNvPr id="121" name="Oval 120"/>
                      <p:cNvSpPr/>
                      <p:nvPr/>
                    </p:nvSpPr>
                    <p:spPr>
                      <a:xfrm>
                        <a:off x="1168404" y="898214"/>
                        <a:ext cx="294640" cy="2844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cxnSp>
                    <p:nvCxnSpPr>
                      <p:cNvPr id="122" name="Straight Connector 121"/>
                      <p:cNvCxnSpPr/>
                      <p:nvPr/>
                    </p:nvCxnSpPr>
                    <p:spPr>
                      <a:xfrm flipV="1">
                        <a:off x="1372613" y="923244"/>
                        <a:ext cx="24440" cy="57494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Straight Connector 122"/>
                      <p:cNvCxnSpPr/>
                      <p:nvPr/>
                    </p:nvCxnSpPr>
                    <p:spPr>
                      <a:xfrm flipH="1" flipV="1">
                        <a:off x="1247765" y="923244"/>
                        <a:ext cx="24440" cy="57493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4" name="Straight Connector 123"/>
                      <p:cNvCxnSpPr/>
                      <p:nvPr/>
                    </p:nvCxnSpPr>
                    <p:spPr>
                      <a:xfrm>
                        <a:off x="1272205" y="980737"/>
                        <a:ext cx="100408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5" name="Straight Connector 124"/>
                      <p:cNvCxnSpPr/>
                      <p:nvPr/>
                    </p:nvCxnSpPr>
                    <p:spPr>
                      <a:xfrm flipH="1" flipV="1">
                        <a:off x="1361494" y="1091875"/>
                        <a:ext cx="16795" cy="5774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Straight Connector 125"/>
                      <p:cNvCxnSpPr/>
                      <p:nvPr/>
                    </p:nvCxnSpPr>
                    <p:spPr>
                      <a:xfrm flipV="1">
                        <a:off x="1247765" y="1091875"/>
                        <a:ext cx="13321" cy="5774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" name="Straight Connector 126"/>
                      <p:cNvCxnSpPr/>
                      <p:nvPr/>
                    </p:nvCxnSpPr>
                    <p:spPr>
                      <a:xfrm flipH="1">
                        <a:off x="1261086" y="1081715"/>
                        <a:ext cx="100408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" name="Group 24"/>
                    <p:cNvGrpSpPr/>
                    <p:nvPr/>
                  </p:nvGrpSpPr>
                  <p:grpSpPr>
                    <a:xfrm rot="5400000">
                      <a:off x="191096" y="1424288"/>
                      <a:ext cx="200816" cy="262294"/>
                      <a:chOff x="191094" y="1424286"/>
                      <a:chExt cx="200816" cy="262294"/>
                    </a:xfrm>
                  </p:grpSpPr>
                  <p:cxnSp>
                    <p:nvCxnSpPr>
                      <p:cNvPr id="115" name="Straight Connector 114"/>
                      <p:cNvCxnSpPr/>
                      <p:nvPr/>
                    </p:nvCxnSpPr>
                    <p:spPr>
                      <a:xfrm>
                        <a:off x="203588" y="1537290"/>
                        <a:ext cx="161731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6" name="Straight Connector 115"/>
                      <p:cNvCxnSpPr/>
                      <p:nvPr/>
                    </p:nvCxnSpPr>
                    <p:spPr>
                      <a:xfrm flipH="1">
                        <a:off x="203588" y="1537290"/>
                        <a:ext cx="161732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" name="Straight Connector 116"/>
                      <p:cNvCxnSpPr/>
                      <p:nvPr/>
                    </p:nvCxnSpPr>
                    <p:spPr>
                      <a:xfrm flipV="1">
                        <a:off x="360654" y="1537290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" name="Straight Connector 117"/>
                      <p:cNvCxnSpPr/>
                      <p:nvPr/>
                    </p:nvCxnSpPr>
                    <p:spPr>
                      <a:xfrm flipV="1">
                        <a:off x="203588" y="1534180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" name="Straight Connector 118"/>
                      <p:cNvCxnSpPr/>
                      <p:nvPr/>
                    </p:nvCxnSpPr>
                    <p:spPr>
                      <a:xfrm flipV="1">
                        <a:off x="284453" y="1424286"/>
                        <a:ext cx="0" cy="186094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Straight Connector 119"/>
                      <p:cNvCxnSpPr/>
                      <p:nvPr/>
                    </p:nvCxnSpPr>
                    <p:spPr>
                      <a:xfrm>
                        <a:off x="191094" y="1424286"/>
                        <a:ext cx="200816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" name="Group 25"/>
                    <p:cNvGrpSpPr/>
                    <p:nvPr/>
                  </p:nvGrpSpPr>
                  <p:grpSpPr>
                    <a:xfrm rot="16200000">
                      <a:off x="3030" y="1939492"/>
                      <a:ext cx="467060" cy="152401"/>
                      <a:chOff x="3026" y="1939488"/>
                      <a:chExt cx="467060" cy="152401"/>
                    </a:xfrm>
                  </p:grpSpPr>
                  <p:cxnSp>
                    <p:nvCxnSpPr>
                      <p:cNvPr id="107" name="Straight Connector 106"/>
                      <p:cNvCxnSpPr/>
                      <p:nvPr/>
                    </p:nvCxnSpPr>
                    <p:spPr>
                      <a:xfrm flipV="1">
                        <a:off x="3026" y="1942599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8" name="Straight Connector 107"/>
                      <p:cNvCxnSpPr/>
                      <p:nvPr/>
                    </p:nvCxnSpPr>
                    <p:spPr>
                      <a:xfrm flipV="1">
                        <a:off x="114279" y="1939489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9" name="Straight Connector 108"/>
                      <p:cNvCxnSpPr/>
                      <p:nvPr/>
                    </p:nvCxnSpPr>
                    <p:spPr>
                      <a:xfrm flipH="1" flipV="1">
                        <a:off x="3026" y="2088778"/>
                        <a:ext cx="111253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0" name="Straight Connector 109"/>
                      <p:cNvCxnSpPr/>
                      <p:nvPr/>
                    </p:nvCxnSpPr>
                    <p:spPr>
                      <a:xfrm flipH="1" flipV="1">
                        <a:off x="3026" y="1939488"/>
                        <a:ext cx="111253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" name="Straight Connector 110"/>
                      <p:cNvCxnSpPr/>
                      <p:nvPr/>
                    </p:nvCxnSpPr>
                    <p:spPr>
                      <a:xfrm flipV="1">
                        <a:off x="118944" y="1939488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2" name="Straight Connector 111"/>
                      <p:cNvCxnSpPr/>
                      <p:nvPr/>
                    </p:nvCxnSpPr>
                    <p:spPr>
                      <a:xfrm flipV="1">
                        <a:off x="465421" y="1939488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" name="Straight Connector 112"/>
                      <p:cNvCxnSpPr/>
                      <p:nvPr/>
                    </p:nvCxnSpPr>
                    <p:spPr>
                      <a:xfrm flipH="1">
                        <a:off x="118944" y="2088778"/>
                        <a:ext cx="346477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" name="Straight Connector 113"/>
                      <p:cNvCxnSpPr/>
                      <p:nvPr/>
                    </p:nvCxnSpPr>
                    <p:spPr>
                      <a:xfrm flipH="1">
                        <a:off x="118944" y="1939488"/>
                        <a:ext cx="346477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 flipV="1">
                      <a:off x="235000" y="1624585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 flipV="1">
                      <a:off x="235000" y="1310506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 flipV="1">
                      <a:off x="235000" y="1158394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0" name="Group 29"/>
                    <p:cNvGrpSpPr/>
                    <p:nvPr/>
                  </p:nvGrpSpPr>
                  <p:grpSpPr>
                    <a:xfrm rot="5400000">
                      <a:off x="473742" y="1424288"/>
                      <a:ext cx="200816" cy="262294"/>
                      <a:chOff x="473740" y="1424286"/>
                      <a:chExt cx="200816" cy="262294"/>
                    </a:xfrm>
                  </p:grpSpPr>
                  <p:cxnSp>
                    <p:nvCxnSpPr>
                      <p:cNvPr id="101" name="Straight Connector 100"/>
                      <p:cNvCxnSpPr/>
                      <p:nvPr/>
                    </p:nvCxnSpPr>
                    <p:spPr>
                      <a:xfrm>
                        <a:off x="486234" y="1537290"/>
                        <a:ext cx="161731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" name="Straight Connector 101"/>
                      <p:cNvCxnSpPr/>
                      <p:nvPr/>
                    </p:nvCxnSpPr>
                    <p:spPr>
                      <a:xfrm flipH="1">
                        <a:off x="486234" y="1537290"/>
                        <a:ext cx="161732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" name="Straight Connector 102"/>
                      <p:cNvCxnSpPr/>
                      <p:nvPr/>
                    </p:nvCxnSpPr>
                    <p:spPr>
                      <a:xfrm flipV="1">
                        <a:off x="643300" y="1537290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" name="Straight Connector 103"/>
                      <p:cNvCxnSpPr/>
                      <p:nvPr/>
                    </p:nvCxnSpPr>
                    <p:spPr>
                      <a:xfrm flipV="1">
                        <a:off x="486234" y="1534180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" name="Straight Connector 104"/>
                      <p:cNvCxnSpPr/>
                      <p:nvPr/>
                    </p:nvCxnSpPr>
                    <p:spPr>
                      <a:xfrm flipV="1">
                        <a:off x="567099" y="1424286"/>
                        <a:ext cx="0" cy="186094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Straight Connector 105"/>
                      <p:cNvCxnSpPr/>
                      <p:nvPr/>
                    </p:nvCxnSpPr>
                    <p:spPr>
                      <a:xfrm>
                        <a:off x="473740" y="1424286"/>
                        <a:ext cx="200816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1" name="Group 30"/>
                    <p:cNvGrpSpPr/>
                    <p:nvPr/>
                  </p:nvGrpSpPr>
                  <p:grpSpPr>
                    <a:xfrm rot="16200000">
                      <a:off x="285676" y="1939492"/>
                      <a:ext cx="467060" cy="152401"/>
                      <a:chOff x="285672" y="1939488"/>
                      <a:chExt cx="467060" cy="152401"/>
                    </a:xfrm>
                  </p:grpSpPr>
                  <p:cxnSp>
                    <p:nvCxnSpPr>
                      <p:cNvPr id="93" name="Straight Connector 92"/>
                      <p:cNvCxnSpPr/>
                      <p:nvPr/>
                    </p:nvCxnSpPr>
                    <p:spPr>
                      <a:xfrm flipV="1">
                        <a:off x="285672" y="1942599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" name="Straight Connector 93"/>
                      <p:cNvCxnSpPr/>
                      <p:nvPr/>
                    </p:nvCxnSpPr>
                    <p:spPr>
                      <a:xfrm flipV="1">
                        <a:off x="396925" y="1939489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Straight Connector 94"/>
                      <p:cNvCxnSpPr/>
                      <p:nvPr/>
                    </p:nvCxnSpPr>
                    <p:spPr>
                      <a:xfrm flipH="1" flipV="1">
                        <a:off x="285672" y="2088778"/>
                        <a:ext cx="111253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Straight Connector 95"/>
                      <p:cNvCxnSpPr/>
                      <p:nvPr/>
                    </p:nvCxnSpPr>
                    <p:spPr>
                      <a:xfrm flipH="1" flipV="1">
                        <a:off x="285672" y="1939488"/>
                        <a:ext cx="111253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" name="Straight Connector 96"/>
                      <p:cNvCxnSpPr/>
                      <p:nvPr/>
                    </p:nvCxnSpPr>
                    <p:spPr>
                      <a:xfrm flipV="1">
                        <a:off x="401590" y="1939488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Straight Connector 97"/>
                      <p:cNvCxnSpPr/>
                      <p:nvPr/>
                    </p:nvCxnSpPr>
                    <p:spPr>
                      <a:xfrm flipV="1">
                        <a:off x="748067" y="1939488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Straight Connector 98"/>
                      <p:cNvCxnSpPr/>
                      <p:nvPr/>
                    </p:nvCxnSpPr>
                    <p:spPr>
                      <a:xfrm flipH="1">
                        <a:off x="401590" y="2088778"/>
                        <a:ext cx="346477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Straight Connector 99"/>
                      <p:cNvCxnSpPr/>
                      <p:nvPr/>
                    </p:nvCxnSpPr>
                    <p:spPr>
                      <a:xfrm flipH="1">
                        <a:off x="401590" y="1939488"/>
                        <a:ext cx="346477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 flipV="1">
                      <a:off x="517646" y="1624585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flipV="1">
                      <a:off x="517646" y="1310506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flipH="1">
                      <a:off x="235000" y="1309596"/>
                      <a:ext cx="282874" cy="207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5" name="Group 34"/>
                    <p:cNvGrpSpPr/>
                    <p:nvPr/>
                  </p:nvGrpSpPr>
                  <p:grpSpPr>
                    <a:xfrm rot="5400000">
                      <a:off x="983433" y="1433006"/>
                      <a:ext cx="200816" cy="262294"/>
                      <a:chOff x="983431" y="1433004"/>
                      <a:chExt cx="200816" cy="262294"/>
                    </a:xfrm>
                  </p:grpSpPr>
                  <p:cxnSp>
                    <p:nvCxnSpPr>
                      <p:cNvPr id="87" name="Straight Connector 86"/>
                      <p:cNvCxnSpPr/>
                      <p:nvPr/>
                    </p:nvCxnSpPr>
                    <p:spPr>
                      <a:xfrm>
                        <a:off x="995925" y="1546008"/>
                        <a:ext cx="161731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Straight Connector 87"/>
                      <p:cNvCxnSpPr/>
                      <p:nvPr/>
                    </p:nvCxnSpPr>
                    <p:spPr>
                      <a:xfrm flipH="1">
                        <a:off x="995925" y="1546008"/>
                        <a:ext cx="161732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Straight Connector 88"/>
                      <p:cNvCxnSpPr/>
                      <p:nvPr/>
                    </p:nvCxnSpPr>
                    <p:spPr>
                      <a:xfrm flipV="1">
                        <a:off x="1152991" y="1546008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" name="Straight Connector 89"/>
                      <p:cNvCxnSpPr/>
                      <p:nvPr/>
                    </p:nvCxnSpPr>
                    <p:spPr>
                      <a:xfrm flipV="1">
                        <a:off x="995925" y="1542898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Straight Connector 90"/>
                      <p:cNvCxnSpPr/>
                      <p:nvPr/>
                    </p:nvCxnSpPr>
                    <p:spPr>
                      <a:xfrm flipV="1">
                        <a:off x="1076790" y="1433004"/>
                        <a:ext cx="0" cy="186094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" name="Straight Connector 91"/>
                      <p:cNvCxnSpPr/>
                      <p:nvPr/>
                    </p:nvCxnSpPr>
                    <p:spPr>
                      <a:xfrm>
                        <a:off x="983431" y="1433004"/>
                        <a:ext cx="200816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 flipH="1">
                      <a:off x="1310212" y="1187774"/>
                      <a:ext cx="5512" cy="13145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7" name="Group 36"/>
                    <p:cNvGrpSpPr/>
                    <p:nvPr/>
                  </p:nvGrpSpPr>
                  <p:grpSpPr>
                    <a:xfrm rot="16200000">
                      <a:off x="795367" y="1948210"/>
                      <a:ext cx="467060" cy="152401"/>
                      <a:chOff x="795363" y="1948206"/>
                      <a:chExt cx="467060" cy="152401"/>
                    </a:xfrm>
                  </p:grpSpPr>
                  <p:cxnSp>
                    <p:nvCxnSpPr>
                      <p:cNvPr id="79" name="Straight Connector 78"/>
                      <p:cNvCxnSpPr/>
                      <p:nvPr/>
                    </p:nvCxnSpPr>
                    <p:spPr>
                      <a:xfrm flipV="1">
                        <a:off x="795363" y="1951317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" name="Straight Connector 79"/>
                      <p:cNvCxnSpPr/>
                      <p:nvPr/>
                    </p:nvCxnSpPr>
                    <p:spPr>
                      <a:xfrm flipV="1">
                        <a:off x="906616" y="1948207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Straight Connector 80"/>
                      <p:cNvCxnSpPr/>
                      <p:nvPr/>
                    </p:nvCxnSpPr>
                    <p:spPr>
                      <a:xfrm flipH="1" flipV="1">
                        <a:off x="795363" y="2097496"/>
                        <a:ext cx="111253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Straight Connector 81"/>
                      <p:cNvCxnSpPr/>
                      <p:nvPr/>
                    </p:nvCxnSpPr>
                    <p:spPr>
                      <a:xfrm flipH="1" flipV="1">
                        <a:off x="795363" y="1948206"/>
                        <a:ext cx="111253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Straight Connector 82"/>
                      <p:cNvCxnSpPr/>
                      <p:nvPr/>
                    </p:nvCxnSpPr>
                    <p:spPr>
                      <a:xfrm flipV="1">
                        <a:off x="911281" y="1948206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Straight Connector 83"/>
                      <p:cNvCxnSpPr/>
                      <p:nvPr/>
                    </p:nvCxnSpPr>
                    <p:spPr>
                      <a:xfrm flipV="1">
                        <a:off x="1257758" y="1948206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Straight Connector 84"/>
                      <p:cNvCxnSpPr/>
                      <p:nvPr/>
                    </p:nvCxnSpPr>
                    <p:spPr>
                      <a:xfrm flipH="1">
                        <a:off x="911281" y="2097496"/>
                        <a:ext cx="346477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Straight Connector 85"/>
                      <p:cNvCxnSpPr/>
                      <p:nvPr/>
                    </p:nvCxnSpPr>
                    <p:spPr>
                      <a:xfrm flipH="1">
                        <a:off x="911281" y="1948206"/>
                        <a:ext cx="346477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 flipV="1">
                      <a:off x="1027337" y="1633303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 flipV="1">
                      <a:off x="1027337" y="1319224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 flipV="1">
                      <a:off x="1325102" y="203129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1" name="Group 40"/>
                    <p:cNvGrpSpPr/>
                    <p:nvPr/>
                  </p:nvGrpSpPr>
                  <p:grpSpPr>
                    <a:xfrm rot="5400000">
                      <a:off x="1266079" y="1433006"/>
                      <a:ext cx="200816" cy="262294"/>
                      <a:chOff x="1266077" y="1433004"/>
                      <a:chExt cx="200816" cy="262294"/>
                    </a:xfrm>
                  </p:grpSpPr>
                  <p:cxnSp>
                    <p:nvCxnSpPr>
                      <p:cNvPr id="73" name="Straight Connector 72"/>
                      <p:cNvCxnSpPr/>
                      <p:nvPr/>
                    </p:nvCxnSpPr>
                    <p:spPr>
                      <a:xfrm>
                        <a:off x="1278571" y="1546008"/>
                        <a:ext cx="161731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Straight Connector 73"/>
                      <p:cNvCxnSpPr/>
                      <p:nvPr/>
                    </p:nvCxnSpPr>
                    <p:spPr>
                      <a:xfrm flipH="1">
                        <a:off x="1278571" y="1546008"/>
                        <a:ext cx="161732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Straight Connector 74"/>
                      <p:cNvCxnSpPr/>
                      <p:nvPr/>
                    </p:nvCxnSpPr>
                    <p:spPr>
                      <a:xfrm flipV="1">
                        <a:off x="1435637" y="1546008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Straight Connector 75"/>
                      <p:cNvCxnSpPr/>
                      <p:nvPr/>
                    </p:nvCxnSpPr>
                    <p:spPr>
                      <a:xfrm flipV="1">
                        <a:off x="1278571" y="1542898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" name="Straight Connector 76"/>
                      <p:cNvCxnSpPr/>
                      <p:nvPr/>
                    </p:nvCxnSpPr>
                    <p:spPr>
                      <a:xfrm flipV="1">
                        <a:off x="1359436" y="1433004"/>
                        <a:ext cx="0" cy="186094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" name="Straight Connector 77"/>
                      <p:cNvCxnSpPr/>
                      <p:nvPr/>
                    </p:nvCxnSpPr>
                    <p:spPr>
                      <a:xfrm>
                        <a:off x="1266077" y="1433004"/>
                        <a:ext cx="200816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 rot="16200000">
                      <a:off x="1078013" y="1948210"/>
                      <a:ext cx="467060" cy="152401"/>
                      <a:chOff x="1078009" y="1948206"/>
                      <a:chExt cx="467060" cy="152401"/>
                    </a:xfrm>
                  </p:grpSpPr>
                  <p:cxnSp>
                    <p:nvCxnSpPr>
                      <p:cNvPr id="65" name="Straight Connector 64"/>
                      <p:cNvCxnSpPr/>
                      <p:nvPr/>
                    </p:nvCxnSpPr>
                    <p:spPr>
                      <a:xfrm flipV="1">
                        <a:off x="1078009" y="1951317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Straight Connector 65"/>
                      <p:cNvCxnSpPr/>
                      <p:nvPr/>
                    </p:nvCxnSpPr>
                    <p:spPr>
                      <a:xfrm flipV="1">
                        <a:off x="1189262" y="1948207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Straight Connector 66"/>
                      <p:cNvCxnSpPr/>
                      <p:nvPr/>
                    </p:nvCxnSpPr>
                    <p:spPr>
                      <a:xfrm flipH="1" flipV="1">
                        <a:off x="1078009" y="2097496"/>
                        <a:ext cx="111253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Straight Connector 67"/>
                      <p:cNvCxnSpPr/>
                      <p:nvPr/>
                    </p:nvCxnSpPr>
                    <p:spPr>
                      <a:xfrm flipH="1" flipV="1">
                        <a:off x="1078009" y="1948206"/>
                        <a:ext cx="111253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Straight Connector 68"/>
                      <p:cNvCxnSpPr/>
                      <p:nvPr/>
                    </p:nvCxnSpPr>
                    <p:spPr>
                      <a:xfrm flipV="1">
                        <a:off x="1193927" y="1948206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Straight Connector 69"/>
                      <p:cNvCxnSpPr/>
                      <p:nvPr/>
                    </p:nvCxnSpPr>
                    <p:spPr>
                      <a:xfrm flipV="1">
                        <a:off x="1540404" y="1948206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Straight Connector 70"/>
                      <p:cNvCxnSpPr/>
                      <p:nvPr/>
                    </p:nvCxnSpPr>
                    <p:spPr>
                      <a:xfrm flipH="1">
                        <a:off x="1193927" y="2097496"/>
                        <a:ext cx="346477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Straight Connector 71"/>
                      <p:cNvCxnSpPr/>
                      <p:nvPr/>
                    </p:nvCxnSpPr>
                    <p:spPr>
                      <a:xfrm flipH="1">
                        <a:off x="1193927" y="1948206"/>
                        <a:ext cx="346477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 flipV="1">
                      <a:off x="1309983" y="1633303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 flipV="1">
                      <a:off x="1309983" y="1319224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/>
                    <p:cNvCxnSpPr/>
                    <p:nvPr/>
                  </p:nvCxnSpPr>
                  <p:spPr>
                    <a:xfrm flipH="1">
                      <a:off x="1027337" y="1318314"/>
                      <a:ext cx="282874" cy="207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6" name="Group 45"/>
                    <p:cNvGrpSpPr/>
                    <p:nvPr/>
                  </p:nvGrpSpPr>
                  <p:grpSpPr>
                    <a:xfrm rot="5400000">
                      <a:off x="1555269" y="1430255"/>
                      <a:ext cx="200816" cy="262294"/>
                      <a:chOff x="1555267" y="1430253"/>
                      <a:chExt cx="200816" cy="262294"/>
                    </a:xfrm>
                  </p:grpSpPr>
                  <p:cxnSp>
                    <p:nvCxnSpPr>
                      <p:cNvPr id="59" name="Straight Connector 58"/>
                      <p:cNvCxnSpPr/>
                      <p:nvPr/>
                    </p:nvCxnSpPr>
                    <p:spPr>
                      <a:xfrm>
                        <a:off x="1567761" y="1543257"/>
                        <a:ext cx="161731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Straight Connector 59"/>
                      <p:cNvCxnSpPr/>
                      <p:nvPr/>
                    </p:nvCxnSpPr>
                    <p:spPr>
                      <a:xfrm flipH="1">
                        <a:off x="1567761" y="1543257"/>
                        <a:ext cx="161732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Straight Connector 60"/>
                      <p:cNvCxnSpPr/>
                      <p:nvPr/>
                    </p:nvCxnSpPr>
                    <p:spPr>
                      <a:xfrm flipV="1">
                        <a:off x="1724827" y="1543257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Straight Connector 61"/>
                      <p:cNvCxnSpPr/>
                      <p:nvPr/>
                    </p:nvCxnSpPr>
                    <p:spPr>
                      <a:xfrm flipV="1">
                        <a:off x="1567761" y="1540147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" name="Straight Connector 62"/>
                      <p:cNvCxnSpPr/>
                      <p:nvPr/>
                    </p:nvCxnSpPr>
                    <p:spPr>
                      <a:xfrm flipV="1">
                        <a:off x="1648626" y="1430253"/>
                        <a:ext cx="0" cy="186094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" name="Straight Connector 63"/>
                      <p:cNvCxnSpPr/>
                      <p:nvPr/>
                    </p:nvCxnSpPr>
                    <p:spPr>
                      <a:xfrm>
                        <a:off x="1555267" y="1430253"/>
                        <a:ext cx="200816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16200000">
                      <a:off x="1367203" y="1945459"/>
                      <a:ext cx="467060" cy="152401"/>
                      <a:chOff x="1367199" y="1945455"/>
                      <a:chExt cx="467060" cy="152401"/>
                    </a:xfrm>
                  </p:grpSpPr>
                  <p:cxnSp>
                    <p:nvCxnSpPr>
                      <p:cNvPr id="51" name="Straight Connector 50"/>
                      <p:cNvCxnSpPr/>
                      <p:nvPr/>
                    </p:nvCxnSpPr>
                    <p:spPr>
                      <a:xfrm flipV="1">
                        <a:off x="1367199" y="1948566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Straight Connector 51"/>
                      <p:cNvCxnSpPr/>
                      <p:nvPr/>
                    </p:nvCxnSpPr>
                    <p:spPr>
                      <a:xfrm flipV="1">
                        <a:off x="1478452" y="1945456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" name="Straight Connector 52"/>
                      <p:cNvCxnSpPr/>
                      <p:nvPr/>
                    </p:nvCxnSpPr>
                    <p:spPr>
                      <a:xfrm flipH="1" flipV="1">
                        <a:off x="1367199" y="2094745"/>
                        <a:ext cx="111253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Straight Connector 53"/>
                      <p:cNvCxnSpPr/>
                      <p:nvPr/>
                    </p:nvCxnSpPr>
                    <p:spPr>
                      <a:xfrm flipH="1" flipV="1">
                        <a:off x="1367199" y="1945455"/>
                        <a:ext cx="111253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Straight Connector 54"/>
                      <p:cNvCxnSpPr/>
                      <p:nvPr/>
                    </p:nvCxnSpPr>
                    <p:spPr>
                      <a:xfrm flipV="1">
                        <a:off x="1483117" y="1945455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Straight Connector 55"/>
                      <p:cNvCxnSpPr/>
                      <p:nvPr/>
                    </p:nvCxnSpPr>
                    <p:spPr>
                      <a:xfrm flipV="1">
                        <a:off x="1829594" y="1945455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" name="Straight Connector 56"/>
                      <p:cNvCxnSpPr/>
                      <p:nvPr/>
                    </p:nvCxnSpPr>
                    <p:spPr>
                      <a:xfrm flipH="1">
                        <a:off x="1483117" y="2094745"/>
                        <a:ext cx="346477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Straight Connector 57"/>
                      <p:cNvCxnSpPr/>
                      <p:nvPr/>
                    </p:nvCxnSpPr>
                    <p:spPr>
                      <a:xfrm flipH="1">
                        <a:off x="1483117" y="1945455"/>
                        <a:ext cx="346477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 flipV="1">
                      <a:off x="1599173" y="1630552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 flipV="1">
                      <a:off x="1599173" y="1316473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 flipH="1">
                      <a:off x="1316527" y="1315563"/>
                      <a:ext cx="282874" cy="207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1" name="Text Box 545"/>
                  <p:cNvSpPr txBox="1"/>
                  <p:nvPr/>
                </p:nvSpPr>
                <p:spPr>
                  <a:xfrm>
                    <a:off x="1794213" y="914380"/>
                    <a:ext cx="871855" cy="2108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180340">
                      <a:spcAft>
                        <a:spcPts val="0"/>
                      </a:spcAft>
                    </a:pPr>
                    <a:r>
                      <a:rPr lang="en-GB" sz="800" b="1" kern="1200">
                        <a:solidFill>
                          <a:srgbClr val="000000"/>
                        </a:solidFill>
                        <a:effectLst/>
                        <a:latin typeface="Cambria" charset="0"/>
                        <a:ea typeface="Cambria" charset="0"/>
                        <a:cs typeface="Times New Roman" charset="0"/>
                      </a:rPr>
                      <a:t>Flowmeter</a:t>
                    </a:r>
                    <a:endParaRPr lang="en-US" sz="1000">
                      <a:effectLst/>
                      <a:latin typeface="Times" charset="0"/>
                      <a:ea typeface="Cambria" charset="0"/>
                      <a:cs typeface="Times New Roman" charset="0"/>
                    </a:endParaRPr>
                  </a:p>
                </p:txBody>
              </p:sp>
              <p:sp>
                <p:nvSpPr>
                  <p:cNvPr id="22" name="Text Box 546"/>
                  <p:cNvSpPr txBox="1"/>
                  <p:nvPr/>
                </p:nvSpPr>
                <p:spPr>
                  <a:xfrm>
                    <a:off x="1800256" y="1430603"/>
                    <a:ext cx="668020" cy="2108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180340">
                      <a:spcAft>
                        <a:spcPts val="0"/>
                      </a:spcAft>
                    </a:pPr>
                    <a:r>
                      <a:rPr lang="en-GB" sz="800" b="1" kern="1200">
                        <a:solidFill>
                          <a:srgbClr val="000000"/>
                        </a:solidFill>
                        <a:effectLst/>
                        <a:latin typeface="Cambria" charset="0"/>
                        <a:ea typeface="Cambria" charset="0"/>
                        <a:cs typeface="Times New Roman" charset="0"/>
                      </a:rPr>
                      <a:t>Valves</a:t>
                    </a:r>
                    <a:endParaRPr lang="en-US" sz="1000">
                      <a:effectLst/>
                      <a:latin typeface="Times" charset="0"/>
                      <a:ea typeface="Cambria" charset="0"/>
                      <a:cs typeface="Times New Roman" charset="0"/>
                    </a:endParaRPr>
                  </a:p>
                </p:txBody>
              </p:sp>
              <p:sp>
                <p:nvSpPr>
                  <p:cNvPr id="23" name="Text Box 547"/>
                  <p:cNvSpPr txBox="1"/>
                  <p:nvPr/>
                </p:nvSpPr>
                <p:spPr>
                  <a:xfrm>
                    <a:off x="1794474" y="1921449"/>
                    <a:ext cx="892175" cy="2108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180340">
                      <a:spcAft>
                        <a:spcPts val="0"/>
                      </a:spcAft>
                    </a:pPr>
                    <a:r>
                      <a:rPr lang="en-GB" sz="800" b="1" kern="1200">
                        <a:solidFill>
                          <a:srgbClr val="000000"/>
                        </a:solidFill>
                        <a:effectLst/>
                        <a:latin typeface="Cambria" charset="0"/>
                        <a:ea typeface="Cambria" charset="0"/>
                        <a:cs typeface="Times New Roman" charset="0"/>
                      </a:rPr>
                      <a:t>Connectors</a:t>
                    </a:r>
                    <a:endParaRPr lang="en-US" sz="1000">
                      <a:effectLst/>
                      <a:latin typeface="Times" charset="0"/>
                      <a:ea typeface="Cambria" charset="0"/>
                      <a:cs typeface="Times New Roman" charset="0"/>
                    </a:endParaRPr>
                  </a:p>
                </p:txBody>
              </p:sp>
            </p:grpSp>
            <p:sp>
              <p:nvSpPr>
                <p:cNvPr id="18" name="Text Box 548"/>
                <p:cNvSpPr txBox="1"/>
                <p:nvPr/>
              </p:nvSpPr>
              <p:spPr>
                <a:xfrm>
                  <a:off x="35542" y="2325210"/>
                  <a:ext cx="735330" cy="2108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180340">
                    <a:spcAft>
                      <a:spcPts val="0"/>
                    </a:spcAft>
                  </a:pPr>
                  <a:r>
                    <a:rPr lang="en-GB" sz="800" b="1" kern="1200">
                      <a:solidFill>
                        <a:srgbClr val="000000"/>
                      </a:solidFill>
                      <a:effectLst/>
                      <a:latin typeface="Cambria" charset="0"/>
                      <a:ea typeface="Cambria" charset="0"/>
                      <a:cs typeface="Times New Roman" charset="0"/>
                    </a:rPr>
                    <a:t>Exhaust</a:t>
                  </a:r>
                  <a:endParaRPr lang="en-US" sz="1000">
                    <a:effectLst/>
                    <a:latin typeface="Times" charset="0"/>
                    <a:ea typeface="Cambria" charset="0"/>
                    <a:cs typeface="Times New Roman" charset="0"/>
                  </a:endParaRPr>
                </a:p>
              </p:txBody>
            </p:sp>
            <p:sp>
              <p:nvSpPr>
                <p:cNvPr id="19" name="Text Box 549"/>
                <p:cNvSpPr txBox="1"/>
                <p:nvPr/>
              </p:nvSpPr>
              <p:spPr>
                <a:xfrm>
                  <a:off x="934469" y="2322308"/>
                  <a:ext cx="932815" cy="2108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180340">
                    <a:spcAft>
                      <a:spcPts val="0"/>
                    </a:spcAft>
                  </a:pPr>
                  <a:r>
                    <a:rPr lang="en-GB" sz="800" b="1" kern="1200">
                      <a:solidFill>
                        <a:srgbClr val="000000"/>
                      </a:solidFill>
                      <a:effectLst/>
                      <a:latin typeface="Cambria" charset="0"/>
                      <a:ea typeface="Cambria" charset="0"/>
                      <a:cs typeface="Times New Roman" charset="0"/>
                    </a:rPr>
                    <a:t>HE recovery</a:t>
                  </a:r>
                  <a:endParaRPr lang="en-US" sz="1000">
                    <a:effectLst/>
                    <a:latin typeface="Times" charset="0"/>
                    <a:ea typeface="Cambria" charset="0"/>
                    <a:cs typeface="Times New Roman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 flipV="1">
                <a:off x="1316527" y="728457"/>
                <a:ext cx="0" cy="15701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 Box 551"/>
            <p:cNvSpPr txBox="1"/>
            <p:nvPr/>
          </p:nvSpPr>
          <p:spPr>
            <a:xfrm>
              <a:off x="1800256" y="462107"/>
              <a:ext cx="650875" cy="210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0340">
                <a:spcAft>
                  <a:spcPts val="0"/>
                </a:spcAft>
              </a:pPr>
              <a:r>
                <a:rPr lang="en-GB" sz="800" b="1" kern="120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Gauge</a:t>
              </a:r>
              <a:endParaRPr lang="en-US" sz="1000">
                <a:effectLst/>
                <a:latin typeface="Times" charset="0"/>
                <a:ea typeface="Cambria" charset="0"/>
                <a:cs typeface="Times New Roman" charset="0"/>
              </a:endParaRPr>
            </a:p>
          </p:txBody>
        </p:sp>
        <p:sp>
          <p:nvSpPr>
            <p:cNvPr id="11" name="Text Box 552"/>
            <p:cNvSpPr txBox="1"/>
            <p:nvPr/>
          </p:nvSpPr>
          <p:spPr>
            <a:xfrm>
              <a:off x="1084525" y="0"/>
              <a:ext cx="1518285" cy="210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0340">
                <a:spcAft>
                  <a:spcPts val="0"/>
                </a:spcAft>
              </a:pPr>
              <a:r>
                <a:rPr lang="en-GB" sz="800" b="1" kern="120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Central connection point</a:t>
              </a:r>
              <a:endParaRPr lang="en-US" sz="1000">
                <a:effectLst/>
                <a:latin typeface="Times" charset="0"/>
                <a:ea typeface="Cambria" charset="0"/>
                <a:cs typeface="Times New Roman" charset="0"/>
              </a:endParaRPr>
            </a:p>
          </p:txBody>
        </p:sp>
        <p:sp>
          <p:nvSpPr>
            <p:cNvPr id="13" name="Text Box 553"/>
            <p:cNvSpPr txBox="1"/>
            <p:nvPr/>
          </p:nvSpPr>
          <p:spPr>
            <a:xfrm>
              <a:off x="-141452" y="786947"/>
              <a:ext cx="1247140" cy="329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0340">
                <a:spcAft>
                  <a:spcPts val="0"/>
                </a:spcAft>
              </a:pPr>
              <a:r>
                <a:rPr lang="en-GB" sz="800" b="1" kern="120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Central connection</a:t>
              </a:r>
              <a:endParaRPr lang="en-US" sz="1000">
                <a:effectLst/>
                <a:latin typeface="Times" charset="0"/>
                <a:ea typeface="Cambria" charset="0"/>
                <a:cs typeface="Times New Roman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800" b="1" kern="120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 point</a:t>
              </a:r>
              <a:endParaRPr lang="en-US" sz="1000">
                <a:effectLst/>
                <a:latin typeface="Times" charset="0"/>
                <a:ea typeface="Cambria" charset="0"/>
                <a:cs typeface="Times New Roman" charset="0"/>
              </a:endParaRPr>
            </a:p>
          </p:txBody>
        </p:sp>
      </p:grpSp>
      <p:pic>
        <p:nvPicPr>
          <p:cNvPr id="135" name="Picture 13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470" y="2584673"/>
            <a:ext cx="1764523" cy="1383953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511920" y="4537533"/>
            <a:ext cx="1974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400" b="1" dirty="0" smtClean="0"/>
              <a:t>Details in discussion</a:t>
            </a:r>
            <a:endParaRPr lang="en-GB" sz="1400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3156573" y="4537533"/>
            <a:ext cx="2794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400" b="1" dirty="0" smtClean="0"/>
              <a:t>Compressed air processing unit</a:t>
            </a:r>
            <a:endParaRPr lang="en-GB" sz="14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6123898" y="4534443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400" b="1" dirty="0" smtClean="0"/>
              <a:t>Gas supply</a:t>
            </a:r>
            <a:endParaRPr lang="en-GB" sz="1400" b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508927" y="5025836"/>
            <a:ext cx="4534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b="1" dirty="0"/>
              <a:t>Patch panel for electrical </a:t>
            </a:r>
            <a:r>
              <a:rPr lang="en-US" sz="1400" b="1" dirty="0" smtClean="0"/>
              <a:t>signals , Details in discussion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528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Bild 5" descr="Point_of_use_regulators_EMD_500_510-0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56" y="1470025"/>
            <a:ext cx="4272444" cy="293243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/>
              <a:t>Sample environment utility supply requirements</a:t>
            </a:r>
            <a:endParaRPr lang="en-GB" sz="4000" dirty="0"/>
          </a:p>
        </p:txBody>
      </p:sp>
      <p:pic>
        <p:nvPicPr>
          <p:cNvPr id="135" name="Picture 13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26" y="1698152"/>
            <a:ext cx="1764523" cy="1383953"/>
          </a:xfrm>
          <a:prstGeom prst="rect">
            <a:avLst/>
          </a:prstGeom>
        </p:spPr>
      </p:pic>
      <p:sp>
        <p:nvSpPr>
          <p:cNvPr id="140" name="TextBox 139"/>
          <p:cNvSpPr txBox="1"/>
          <p:nvPr/>
        </p:nvSpPr>
        <p:spPr>
          <a:xfrm>
            <a:off x="392189" y="3310232"/>
            <a:ext cx="2794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400" b="1" dirty="0" smtClean="0"/>
              <a:t>Compressed air processing unit</a:t>
            </a:r>
            <a:endParaRPr lang="en-GB" sz="14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3187185" y="4248566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400" b="1" dirty="0" smtClean="0"/>
              <a:t>Gas supply</a:t>
            </a:r>
            <a:endParaRPr lang="en-GB" sz="1400" b="1" dirty="0"/>
          </a:p>
        </p:txBody>
      </p:sp>
      <p:sp>
        <p:nvSpPr>
          <p:cNvPr id="2" name="Rectangle 1"/>
          <p:cNvSpPr/>
          <p:nvPr/>
        </p:nvSpPr>
        <p:spPr>
          <a:xfrm>
            <a:off x="5642435" y="3328762"/>
            <a:ext cx="3361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Non-spill flat face coupling </a:t>
            </a:r>
            <a:r>
              <a:rPr lang="en-US" b="1" dirty="0" smtClean="0"/>
              <a:t>CBI</a:t>
            </a:r>
          </a:p>
          <a:p>
            <a:r>
              <a:rPr lang="en-US" b="1" dirty="0" smtClean="0"/>
              <a:t>Temperature management, fluids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35" y="2069167"/>
            <a:ext cx="3189221" cy="774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" y="4684114"/>
            <a:ext cx="6169984" cy="1490923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139940" y="6379253"/>
            <a:ext cx="5266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400" b="1" dirty="0" smtClean="0"/>
              <a:t>MCR-coupling fur compressed air/inert gases, save , up to 10 bar.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2161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3764</TotalTime>
  <Words>1012</Words>
  <Application>Microsoft Macintosh PowerPoint</Application>
  <PresentationFormat>On-screen Show (4:3)</PresentationFormat>
  <Paragraphs>272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Cambria</vt:lpstr>
      <vt:lpstr>Arial</vt:lpstr>
      <vt:lpstr>Calibri</vt:lpstr>
      <vt:lpstr>Tahoma</vt:lpstr>
      <vt:lpstr>Times</vt:lpstr>
      <vt:lpstr>Times New Roman</vt:lpstr>
      <vt:lpstr>ESS Core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ESS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143</cp:revision>
  <cp:lastPrinted>2015-11-13T06:57:40Z</cp:lastPrinted>
  <dcterms:created xsi:type="dcterms:W3CDTF">2013-10-29T16:05:10Z</dcterms:created>
  <dcterms:modified xsi:type="dcterms:W3CDTF">2018-03-05T06:51:15Z</dcterms:modified>
</cp:coreProperties>
</file>