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0"/>
  </p:notesMasterIdLst>
  <p:sldIdLst>
    <p:sldId id="287" r:id="rId2"/>
    <p:sldId id="361" r:id="rId3"/>
    <p:sldId id="360" r:id="rId4"/>
    <p:sldId id="363" r:id="rId5"/>
    <p:sldId id="362" r:id="rId6"/>
    <p:sldId id="357" r:id="rId7"/>
    <p:sldId id="359" r:id="rId8"/>
    <p:sldId id="3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4490" autoAdjust="0"/>
  </p:normalViewPr>
  <p:slideViewPr>
    <p:cSldViewPr>
      <p:cViewPr>
        <p:scale>
          <a:sx n="99" d="100"/>
          <a:sy n="9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3F788-FDE4-4697-B31D-6267C37B32E7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7BD7B-7CF3-42F2-9D6A-B838D831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F80D-9FEF-9843-9217-39D9BEBB2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6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89A7-86F7-3D4A-A7F0-3538BA468B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A6E0-41BE-6546-9A6A-AEDC770ACB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&lt;Slide summary&gt; &lt;name&gt; November 2016 ESS Operations Cost Review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6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EA53-3ECD-0646-ABA9-C9531346CE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09320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&lt;Slide summary&gt; &lt;name&gt; November 2016 ESS Operations Cost Review</a:t>
            </a:r>
            <a:endParaRPr lang="sv-SE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79079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Safety infrastructure (exhaust), Radiological Zoning, PSS</a:t>
            </a:r>
            <a:endParaRPr lang="en-GB" sz="2400" noProof="0" dirty="0"/>
          </a:p>
        </p:txBody>
      </p:sp>
      <p:sp>
        <p:nvSpPr>
          <p:cNvPr id="5" name="Rectangle 4"/>
          <p:cNvSpPr/>
          <p:nvPr/>
        </p:nvSpPr>
        <p:spPr>
          <a:xfrm>
            <a:off x="2438400" y="5867400"/>
            <a:ext cx="4572000" cy="8186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STAP Users and Samples</a:t>
            </a: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March 6-7, 2018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8" y="152400"/>
            <a:ext cx="7139136" cy="1143000"/>
          </a:xfrm>
        </p:spPr>
        <p:txBody>
          <a:bodyPr/>
          <a:lstStyle/>
          <a:p>
            <a:r>
              <a:rPr lang="en-US" dirty="0" smtClean="0"/>
              <a:t>Zoning of the experimental hall/labs –</a:t>
            </a:r>
            <a:br>
              <a:rPr lang="en-US" dirty="0" smtClean="0"/>
            </a:br>
            <a:r>
              <a:rPr lang="en-US" dirty="0" smtClean="0"/>
              <a:t>one zone for all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/>
          <a:stretch/>
        </p:blipFill>
        <p:spPr bwMode="auto">
          <a:xfrm>
            <a:off x="0" y="1427034"/>
            <a:ext cx="5112248" cy="520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1066800" y="1998522"/>
            <a:ext cx="310199" cy="2619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5-Point Star 8"/>
          <p:cNvSpPr/>
          <p:nvPr/>
        </p:nvSpPr>
        <p:spPr>
          <a:xfrm>
            <a:off x="1681799" y="5918059"/>
            <a:ext cx="310199" cy="2619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5-Point Star 9"/>
          <p:cNvSpPr/>
          <p:nvPr/>
        </p:nvSpPr>
        <p:spPr>
          <a:xfrm>
            <a:off x="4577399" y="4394059"/>
            <a:ext cx="310199" cy="2619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5-Point Star 10"/>
          <p:cNvSpPr/>
          <p:nvPr/>
        </p:nvSpPr>
        <p:spPr>
          <a:xfrm>
            <a:off x="3988911" y="6138863"/>
            <a:ext cx="310199" cy="2619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5-Point Star 11"/>
          <p:cNvSpPr/>
          <p:nvPr/>
        </p:nvSpPr>
        <p:spPr>
          <a:xfrm>
            <a:off x="1529399" y="5787090"/>
            <a:ext cx="310199" cy="2619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105400" y="1621632"/>
            <a:ext cx="685800" cy="1309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5105400" y="1905000"/>
            <a:ext cx="685800" cy="130967"/>
          </a:xfrm>
          <a:prstGeom prst="rect">
            <a:avLst/>
          </a:prstGeom>
          <a:solidFill>
            <a:srgbClr val="03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5105400" y="2155032"/>
            <a:ext cx="685800" cy="1309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5105400" y="2459832"/>
            <a:ext cx="685800" cy="13096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5715000" y="1496719"/>
            <a:ext cx="3567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Supervised zone (no contamination)</a:t>
            </a:r>
          </a:p>
          <a:p>
            <a:r>
              <a:rPr lang="en-US" dirty="0" smtClean="0"/>
              <a:t>Unrestricted controlled zone</a:t>
            </a:r>
          </a:p>
          <a:p>
            <a:r>
              <a:rPr lang="en-US" dirty="0" smtClean="0"/>
              <a:t>Restricted controlled zone</a:t>
            </a:r>
          </a:p>
          <a:p>
            <a:r>
              <a:rPr lang="en-US" dirty="0" smtClean="0"/>
              <a:t>Highly restricted controlled zone</a:t>
            </a:r>
            <a:endParaRPr lang="sv-SE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529399" y="3052464"/>
            <a:ext cx="2372381" cy="461665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FLEXIBLE ZONING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-44225" y="3925669"/>
            <a:ext cx="1872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ja-JP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access control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radiation monitor.</a:t>
            </a:r>
            <a:endParaRPr lang="sv-SE" dirty="0"/>
          </a:p>
        </p:txBody>
      </p:sp>
      <p:sp>
        <p:nvSpPr>
          <p:cNvPr id="30" name="5-Point Star 29"/>
          <p:cNvSpPr/>
          <p:nvPr/>
        </p:nvSpPr>
        <p:spPr>
          <a:xfrm>
            <a:off x="43671" y="372600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76200" y="457200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76200" y="4800600"/>
            <a:ext cx="1145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Rad. Mat. </a:t>
            </a:r>
          </a:p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Lab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. RML</a:t>
            </a:r>
            <a:endParaRPr lang="sv-SE" dirty="0"/>
          </a:p>
        </p:txBody>
      </p:sp>
      <p:pic>
        <p:nvPicPr>
          <p:cNvPr id="34" name="Picture 2" descr="Image result for portal monitor radi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r="27916"/>
          <a:stretch/>
        </p:blipFill>
        <p:spPr bwMode="auto">
          <a:xfrm>
            <a:off x="7696200" y="2606561"/>
            <a:ext cx="1098817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9" y="2858868"/>
            <a:ext cx="938212" cy="173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208872" y="4611231"/>
            <a:ext cx="3935128" cy="2246769"/>
          </a:xfrm>
          <a:prstGeom prst="rect">
            <a:avLst/>
          </a:prstGeom>
          <a:solidFill>
            <a:srgbClr val="FFFF00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Entrance to supervised area controlled by badge readers (assures dosimetry is issued, training is done) </a:t>
            </a:r>
          </a:p>
          <a:p>
            <a:r>
              <a:rPr lang="en-US" sz="2000" dirty="0" smtClean="0"/>
              <a:t>Exit of supervised zone: </a:t>
            </a:r>
          </a:p>
          <a:p>
            <a:r>
              <a:rPr lang="en-US" sz="2000" dirty="0" smtClean="0"/>
              <a:t>- portal monitors AND/OR</a:t>
            </a:r>
          </a:p>
          <a:p>
            <a:r>
              <a:rPr lang="en-US" sz="2000" dirty="0" smtClean="0"/>
              <a:t>- hand-and-foot monitors</a:t>
            </a:r>
          </a:p>
        </p:txBody>
      </p:sp>
    </p:spTree>
    <p:extLst>
      <p:ext uri="{BB962C8B-B14F-4D97-AF65-F5344CB8AC3E}">
        <p14:creationId xmlns:p14="http://schemas.microsoft.com/office/powerpoint/2010/main" val="28411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Safety System (PSS)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5" y="1530896"/>
            <a:ext cx="5218404" cy="45651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Interlock system for experimental caves</a:t>
            </a:r>
          </a:p>
          <a:p>
            <a:pPr lvl="1"/>
            <a:r>
              <a:rPr lang="en-US" dirty="0" smtClean="0"/>
              <a:t>Protects personnel from entering an area with prompt beam</a:t>
            </a:r>
          </a:p>
          <a:p>
            <a:pPr lvl="1"/>
            <a:r>
              <a:rPr lang="en-US" dirty="0" smtClean="0"/>
              <a:t>Will protect from hazards coming from permanently installed components</a:t>
            </a:r>
          </a:p>
          <a:p>
            <a:pPr lvl="1"/>
            <a:r>
              <a:rPr lang="en-US" u="sng" dirty="0" smtClean="0"/>
              <a:t>Will not include sample environment </a:t>
            </a:r>
            <a:r>
              <a:rPr lang="en-US" dirty="0" smtClean="0"/>
              <a:t>equipment (temporarily installed components)</a:t>
            </a:r>
          </a:p>
          <a:p>
            <a:pPr lvl="1"/>
            <a:r>
              <a:rPr lang="en-US" dirty="0" smtClean="0"/>
              <a:t>Need to add a “SAD” interlock on cave door or find similar engineering solutions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7180" y="6400800"/>
            <a:ext cx="87444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70336" y="1905000"/>
            <a:ext cx="1944217" cy="1389395"/>
            <a:chOff x="518764" y="2046220"/>
            <a:chExt cx="3823335" cy="2469515"/>
          </a:xfrm>
        </p:grpSpPr>
        <p:sp>
          <p:nvSpPr>
            <p:cNvPr id="8" name="Rounded Rectangle 7"/>
            <p:cNvSpPr/>
            <p:nvPr/>
          </p:nvSpPr>
          <p:spPr>
            <a:xfrm>
              <a:off x="518764" y="2046220"/>
              <a:ext cx="3823335" cy="246951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Experimental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  Cave - 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 smtClean="0">
                  <a:ea typeface="Calibri"/>
                  <a:cs typeface="Times New Roman"/>
                </a:rPr>
                <a:t>Closed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>
                  <a:ea typeface="Calibri"/>
                  <a:cs typeface="Times New Roman"/>
                </a:rPr>
                <a:t>S</a:t>
              </a:r>
              <a:r>
                <a:rPr lang="en-GB" sz="2000" i="1" dirty="0" smtClean="0">
                  <a:effectLst/>
                  <a:ea typeface="Calibri"/>
                  <a:cs typeface="Times New Roman"/>
                </a:rPr>
                <a:t>hutter</a:t>
              </a:r>
              <a:endParaRPr lang="en-US" sz="2000" i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5833" y="2937191"/>
              <a:ext cx="1772575" cy="154078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sample</a:t>
              </a:r>
              <a:endParaRPr lang="en-US" sz="20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134640" y="2563694"/>
            <a:ext cx="1800200" cy="504056"/>
          </a:xfrm>
          <a:prstGeom prst="roundRect">
            <a:avLst/>
          </a:prstGeom>
          <a:solidFill>
            <a:srgbClr val="FF0000"/>
          </a:solidFill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beamline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23583" y="4038600"/>
            <a:ext cx="1944217" cy="1389395"/>
          </a:xfrm>
          <a:prstGeom prst="roundRect">
            <a:avLst/>
          </a:prstGeom>
          <a:solidFill>
            <a:srgbClr val="FF0000"/>
          </a:solidFill>
          <a:ln w="952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Experimental</a:t>
            </a: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  Cave – </a:t>
            </a:r>
            <a:endParaRPr lang="en-GB" sz="2000" dirty="0">
              <a:ea typeface="Calibri"/>
              <a:cs typeface="Times New Roman"/>
            </a:endParaRP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Open</a:t>
            </a:r>
            <a:endParaRPr lang="en-GB" sz="2000" i="1" dirty="0" smtClean="0">
              <a:ea typeface="Calibri"/>
              <a:cs typeface="Times New Roman"/>
            </a:endParaRP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i="1" dirty="0">
                <a:ea typeface="Calibri"/>
                <a:cs typeface="Times New Roman"/>
              </a:rPr>
              <a:t>S</a:t>
            </a:r>
            <a:r>
              <a:rPr lang="en-GB" sz="2000" i="1" dirty="0" smtClean="0">
                <a:effectLst/>
                <a:ea typeface="Calibri"/>
                <a:cs typeface="Times New Roman"/>
              </a:rPr>
              <a:t>hutter</a:t>
            </a:r>
            <a:endParaRPr lang="en-US" sz="2000" i="1" dirty="0"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87887" y="4697294"/>
            <a:ext cx="1800200" cy="504056"/>
          </a:xfrm>
          <a:prstGeom prst="roundRect">
            <a:avLst/>
          </a:prstGeom>
          <a:solidFill>
            <a:srgbClr val="FF0000"/>
          </a:solidFill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75604" y="3370595"/>
            <a:ext cx="285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with active </a:t>
            </a:r>
          </a:p>
          <a:p>
            <a:r>
              <a:rPr lang="en-US" dirty="0" smtClean="0"/>
              <a:t>Personal Safety System (PSS)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  <a:endCxn id="10" idx="2"/>
          </p:cNvCxnSpPr>
          <p:nvPr/>
        </p:nvCxnSpPr>
        <p:spPr>
          <a:xfrm flipH="1" flipV="1">
            <a:off x="6034740" y="3067750"/>
            <a:ext cx="1070262" cy="302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  <a:endCxn id="12" idx="0"/>
          </p:cNvCxnSpPr>
          <p:nvPr/>
        </p:nvCxnSpPr>
        <p:spPr>
          <a:xfrm flipH="1">
            <a:off x="6187987" y="4016926"/>
            <a:ext cx="917015" cy="680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management at 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management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7" y="2035743"/>
            <a:ext cx="8991600" cy="164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0" y="3810000"/>
            <a:ext cx="8763000" cy="2087182"/>
            <a:chOff x="381000" y="3810000"/>
            <a:chExt cx="8763000" cy="208718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88404"/>
              <a:ext cx="8763000" cy="160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2677" y="3810000"/>
              <a:ext cx="815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Safety review determines admin/engineer. controls for samples/sample handling in labs/at instruments</a:t>
              </a:r>
              <a:endParaRPr lang="sv-SE" dirty="0" smtClean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" y="3581400"/>
            <a:ext cx="8924925" cy="319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SAD provisions for chemistry</a:t>
            </a:r>
            <a:r>
              <a:rPr lang="en-US" dirty="0" smtClean="0"/>
              <a:t>/ sample environment </a:t>
            </a:r>
            <a:r>
              <a:rPr lang="en-US" dirty="0" smtClean="0"/>
              <a:t>on instruments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Provisions for </a:t>
            </a:r>
            <a:r>
              <a:rPr lang="en-US" dirty="0" smtClean="0"/>
              <a:t>(limited) </a:t>
            </a:r>
            <a:r>
              <a:rPr lang="en-US" dirty="0" smtClean="0"/>
              <a:t>sample </a:t>
            </a:r>
            <a:r>
              <a:rPr lang="en-US" dirty="0" smtClean="0"/>
              <a:t>preparation on </a:t>
            </a:r>
            <a:r>
              <a:rPr lang="en-US" dirty="0" smtClean="0"/>
              <a:t>instruments</a:t>
            </a:r>
          </a:p>
          <a:p>
            <a:pPr marL="742950" lvl="2" indent="-342900"/>
            <a:r>
              <a:rPr lang="en-US" dirty="0"/>
              <a:t>Conventional ventilation in preparation areas</a:t>
            </a:r>
          </a:p>
          <a:p>
            <a:r>
              <a:rPr lang="en-US" dirty="0" smtClean="0"/>
              <a:t>Provisions for in-situ experiments with gases and other hazardous materials</a:t>
            </a:r>
          </a:p>
          <a:p>
            <a:pPr marL="742950" lvl="2" indent="-342900"/>
            <a:r>
              <a:rPr lang="en-US" dirty="0"/>
              <a:t>Containment ventilation in experimental </a:t>
            </a:r>
            <a:r>
              <a:rPr lang="en-US" dirty="0" smtClean="0"/>
              <a:t>caves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Provisions for sample environment on instruments</a:t>
            </a:r>
          </a:p>
          <a:p>
            <a:pPr lvl="1"/>
            <a:r>
              <a:rPr lang="en-US" dirty="0" smtClean="0"/>
              <a:t>to handle hazardous equipment (laser, magnetic field, high pressure, electrical…)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ventilation in the experimental hall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13333" r="1" b="40786"/>
          <a:stretch/>
        </p:blipFill>
        <p:spPr bwMode="auto">
          <a:xfrm>
            <a:off x="407852" y="4114800"/>
            <a:ext cx="843134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Ventilation meant for the experimental caves </a:t>
            </a:r>
            <a:r>
              <a:rPr lang="en-US" sz="2000" dirty="0" smtClean="0"/>
              <a:t>as</a:t>
            </a:r>
            <a:endParaRPr lang="en-US" sz="2000" dirty="0" smtClean="0"/>
          </a:p>
          <a:p>
            <a:pPr lvl="1"/>
            <a:r>
              <a:rPr lang="en-US" sz="1800" dirty="0" smtClean="0"/>
              <a:t>exhaust </a:t>
            </a:r>
            <a:r>
              <a:rPr lang="en-US" sz="1800" dirty="0" smtClean="0"/>
              <a:t>for vacuum pumps that pump on the sample </a:t>
            </a:r>
            <a:r>
              <a:rPr lang="en-US" sz="1800" dirty="0" smtClean="0"/>
              <a:t>area/sample (especially highly activated materials)</a:t>
            </a:r>
            <a:endParaRPr lang="en-US" sz="1800" dirty="0" smtClean="0"/>
          </a:p>
          <a:p>
            <a:pPr lvl="1"/>
            <a:r>
              <a:rPr lang="en-US" sz="1800" dirty="0" smtClean="0"/>
              <a:t>exhaust </a:t>
            </a:r>
            <a:r>
              <a:rPr lang="en-US" sz="1800" dirty="0" smtClean="0"/>
              <a:t>for gas flow through sample </a:t>
            </a:r>
            <a:r>
              <a:rPr lang="en-US" sz="1800" dirty="0" smtClean="0"/>
              <a:t>area/sample and decomposition experiments (in-situ)</a:t>
            </a:r>
            <a:endParaRPr lang="en-US" sz="1800" dirty="0"/>
          </a:p>
          <a:p>
            <a:r>
              <a:rPr lang="en-US" sz="2000" dirty="0" smtClean="0"/>
              <a:t>Status: currently discussing requirements for ventilation with CF; </a:t>
            </a:r>
            <a:endParaRPr lang="en-US" sz="2000" dirty="0" smtClean="0"/>
          </a:p>
          <a:p>
            <a:pPr lvl="1"/>
            <a:r>
              <a:rPr lang="en-US" sz="1800" dirty="0" smtClean="0"/>
              <a:t>KF </a:t>
            </a:r>
            <a:r>
              <a:rPr lang="en-US" sz="1800" dirty="0" smtClean="0"/>
              <a:t>100; </a:t>
            </a:r>
            <a:r>
              <a:rPr lang="en-US" sz="1800" dirty="0" smtClean="0"/>
              <a:t>routing </a:t>
            </a:r>
            <a:r>
              <a:rPr lang="en-US" sz="1800" dirty="0" smtClean="0"/>
              <a:t>will change due to conflict with experimental hall crane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7" y="4191000"/>
            <a:ext cx="39925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1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ventilation in the experimental hall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65104"/>
          </a:xfrm>
        </p:spPr>
        <p:txBody>
          <a:bodyPr>
            <a:normAutofit/>
          </a:bodyPr>
          <a:lstStyle/>
          <a:p>
            <a:r>
              <a:rPr lang="en-US" dirty="0" smtClean="0"/>
              <a:t>Ventilation meant for normal chemical </a:t>
            </a:r>
            <a:r>
              <a:rPr lang="en-US" dirty="0" smtClean="0"/>
              <a:t>hazards, used for</a:t>
            </a:r>
            <a:endParaRPr lang="en-US" dirty="0" smtClean="0"/>
          </a:p>
          <a:p>
            <a:pPr lvl="1"/>
            <a:r>
              <a:rPr lang="en-US" dirty="0" smtClean="0"/>
              <a:t>exhaust </a:t>
            </a:r>
            <a:r>
              <a:rPr lang="en-US" dirty="0" smtClean="0"/>
              <a:t>for fume hoods in instrument labs (next to instruments)</a:t>
            </a:r>
          </a:p>
          <a:p>
            <a:pPr lvl="1"/>
            <a:r>
              <a:rPr lang="en-US" dirty="0" smtClean="0"/>
              <a:t>exhaust </a:t>
            </a:r>
            <a:r>
              <a:rPr lang="en-US" dirty="0" smtClean="0"/>
              <a:t>for gas cylinders/flammable cabinets on instruments</a:t>
            </a:r>
          </a:p>
          <a:p>
            <a:pPr lvl="1"/>
            <a:r>
              <a:rPr lang="en-US" dirty="0" smtClean="0"/>
              <a:t>exhaust </a:t>
            </a:r>
            <a:r>
              <a:rPr lang="en-US" dirty="0" smtClean="0"/>
              <a:t>for </a:t>
            </a:r>
            <a:r>
              <a:rPr lang="en-US" dirty="0" err="1" smtClean="0"/>
              <a:t>sautering</a:t>
            </a:r>
            <a:r>
              <a:rPr lang="en-US" dirty="0" smtClean="0"/>
              <a:t> (permanent workstation)</a:t>
            </a:r>
          </a:p>
          <a:p>
            <a:r>
              <a:rPr lang="en-US" dirty="0" smtClean="0"/>
              <a:t>Status</a:t>
            </a:r>
            <a:r>
              <a:rPr lang="en-US" dirty="0" smtClean="0"/>
              <a:t>: will have a design review in March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" t="16812" r="39850" b="7622"/>
          <a:stretch/>
        </p:blipFill>
        <p:spPr bwMode="auto">
          <a:xfrm>
            <a:off x="5334000" y="4267200"/>
            <a:ext cx="3208673" cy="22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4800600"/>
            <a:ext cx="1754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Galleries with </a:t>
            </a:r>
          </a:p>
          <a:p>
            <a:r>
              <a:rPr lang="en-US" dirty="0" smtClean="0"/>
              <a:t>Utilities - serving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exp.h</a:t>
            </a:r>
            <a:r>
              <a:rPr lang="en-US" dirty="0" err="1" smtClean="0"/>
              <a:t>alls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075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209800"/>
            <a:ext cx="4800600" cy="32004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We are working </a:t>
            </a:r>
            <a:r>
              <a:rPr lang="en-US" dirty="0" smtClean="0"/>
              <a:t>closely with the ESH department at ESS</a:t>
            </a:r>
          </a:p>
          <a:p>
            <a:pPr marL="0" indent="0">
              <a:buNone/>
            </a:pPr>
            <a:r>
              <a:rPr lang="en-US" dirty="0" smtClean="0"/>
              <a:t>+ rules for safety are suitable for our work</a:t>
            </a:r>
          </a:p>
          <a:p>
            <a:pPr marL="0" indent="0">
              <a:buNone/>
            </a:pPr>
            <a:r>
              <a:rPr lang="en-US" dirty="0" smtClean="0"/>
              <a:t>- time spent for writing documentation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D6AE-68E3-A74D-817E-ADD0CF6A0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505200" cy="47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406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 Core Powerpoint</vt:lpstr>
      <vt:lpstr>Safety infrastructure (exhaust), Radiological Zoning, PSS</vt:lpstr>
      <vt:lpstr>Zoning of the experimental hall/labs – one zone for all </vt:lpstr>
      <vt:lpstr>Personal Safety System (PSS)</vt:lpstr>
      <vt:lpstr>Sample management at ESS</vt:lpstr>
      <vt:lpstr>SAD provisions for chemistry/ sample environment on instruments </vt:lpstr>
      <vt:lpstr>Containment ventilation in the experimental hall</vt:lpstr>
      <vt:lpstr>Conventional ventilation in the experimental hall</vt:lpstr>
      <vt:lpstr>QUESTIONS?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Hartl</dc:creator>
  <cp:lastModifiedBy>Monika Hartl</cp:lastModifiedBy>
  <cp:revision>223</cp:revision>
  <dcterms:created xsi:type="dcterms:W3CDTF">2016-05-23T21:35:31Z</dcterms:created>
  <dcterms:modified xsi:type="dcterms:W3CDTF">2018-03-05T21:49:43Z</dcterms:modified>
</cp:coreProperties>
</file>