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7"/>
  </p:notesMasterIdLst>
  <p:sldIdLst>
    <p:sldId id="287" r:id="rId2"/>
    <p:sldId id="312" r:id="rId3"/>
    <p:sldId id="357" r:id="rId4"/>
    <p:sldId id="356" r:id="rId5"/>
    <p:sldId id="3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490" autoAdjust="0"/>
  </p:normalViewPr>
  <p:slideViewPr>
    <p:cSldViewPr>
      <p:cViewPr>
        <p:scale>
          <a:sx n="200" d="100"/>
          <a:sy n="200" d="100"/>
        </p:scale>
        <p:origin x="-372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48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3F788-FDE4-4697-B31D-6267C37B32E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BD7B-7CF3-42F2-9D6A-B838D831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BD7B-7CF3-42F2-9D6A-B838D83103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28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BD7B-7CF3-42F2-9D6A-B838D83103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BD7B-7CF3-42F2-9D6A-B838D83103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BD7B-7CF3-42F2-9D6A-B838D83103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F80D-9FEF-9843-9217-39D9BEBB2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89A7-86F7-3D4A-A7F0-3538BA468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6E0-41BE-6546-9A6A-AEDC770ACB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EA53-3ECD-0646-ABA9-C9531346CE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09320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&lt;Slide summary&gt; &lt;name&gt; November 2016 ESS Operations Cost Review</a:t>
            </a:r>
            <a:endParaRPr lang="sv-SE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79079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RML: hazard analysis, layout, workflow, access dates</a:t>
            </a:r>
            <a:endParaRPr lang="en-GB" sz="2400" noProof="0" dirty="0"/>
          </a:p>
        </p:txBody>
      </p:sp>
      <p:sp>
        <p:nvSpPr>
          <p:cNvPr id="5" name="Rectangle 4"/>
          <p:cNvSpPr/>
          <p:nvPr/>
        </p:nvSpPr>
        <p:spPr>
          <a:xfrm>
            <a:off x="2438400" y="5867400"/>
            <a:ext cx="4572000" cy="8186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STAP Users and Samples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March 6-7, 2018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4011" y="1543685"/>
            <a:ext cx="5579428" cy="3104515"/>
            <a:chOff x="3814011" y="1543685"/>
            <a:chExt cx="5579428" cy="3104515"/>
          </a:xfrm>
        </p:grpSpPr>
        <p:pic>
          <p:nvPicPr>
            <p:cNvPr id="38" name="Picture 3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1" y="1543685"/>
              <a:ext cx="5198428" cy="310451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4" name="Pie 3"/>
            <p:cNvSpPr/>
            <p:nvPr/>
          </p:nvSpPr>
          <p:spPr>
            <a:xfrm>
              <a:off x="8631439" y="2895600"/>
              <a:ext cx="762000" cy="685800"/>
            </a:xfrm>
            <a:prstGeom prst="pie">
              <a:avLst>
                <a:gd name="adj1" fmla="val 16183836"/>
                <a:gd name="adj2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7759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RML: changes to </a:t>
            </a:r>
            <a:r>
              <a:rPr lang="en-US" dirty="0" smtClean="0"/>
              <a:t>location due to seismic requirements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2260"/>
            <a:ext cx="3733800" cy="307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57612" y="1447800"/>
            <a:ext cx="5462587" cy="4572000"/>
            <a:chOff x="3757612" y="1447800"/>
            <a:chExt cx="5462587" cy="4572000"/>
          </a:xfrm>
        </p:grpSpPr>
        <p:grpSp>
          <p:nvGrpSpPr>
            <p:cNvPr id="7" name="Group 6"/>
            <p:cNvGrpSpPr/>
            <p:nvPr/>
          </p:nvGrpSpPr>
          <p:grpSpPr>
            <a:xfrm>
              <a:off x="3757612" y="1447800"/>
              <a:ext cx="5462587" cy="4572000"/>
              <a:chOff x="3757612" y="1447800"/>
              <a:chExt cx="5462587" cy="4572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757612" y="1447800"/>
                <a:ext cx="5462587" cy="45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1649250"/>
                <a:ext cx="3974725" cy="2921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457669" y="2438400"/>
              <a:ext cx="1171731" cy="738664"/>
            </a:xfrm>
            <a:prstGeom prst="rect">
              <a:avLst/>
            </a:prstGeom>
            <a:solidFill>
              <a:srgbClr val="11C1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Radioactive </a:t>
              </a:r>
            </a:p>
            <a:p>
              <a:r>
                <a:rPr lang="en-US" sz="1400" dirty="0" smtClean="0"/>
                <a:t>Materials Lab</a:t>
              </a:r>
            </a:p>
            <a:p>
              <a:r>
                <a:rPr lang="en-US" sz="1400" dirty="0" smtClean="0"/>
                <a:t>56.6 m</a:t>
              </a:r>
              <a:r>
                <a:rPr lang="en-US" sz="1400" baseline="30000" dirty="0" smtClean="0"/>
                <a:t>2</a:t>
              </a:r>
              <a:endParaRPr lang="en-US" sz="1400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0995160">
              <a:off x="7272346" y="1976735"/>
              <a:ext cx="914400" cy="461665"/>
            </a:xfrm>
            <a:prstGeom prst="rect">
              <a:avLst/>
            </a:prstGeom>
            <a:solidFill>
              <a:srgbClr val="11C1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HVAC room</a:t>
              </a:r>
            </a:p>
            <a:p>
              <a:r>
                <a:rPr lang="en-US" sz="1200" dirty="0" smtClean="0"/>
                <a:t>21.9 m</a:t>
              </a:r>
              <a:r>
                <a:rPr lang="en-US" sz="1200" baseline="30000" dirty="0" smtClean="0"/>
                <a:t>2</a:t>
              </a:r>
              <a:endParaRPr lang="en-US" sz="1200" baseline="300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4011" y="2971800"/>
              <a:ext cx="834189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0108" y="1543685"/>
            <a:ext cx="6953250" cy="4739280"/>
            <a:chOff x="800108" y="1543685"/>
            <a:chExt cx="6953250" cy="47392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8" y="1543685"/>
              <a:ext cx="6953250" cy="473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ie 12"/>
            <p:cNvSpPr/>
            <p:nvPr/>
          </p:nvSpPr>
          <p:spPr>
            <a:xfrm rot="15979989">
              <a:off x="3728365" y="3223467"/>
              <a:ext cx="1173028" cy="1201324"/>
            </a:xfrm>
            <a:prstGeom prst="pie">
              <a:avLst>
                <a:gd name="adj1" fmla="val 15735885"/>
                <a:gd name="adj2" fmla="val 211460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975937">
              <a:off x="4190648" y="2267895"/>
              <a:ext cx="773109" cy="16394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4806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RML </a:t>
            </a:r>
            <a:r>
              <a:rPr lang="en-US" dirty="0" smtClean="0"/>
              <a:t>equipment and current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en-US" dirty="0" smtClean="0"/>
              <a:t>2 glove boxes supplied by Estonia: 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dry box for sensitive samples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reaction box for air-sensitive materials, synthesis</a:t>
            </a:r>
          </a:p>
          <a:p>
            <a:r>
              <a:rPr lang="en-US" dirty="0" smtClean="0"/>
              <a:t>gamma </a:t>
            </a:r>
            <a:r>
              <a:rPr lang="en-US" dirty="0" smtClean="0"/>
              <a:t>spectrometer (SULF procurement)</a:t>
            </a:r>
          </a:p>
          <a:p>
            <a:r>
              <a:rPr lang="en-US" dirty="0" smtClean="0"/>
              <a:t>equipment </a:t>
            </a:r>
            <a:r>
              <a:rPr lang="en-US" dirty="0" smtClean="0"/>
              <a:t>for water analysis </a:t>
            </a:r>
            <a:r>
              <a:rPr lang="en-US" dirty="0" smtClean="0"/>
              <a:t>(ESS Target, partnership</a:t>
            </a:r>
            <a:r>
              <a:rPr lang="en-US" dirty="0" smtClean="0"/>
              <a:t>?)</a:t>
            </a:r>
          </a:p>
          <a:p>
            <a:endParaRPr lang="en-US" dirty="0"/>
          </a:p>
        </p:txBody>
      </p:sp>
      <p:sp>
        <p:nvSpPr>
          <p:cNvPr id="13" name="Pie 12"/>
          <p:cNvSpPr/>
          <p:nvPr/>
        </p:nvSpPr>
        <p:spPr>
          <a:xfrm rot="10800000">
            <a:off x="7078742" y="4719635"/>
            <a:ext cx="893920" cy="990599"/>
          </a:xfrm>
          <a:prstGeom prst="pie">
            <a:avLst>
              <a:gd name="adj1" fmla="val 0"/>
              <a:gd name="adj2" fmla="val 54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00400" y="4114800"/>
            <a:ext cx="4325302" cy="2362200"/>
            <a:chOff x="3200400" y="4114800"/>
            <a:chExt cx="4325302" cy="2362200"/>
          </a:xfrm>
        </p:grpSpPr>
        <p:sp>
          <p:nvSpPr>
            <p:cNvPr id="3" name="Rectangle 2"/>
            <p:cNvSpPr/>
            <p:nvPr/>
          </p:nvSpPr>
          <p:spPr>
            <a:xfrm>
              <a:off x="3200400" y="4114800"/>
              <a:ext cx="4325302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0400" y="4114800"/>
              <a:ext cx="914400" cy="4572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Fume hood and storage</a:t>
              </a:r>
              <a:endParaRPr lang="sv-SE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14800"/>
              <a:ext cx="914400" cy="4572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Fume hood and storage</a:t>
              </a:r>
              <a:endParaRPr lang="sv-SE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6019800"/>
              <a:ext cx="914400" cy="4572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Fume hood and storage</a:t>
              </a:r>
              <a:endParaRPr lang="sv-SE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6019800"/>
              <a:ext cx="914400" cy="4572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Fume hood and storage</a:t>
              </a:r>
              <a:endParaRPr lang="sv-SE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29199" y="6172200"/>
              <a:ext cx="2496501" cy="3048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Benches &amp;shelves</a:t>
              </a:r>
              <a:endParaRPr lang="sv-SE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05400" y="4114800"/>
              <a:ext cx="914400" cy="38100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Glove box</a:t>
              </a:r>
              <a:endParaRPr lang="sv-SE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4114800"/>
              <a:ext cx="919163" cy="38100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Glove box</a:t>
              </a:r>
              <a:endParaRPr lang="sv-SE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4800" y="4953000"/>
              <a:ext cx="1676400" cy="60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Mobile Island</a:t>
              </a:r>
            </a:p>
            <a:p>
              <a:pPr algn="ctr"/>
              <a:r>
                <a:rPr lang="en-US" dirty="0" smtClean="0"/>
                <a:t>(gamma spec)</a:t>
              </a:r>
              <a:endParaRPr lang="sv-SE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7588" y="5629275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56.6 m</a:t>
              </a:r>
              <a:r>
                <a:rPr lang="en-US" baseline="30000" dirty="0" smtClean="0"/>
                <a:t>2</a:t>
              </a:r>
              <a:endParaRPr lang="sv-SE" baseline="30000" dirty="0" smtClean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25702" y="4114800"/>
            <a:ext cx="932498" cy="151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7525701" y="5257800"/>
            <a:ext cx="466249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H/F</a:t>
            </a:r>
            <a:endParaRPr lang="sv-SE" sz="1100" dirty="0"/>
          </a:p>
        </p:txBody>
      </p:sp>
      <p:sp>
        <p:nvSpPr>
          <p:cNvPr id="22" name="Pie 21"/>
          <p:cNvSpPr/>
          <p:nvPr/>
        </p:nvSpPr>
        <p:spPr>
          <a:xfrm rot="16200000">
            <a:off x="7965043" y="4732018"/>
            <a:ext cx="985835" cy="970597"/>
          </a:xfrm>
          <a:prstGeom prst="pie">
            <a:avLst>
              <a:gd name="adj1" fmla="val 0"/>
              <a:gd name="adj2" fmla="val 54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4382869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</a:t>
            </a:r>
          </a:p>
          <a:p>
            <a:r>
              <a:rPr lang="en-US" dirty="0" smtClean="0"/>
              <a:t>area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971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RML – status and planned 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of rad lab (V. Caillot, seconded from ILL)</a:t>
            </a:r>
          </a:p>
          <a:p>
            <a:pPr lvl="1"/>
            <a:r>
              <a:rPr lang="en-US" dirty="0" smtClean="0"/>
              <a:t>Design of HVAC (needed now by CF!)</a:t>
            </a:r>
          </a:p>
          <a:p>
            <a:pPr lvl="1"/>
            <a:r>
              <a:rPr lang="en-US" dirty="0" smtClean="0"/>
              <a:t>Hazard analysis (Fire) for the RML permit (Swedish Radiation Safety Authority)</a:t>
            </a:r>
            <a:endParaRPr lang="en-US" dirty="0"/>
          </a:p>
          <a:p>
            <a:pPr lvl="1"/>
            <a:r>
              <a:rPr lang="en-US" dirty="0" smtClean="0"/>
              <a:t>Security </a:t>
            </a:r>
            <a:r>
              <a:rPr lang="en-US" dirty="0" smtClean="0"/>
              <a:t>for laboratories/hall</a:t>
            </a:r>
            <a:endParaRPr lang="en-US" dirty="0" smtClean="0"/>
          </a:p>
          <a:p>
            <a:r>
              <a:rPr lang="en-US" dirty="0" smtClean="0"/>
              <a:t>Sample handling in RML (H. </a:t>
            </a:r>
            <a:r>
              <a:rPr lang="en-US" dirty="0" err="1" smtClean="0"/>
              <a:t>Ramsig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Access through user program: experimental safety review</a:t>
            </a:r>
          </a:p>
          <a:p>
            <a:pPr lvl="1"/>
            <a:r>
              <a:rPr lang="en-US" dirty="0" smtClean="0"/>
              <a:t>Access outside user program: ESS work hazard analysis</a:t>
            </a:r>
          </a:p>
          <a:p>
            <a:pPr lvl="1"/>
            <a:r>
              <a:rPr lang="en-US" dirty="0" smtClean="0"/>
              <a:t>Coordination of hazardous experiments through RML team 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RML will be finished before beam on target</a:t>
            </a:r>
          </a:p>
          <a:p>
            <a:pPr lvl="1"/>
            <a:r>
              <a:rPr lang="en-US" dirty="0" smtClean="0"/>
              <a:t>RML will provide service to ESS for testing water/equipment/activation foils from target/accelerator</a:t>
            </a:r>
          </a:p>
          <a:p>
            <a:pPr lvl="1"/>
            <a:r>
              <a:rPr lang="en-US" dirty="0" smtClean="0"/>
              <a:t>RML will provide service to user program for actinide research and highly activated samples</a:t>
            </a:r>
          </a:p>
          <a:p>
            <a:pPr lvl="1"/>
            <a:r>
              <a:rPr lang="en-US" dirty="0" smtClean="0"/>
              <a:t>RML will be the only lab during ESS construction phase that can handle activated materials from the </a:t>
            </a:r>
            <a:r>
              <a:rPr lang="en-US" dirty="0" smtClean="0"/>
              <a:t>start</a:t>
            </a:r>
          </a:p>
          <a:p>
            <a:r>
              <a:rPr lang="en-US" dirty="0" smtClean="0"/>
              <a:t>RML documentation will be done summer 2018</a:t>
            </a:r>
          </a:p>
          <a:p>
            <a:pPr lvl="1"/>
            <a:r>
              <a:rPr lang="en-US" dirty="0" smtClean="0"/>
              <a:t>Inventory/sample handling/hazard analysis</a:t>
            </a:r>
          </a:p>
          <a:p>
            <a:pPr lvl="1"/>
            <a:r>
              <a:rPr lang="en-US" dirty="0" smtClean="0"/>
              <a:t>Later: more details on scheduling </a:t>
            </a:r>
            <a:r>
              <a:rPr lang="en-US" smtClean="0"/>
              <a:t>of experiments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276</Words>
  <Application>Microsoft Office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ESS Core Powerpoint</vt:lpstr>
      <vt:lpstr>RML: hazard analysis, layout, workflow, access dates</vt:lpstr>
      <vt:lpstr>RML: changes to location due to seismic requirements</vt:lpstr>
      <vt:lpstr>RML equipment and current model</vt:lpstr>
      <vt:lpstr>RML – status and planned work</vt:lpstr>
      <vt:lpstr>Access dates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Hartl</dc:creator>
  <cp:lastModifiedBy>Monika Hartl</cp:lastModifiedBy>
  <cp:revision>207</cp:revision>
  <dcterms:created xsi:type="dcterms:W3CDTF">2016-05-23T21:35:31Z</dcterms:created>
  <dcterms:modified xsi:type="dcterms:W3CDTF">2018-03-02T13:38:39Z</dcterms:modified>
</cp:coreProperties>
</file>