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59" r:id="rId4"/>
    <p:sldId id="260" r:id="rId5"/>
    <p:sldId id="261" r:id="rId6"/>
    <p:sldId id="262" r:id="rId7"/>
    <p:sldId id="263" r:id="rId8"/>
    <p:sldId id="270" r:id="rId9"/>
    <p:sldId id="271" r:id="rId10"/>
    <p:sldId id="268" r:id="rId11"/>
    <p:sldId id="269" r:id="rId12"/>
    <p:sldId id="264" r:id="rId1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706" autoAdjust="0"/>
    <p:restoredTop sz="94611" autoAdjust="0"/>
  </p:normalViewPr>
  <p:slideViewPr>
    <p:cSldViewPr>
      <p:cViewPr varScale="1">
        <p:scale>
          <a:sx n="99" d="100"/>
          <a:sy n="99" d="100"/>
        </p:scale>
        <p:origin x="184" y="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1152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/folders/p2/bhvvg45j2y3bf1s3gvbytw08r9f3gd/T/com.microsoft.Outlook/Outlook%20Temp/Course%20Evaluation%20V3_H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MOLECULES</a:t>
            </a:r>
            <a:r>
              <a:rPr lang="en-US" baseline="0" dirty="0"/>
              <a:t> WISHED FOR</a:t>
            </a:r>
            <a:endParaRPr lang="en-US" dirty="0"/>
          </a:p>
        </c:rich>
      </c:tx>
      <c:layout>
        <c:manualLayout>
          <c:xMode val="edge"/>
          <c:yMode val="edge"/>
          <c:x val="0.23950805250528401"/>
          <c:y val="4.35659147144048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438-174E-B829-0B9D4E1DF5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438-174E-B829-0B9D4E1DF5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438-174E-B829-0B9D4E1DF59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438-174E-B829-0B9D4E1DF59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438-174E-B829-0B9D4E1DF59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438-174E-B829-0B9D4E1DF59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438-174E-B829-0B9D4E1DF59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438-174E-B829-0B9D4E1DF59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438-174E-B829-0B9D4E1DF59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438-174E-B829-0B9D4E1DF59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3438-174E-B829-0B9D4E1DF59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3438-174E-B829-0B9D4E1DF59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3438-174E-B829-0B9D4E1DF59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3438-174E-B829-0B9D4E1DF59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'wishes tidyup'!$J$29:$J$35</c:f>
              <c:strCache>
                <c:ptCount val="7"/>
                <c:pt idx="0">
                  <c:v>Lipids</c:v>
                </c:pt>
                <c:pt idx="1">
                  <c:v>Aromatics</c:v>
                </c:pt>
                <c:pt idx="2">
                  <c:v>Other</c:v>
                </c:pt>
                <c:pt idx="3">
                  <c:v>Monomers and polymers</c:v>
                </c:pt>
                <c:pt idx="4">
                  <c:v>Proteins</c:v>
                </c:pt>
                <c:pt idx="5">
                  <c:v>Sugars</c:v>
                </c:pt>
                <c:pt idx="6">
                  <c:v>Surfactants</c:v>
                </c:pt>
              </c:strCache>
            </c:strRef>
          </c:cat>
          <c:val>
            <c:numRef>
              <c:f>'wishes tidyup'!$K$29:$K$35</c:f>
              <c:numCache>
                <c:formatCode>General</c:formatCode>
                <c:ptCount val="7"/>
                <c:pt idx="0">
                  <c:v>26</c:v>
                </c:pt>
                <c:pt idx="1">
                  <c:v>4</c:v>
                </c:pt>
                <c:pt idx="2">
                  <c:v>33</c:v>
                </c:pt>
                <c:pt idx="3">
                  <c:v>22</c:v>
                </c:pt>
                <c:pt idx="4">
                  <c:v>12</c:v>
                </c:pt>
                <c:pt idx="5">
                  <c:v>6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438-174E-B829-0B9D4E1DF59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2018-03-04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all DEMAX funding. Zoe is between bio and </a:t>
            </a:r>
            <a:r>
              <a:rPr lang="en-US" dirty="0" err="1"/>
              <a:t>cryst</a:t>
            </a:r>
            <a:r>
              <a:rPr lang="en-US" dirty="0"/>
              <a:t> and ½ a tech split . 1 full technician bio 2019. 1 full time tech 2020 </a:t>
            </a:r>
            <a:r>
              <a:rPr lang="en-US" dirty="0" err="1"/>
              <a:t>cryst</a:t>
            </a:r>
            <a:r>
              <a:rPr lang="en-US" dirty="0"/>
              <a:t> and Zoe will take this is 2019. 1.5 DEMAX funding plus half from SINE? 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287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Five year agreement with LP3 to be housed in their labs within the Biology Department at Lund University.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of which are significant such as the NMR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SDS-PAGE (electrophoresis), differential scanning </a:t>
            </a:r>
            <a:r>
              <a:rPr lang="en-GB" dirty="0" err="1"/>
              <a:t>fluorimetry</a:t>
            </a:r>
            <a:r>
              <a:rPr lang="en-GB" dirty="0"/>
              <a:t>, dynamic light scattering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In-kind contributions. </a:t>
            </a:r>
            <a:r>
              <a:rPr lang="en-GB" dirty="0" err="1"/>
              <a:t>Lipidic</a:t>
            </a:r>
            <a:r>
              <a:rPr lang="en-GB" dirty="0"/>
              <a:t> cubic phase dispenser; oryx8 protein crystallisation screening robot; </a:t>
            </a:r>
            <a:r>
              <a:rPr lang="en-GB" dirty="0" err="1"/>
              <a:t>opticrys</a:t>
            </a:r>
            <a:r>
              <a:rPr lang="en-GB" dirty="0"/>
              <a:t> dialysis crystallisation device;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Biomass (algal, bacteria)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934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RD: Deuteration of pathogenic yeasts for lipid biomass production.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Purification and quantification of lipid extracts on a preparative scale.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 of lipid membranes linking lipid composition and membrane structure to features like antifungal resistance.</a:t>
            </a:r>
          </a:p>
          <a:p>
            <a:r>
              <a:rPr lang="en-US" dirty="0"/>
              <a:t>MO: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000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04/03/2018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04/03/2018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04/03/2018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04/03/2018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04/03/2018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DEMAX Update On Activities (Bio, </a:t>
            </a:r>
            <a:r>
              <a:rPr lang="en-GB" sz="4000" dirty="0" err="1"/>
              <a:t>Chem</a:t>
            </a:r>
            <a:r>
              <a:rPr lang="en-GB" sz="4000"/>
              <a:t>, </a:t>
            </a:r>
            <a:r>
              <a:rPr lang="en-GB" sz="4000" err="1"/>
              <a:t>Xtal</a:t>
            </a:r>
            <a:r>
              <a:rPr lang="en-GB" sz="4000"/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Anna Leung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4 March, 2018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Deuteration: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94CA"/>
                </a:solidFill>
              </a:rPr>
              <a:t>At the DEULAB, ESS: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0094CA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The ESS synthesis of </a:t>
            </a:r>
            <a:r>
              <a:rPr lang="en-US" sz="2200" dirty="0" err="1">
                <a:solidFill>
                  <a:srgbClr val="0094CA"/>
                </a:solidFill>
              </a:rPr>
              <a:t>perdeuterated</a:t>
            </a:r>
            <a:r>
              <a:rPr lang="en-US" sz="2200" dirty="0">
                <a:solidFill>
                  <a:srgbClr val="0094CA"/>
                </a:solidFill>
              </a:rPr>
              <a:t> enantiopure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      lactic acid has been completed; poly(lactic acid)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      synthesis continues at FZJ;</a:t>
            </a: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Work continues to </a:t>
            </a:r>
            <a:r>
              <a:rPr lang="en-US" sz="2200" dirty="0" err="1">
                <a:solidFill>
                  <a:srgbClr val="0094CA"/>
                </a:solidFill>
              </a:rPr>
              <a:t>optimise</a:t>
            </a:r>
            <a:r>
              <a:rPr lang="en-US" sz="2200" dirty="0">
                <a:solidFill>
                  <a:srgbClr val="0094CA"/>
                </a:solidFill>
              </a:rPr>
              <a:t> the growth, extraction and purification of perdeuterated lipids and other small molecules from biomass (with ILL, LP3);</a:t>
            </a: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VR: Robin </a:t>
            </a:r>
            <a:r>
              <a:rPr lang="en-US" sz="2200" dirty="0" err="1">
                <a:solidFill>
                  <a:srgbClr val="0094CA"/>
                </a:solidFill>
              </a:rPr>
              <a:t>Delhom</a:t>
            </a:r>
            <a:r>
              <a:rPr lang="en-US" sz="2200" dirty="0">
                <a:solidFill>
                  <a:srgbClr val="0094CA"/>
                </a:solidFill>
              </a:rPr>
              <a:t> (Postdoctoral scientist), Manuel Orozco (PhD student) - both based at LU</a:t>
            </a: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Oliver </a:t>
            </a:r>
            <a:r>
              <a:rPr lang="en-US" sz="2200" dirty="0" err="1">
                <a:solidFill>
                  <a:srgbClr val="0094CA"/>
                </a:solidFill>
              </a:rPr>
              <a:t>Bogojevic</a:t>
            </a:r>
            <a:r>
              <a:rPr lang="en-US" sz="2200" dirty="0">
                <a:solidFill>
                  <a:srgbClr val="0094CA"/>
                </a:solidFill>
              </a:rPr>
              <a:t> (Masters Thesis project): </a:t>
            </a:r>
            <a:r>
              <a:rPr lang="en-US" sz="2200" dirty="0" err="1">
                <a:solidFill>
                  <a:srgbClr val="0094CA"/>
                </a:solidFill>
              </a:rPr>
              <a:t>Immobilised</a:t>
            </a:r>
            <a:r>
              <a:rPr lang="en-US" sz="2200" dirty="0">
                <a:solidFill>
                  <a:srgbClr val="0094CA"/>
                </a:solidFill>
              </a:rPr>
              <a:t> enzymes for the synthesis of deuterated molecules</a:t>
            </a:r>
          </a:p>
          <a:p>
            <a:pPr>
              <a:spcBef>
                <a:spcPts val="0"/>
              </a:spcBef>
            </a:pPr>
            <a:endParaRPr lang="en-US" sz="2200" b="1" dirty="0">
              <a:solidFill>
                <a:srgbClr val="0094CA"/>
              </a:solidFill>
            </a:endParaRPr>
          </a:p>
          <a:p>
            <a:pPr>
              <a:spcBef>
                <a:spcPts val="0"/>
              </a:spcBef>
            </a:pPr>
            <a:endParaRPr lang="en-US" sz="2200" dirty="0">
              <a:solidFill>
                <a:srgbClr val="0094C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D91A9-F37D-8049-8AE4-750316B4F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17638"/>
            <a:ext cx="3299131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59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7637"/>
            <a:ext cx="8229600" cy="5121275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200" dirty="0">
                <a:solidFill>
                  <a:srgbClr val="0094CA"/>
                </a:solidFill>
              </a:rPr>
              <a:t>Within the DEUNET: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2200" dirty="0">
              <a:solidFill>
                <a:srgbClr val="0094CA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The European Neutron Scattering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     Community has been surveyed to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     assess which deuterated molecules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     are most needed;</a:t>
            </a: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The DEUNET co-hosted its first User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      Meeting, in conjunction with STFC in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      May 2017;</a:t>
            </a: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J-PARC, JPN has joined the DEUNET;</a:t>
            </a: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DEUNET Advisory Board members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     (Jian Lu, Peter Holden, Karen </a:t>
            </a:r>
            <a:r>
              <a:rPr lang="en-US" sz="2200" dirty="0" err="1">
                <a:solidFill>
                  <a:srgbClr val="0094CA"/>
                </a:solidFill>
              </a:rPr>
              <a:t>Edler</a:t>
            </a:r>
            <a:r>
              <a:rPr lang="en-US" sz="2200" dirty="0">
                <a:solidFill>
                  <a:srgbClr val="0094CA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     joined the DEUNET members meeting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     on Monday 5</a:t>
            </a:r>
            <a:r>
              <a:rPr lang="en-US" sz="2200" baseline="30000" dirty="0">
                <a:solidFill>
                  <a:srgbClr val="0094CA"/>
                </a:solidFill>
              </a:rPr>
              <a:t>th</a:t>
            </a:r>
            <a:r>
              <a:rPr lang="en-US" sz="2200" dirty="0">
                <a:solidFill>
                  <a:srgbClr val="0094CA"/>
                </a:solidFill>
              </a:rPr>
              <a:t> March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5437"/>
            <a:ext cx="1562348" cy="1108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14936" b="16491"/>
          <a:stretch/>
        </p:blipFill>
        <p:spPr>
          <a:xfrm>
            <a:off x="6139807" y="3852808"/>
            <a:ext cx="2968697" cy="1376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90" y="5301208"/>
            <a:ext cx="4050813" cy="1502204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454954874"/>
              </p:ext>
            </p:extLst>
          </p:nvPr>
        </p:nvGraphicFramePr>
        <p:xfrm>
          <a:off x="5220072" y="1451130"/>
          <a:ext cx="4427984" cy="230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68350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494682"/>
              </p:ext>
            </p:extLst>
          </p:nvPr>
        </p:nvGraphicFramePr>
        <p:xfrm>
          <a:off x="136747" y="1644713"/>
          <a:ext cx="8856984" cy="38833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4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200">
                        <a:solidFill>
                          <a:srgbClr val="0094C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 err="1">
                          <a:solidFill>
                            <a:srgbClr val="0094CA"/>
                          </a:solidFill>
                        </a:rPr>
                        <a:t>Biodeuteration</a:t>
                      </a:r>
                      <a:endParaRPr lang="en-US" sz="2200" dirty="0">
                        <a:solidFill>
                          <a:srgbClr val="0094C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err="1">
                          <a:solidFill>
                            <a:srgbClr val="0094CA"/>
                          </a:solidFill>
                        </a:rPr>
                        <a:t>Crystallisation</a:t>
                      </a:r>
                      <a:endParaRPr lang="en-US" sz="2200">
                        <a:solidFill>
                          <a:srgbClr val="0094C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 err="1">
                          <a:solidFill>
                            <a:srgbClr val="0094CA"/>
                          </a:solidFill>
                        </a:rPr>
                        <a:t>Chem</a:t>
                      </a: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 Deuteration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8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>
                          <a:solidFill>
                            <a:srgbClr val="0094CA"/>
                          </a:solidFill>
                        </a:rPr>
                        <a:t>Lab space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Good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>
                          <a:solidFill>
                            <a:srgbClr val="0094CA"/>
                          </a:solidFill>
                        </a:rPr>
                        <a:t>Good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Good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57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>
                          <a:solidFill>
                            <a:srgbClr val="0094CA"/>
                          </a:solidFill>
                        </a:rPr>
                        <a:t>Equipment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>
                          <a:solidFill>
                            <a:srgbClr val="0094CA"/>
                          </a:solidFill>
                        </a:rPr>
                        <a:t>Cap</a:t>
                      </a:r>
                      <a:r>
                        <a:rPr lang="en-US" sz="2200" baseline="0">
                          <a:solidFill>
                            <a:srgbClr val="0094CA"/>
                          </a:solidFill>
                        </a:rPr>
                        <a:t> Ex complete</a:t>
                      </a:r>
                      <a:endParaRPr lang="en-US" sz="2200">
                        <a:solidFill>
                          <a:srgbClr val="0094C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Good</a:t>
                      </a:r>
                      <a:r>
                        <a:rPr lang="en-US" sz="2200" baseline="0" dirty="0">
                          <a:solidFill>
                            <a:srgbClr val="0094CA"/>
                          </a:solidFill>
                        </a:rPr>
                        <a:t> – need microscope, incubator (2019, 20k€)</a:t>
                      </a:r>
                      <a:endParaRPr lang="en-US" sz="2200" dirty="0">
                        <a:solidFill>
                          <a:srgbClr val="0094C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OK – need Parr</a:t>
                      </a:r>
                      <a:r>
                        <a:rPr lang="en-US" sz="2200" baseline="0" dirty="0">
                          <a:solidFill>
                            <a:srgbClr val="0094CA"/>
                          </a:solidFill>
                        </a:rPr>
                        <a:t> reactor(s), MS (100k€)</a:t>
                      </a:r>
                      <a:endParaRPr lang="en-US" sz="2200" dirty="0">
                        <a:solidFill>
                          <a:srgbClr val="0094C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5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Staff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0.4 ZF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0.3 FTE @ LP3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0.4 ZF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0.2 FTE @ LP3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1 AL, 0.5 HWK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solidFill>
                            <a:srgbClr val="0094CA"/>
                          </a:solidFill>
                        </a:rPr>
                        <a:t>Part-time</a:t>
                      </a:r>
                      <a:r>
                        <a:rPr lang="en-US" sz="2200" baseline="0" dirty="0">
                          <a:solidFill>
                            <a:srgbClr val="0094CA"/>
                          </a:solidFill>
                        </a:rPr>
                        <a:t> MSc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139136" cy="850106"/>
          </a:xfrm>
        </p:spPr>
        <p:txBody>
          <a:bodyPr/>
          <a:lstStyle/>
          <a:p>
            <a:r>
              <a:rPr lang="en-GB"/>
              <a:t>Summary – current situation</a:t>
            </a:r>
          </a:p>
        </p:txBody>
      </p:sp>
    </p:spTree>
    <p:extLst>
      <p:ext uri="{BB962C8B-B14F-4D97-AF65-F5344CB8AC3E}">
        <p14:creationId xmlns:p14="http://schemas.microsoft.com/office/powerpoint/2010/main" val="59498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5405"/>
            <a:ext cx="8229600" cy="3013795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rgbClr val="0094CA"/>
                </a:solidFill>
              </a:rPr>
              <a:t>Lab spaces and equipment </a:t>
            </a:r>
          </a:p>
          <a:p>
            <a:r>
              <a:rPr lang="en-GB" sz="2200" dirty="0">
                <a:solidFill>
                  <a:srgbClr val="0094CA"/>
                </a:solidFill>
              </a:rPr>
              <a:t>Activities – Bio Deuteration: SINE2020, </a:t>
            </a:r>
            <a:r>
              <a:rPr lang="en-GB" sz="2200" dirty="0" err="1">
                <a:solidFill>
                  <a:srgbClr val="0094CA"/>
                </a:solidFill>
              </a:rPr>
              <a:t>Interreg</a:t>
            </a:r>
            <a:r>
              <a:rPr lang="en-GB" sz="2200" dirty="0">
                <a:solidFill>
                  <a:srgbClr val="0094CA"/>
                </a:solidFill>
              </a:rPr>
              <a:t>, technician with LP3</a:t>
            </a:r>
          </a:p>
          <a:p>
            <a:r>
              <a:rPr lang="en-GB" sz="2200" dirty="0">
                <a:solidFill>
                  <a:srgbClr val="0094CA"/>
                </a:solidFill>
              </a:rPr>
              <a:t>Activities – </a:t>
            </a:r>
            <a:r>
              <a:rPr lang="en-GB" sz="2200" dirty="0" err="1">
                <a:solidFill>
                  <a:srgbClr val="0094CA"/>
                </a:solidFill>
              </a:rPr>
              <a:t>Xtal</a:t>
            </a:r>
            <a:r>
              <a:rPr lang="en-GB" sz="2200" dirty="0">
                <a:solidFill>
                  <a:srgbClr val="0094CA"/>
                </a:solidFill>
              </a:rPr>
              <a:t>: SINE2020, </a:t>
            </a:r>
            <a:r>
              <a:rPr lang="en-GB" sz="2200" dirty="0" err="1">
                <a:solidFill>
                  <a:srgbClr val="0094CA"/>
                </a:solidFill>
              </a:rPr>
              <a:t>Interreg</a:t>
            </a:r>
            <a:endParaRPr lang="en-GB" sz="2200" dirty="0">
              <a:solidFill>
                <a:srgbClr val="0094CA"/>
              </a:solidFill>
            </a:endParaRPr>
          </a:p>
          <a:p>
            <a:r>
              <a:rPr lang="en-GB" sz="2200" dirty="0">
                <a:solidFill>
                  <a:srgbClr val="0094CA"/>
                </a:solidFill>
              </a:rPr>
              <a:t>Activities – </a:t>
            </a:r>
            <a:r>
              <a:rPr lang="en-GB" sz="2200" dirty="0" err="1">
                <a:solidFill>
                  <a:srgbClr val="0094CA"/>
                </a:solidFill>
              </a:rPr>
              <a:t>Chem</a:t>
            </a:r>
            <a:r>
              <a:rPr lang="en-GB" sz="2200" dirty="0">
                <a:solidFill>
                  <a:srgbClr val="0094CA"/>
                </a:solidFill>
              </a:rPr>
              <a:t> Deuteration: SINE2020 and the DEUNET, VR (PhD, postdoc), Masters Thesis project</a:t>
            </a:r>
          </a:p>
          <a:p>
            <a:r>
              <a:rPr lang="en-GB" sz="2200" dirty="0">
                <a:solidFill>
                  <a:srgbClr val="0094CA"/>
                </a:solidFill>
              </a:rPr>
              <a:t>Summary – current situation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45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84784"/>
            <a:ext cx="6192688" cy="892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>
                <a:solidFill>
                  <a:srgbClr val="0094CA"/>
                </a:solidFill>
              </a:rPr>
              <a:t>Biological deuteration &amp; crystallisation – shared/distributed space within Biology </a:t>
            </a:r>
            <a:r>
              <a:rPr lang="en-GB" sz="2200" err="1">
                <a:solidFill>
                  <a:srgbClr val="0094CA"/>
                </a:solidFill>
              </a:rPr>
              <a:t>Dept</a:t>
            </a:r>
            <a:r>
              <a:rPr lang="en-GB" sz="2200">
                <a:solidFill>
                  <a:srgbClr val="0094CA"/>
                </a:solidFill>
              </a:rPr>
              <a:t>, LU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1358" y="2154776"/>
            <a:ext cx="3860730" cy="4736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5400000">
            <a:off x="4759661" y="2550997"/>
            <a:ext cx="5271039" cy="3282631"/>
            <a:chOff x="3597317" y="1810122"/>
            <a:chExt cx="5271039" cy="328263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317" y="1810122"/>
              <a:ext cx="5271039" cy="328263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Ellips 39"/>
            <p:cNvSpPr>
              <a:spLocks noChangeArrowheads="1"/>
            </p:cNvSpPr>
            <p:nvPr/>
          </p:nvSpPr>
          <p:spPr bwMode="auto">
            <a:xfrm>
              <a:off x="4701149" y="4027051"/>
              <a:ext cx="560254" cy="509975"/>
            </a:xfrm>
            <a:prstGeom prst="ellips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516" tIns="45258" rIns="90516" bIns="45258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" name="textruta 46"/>
            <p:cNvSpPr txBox="1">
              <a:spLocks noChangeAspect="1"/>
            </p:cNvSpPr>
            <p:nvPr/>
          </p:nvSpPr>
          <p:spPr bwMode="auto">
            <a:xfrm rot="18988817">
              <a:off x="6620611" y="2108128"/>
              <a:ext cx="1300256" cy="30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516" tIns="45258" rIns="90516" bIns="4525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1400" dirty="0">
                  <a:solidFill>
                    <a:srgbClr val="FFFF00"/>
                  </a:solidFill>
                </a:rPr>
                <a:t>MAX IV   ESS</a:t>
              </a:r>
            </a:p>
          </p:txBody>
        </p:sp>
        <p:sp>
          <p:nvSpPr>
            <p:cNvPr id="9" name="Rektangel 52"/>
            <p:cNvSpPr>
              <a:spLocks noChangeArrowheads="1"/>
            </p:cNvSpPr>
            <p:nvPr/>
          </p:nvSpPr>
          <p:spPr bwMode="auto">
            <a:xfrm rot="16489339">
              <a:off x="5512542" y="4180011"/>
              <a:ext cx="1183162" cy="260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516" tIns="45258" rIns="90516" bIns="45258">
              <a:spAutoFit/>
            </a:bodyPr>
            <a:lstStyle/>
            <a:p>
              <a:r>
                <a:rPr lang="en-US" sz="1600" err="1">
                  <a:solidFill>
                    <a:srgbClr val="FFFF00"/>
                  </a:solidFill>
                  <a:latin typeface="Arial"/>
                </a:rPr>
                <a:t>Medicon</a:t>
              </a:r>
              <a:r>
                <a:rPr lang="en-US" sz="1600">
                  <a:solidFill>
                    <a:srgbClr val="FFFF00"/>
                  </a:solidFill>
                  <a:latin typeface="Arial"/>
                </a:rPr>
                <a:t> Village 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/>
              <a:t>Lab Spaces 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AEEA95-76C4-8943-A378-6C12BAB4C86F}"/>
              </a:ext>
            </a:extLst>
          </p:cNvPr>
          <p:cNvCxnSpPr/>
          <p:nvPr/>
        </p:nvCxnSpPr>
        <p:spPr>
          <a:xfrm>
            <a:off x="7891666" y="4879319"/>
            <a:ext cx="972000" cy="1080000"/>
          </a:xfrm>
          <a:prstGeom prst="straightConnector1">
            <a:avLst/>
          </a:prstGeom>
          <a:ln w="2222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9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84784"/>
            <a:ext cx="5544616" cy="4176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>
                <a:solidFill>
                  <a:srgbClr val="0094CA"/>
                </a:solidFill>
              </a:rPr>
              <a:t>Chemical deuteration – five year rental agreement with  </a:t>
            </a:r>
            <a:r>
              <a:rPr lang="en-GB" sz="2200" dirty="0" err="1">
                <a:solidFill>
                  <a:srgbClr val="0094CA"/>
                </a:solidFill>
              </a:rPr>
              <a:t>Medicon</a:t>
            </a:r>
            <a:r>
              <a:rPr lang="en-GB" sz="2200" dirty="0">
                <a:solidFill>
                  <a:srgbClr val="0094CA"/>
                </a:solidFill>
              </a:rPr>
              <a:t> Village (MV) currently under negotiation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>
                <a:solidFill>
                  <a:srgbClr val="0094CA"/>
                </a:solidFill>
              </a:rPr>
              <a:t>90 m</a:t>
            </a:r>
            <a:r>
              <a:rPr lang="en-GB" sz="2200" baseline="30000" dirty="0">
                <a:solidFill>
                  <a:srgbClr val="0094CA"/>
                </a:solidFill>
              </a:rPr>
              <a:t>2</a:t>
            </a:r>
            <a:r>
              <a:rPr lang="en-GB" sz="2200" dirty="0">
                <a:solidFill>
                  <a:srgbClr val="0094CA"/>
                </a:solidFill>
              </a:rPr>
              <a:t> general laboratory with 8 </a:t>
            </a:r>
            <a:r>
              <a:rPr lang="en-GB" sz="2200" dirty="0" err="1">
                <a:solidFill>
                  <a:srgbClr val="0094CA"/>
                </a:solidFill>
              </a:rPr>
              <a:t>fumehoods</a:t>
            </a:r>
            <a:r>
              <a:rPr lang="en-GB" sz="2200" dirty="0">
                <a:solidFill>
                  <a:srgbClr val="0094CA"/>
                </a:solidFill>
              </a:rPr>
              <a:t> and 4 office </a:t>
            </a:r>
            <a:r>
              <a:rPr lang="en-GB" sz="2200" dirty="0" err="1">
                <a:solidFill>
                  <a:srgbClr val="0094CA"/>
                </a:solidFill>
              </a:rPr>
              <a:t>cubicals</a:t>
            </a:r>
            <a:r>
              <a:rPr lang="en-GB" sz="2200" dirty="0">
                <a:solidFill>
                  <a:srgbClr val="0094CA"/>
                </a:solidFill>
              </a:rPr>
              <a:t> plus one office (2 people)</a:t>
            </a:r>
          </a:p>
          <a:p>
            <a:pPr marL="0" indent="0">
              <a:buNone/>
            </a:pPr>
            <a:endParaRPr lang="en-GB" sz="2200" baseline="30000" dirty="0">
              <a:solidFill>
                <a:srgbClr val="0094CA"/>
              </a:solidFill>
            </a:endParaRPr>
          </a:p>
          <a:p>
            <a:pPr marL="0" indent="0">
              <a:buNone/>
            </a:pPr>
            <a:r>
              <a:rPr lang="is-IS" sz="2200" i="1" dirty="0">
                <a:solidFill>
                  <a:srgbClr val="0094CA"/>
                </a:solidFill>
              </a:rPr>
              <a:t>Includes</a:t>
            </a:r>
            <a:r>
              <a:rPr lang="is-IS" sz="2200" dirty="0">
                <a:solidFill>
                  <a:srgbClr val="0094CA"/>
                </a:solidFill>
              </a:rPr>
              <a:t> use of Medicon Village’s dedicated hydrogen lab, Milli-Q water, house vacuum; </a:t>
            </a:r>
            <a:r>
              <a:rPr lang="is-IS" sz="2200" i="1" dirty="0">
                <a:solidFill>
                  <a:srgbClr val="0094CA"/>
                </a:solidFill>
              </a:rPr>
              <a:t>allows</a:t>
            </a:r>
            <a:r>
              <a:rPr lang="is-IS" sz="2200" dirty="0">
                <a:solidFill>
                  <a:srgbClr val="0094CA"/>
                </a:solidFill>
              </a:rPr>
              <a:t> </a:t>
            </a:r>
            <a:r>
              <a:rPr lang="is-IS" sz="2200" i="1" dirty="0">
                <a:solidFill>
                  <a:srgbClr val="0094CA"/>
                </a:solidFill>
              </a:rPr>
              <a:t>access to</a:t>
            </a:r>
            <a:r>
              <a:rPr lang="is-IS" sz="2200" dirty="0">
                <a:solidFill>
                  <a:srgbClr val="0094CA"/>
                </a:solidFill>
              </a:rPr>
              <a:t>, at additional cost: gases, dry ice, liquid nitrogen through MV and an NMR spectrometer via agreement with co-tenant</a:t>
            </a:r>
            <a:endParaRPr lang="en-GB" sz="2200" dirty="0"/>
          </a:p>
        </p:txBody>
      </p:sp>
      <p:grpSp>
        <p:nvGrpSpPr>
          <p:cNvPr id="10" name="Group 9"/>
          <p:cNvGrpSpPr/>
          <p:nvPr/>
        </p:nvGrpSpPr>
        <p:grpSpPr>
          <a:xfrm rot="5400000">
            <a:off x="4759661" y="2536541"/>
            <a:ext cx="5271039" cy="3282631"/>
            <a:chOff x="3525309" y="1810121"/>
            <a:chExt cx="5271039" cy="328263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309" y="1810121"/>
              <a:ext cx="5271039" cy="328263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Ellips 39"/>
            <p:cNvSpPr>
              <a:spLocks noChangeArrowheads="1"/>
            </p:cNvSpPr>
            <p:nvPr/>
          </p:nvSpPr>
          <p:spPr bwMode="auto">
            <a:xfrm>
              <a:off x="5772014" y="4108458"/>
              <a:ext cx="560254" cy="509975"/>
            </a:xfrm>
            <a:prstGeom prst="ellips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516" tIns="45258" rIns="90516" bIns="45258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" name="textruta 46"/>
            <p:cNvSpPr txBox="1">
              <a:spLocks noChangeAspect="1"/>
            </p:cNvSpPr>
            <p:nvPr/>
          </p:nvSpPr>
          <p:spPr bwMode="auto">
            <a:xfrm rot="18988817">
              <a:off x="6672594" y="2098310"/>
              <a:ext cx="1300256" cy="30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516" tIns="45258" rIns="90516" bIns="4525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FFFF00"/>
                  </a:solidFill>
                </a:rPr>
                <a:t>MAX IV   ESS</a:t>
              </a:r>
            </a:p>
          </p:txBody>
        </p:sp>
        <p:sp>
          <p:nvSpPr>
            <p:cNvPr id="9" name="Rektangel 52"/>
            <p:cNvSpPr>
              <a:spLocks noChangeArrowheads="1"/>
            </p:cNvSpPr>
            <p:nvPr/>
          </p:nvSpPr>
          <p:spPr bwMode="auto">
            <a:xfrm rot="16489339">
              <a:off x="5512542" y="4180011"/>
              <a:ext cx="1183162" cy="260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516" tIns="45258" rIns="90516" bIns="45258">
              <a:spAutoFit/>
            </a:bodyPr>
            <a:lstStyle/>
            <a:p>
              <a:r>
                <a:rPr lang="en-US" sz="1600" err="1">
                  <a:solidFill>
                    <a:srgbClr val="FFFF00"/>
                  </a:solidFill>
                  <a:latin typeface="Arial"/>
                </a:rPr>
                <a:t>Medicon</a:t>
              </a:r>
              <a:r>
                <a:rPr lang="en-US" sz="1600">
                  <a:solidFill>
                    <a:srgbClr val="FFFF00"/>
                  </a:solidFill>
                  <a:latin typeface="Arial"/>
                </a:rPr>
                <a:t> Village 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Lab Spaces 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720CC3-35E6-AB46-BF23-BCF247647FD5}"/>
              </a:ext>
            </a:extLst>
          </p:cNvPr>
          <p:cNvCxnSpPr/>
          <p:nvPr/>
        </p:nvCxnSpPr>
        <p:spPr>
          <a:xfrm>
            <a:off x="7891666" y="4879319"/>
            <a:ext cx="972000" cy="1080000"/>
          </a:xfrm>
          <a:prstGeom prst="straightConnector1">
            <a:avLst/>
          </a:prstGeom>
          <a:ln w="2222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16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rgbClr val="0094CA"/>
                </a:solidFill>
              </a:rPr>
              <a:t>Through agreement with LU, DEMAX has </a:t>
            </a:r>
            <a:r>
              <a:rPr lang="en-GB" sz="2200" i="1" dirty="0">
                <a:solidFill>
                  <a:srgbClr val="0094CA"/>
                </a:solidFill>
              </a:rPr>
              <a:t>access</a:t>
            </a:r>
            <a:r>
              <a:rPr lang="en-GB" sz="2200" dirty="0">
                <a:solidFill>
                  <a:srgbClr val="0094CA"/>
                </a:solidFill>
              </a:rPr>
              <a:t> to: </a:t>
            </a:r>
            <a:r>
              <a:rPr lang="en-GB" sz="2200" dirty="0" err="1">
                <a:solidFill>
                  <a:srgbClr val="0094CA"/>
                </a:solidFill>
              </a:rPr>
              <a:t>milli</a:t>
            </a:r>
            <a:r>
              <a:rPr lang="en-GB" sz="2200" dirty="0">
                <a:solidFill>
                  <a:srgbClr val="0094CA"/>
                </a:solidFill>
              </a:rPr>
              <a:t> q water, gases, LN2, general lab equipment, protein production &amp; characterization equipment</a:t>
            </a:r>
          </a:p>
          <a:p>
            <a:r>
              <a:rPr lang="en-GB" sz="2200" dirty="0">
                <a:solidFill>
                  <a:srgbClr val="0094CA"/>
                </a:solidFill>
              </a:rPr>
              <a:t>DEMAX owns incubators, protein purifiers, </a:t>
            </a:r>
            <a:r>
              <a:rPr lang="en-GB" sz="2200" dirty="0" err="1">
                <a:solidFill>
                  <a:srgbClr val="0094CA"/>
                </a:solidFill>
              </a:rPr>
              <a:t>rotavap</a:t>
            </a:r>
            <a:r>
              <a:rPr lang="en-GB" sz="2200" dirty="0">
                <a:solidFill>
                  <a:srgbClr val="0094CA"/>
                </a:solidFill>
              </a:rPr>
              <a:t>, UV/Vis spec </a:t>
            </a:r>
            <a:r>
              <a:rPr lang="en-GB" sz="2200" dirty="0" err="1">
                <a:solidFill>
                  <a:srgbClr val="0094CA"/>
                </a:solidFill>
              </a:rPr>
              <a:t>etc</a:t>
            </a:r>
            <a:r>
              <a:rPr lang="en-GB" sz="2200" dirty="0">
                <a:solidFill>
                  <a:srgbClr val="0094CA"/>
                </a:solidFill>
              </a:rPr>
              <a:t> and pays for shipping, mass spec, consumables etc.</a:t>
            </a:r>
          </a:p>
          <a:p>
            <a:r>
              <a:rPr lang="en-GB" sz="2200" dirty="0">
                <a:solidFill>
                  <a:srgbClr val="0094CA"/>
                </a:solidFill>
              </a:rPr>
              <a:t>Current capabilities, competence: culture algae &amp; bacteria in D</a:t>
            </a:r>
            <a:r>
              <a:rPr lang="en-GB" sz="2200" baseline="-25000" dirty="0">
                <a:solidFill>
                  <a:srgbClr val="0094CA"/>
                </a:solidFill>
              </a:rPr>
              <a:t>2</a:t>
            </a:r>
            <a:r>
              <a:rPr lang="en-GB" sz="2200" dirty="0">
                <a:solidFill>
                  <a:srgbClr val="0094CA"/>
                </a:solidFill>
              </a:rPr>
              <a:t>O, harvest biomass, prepare some biomaterials from that (proteins, lipids/fats, crude biomass)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Biodeuteration</a:t>
            </a:r>
            <a:r>
              <a:rPr lang="en-US"/>
              <a:t>: Equipment</a:t>
            </a:r>
          </a:p>
        </p:txBody>
      </p:sp>
      <p:pic>
        <p:nvPicPr>
          <p:cNvPr id="6" name="Picture 5" descr="infors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 b="13193"/>
          <a:stretch/>
        </p:blipFill>
        <p:spPr>
          <a:xfrm>
            <a:off x="3563889" y="4869160"/>
            <a:ext cx="2952328" cy="1739981"/>
          </a:xfrm>
          <a:prstGeom prst="rect">
            <a:avLst/>
          </a:prstGeom>
        </p:spPr>
      </p:pic>
      <p:pic>
        <p:nvPicPr>
          <p:cNvPr id="7" name="Picture 6" descr="rotovap_Biol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25399" r="6620"/>
          <a:stretch/>
        </p:blipFill>
        <p:spPr>
          <a:xfrm>
            <a:off x="683568" y="4941168"/>
            <a:ext cx="2673030" cy="1656184"/>
          </a:xfrm>
          <a:prstGeom prst="rect">
            <a:avLst/>
          </a:prstGeom>
        </p:spPr>
      </p:pic>
      <p:pic>
        <p:nvPicPr>
          <p:cNvPr id="8" name="Picture 7" descr="microalgae-2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013176"/>
            <a:ext cx="1800200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9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3124944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rgbClr val="0094CA"/>
                </a:solidFill>
              </a:rPr>
              <a:t>Housed at LU alongside </a:t>
            </a:r>
            <a:r>
              <a:rPr lang="en-GB" sz="2200" dirty="0" err="1">
                <a:solidFill>
                  <a:srgbClr val="0094CA"/>
                </a:solidFill>
              </a:rPr>
              <a:t>biodeuteration</a:t>
            </a:r>
            <a:endParaRPr lang="en-GB" sz="2200" dirty="0">
              <a:solidFill>
                <a:srgbClr val="0094CA"/>
              </a:solidFill>
            </a:endParaRPr>
          </a:p>
          <a:p>
            <a:r>
              <a:rPr lang="en-GB" sz="2200" dirty="0">
                <a:solidFill>
                  <a:srgbClr val="0094CA"/>
                </a:solidFill>
              </a:rPr>
              <a:t>DEMAX owns specialised equipment (Oryx8, </a:t>
            </a:r>
            <a:r>
              <a:rPr lang="en-GB" sz="2200" dirty="0" err="1">
                <a:solidFill>
                  <a:srgbClr val="0094CA"/>
                </a:solidFill>
              </a:rPr>
              <a:t>Optocrys</a:t>
            </a:r>
            <a:r>
              <a:rPr lang="en-GB" sz="2200" dirty="0">
                <a:solidFill>
                  <a:srgbClr val="0094CA"/>
                </a:solidFill>
              </a:rPr>
              <a:t>, incubators, </a:t>
            </a:r>
            <a:r>
              <a:rPr lang="en-GB" sz="2200" dirty="0" err="1">
                <a:solidFill>
                  <a:srgbClr val="0094CA"/>
                </a:solidFill>
              </a:rPr>
              <a:t>cryo</a:t>
            </a:r>
            <a:r>
              <a:rPr lang="en-GB" sz="2200" dirty="0">
                <a:solidFill>
                  <a:srgbClr val="0094CA"/>
                </a:solidFill>
              </a:rPr>
              <a:t> equipment etc.)</a:t>
            </a:r>
          </a:p>
          <a:p>
            <a:r>
              <a:rPr lang="en-GB" sz="2200" dirty="0">
                <a:solidFill>
                  <a:srgbClr val="0094CA"/>
                </a:solidFill>
              </a:rPr>
              <a:t>Current capabilities, competence: everything for protein crystallisation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Crystallisation</a:t>
            </a:r>
            <a:r>
              <a:rPr lang="en-US"/>
              <a:t>: Equipment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4" y="4149080"/>
            <a:ext cx="3208824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74" y="4005064"/>
            <a:ext cx="4623782" cy="25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67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2200" dirty="0">
                <a:solidFill>
                  <a:srgbClr val="0094CA"/>
                </a:solidFill>
              </a:rPr>
              <a:t>In addition to the facilities accessed through </a:t>
            </a:r>
            <a:r>
              <a:rPr lang="en-GB" sz="2200" dirty="0" err="1">
                <a:solidFill>
                  <a:srgbClr val="0094CA"/>
                </a:solidFill>
              </a:rPr>
              <a:t>Medicon</a:t>
            </a:r>
            <a:r>
              <a:rPr lang="en-GB" sz="2200" dirty="0">
                <a:solidFill>
                  <a:srgbClr val="0094CA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0094CA"/>
                </a:solidFill>
              </a:rPr>
              <a:t>Village, DEMAX owns: </a:t>
            </a:r>
            <a:r>
              <a:rPr lang="en-GB" sz="2200" b="1" dirty="0">
                <a:solidFill>
                  <a:srgbClr val="0094CA"/>
                </a:solidFill>
              </a:rPr>
              <a:t>analytical to semi-preparative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b="1" dirty="0">
                <a:solidFill>
                  <a:srgbClr val="0094CA"/>
                </a:solidFill>
              </a:rPr>
              <a:t>HPLC</a:t>
            </a:r>
            <a:r>
              <a:rPr lang="en-GB" sz="2200" dirty="0">
                <a:solidFill>
                  <a:srgbClr val="0094CA"/>
                </a:solidFill>
              </a:rPr>
              <a:t>, GC-FID, flash column chromatography, </a:t>
            </a:r>
            <a:r>
              <a:rPr lang="en-GB" sz="2200" b="1" dirty="0">
                <a:solidFill>
                  <a:srgbClr val="0094CA"/>
                </a:solidFill>
              </a:rPr>
              <a:t>freeze dryer</a:t>
            </a:r>
            <a:r>
              <a:rPr lang="en-GB" sz="2200" dirty="0">
                <a:solidFill>
                  <a:srgbClr val="0094CA"/>
                </a:solidFill>
              </a:rPr>
              <a:t>,                rotary evaporator, </a:t>
            </a:r>
            <a:r>
              <a:rPr lang="en-GB" sz="2200" b="1" dirty="0">
                <a:solidFill>
                  <a:srgbClr val="0094CA"/>
                </a:solidFill>
              </a:rPr>
              <a:t>rotating bed reactor</a:t>
            </a:r>
            <a:r>
              <a:rPr lang="en-GB" sz="2200" dirty="0">
                <a:solidFill>
                  <a:srgbClr val="0094CA"/>
                </a:solidFill>
              </a:rPr>
              <a:t>, </a:t>
            </a:r>
            <a:r>
              <a:rPr lang="en-GB" sz="2200" b="1" dirty="0" err="1">
                <a:solidFill>
                  <a:srgbClr val="0094CA"/>
                </a:solidFill>
              </a:rPr>
              <a:t>nanodrop</a:t>
            </a:r>
            <a:r>
              <a:rPr lang="en-GB" sz="2200" dirty="0">
                <a:solidFill>
                  <a:srgbClr val="0094CA"/>
                </a:solidFill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0094CA"/>
                </a:solidFill>
              </a:rPr>
              <a:t>centrifuges, general glassware and equipment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>
              <a:solidFill>
                <a:srgbClr val="0094CA"/>
              </a:solidFill>
            </a:endParaRPr>
          </a:p>
          <a:p>
            <a:pPr>
              <a:spcBef>
                <a:spcPts val="0"/>
              </a:spcBef>
            </a:pPr>
            <a:r>
              <a:rPr lang="en-GB" sz="2200" dirty="0">
                <a:solidFill>
                  <a:srgbClr val="0094CA"/>
                </a:solidFill>
              </a:rPr>
              <a:t>Current capabilities, competence: deuterated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0094CA"/>
                </a:solidFill>
              </a:rPr>
              <a:t>chemical synthesis; purification and analysis; small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0094CA"/>
                </a:solidFill>
              </a:rPr>
              <a:t>molecule extraction/separation/characterisation from biomass 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>
              <a:solidFill>
                <a:srgbClr val="0094CA"/>
              </a:solidFill>
              <a:sym typeface="Wingdings" pitchFamily="2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0094CA"/>
                </a:solidFill>
                <a:sym typeface="Wingdings" pitchFamily="2" charset="2"/>
              </a:rPr>
              <a:t> </a:t>
            </a:r>
            <a:r>
              <a:rPr lang="en-GB" sz="2200" dirty="0">
                <a:solidFill>
                  <a:srgbClr val="0094CA"/>
                </a:solidFill>
              </a:rPr>
              <a:t>which allow us to prepare </a:t>
            </a:r>
            <a:r>
              <a:rPr lang="en-GB" sz="2200" dirty="0" err="1">
                <a:solidFill>
                  <a:srgbClr val="0094CA"/>
                </a:solidFill>
              </a:rPr>
              <a:t>perdeuterated</a:t>
            </a:r>
            <a:r>
              <a:rPr lang="en-GB" sz="2200" dirty="0">
                <a:solidFill>
                  <a:srgbClr val="0094CA"/>
                </a:solidFill>
              </a:rPr>
              <a:t> molecules which should be in high demand in initial operations and useful for the first ESS instruments in 2023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Deuteration: Equipment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/>
          <a:srcRect l="8763" r="14086"/>
          <a:stretch/>
        </p:blipFill>
        <p:spPr>
          <a:xfrm>
            <a:off x="7164288" y="1584518"/>
            <a:ext cx="1901742" cy="26519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3228362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8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BioDeuteration: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7200800" cy="3096344"/>
          </a:xfrm>
        </p:spPr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0094CA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rgbClr val="0094CA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Optimized culture conditions in bacteria, algae; protein </a:t>
            </a:r>
            <a:r>
              <a:rPr lang="en-US" sz="2200" dirty="0" err="1">
                <a:solidFill>
                  <a:srgbClr val="0094CA"/>
                </a:solidFill>
              </a:rPr>
              <a:t>perdeuteration</a:t>
            </a:r>
            <a:r>
              <a:rPr lang="en-US" sz="2200" dirty="0">
                <a:solidFill>
                  <a:srgbClr val="0094CA"/>
                </a:solidFill>
              </a:rPr>
              <a:t> &amp; yield; biophysical </a:t>
            </a:r>
            <a:r>
              <a:rPr lang="en-US" sz="2200" dirty="0" err="1">
                <a:solidFill>
                  <a:srgbClr val="0094CA"/>
                </a:solidFill>
              </a:rPr>
              <a:t>characterisation</a:t>
            </a:r>
            <a:r>
              <a:rPr lang="en-US" sz="2200" dirty="0">
                <a:solidFill>
                  <a:srgbClr val="0094CA"/>
                </a:solidFill>
              </a:rPr>
              <a:t> of proteins </a:t>
            </a: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4 Projects delivered in 2017 (external $: MAX4ESSFUN, SINE2020)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rgbClr val="0094CA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*We can deliver &amp; </a:t>
            </a:r>
            <a:r>
              <a:rPr lang="en-US" sz="2200" dirty="0" err="1">
                <a:solidFill>
                  <a:srgbClr val="0094CA"/>
                </a:solidFill>
              </a:rPr>
              <a:t>characterise</a:t>
            </a:r>
            <a:r>
              <a:rPr lang="en-US" sz="2200" dirty="0">
                <a:solidFill>
                  <a:srgbClr val="0094CA"/>
                </a:solidFill>
              </a:rPr>
              <a:t>: (per)deuterated protein, biomass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rgbClr val="0094CA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*SANS (Loki, </a:t>
            </a:r>
            <a:r>
              <a:rPr lang="en-US" sz="2200" dirty="0" err="1">
                <a:solidFill>
                  <a:srgbClr val="0094CA"/>
                </a:solidFill>
              </a:rPr>
              <a:t>Skadi</a:t>
            </a:r>
            <a:r>
              <a:rPr lang="en-US" sz="2200" dirty="0">
                <a:solidFill>
                  <a:srgbClr val="0094CA"/>
                </a:solidFill>
              </a:rPr>
              <a:t>), NR (</a:t>
            </a:r>
            <a:r>
              <a:rPr lang="en-US" sz="2200" dirty="0" err="1">
                <a:solidFill>
                  <a:srgbClr val="0094CA"/>
                </a:solidFill>
              </a:rPr>
              <a:t>Estia</a:t>
            </a:r>
            <a:r>
              <a:rPr lang="en-US" sz="2200" dirty="0">
                <a:solidFill>
                  <a:srgbClr val="0094CA"/>
                </a:solidFill>
              </a:rPr>
              <a:t>, Freia), NPX (NMX)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grpSp>
        <p:nvGrpSpPr>
          <p:cNvPr id="11" name="Grouper 158"/>
          <p:cNvGrpSpPr>
            <a:grpSpLocks noChangeAspect="1"/>
          </p:cNvGrpSpPr>
          <p:nvPr/>
        </p:nvGrpSpPr>
        <p:grpSpPr>
          <a:xfrm>
            <a:off x="5292080" y="4210404"/>
            <a:ext cx="3744416" cy="2530964"/>
            <a:chOff x="2054152" y="772843"/>
            <a:chExt cx="6466458" cy="4370873"/>
          </a:xfrm>
        </p:grpSpPr>
        <p:pic>
          <p:nvPicPr>
            <p:cNvPr id="12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1572" y="1937980"/>
              <a:ext cx="5351462" cy="315179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1926304" y="1186931"/>
              <a:ext cx="1187926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MW marker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55201" y="1453666"/>
              <a:ext cx="86540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glycerol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4152" y="1948313"/>
              <a:ext cx="654434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180 -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5559" y="2057674"/>
              <a:ext cx="654434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130 -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59730" y="2317781"/>
              <a:ext cx="644187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  95 -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7682" y="2606689"/>
              <a:ext cx="559468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72 -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15900" y="2874092"/>
              <a:ext cx="559468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55 -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10307" y="3170488"/>
              <a:ext cx="559468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43 -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13215" y="3582461"/>
              <a:ext cx="559468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34 -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11207" y="4002762"/>
              <a:ext cx="559468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26 -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13238" y="4783966"/>
              <a:ext cx="559468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17 -</a:t>
              </a:r>
            </a:p>
          </p:txBody>
        </p:sp>
        <p:sp>
          <p:nvSpPr>
            <p:cNvPr id="24" name="TextBox 25"/>
            <p:cNvSpPr txBox="1"/>
            <p:nvPr/>
          </p:nvSpPr>
          <p:spPr>
            <a:xfrm rot="16200000">
              <a:off x="2612295" y="1557309"/>
              <a:ext cx="495335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5 g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 rot="16200000">
              <a:off x="2868860" y="1520170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10 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3163431" y="1501984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20 g</a:t>
              </a:r>
            </a:p>
          </p:txBody>
        </p:sp>
        <p:cxnSp>
          <p:nvCxnSpPr>
            <p:cNvPr id="27" name="Connecteur droit 82"/>
            <p:cNvCxnSpPr/>
            <p:nvPr/>
          </p:nvCxnSpPr>
          <p:spPr>
            <a:xfrm>
              <a:off x="2794183" y="1402997"/>
              <a:ext cx="770728" cy="3243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5"/>
            <p:cNvSpPr txBox="1"/>
            <p:nvPr/>
          </p:nvSpPr>
          <p:spPr>
            <a:xfrm rot="16200000">
              <a:off x="3515704" y="1558073"/>
              <a:ext cx="495335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5 g</a:t>
              </a:r>
            </a:p>
          </p:txBody>
        </p:sp>
        <p:sp>
          <p:nvSpPr>
            <p:cNvPr id="29" name="TextBox 25"/>
            <p:cNvSpPr txBox="1"/>
            <p:nvPr/>
          </p:nvSpPr>
          <p:spPr>
            <a:xfrm rot="16200000">
              <a:off x="3772269" y="1520933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10 g</a:t>
              </a:r>
            </a:p>
          </p:txBody>
        </p:sp>
        <p:sp>
          <p:nvSpPr>
            <p:cNvPr id="30" name="TextBox 25"/>
            <p:cNvSpPr txBox="1"/>
            <p:nvPr/>
          </p:nvSpPr>
          <p:spPr>
            <a:xfrm rot="16200000">
              <a:off x="4066840" y="1502746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20 g</a:t>
              </a:r>
            </a:p>
          </p:txBody>
        </p:sp>
        <p:sp>
          <p:nvSpPr>
            <p:cNvPr id="31" name="TextBox 25"/>
            <p:cNvSpPr txBox="1"/>
            <p:nvPr/>
          </p:nvSpPr>
          <p:spPr>
            <a:xfrm rot="16200000">
              <a:off x="4388431" y="1558840"/>
              <a:ext cx="495335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5 g</a:t>
              </a:r>
            </a:p>
          </p:txBody>
        </p:sp>
        <p:sp>
          <p:nvSpPr>
            <p:cNvPr id="32" name="TextBox 25"/>
            <p:cNvSpPr txBox="1"/>
            <p:nvPr/>
          </p:nvSpPr>
          <p:spPr>
            <a:xfrm rot="16200000">
              <a:off x="4588130" y="1521701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10 g</a:t>
              </a:r>
            </a:p>
          </p:txBody>
        </p:sp>
        <p:sp>
          <p:nvSpPr>
            <p:cNvPr id="33" name="TextBox 25"/>
            <p:cNvSpPr txBox="1"/>
            <p:nvPr/>
          </p:nvSpPr>
          <p:spPr>
            <a:xfrm rot="16200000">
              <a:off x="4844787" y="1503515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20 g</a:t>
              </a:r>
            </a:p>
          </p:txBody>
        </p:sp>
        <p:sp>
          <p:nvSpPr>
            <p:cNvPr id="34" name="TextBox 25"/>
            <p:cNvSpPr txBox="1"/>
            <p:nvPr/>
          </p:nvSpPr>
          <p:spPr>
            <a:xfrm rot="16200000">
              <a:off x="5156902" y="1559609"/>
              <a:ext cx="495335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rgbClr val="000000"/>
                  </a:solidFill>
                </a:rPr>
                <a:t>5 g</a:t>
              </a:r>
            </a:p>
          </p:txBody>
        </p:sp>
        <p:sp>
          <p:nvSpPr>
            <p:cNvPr id="35" name="TextBox 25"/>
            <p:cNvSpPr txBox="1"/>
            <p:nvPr/>
          </p:nvSpPr>
          <p:spPr>
            <a:xfrm rot="16200000">
              <a:off x="5356600" y="1522468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rgbClr val="000000"/>
                  </a:solidFill>
                </a:rPr>
                <a:t>10 g</a:t>
              </a:r>
            </a:p>
          </p:txBody>
        </p:sp>
        <p:sp>
          <p:nvSpPr>
            <p:cNvPr id="36" name="TextBox 25"/>
            <p:cNvSpPr txBox="1"/>
            <p:nvPr/>
          </p:nvSpPr>
          <p:spPr>
            <a:xfrm rot="16200000">
              <a:off x="5613257" y="1504283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rgbClr val="000000"/>
                  </a:solidFill>
                </a:rPr>
                <a:t>20 g</a:t>
              </a:r>
            </a:p>
          </p:txBody>
        </p:sp>
        <p:sp>
          <p:nvSpPr>
            <p:cNvPr id="37" name="TextBox 25"/>
            <p:cNvSpPr txBox="1"/>
            <p:nvPr/>
          </p:nvSpPr>
          <p:spPr>
            <a:xfrm rot="16200000">
              <a:off x="6705508" y="1550899"/>
              <a:ext cx="495335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rgbClr val="000000"/>
                  </a:solidFill>
                </a:rPr>
                <a:t>5 g</a:t>
              </a:r>
            </a:p>
          </p:txBody>
        </p:sp>
        <p:sp>
          <p:nvSpPr>
            <p:cNvPr id="38" name="TextBox 25"/>
            <p:cNvSpPr txBox="1"/>
            <p:nvPr/>
          </p:nvSpPr>
          <p:spPr>
            <a:xfrm rot="16200000">
              <a:off x="6905206" y="1513760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rgbClr val="000000"/>
                  </a:solidFill>
                </a:rPr>
                <a:t>10 g</a:t>
              </a:r>
            </a:p>
          </p:txBody>
        </p:sp>
        <p:sp>
          <p:nvSpPr>
            <p:cNvPr id="39" name="TextBox 25"/>
            <p:cNvSpPr txBox="1"/>
            <p:nvPr/>
          </p:nvSpPr>
          <p:spPr>
            <a:xfrm rot="16200000">
              <a:off x="7161864" y="1495574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rgbClr val="000000"/>
                  </a:solidFill>
                </a:rPr>
                <a:t>20 g</a:t>
              </a:r>
            </a:p>
          </p:txBody>
        </p:sp>
        <p:sp>
          <p:nvSpPr>
            <p:cNvPr id="40" name="TextBox 25"/>
            <p:cNvSpPr txBox="1"/>
            <p:nvPr/>
          </p:nvSpPr>
          <p:spPr>
            <a:xfrm rot="16200000">
              <a:off x="5942776" y="1558833"/>
              <a:ext cx="495335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5 g</a:t>
              </a:r>
            </a:p>
          </p:txBody>
        </p:sp>
        <p:sp>
          <p:nvSpPr>
            <p:cNvPr id="41" name="TextBox 25"/>
            <p:cNvSpPr txBox="1"/>
            <p:nvPr/>
          </p:nvSpPr>
          <p:spPr>
            <a:xfrm rot="16200000">
              <a:off x="6142473" y="1521692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10 g</a:t>
              </a:r>
            </a:p>
          </p:txBody>
        </p:sp>
        <p:sp>
          <p:nvSpPr>
            <p:cNvPr id="42" name="TextBox 25"/>
            <p:cNvSpPr txBox="1"/>
            <p:nvPr/>
          </p:nvSpPr>
          <p:spPr>
            <a:xfrm rot="16200000">
              <a:off x="6389654" y="1503506"/>
              <a:ext cx="590299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20 g</a:t>
              </a:r>
            </a:p>
          </p:txBody>
        </p:sp>
        <p:cxnSp>
          <p:nvCxnSpPr>
            <p:cNvPr id="43" name="Connecteur droit 109"/>
            <p:cNvCxnSpPr/>
            <p:nvPr/>
          </p:nvCxnSpPr>
          <p:spPr>
            <a:xfrm>
              <a:off x="4577081" y="1405306"/>
              <a:ext cx="663341" cy="933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111"/>
            <p:cNvCxnSpPr/>
            <p:nvPr/>
          </p:nvCxnSpPr>
          <p:spPr>
            <a:xfrm flipV="1">
              <a:off x="5323094" y="1399923"/>
              <a:ext cx="703942" cy="4502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112"/>
            <p:cNvCxnSpPr/>
            <p:nvPr/>
          </p:nvCxnSpPr>
          <p:spPr>
            <a:xfrm flipV="1">
              <a:off x="6110864" y="1399042"/>
              <a:ext cx="703942" cy="4502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113"/>
            <p:cNvCxnSpPr/>
            <p:nvPr/>
          </p:nvCxnSpPr>
          <p:spPr>
            <a:xfrm flipV="1">
              <a:off x="6900286" y="1393703"/>
              <a:ext cx="703942" cy="4502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118"/>
            <p:cNvCxnSpPr/>
            <p:nvPr/>
          </p:nvCxnSpPr>
          <p:spPr>
            <a:xfrm>
              <a:off x="3704569" y="1406198"/>
              <a:ext cx="760484" cy="42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121"/>
            <p:cNvCxnSpPr/>
            <p:nvPr/>
          </p:nvCxnSpPr>
          <p:spPr>
            <a:xfrm flipV="1">
              <a:off x="2787837" y="1958975"/>
              <a:ext cx="1669863" cy="45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122"/>
            <p:cNvCxnSpPr/>
            <p:nvPr/>
          </p:nvCxnSpPr>
          <p:spPr>
            <a:xfrm>
              <a:off x="4570735" y="1961734"/>
              <a:ext cx="1449065" cy="3591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124"/>
            <p:cNvCxnSpPr/>
            <p:nvPr/>
          </p:nvCxnSpPr>
          <p:spPr>
            <a:xfrm>
              <a:off x="6104518" y="1965156"/>
              <a:ext cx="1490082" cy="169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127"/>
            <p:cNvSpPr txBox="1"/>
            <p:nvPr/>
          </p:nvSpPr>
          <p:spPr>
            <a:xfrm>
              <a:off x="2948076" y="986599"/>
              <a:ext cx="524977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FF6600"/>
                  </a:solidFill>
                </a:rPr>
                <a:t>M9</a:t>
              </a:r>
            </a:p>
          </p:txBody>
        </p:sp>
        <p:sp>
          <p:nvSpPr>
            <p:cNvPr id="52" name="ZoneTexte 128"/>
            <p:cNvSpPr txBox="1"/>
            <p:nvPr/>
          </p:nvSpPr>
          <p:spPr>
            <a:xfrm>
              <a:off x="3667426" y="991579"/>
              <a:ext cx="822135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3366FF"/>
                  </a:solidFill>
                </a:rPr>
                <a:t>ModC1</a:t>
              </a:r>
            </a:p>
          </p:txBody>
        </p:sp>
        <p:sp>
          <p:nvSpPr>
            <p:cNvPr id="53" name="ZoneTexte 129"/>
            <p:cNvSpPr txBox="1"/>
            <p:nvPr/>
          </p:nvSpPr>
          <p:spPr>
            <a:xfrm>
              <a:off x="4653886" y="1014255"/>
              <a:ext cx="524977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FF6600"/>
                  </a:solidFill>
                </a:rPr>
                <a:t>M9</a:t>
              </a:r>
            </a:p>
          </p:txBody>
        </p:sp>
        <p:sp>
          <p:nvSpPr>
            <p:cNvPr id="54" name="ZoneTexte 130"/>
            <p:cNvSpPr txBox="1"/>
            <p:nvPr/>
          </p:nvSpPr>
          <p:spPr>
            <a:xfrm>
              <a:off x="5248507" y="1019236"/>
              <a:ext cx="822135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3366FF"/>
                  </a:solidFill>
                </a:rPr>
                <a:t>ModC1</a:t>
              </a:r>
            </a:p>
          </p:txBody>
        </p:sp>
        <p:sp>
          <p:nvSpPr>
            <p:cNvPr id="55" name="ZoneTexte 132"/>
            <p:cNvSpPr txBox="1"/>
            <p:nvPr/>
          </p:nvSpPr>
          <p:spPr>
            <a:xfrm>
              <a:off x="6212294" y="1030573"/>
              <a:ext cx="524977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FF6600"/>
                  </a:solidFill>
                </a:rPr>
                <a:t>M9</a:t>
              </a:r>
            </a:p>
          </p:txBody>
        </p:sp>
        <p:sp>
          <p:nvSpPr>
            <p:cNvPr id="56" name="ZoneTexte 133"/>
            <p:cNvSpPr txBox="1"/>
            <p:nvPr/>
          </p:nvSpPr>
          <p:spPr>
            <a:xfrm>
              <a:off x="6818254" y="1035554"/>
              <a:ext cx="822135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3366FF"/>
                  </a:solidFill>
                </a:rPr>
                <a:t>ModC1</a:t>
              </a:r>
            </a:p>
          </p:txBody>
        </p:sp>
        <p:cxnSp>
          <p:nvCxnSpPr>
            <p:cNvPr id="57" name="Connecteur droit 134"/>
            <p:cNvCxnSpPr/>
            <p:nvPr/>
          </p:nvCxnSpPr>
          <p:spPr>
            <a:xfrm>
              <a:off x="7588250" y="1911350"/>
              <a:ext cx="0" cy="98425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141"/>
            <p:cNvCxnSpPr/>
            <p:nvPr/>
          </p:nvCxnSpPr>
          <p:spPr>
            <a:xfrm>
              <a:off x="6111875" y="1911350"/>
              <a:ext cx="0" cy="98425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143"/>
            <p:cNvCxnSpPr/>
            <p:nvPr/>
          </p:nvCxnSpPr>
          <p:spPr>
            <a:xfrm>
              <a:off x="4579649" y="1911532"/>
              <a:ext cx="0" cy="98425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145"/>
            <p:cNvCxnSpPr/>
            <p:nvPr/>
          </p:nvCxnSpPr>
          <p:spPr>
            <a:xfrm>
              <a:off x="6014491" y="1913785"/>
              <a:ext cx="0" cy="98425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148"/>
            <p:cNvCxnSpPr/>
            <p:nvPr/>
          </p:nvCxnSpPr>
          <p:spPr>
            <a:xfrm>
              <a:off x="4451057" y="1913966"/>
              <a:ext cx="0" cy="98425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150"/>
            <p:cNvCxnSpPr/>
            <p:nvPr/>
          </p:nvCxnSpPr>
          <p:spPr>
            <a:xfrm>
              <a:off x="2798858" y="1911531"/>
              <a:ext cx="0" cy="98425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40"/>
            <p:cNvSpPr txBox="1"/>
            <p:nvPr/>
          </p:nvSpPr>
          <p:spPr>
            <a:xfrm>
              <a:off x="6658250" y="1901341"/>
              <a:ext cx="463222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1h</a:t>
              </a:r>
            </a:p>
          </p:txBody>
        </p:sp>
        <p:sp>
          <p:nvSpPr>
            <p:cNvPr id="64" name="TextBox 40"/>
            <p:cNvSpPr txBox="1"/>
            <p:nvPr/>
          </p:nvSpPr>
          <p:spPr>
            <a:xfrm>
              <a:off x="5207275" y="1901341"/>
              <a:ext cx="463222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4h</a:t>
              </a:r>
            </a:p>
          </p:txBody>
        </p:sp>
        <p:sp>
          <p:nvSpPr>
            <p:cNvPr id="65" name="TextBox 40"/>
            <p:cNvSpPr txBox="1"/>
            <p:nvPr/>
          </p:nvSpPr>
          <p:spPr>
            <a:xfrm>
              <a:off x="3454675" y="1894991"/>
              <a:ext cx="558188" cy="35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16h</a:t>
              </a:r>
            </a:p>
          </p:txBody>
        </p:sp>
      </p:grpSp>
      <p:sp>
        <p:nvSpPr>
          <p:cNvPr id="66" name="Content Placeholder 2"/>
          <p:cNvSpPr txBox="1">
            <a:spLocks/>
          </p:cNvSpPr>
          <p:nvPr/>
        </p:nvSpPr>
        <p:spPr>
          <a:xfrm>
            <a:off x="683568" y="5013176"/>
            <a:ext cx="4536504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94CA"/>
                </a:solidFill>
              </a:rPr>
              <a:t>Manuscript under revision (Arch Biochem &amp; Biophys): "Protein perdeuteration for neutron crystallography: cell culture media, protein thermostability, and crystallization behavior" – Koruza </a:t>
            </a:r>
            <a:r>
              <a:rPr lang="en-US" sz="1600" i="1" dirty="0">
                <a:solidFill>
                  <a:srgbClr val="0094CA"/>
                </a:solidFill>
              </a:rPr>
              <a:t>et al.</a:t>
            </a:r>
          </a:p>
        </p:txBody>
      </p:sp>
      <p:pic>
        <p:nvPicPr>
          <p:cNvPr id="67" name="Picture 66" descr="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54" y="2336708"/>
            <a:ext cx="1936442" cy="14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4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Crystallisation</a:t>
            </a:r>
            <a:r>
              <a:rPr lang="en-US" dirty="0"/>
              <a:t>: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377301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0094CA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Procedures and methods established, lab heavily used</a:t>
            </a: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rgbClr val="0094CA"/>
                </a:solidFill>
              </a:rPr>
              <a:t>5 Projects delivered (MAX4ESSFUN, SINE2020)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rgbClr val="0094CA"/>
              </a:solidFill>
            </a:endParaRPr>
          </a:p>
          <a:p>
            <a:pPr>
              <a:spcBef>
                <a:spcPts val="0"/>
              </a:spcBef>
              <a:buFontTx/>
              <a:buChar char="•"/>
            </a:pPr>
            <a:r>
              <a:rPr lang="en-US" sz="2200" dirty="0">
                <a:solidFill>
                  <a:srgbClr val="0094CA"/>
                </a:solidFill>
              </a:rPr>
              <a:t>We can deliver &amp; characterize protein crystallization (</a:t>
            </a:r>
            <a:r>
              <a:rPr lang="en-US" sz="2200" dirty="0" err="1">
                <a:solidFill>
                  <a:srgbClr val="0094CA"/>
                </a:solidFill>
              </a:rPr>
              <a:t>incl</a:t>
            </a:r>
            <a:r>
              <a:rPr lang="en-US" sz="2200" dirty="0">
                <a:solidFill>
                  <a:srgbClr val="0094CA"/>
                </a:solidFill>
              </a:rPr>
              <a:t> X-ray data collection)</a:t>
            </a:r>
          </a:p>
          <a:p>
            <a:pPr>
              <a:spcBef>
                <a:spcPts val="0"/>
              </a:spcBef>
              <a:buFontTx/>
              <a:buChar char="•"/>
            </a:pPr>
            <a:endParaRPr lang="en-US" sz="2200" dirty="0">
              <a:solidFill>
                <a:srgbClr val="0094CA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0094CA"/>
                </a:solidFill>
              </a:rPr>
              <a:t>*Can be used for NPX (NMX)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rgbClr val="0094C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Picture 4" descr="HCAIX_SV_top96_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3546"/>
          <a:stretch/>
        </p:blipFill>
        <p:spPr>
          <a:xfrm>
            <a:off x="2019985" y="4797152"/>
            <a:ext cx="1975951" cy="1728192"/>
          </a:xfrm>
          <a:prstGeom prst="rect">
            <a:avLst/>
          </a:prstGeom>
        </p:spPr>
      </p:pic>
      <p:pic>
        <p:nvPicPr>
          <p:cNvPr id="6" name="Picture 5" descr="GluA2_batch3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5319" r="62467" b="53509"/>
          <a:stretch/>
        </p:blipFill>
        <p:spPr>
          <a:xfrm>
            <a:off x="4137318" y="4797152"/>
            <a:ext cx="1802834" cy="1728192"/>
          </a:xfrm>
          <a:prstGeom prst="rect">
            <a:avLst/>
          </a:prstGeom>
        </p:spPr>
      </p:pic>
      <p:pic>
        <p:nvPicPr>
          <p:cNvPr id="7" name="Picture 6" descr="bSOD_S4K_NaCl2prop_1a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t="19662" r="19099"/>
          <a:stretch/>
        </p:blipFill>
        <p:spPr>
          <a:xfrm>
            <a:off x="6092108" y="4797152"/>
            <a:ext cx="179226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26535"/>
      </p:ext>
    </p:extLst>
  </p:cSld>
  <p:clrMapOvr>
    <a:masterClrMapping/>
  </p:clrMapOvr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7642</TotalTime>
  <Words>996</Words>
  <Application>Microsoft Macintosh PowerPoint</Application>
  <PresentationFormat>On-screen Show (4:3)</PresentationFormat>
  <Paragraphs>177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Wingdings</vt:lpstr>
      <vt:lpstr>Chess Core Powerpoint</vt:lpstr>
      <vt:lpstr>DEMAX Update On Activities (Bio, Chem, Xtal)</vt:lpstr>
      <vt:lpstr>Outline</vt:lpstr>
      <vt:lpstr>Lab Spaces 1</vt:lpstr>
      <vt:lpstr>Lab Spaces 2</vt:lpstr>
      <vt:lpstr>Biodeuteration: Equipment</vt:lpstr>
      <vt:lpstr>Crystallisation: Equipment</vt:lpstr>
      <vt:lpstr>Chemical Deuteration: Equipment</vt:lpstr>
      <vt:lpstr>BioDeuteration: Activities</vt:lpstr>
      <vt:lpstr>Crystallisation: Activities</vt:lpstr>
      <vt:lpstr>Chemical Deuteration: Activities</vt:lpstr>
      <vt:lpstr>PowerPoint Presentation</vt:lpstr>
      <vt:lpstr>Summary – current situation</vt:lpstr>
    </vt:vector>
  </TitlesOfParts>
  <Company>ESS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61</cp:revision>
  <dcterms:created xsi:type="dcterms:W3CDTF">2013-10-29T16:05:10Z</dcterms:created>
  <dcterms:modified xsi:type="dcterms:W3CDTF">2018-03-04T11:15:35Z</dcterms:modified>
</cp:coreProperties>
</file>