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305" r:id="rId2"/>
    <p:sldId id="327" r:id="rId3"/>
    <p:sldId id="310" r:id="rId4"/>
    <p:sldId id="328" r:id="rId5"/>
    <p:sldId id="325" r:id="rId6"/>
    <p:sldId id="322" r:id="rId7"/>
    <p:sldId id="313" r:id="rId8"/>
    <p:sldId id="317" r:id="rId9"/>
    <p:sldId id="321" r:id="rId10"/>
    <p:sldId id="312" r:id="rId11"/>
    <p:sldId id="320" r:id="rId12"/>
    <p:sldId id="279" r:id="rId13"/>
    <p:sldId id="315" r:id="rId14"/>
    <p:sldId id="314" r:id="rId15"/>
    <p:sldId id="309" r:id="rId16"/>
    <p:sldId id="311" r:id="rId17"/>
    <p:sldId id="326" r:id="rId18"/>
    <p:sldId id="318" r:id="rId19"/>
    <p:sldId id="319" r:id="rId20"/>
    <p:sldId id="302" r:id="rId21"/>
    <p:sldId id="268" r:id="rId22"/>
    <p:sldId id="273" r:id="rId23"/>
    <p:sldId id="300" r:id="rId24"/>
    <p:sldId id="286" r:id="rId25"/>
    <p:sldId id="259" r:id="rId26"/>
    <p:sldId id="260" r:id="rId27"/>
    <p:sldId id="261" r:id="rId28"/>
    <p:sldId id="323" r:id="rId29"/>
    <p:sldId id="324" r:id="rId3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2" autoAdjust="0"/>
    <p:restoredTop sz="93333" autoAdjust="0"/>
  </p:normalViewPr>
  <p:slideViewPr>
    <p:cSldViewPr snapToGrid="0">
      <p:cViewPr>
        <p:scale>
          <a:sx n="100" d="100"/>
          <a:sy n="100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B7FF2-FE2C-864E-98A3-D59B2D60B38C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9473A-A2E9-164F-B08B-92062425B337}">
      <dgm:prSet phldrT="[Text]" custT="1"/>
      <dgm:spPr>
        <a:solidFill>
          <a:srgbClr val="3F9CBB"/>
        </a:solidFill>
      </dgm:spPr>
      <dgm:t>
        <a:bodyPr/>
        <a:lstStyle/>
        <a:p>
          <a:r>
            <a:rPr lang="en-US" sz="1800" dirty="0" smtClean="0"/>
            <a:t>Science Support Systems</a:t>
          </a:r>
          <a:endParaRPr lang="en-US" sz="1800" dirty="0"/>
        </a:p>
      </dgm:t>
    </dgm:pt>
    <dgm:pt modelId="{DF146C2A-4DA7-CA44-8603-015C7333D568}" type="parTrans" cxnId="{20260A27-91C2-6740-B224-91C802B50F7D}">
      <dgm:prSet/>
      <dgm:spPr/>
      <dgm:t>
        <a:bodyPr/>
        <a:lstStyle/>
        <a:p>
          <a:endParaRPr lang="en-US"/>
        </a:p>
      </dgm:t>
    </dgm:pt>
    <dgm:pt modelId="{520E9950-A796-994D-84B3-EB854CCA4170}" type="sibTrans" cxnId="{20260A27-91C2-6740-B224-91C802B50F7D}">
      <dgm:prSet/>
      <dgm:spPr/>
      <dgm:t>
        <a:bodyPr/>
        <a:lstStyle/>
        <a:p>
          <a:endParaRPr lang="en-US"/>
        </a:p>
      </dgm:t>
    </dgm:pt>
    <dgm:pt modelId="{DD57FFA8-DD99-DF42-9E21-587BCA2DE9AC}">
      <dgm:prSet phldrT="[Text]" custT="1"/>
      <dgm:spPr>
        <a:solidFill>
          <a:srgbClr val="FBD5B6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smtClean="0">
              <a:solidFill>
                <a:schemeClr val="bg1">
                  <a:lumMod val="75000"/>
                </a:schemeClr>
              </a:solidFill>
            </a:rPr>
            <a:t>Scientific </a:t>
          </a:r>
          <a:r>
            <a:rPr lang="en-US" sz="1800" dirty="0" err="1" smtClean="0">
              <a:solidFill>
                <a:schemeClr val="bg1">
                  <a:lumMod val="75000"/>
                </a:schemeClr>
              </a:solidFill>
            </a:rPr>
            <a:t>Coord</a:t>
          </a:r>
          <a:r>
            <a:rPr lang="en-US" sz="1800" dirty="0" smtClean="0">
              <a:solidFill>
                <a:schemeClr val="bg1">
                  <a:lumMod val="75000"/>
                </a:schemeClr>
              </a:solidFill>
            </a:rPr>
            <a:t>.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chemeClr val="bg1">
                  <a:lumMod val="75000"/>
                </a:schemeClr>
              </a:solidFill>
            </a:rPr>
            <a:t>User Office</a:t>
          </a:r>
          <a:endParaRPr lang="en-US" sz="1800" dirty="0">
            <a:solidFill>
              <a:schemeClr val="bg1">
                <a:lumMod val="75000"/>
              </a:schemeClr>
            </a:solidFill>
          </a:endParaRPr>
        </a:p>
      </dgm:t>
    </dgm:pt>
    <dgm:pt modelId="{1C75DEB3-675D-1B44-ADC4-FA4523ABC864}" type="parTrans" cxnId="{F1AE4BC5-8426-8740-8F2F-6F2195D61903}">
      <dgm:prSet/>
      <dgm:spPr/>
      <dgm:t>
        <a:bodyPr/>
        <a:lstStyle/>
        <a:p>
          <a:endParaRPr lang="en-US"/>
        </a:p>
      </dgm:t>
    </dgm:pt>
    <dgm:pt modelId="{3D5AA0FF-3E88-7745-ADBF-BFDC7EA1C87C}" type="sibTrans" cxnId="{F1AE4BC5-8426-8740-8F2F-6F2195D61903}">
      <dgm:prSet/>
      <dgm:spPr/>
      <dgm:t>
        <a:bodyPr/>
        <a:lstStyle/>
        <a:p>
          <a:endParaRPr lang="en-US"/>
        </a:p>
      </dgm:t>
    </dgm:pt>
    <dgm:pt modelId="{DC89B657-E856-444A-BDFE-70A1E6E82F73}">
      <dgm:prSet custT="1"/>
      <dgm:spPr>
        <a:solidFill>
          <a:srgbClr val="FF6600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smtClean="0">
              <a:solidFill>
                <a:srgbClr val="FFFFFF"/>
              </a:solidFill>
            </a:rPr>
            <a:t>Temperature 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rgbClr val="FFFFFF"/>
              </a:solidFill>
            </a:rPr>
            <a:t>Field</a:t>
          </a:r>
          <a:endParaRPr lang="en-US" sz="1800" dirty="0">
            <a:solidFill>
              <a:srgbClr val="FFFFFF"/>
            </a:solidFill>
          </a:endParaRPr>
        </a:p>
      </dgm:t>
    </dgm:pt>
    <dgm:pt modelId="{F447FE0B-E05E-FC45-8404-4CAE87BD1203}" type="parTrans" cxnId="{E8873CBA-2AA2-734A-B33D-22C0480265D9}">
      <dgm:prSet/>
      <dgm:spPr/>
      <dgm:t>
        <a:bodyPr/>
        <a:lstStyle/>
        <a:p>
          <a:endParaRPr lang="en-US"/>
        </a:p>
      </dgm:t>
    </dgm:pt>
    <dgm:pt modelId="{22EC3281-0543-A540-B111-EECBFD6B23C6}" type="sibTrans" cxnId="{E8873CBA-2AA2-734A-B33D-22C0480265D9}">
      <dgm:prSet/>
      <dgm:spPr/>
      <dgm:t>
        <a:bodyPr/>
        <a:lstStyle/>
        <a:p>
          <a:endParaRPr lang="en-US"/>
        </a:p>
      </dgm:t>
    </dgm:pt>
    <dgm:pt modelId="{6EBBC29F-5CCC-6641-A67C-6D41C2A1C84A}">
      <dgm:prSet custT="1"/>
      <dgm:spPr>
        <a:solidFill>
          <a:srgbClr val="008000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smtClean="0">
              <a:solidFill>
                <a:srgbClr val="FFFFFF"/>
              </a:solidFill>
            </a:rPr>
            <a:t>High Pressure 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rgbClr val="FFFFFF"/>
              </a:solidFill>
            </a:rPr>
            <a:t>Mech. Proc.</a:t>
          </a:r>
          <a:endParaRPr lang="en-US" sz="1800" dirty="0">
            <a:solidFill>
              <a:srgbClr val="FFFFFF"/>
            </a:solidFill>
          </a:endParaRPr>
        </a:p>
      </dgm:t>
    </dgm:pt>
    <dgm:pt modelId="{4235DAA3-4BFE-C54D-A43F-994908CFD58C}" type="parTrans" cxnId="{13609EE1-5A97-1E46-B83D-D237A8A43F47}">
      <dgm:prSet/>
      <dgm:spPr/>
      <dgm:t>
        <a:bodyPr/>
        <a:lstStyle/>
        <a:p>
          <a:endParaRPr lang="en-US"/>
        </a:p>
      </dgm:t>
    </dgm:pt>
    <dgm:pt modelId="{190A65FD-CDE8-A344-A701-64D4A2A761BF}" type="sibTrans" cxnId="{13609EE1-5A97-1E46-B83D-D237A8A43F47}">
      <dgm:prSet/>
      <dgm:spPr/>
      <dgm:t>
        <a:bodyPr/>
        <a:lstStyle/>
        <a:p>
          <a:endParaRPr lang="en-US"/>
        </a:p>
      </dgm:t>
    </dgm:pt>
    <dgm:pt modelId="{451EC36C-F3E3-124F-8C8E-AE9BD44906C4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smtClean="0">
              <a:solidFill>
                <a:schemeClr val="bg1"/>
              </a:solidFill>
            </a:rPr>
            <a:t>Fluids incl. gases, 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chemeClr val="bg1"/>
              </a:solidFill>
            </a:rPr>
            <a:t>vapor, </a:t>
          </a:r>
          <a:r>
            <a:rPr lang="en-US" sz="1800" dirty="0" err="1" smtClean="0">
              <a:solidFill>
                <a:schemeClr val="bg1"/>
              </a:solidFill>
            </a:rPr>
            <a:t>compl</a:t>
          </a:r>
          <a:r>
            <a:rPr lang="en-US" sz="1800" dirty="0" smtClean="0">
              <a:solidFill>
                <a:schemeClr val="bg1"/>
              </a:solidFill>
            </a:rPr>
            <a:t>. fl.</a:t>
          </a:r>
          <a:endParaRPr lang="en-US" sz="1800" dirty="0">
            <a:solidFill>
              <a:schemeClr val="bg1"/>
            </a:solidFill>
          </a:endParaRPr>
        </a:p>
      </dgm:t>
    </dgm:pt>
    <dgm:pt modelId="{1314CD00-D8E1-B140-A297-CC505230344A}" type="parTrans" cxnId="{5DBCC228-A6A8-604B-8BCB-4A0B5374D064}">
      <dgm:prSet/>
      <dgm:spPr/>
      <dgm:t>
        <a:bodyPr/>
        <a:lstStyle/>
        <a:p>
          <a:endParaRPr lang="en-US"/>
        </a:p>
      </dgm:t>
    </dgm:pt>
    <dgm:pt modelId="{61DF12E9-E432-6B47-A7FD-5F4DDF6A216D}" type="sibTrans" cxnId="{5DBCC228-A6A8-604B-8BCB-4A0B5374D064}">
      <dgm:prSet/>
      <dgm:spPr/>
      <dgm:t>
        <a:bodyPr/>
        <a:lstStyle/>
        <a:p>
          <a:endParaRPr lang="en-US"/>
        </a:p>
      </dgm:t>
    </dgm:pt>
    <dgm:pt modelId="{582B6375-21FE-8545-AF4A-556C6D473434}">
      <dgm:prSet custT="1"/>
      <dgm:spPr>
        <a:solidFill>
          <a:srgbClr val="CCFFCC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err="1" smtClean="0">
              <a:solidFill>
                <a:schemeClr val="bg1">
                  <a:lumMod val="65000"/>
                </a:schemeClr>
              </a:solidFill>
            </a:rPr>
            <a:t>Deuteration</a:t>
          </a:r>
          <a:r>
            <a:rPr lang="en-US" sz="1800" dirty="0" smtClean="0">
              <a:solidFill>
                <a:schemeClr val="bg1">
                  <a:lumMod val="65000"/>
                </a:schemeClr>
              </a:solidFill>
            </a:rPr>
            <a:t> 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chemeClr val="bg1">
                  <a:lumMod val="65000"/>
                </a:schemeClr>
              </a:solidFill>
            </a:rPr>
            <a:t>Crystallization</a:t>
          </a:r>
          <a:endParaRPr lang="en-US" sz="1800" dirty="0">
            <a:solidFill>
              <a:schemeClr val="bg1">
                <a:lumMod val="65000"/>
              </a:schemeClr>
            </a:solidFill>
          </a:endParaRPr>
        </a:p>
      </dgm:t>
    </dgm:pt>
    <dgm:pt modelId="{FF60AEDF-EB0B-BE41-A4C6-C108C1BEFB72}" type="parTrans" cxnId="{4462A735-C034-9345-92D7-2C6365AEEB9F}">
      <dgm:prSet/>
      <dgm:spPr/>
      <dgm:t>
        <a:bodyPr/>
        <a:lstStyle/>
        <a:p>
          <a:endParaRPr lang="en-US"/>
        </a:p>
      </dgm:t>
    </dgm:pt>
    <dgm:pt modelId="{359F484C-BA42-2A48-A9A9-265AC35AFF06}" type="sibTrans" cxnId="{4462A735-C034-9345-92D7-2C6365AEEB9F}">
      <dgm:prSet/>
      <dgm:spPr/>
      <dgm:t>
        <a:bodyPr/>
        <a:lstStyle/>
        <a:p>
          <a:endParaRPr lang="en-US"/>
        </a:p>
      </dgm:t>
    </dgm:pt>
    <dgm:pt modelId="{3D5560DD-0510-524C-8D73-40D29C26C8D2}">
      <dgm:prSet custT="1"/>
      <dgm:spPr>
        <a:solidFill>
          <a:srgbClr val="AFA988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smtClean="0">
              <a:solidFill>
                <a:srgbClr val="A6A6A6"/>
              </a:solidFill>
            </a:rPr>
            <a:t>Sample handling 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rgbClr val="A6A6A6"/>
              </a:solidFill>
            </a:rPr>
            <a:t>general labs</a:t>
          </a:r>
          <a:endParaRPr lang="en-US" sz="1800" dirty="0">
            <a:solidFill>
              <a:srgbClr val="A6A6A6"/>
            </a:solidFill>
          </a:endParaRPr>
        </a:p>
      </dgm:t>
    </dgm:pt>
    <dgm:pt modelId="{E755A8AE-D794-D34A-9018-2E7A8F937738}" type="parTrans" cxnId="{A06F3306-6F09-F241-9A42-1D5118C28C45}">
      <dgm:prSet/>
      <dgm:spPr/>
      <dgm:t>
        <a:bodyPr/>
        <a:lstStyle/>
        <a:p>
          <a:endParaRPr lang="en-US"/>
        </a:p>
      </dgm:t>
    </dgm:pt>
    <dgm:pt modelId="{B4E4812E-7505-4B4A-A247-1E0D8DD58E1C}" type="sibTrans" cxnId="{A06F3306-6F09-F241-9A42-1D5118C28C45}">
      <dgm:prSet/>
      <dgm:spPr/>
      <dgm:t>
        <a:bodyPr/>
        <a:lstStyle/>
        <a:p>
          <a:endParaRPr lang="en-US"/>
        </a:p>
      </dgm:t>
    </dgm:pt>
    <dgm:pt modelId="{D4A4F3D7-64B7-0B49-B532-128C189177F4}">
      <dgm:prSet custT="1"/>
      <dgm:spPr>
        <a:solidFill>
          <a:srgbClr val="0000FF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smtClean="0">
              <a:solidFill>
                <a:srgbClr val="FFFFFF"/>
              </a:solidFill>
            </a:rPr>
            <a:t>Sample Environ.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rgbClr val="FFFFFF"/>
              </a:solidFill>
            </a:rPr>
            <a:t>Syst. Integration</a:t>
          </a:r>
          <a:endParaRPr lang="en-US" sz="1800" dirty="0">
            <a:solidFill>
              <a:srgbClr val="FFFFFF"/>
            </a:solidFill>
          </a:endParaRPr>
        </a:p>
      </dgm:t>
    </dgm:pt>
    <dgm:pt modelId="{74170DCF-91AC-B641-81DE-EC61E1CB007D}" type="parTrans" cxnId="{13D24B34-904B-AF43-B85B-B4C3088D981C}">
      <dgm:prSet/>
      <dgm:spPr/>
      <dgm:t>
        <a:bodyPr/>
        <a:lstStyle/>
        <a:p>
          <a:endParaRPr lang="en-US"/>
        </a:p>
      </dgm:t>
    </dgm:pt>
    <dgm:pt modelId="{6DA9D0C2-2667-144A-A50E-2EACC0E29E7C}" type="sibTrans" cxnId="{13D24B34-904B-AF43-B85B-B4C3088D981C}">
      <dgm:prSet/>
      <dgm:spPr/>
      <dgm:t>
        <a:bodyPr/>
        <a:lstStyle/>
        <a:p>
          <a:endParaRPr lang="en-US"/>
        </a:p>
      </dgm:t>
    </dgm:pt>
    <dgm:pt modelId="{84618D83-D5A7-AC44-9548-A1F6F0DAF0F1}" type="pres">
      <dgm:prSet presAssocID="{6CDB7FF2-FE2C-864E-98A3-D59B2D60B3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5FD9EB-7FAA-E64C-940A-7E1CFE66B1DE}" type="pres">
      <dgm:prSet presAssocID="{F839473A-A2E9-164F-B08B-92062425B337}" presName="root" presStyleCnt="0"/>
      <dgm:spPr/>
    </dgm:pt>
    <dgm:pt modelId="{CDE916F4-C1AF-254F-88B2-7E99ED5584F4}" type="pres">
      <dgm:prSet presAssocID="{F839473A-A2E9-164F-B08B-92062425B337}" presName="rootComposite" presStyleCnt="0"/>
      <dgm:spPr/>
    </dgm:pt>
    <dgm:pt modelId="{CD8F8359-7FC1-AE47-A4E4-76A1D8771311}" type="pres">
      <dgm:prSet presAssocID="{F839473A-A2E9-164F-B08B-92062425B337}" presName="rootText" presStyleLbl="node1" presStyleIdx="0" presStyleCnt="1" custScaleX="144493"/>
      <dgm:spPr/>
      <dgm:t>
        <a:bodyPr/>
        <a:lstStyle/>
        <a:p>
          <a:endParaRPr lang="en-US"/>
        </a:p>
      </dgm:t>
    </dgm:pt>
    <dgm:pt modelId="{B1D1AF5B-1021-7D4E-ABB8-4BDCF05034C1}" type="pres">
      <dgm:prSet presAssocID="{F839473A-A2E9-164F-B08B-92062425B337}" presName="rootConnector" presStyleLbl="node1" presStyleIdx="0" presStyleCnt="1"/>
      <dgm:spPr/>
      <dgm:t>
        <a:bodyPr/>
        <a:lstStyle/>
        <a:p>
          <a:endParaRPr lang="en-US"/>
        </a:p>
      </dgm:t>
    </dgm:pt>
    <dgm:pt modelId="{1B21CA97-E4B8-3B46-9CD5-933704F16B35}" type="pres">
      <dgm:prSet presAssocID="{F839473A-A2E9-164F-B08B-92062425B337}" presName="childShape" presStyleCnt="0"/>
      <dgm:spPr/>
    </dgm:pt>
    <dgm:pt modelId="{609464EF-A4B8-0A4C-9A57-B22203CF48DD}" type="pres">
      <dgm:prSet presAssocID="{FF60AEDF-EB0B-BE41-A4C6-C108C1BEFB72}" presName="Name13" presStyleLbl="parChTrans1D2" presStyleIdx="0" presStyleCnt="7"/>
      <dgm:spPr/>
      <dgm:t>
        <a:bodyPr/>
        <a:lstStyle/>
        <a:p>
          <a:endParaRPr lang="en-US"/>
        </a:p>
      </dgm:t>
    </dgm:pt>
    <dgm:pt modelId="{DA6F13E9-7F4F-BB4D-BDB1-537B871DE135}" type="pres">
      <dgm:prSet presAssocID="{582B6375-21FE-8545-AF4A-556C6D473434}" presName="childText" presStyleLbl="bgAcc1" presStyleIdx="0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9A385-62A0-8F46-BC90-ACC2B13C2A1A}" type="pres">
      <dgm:prSet presAssocID="{E755A8AE-D794-D34A-9018-2E7A8F937738}" presName="Name13" presStyleLbl="parChTrans1D2" presStyleIdx="1" presStyleCnt="7"/>
      <dgm:spPr/>
      <dgm:t>
        <a:bodyPr/>
        <a:lstStyle/>
        <a:p>
          <a:endParaRPr lang="en-US"/>
        </a:p>
      </dgm:t>
    </dgm:pt>
    <dgm:pt modelId="{99D8572B-AE4B-034C-A550-056C612DAE58}" type="pres">
      <dgm:prSet presAssocID="{3D5560DD-0510-524C-8D73-40D29C26C8D2}" presName="childText" presStyleLbl="bgAcc1" presStyleIdx="1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F97F3-9E7B-584A-9D95-38B533486578}" type="pres">
      <dgm:prSet presAssocID="{F447FE0B-E05E-FC45-8404-4CAE87BD1203}" presName="Name13" presStyleLbl="parChTrans1D2" presStyleIdx="2" presStyleCnt="7"/>
      <dgm:spPr/>
      <dgm:t>
        <a:bodyPr/>
        <a:lstStyle/>
        <a:p>
          <a:endParaRPr lang="en-US"/>
        </a:p>
      </dgm:t>
    </dgm:pt>
    <dgm:pt modelId="{701D01A0-A9EB-5A45-9290-AAFD57046E77}" type="pres">
      <dgm:prSet presAssocID="{DC89B657-E856-444A-BDFE-70A1E6E82F73}" presName="childText" presStyleLbl="bgAcc1" presStyleIdx="2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11379-D137-CC46-84F7-458D317FBFAE}" type="pres">
      <dgm:prSet presAssocID="{4235DAA3-4BFE-C54D-A43F-994908CFD58C}" presName="Name13" presStyleLbl="parChTrans1D2" presStyleIdx="3" presStyleCnt="7"/>
      <dgm:spPr/>
      <dgm:t>
        <a:bodyPr/>
        <a:lstStyle/>
        <a:p>
          <a:endParaRPr lang="en-US"/>
        </a:p>
      </dgm:t>
    </dgm:pt>
    <dgm:pt modelId="{73BD95A5-1562-A54E-A7D7-871E9924F89E}" type="pres">
      <dgm:prSet presAssocID="{6EBBC29F-5CCC-6641-A67C-6D41C2A1C84A}" presName="childText" presStyleLbl="bgAcc1" presStyleIdx="3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2D736-4E99-2C47-AA8C-C6AB794E4AA2}" type="pres">
      <dgm:prSet presAssocID="{1314CD00-D8E1-B140-A297-CC505230344A}" presName="Name13" presStyleLbl="parChTrans1D2" presStyleIdx="4" presStyleCnt="7"/>
      <dgm:spPr/>
      <dgm:t>
        <a:bodyPr/>
        <a:lstStyle/>
        <a:p>
          <a:endParaRPr lang="en-US"/>
        </a:p>
      </dgm:t>
    </dgm:pt>
    <dgm:pt modelId="{BFD91FAD-41BC-0A4F-A72B-5979F5749FFD}" type="pres">
      <dgm:prSet presAssocID="{451EC36C-F3E3-124F-8C8E-AE9BD44906C4}" presName="childText" presStyleLbl="bgAcc1" presStyleIdx="4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23757-7C96-E14E-BB28-FCB2E9EB33D6}" type="pres">
      <dgm:prSet presAssocID="{74170DCF-91AC-B641-81DE-EC61E1CB007D}" presName="Name13" presStyleLbl="parChTrans1D2" presStyleIdx="5" presStyleCnt="7"/>
      <dgm:spPr/>
      <dgm:t>
        <a:bodyPr/>
        <a:lstStyle/>
        <a:p>
          <a:endParaRPr lang="en-US"/>
        </a:p>
      </dgm:t>
    </dgm:pt>
    <dgm:pt modelId="{9157523E-9D4F-A941-A63B-DABB0551ED92}" type="pres">
      <dgm:prSet presAssocID="{D4A4F3D7-64B7-0B49-B532-128C189177F4}" presName="childText" presStyleLbl="bgAcc1" presStyleIdx="5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06EAA-70EA-CA48-84C5-A846B72B0B73}" type="pres">
      <dgm:prSet presAssocID="{1C75DEB3-675D-1B44-ADC4-FA4523ABC864}" presName="Name13" presStyleLbl="parChTrans1D2" presStyleIdx="6" presStyleCnt="7"/>
      <dgm:spPr/>
      <dgm:t>
        <a:bodyPr/>
        <a:lstStyle/>
        <a:p>
          <a:endParaRPr lang="en-US"/>
        </a:p>
      </dgm:t>
    </dgm:pt>
    <dgm:pt modelId="{0EB00906-2E99-1542-8D81-3A4074F0B574}" type="pres">
      <dgm:prSet presAssocID="{DD57FFA8-DD99-DF42-9E21-587BCA2DE9AC}" presName="childText" presStyleLbl="bgAcc1" presStyleIdx="6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60A27-91C2-6740-B224-91C802B50F7D}" srcId="{6CDB7FF2-FE2C-864E-98A3-D59B2D60B38C}" destId="{F839473A-A2E9-164F-B08B-92062425B337}" srcOrd="0" destOrd="0" parTransId="{DF146C2A-4DA7-CA44-8603-015C7333D568}" sibTransId="{520E9950-A796-994D-84B3-EB854CCA4170}"/>
    <dgm:cxn modelId="{BA2D1A73-9788-FC45-A523-2F6285AEEF05}" type="presOf" srcId="{DC89B657-E856-444A-BDFE-70A1E6E82F73}" destId="{701D01A0-A9EB-5A45-9290-AAFD57046E77}" srcOrd="0" destOrd="0" presId="urn:microsoft.com/office/officeart/2005/8/layout/hierarchy3"/>
    <dgm:cxn modelId="{5DBCC228-A6A8-604B-8BCB-4A0B5374D064}" srcId="{F839473A-A2E9-164F-B08B-92062425B337}" destId="{451EC36C-F3E3-124F-8C8E-AE9BD44906C4}" srcOrd="4" destOrd="0" parTransId="{1314CD00-D8E1-B140-A297-CC505230344A}" sibTransId="{61DF12E9-E432-6B47-A7FD-5F4DDF6A216D}"/>
    <dgm:cxn modelId="{725D98CF-691C-DC45-B21C-26AB6E267586}" type="presOf" srcId="{1C75DEB3-675D-1B44-ADC4-FA4523ABC864}" destId="{C4B06EAA-70EA-CA48-84C5-A846B72B0B73}" srcOrd="0" destOrd="0" presId="urn:microsoft.com/office/officeart/2005/8/layout/hierarchy3"/>
    <dgm:cxn modelId="{850D7B6A-9B5A-A045-80FB-241C1B95F3B9}" type="presOf" srcId="{6EBBC29F-5CCC-6641-A67C-6D41C2A1C84A}" destId="{73BD95A5-1562-A54E-A7D7-871E9924F89E}" srcOrd="0" destOrd="0" presId="urn:microsoft.com/office/officeart/2005/8/layout/hierarchy3"/>
    <dgm:cxn modelId="{6407CDCA-47A2-904E-9C70-D99DBED22160}" type="presOf" srcId="{F839473A-A2E9-164F-B08B-92062425B337}" destId="{B1D1AF5B-1021-7D4E-ABB8-4BDCF05034C1}" srcOrd="1" destOrd="0" presId="urn:microsoft.com/office/officeart/2005/8/layout/hierarchy3"/>
    <dgm:cxn modelId="{35969252-532B-6E47-9762-E627F2181AF9}" type="presOf" srcId="{D4A4F3D7-64B7-0B49-B532-128C189177F4}" destId="{9157523E-9D4F-A941-A63B-DABB0551ED92}" srcOrd="0" destOrd="0" presId="urn:microsoft.com/office/officeart/2005/8/layout/hierarchy3"/>
    <dgm:cxn modelId="{A9EB3F76-39BD-AD4C-8B00-5AB789147258}" type="presOf" srcId="{74170DCF-91AC-B641-81DE-EC61E1CB007D}" destId="{28D23757-7C96-E14E-BB28-FCB2E9EB33D6}" srcOrd="0" destOrd="0" presId="urn:microsoft.com/office/officeart/2005/8/layout/hierarchy3"/>
    <dgm:cxn modelId="{D590747C-EBD2-B440-8C31-853DF521305B}" type="presOf" srcId="{6CDB7FF2-FE2C-864E-98A3-D59B2D60B38C}" destId="{84618D83-D5A7-AC44-9548-A1F6F0DAF0F1}" srcOrd="0" destOrd="0" presId="urn:microsoft.com/office/officeart/2005/8/layout/hierarchy3"/>
    <dgm:cxn modelId="{5D3C21ED-6310-4B4C-83B8-B5640CFE01F3}" type="presOf" srcId="{F447FE0B-E05E-FC45-8404-4CAE87BD1203}" destId="{6B6F97F3-9E7B-584A-9D95-38B533486578}" srcOrd="0" destOrd="0" presId="urn:microsoft.com/office/officeart/2005/8/layout/hierarchy3"/>
    <dgm:cxn modelId="{13609EE1-5A97-1E46-B83D-D237A8A43F47}" srcId="{F839473A-A2E9-164F-B08B-92062425B337}" destId="{6EBBC29F-5CCC-6641-A67C-6D41C2A1C84A}" srcOrd="3" destOrd="0" parTransId="{4235DAA3-4BFE-C54D-A43F-994908CFD58C}" sibTransId="{190A65FD-CDE8-A344-A701-64D4A2A761BF}"/>
    <dgm:cxn modelId="{62D9F31C-7774-524F-9BE9-311390F4CB13}" type="presOf" srcId="{4235DAA3-4BFE-C54D-A43F-994908CFD58C}" destId="{DA911379-D137-CC46-84F7-458D317FBFAE}" srcOrd="0" destOrd="0" presId="urn:microsoft.com/office/officeart/2005/8/layout/hierarchy3"/>
    <dgm:cxn modelId="{A06F3306-6F09-F241-9A42-1D5118C28C45}" srcId="{F839473A-A2E9-164F-B08B-92062425B337}" destId="{3D5560DD-0510-524C-8D73-40D29C26C8D2}" srcOrd="1" destOrd="0" parTransId="{E755A8AE-D794-D34A-9018-2E7A8F937738}" sibTransId="{B4E4812E-7505-4B4A-A247-1E0D8DD58E1C}"/>
    <dgm:cxn modelId="{F1AE4BC5-8426-8740-8F2F-6F2195D61903}" srcId="{F839473A-A2E9-164F-B08B-92062425B337}" destId="{DD57FFA8-DD99-DF42-9E21-587BCA2DE9AC}" srcOrd="6" destOrd="0" parTransId="{1C75DEB3-675D-1B44-ADC4-FA4523ABC864}" sibTransId="{3D5AA0FF-3E88-7745-ADBF-BFDC7EA1C87C}"/>
    <dgm:cxn modelId="{1B7471AB-F854-664D-9890-14551225E064}" type="presOf" srcId="{E755A8AE-D794-D34A-9018-2E7A8F937738}" destId="{D2F9A385-62A0-8F46-BC90-ACC2B13C2A1A}" srcOrd="0" destOrd="0" presId="urn:microsoft.com/office/officeart/2005/8/layout/hierarchy3"/>
    <dgm:cxn modelId="{169C00B4-863D-514A-A6E6-96201EED21B4}" type="presOf" srcId="{F839473A-A2E9-164F-B08B-92062425B337}" destId="{CD8F8359-7FC1-AE47-A4E4-76A1D8771311}" srcOrd="0" destOrd="0" presId="urn:microsoft.com/office/officeart/2005/8/layout/hierarchy3"/>
    <dgm:cxn modelId="{60DAA01E-D195-D243-A302-D7E32373F486}" type="presOf" srcId="{451EC36C-F3E3-124F-8C8E-AE9BD44906C4}" destId="{BFD91FAD-41BC-0A4F-A72B-5979F5749FFD}" srcOrd="0" destOrd="0" presId="urn:microsoft.com/office/officeart/2005/8/layout/hierarchy3"/>
    <dgm:cxn modelId="{0166E95F-2CCF-8140-A618-D5915695FDE9}" type="presOf" srcId="{DD57FFA8-DD99-DF42-9E21-587BCA2DE9AC}" destId="{0EB00906-2E99-1542-8D81-3A4074F0B574}" srcOrd="0" destOrd="0" presId="urn:microsoft.com/office/officeart/2005/8/layout/hierarchy3"/>
    <dgm:cxn modelId="{13D24B34-904B-AF43-B85B-B4C3088D981C}" srcId="{F839473A-A2E9-164F-B08B-92062425B337}" destId="{D4A4F3D7-64B7-0B49-B532-128C189177F4}" srcOrd="5" destOrd="0" parTransId="{74170DCF-91AC-B641-81DE-EC61E1CB007D}" sibTransId="{6DA9D0C2-2667-144A-A50E-2EACC0E29E7C}"/>
    <dgm:cxn modelId="{0FA6769A-1122-7C40-A05B-F84BE9A3D0D3}" type="presOf" srcId="{3D5560DD-0510-524C-8D73-40D29C26C8D2}" destId="{99D8572B-AE4B-034C-A550-056C612DAE58}" srcOrd="0" destOrd="0" presId="urn:microsoft.com/office/officeart/2005/8/layout/hierarchy3"/>
    <dgm:cxn modelId="{A0D7A83D-EE8A-AB4C-95CC-1845AF62670B}" type="presOf" srcId="{582B6375-21FE-8545-AF4A-556C6D473434}" destId="{DA6F13E9-7F4F-BB4D-BDB1-537B871DE135}" srcOrd="0" destOrd="0" presId="urn:microsoft.com/office/officeart/2005/8/layout/hierarchy3"/>
    <dgm:cxn modelId="{4462A735-C034-9345-92D7-2C6365AEEB9F}" srcId="{F839473A-A2E9-164F-B08B-92062425B337}" destId="{582B6375-21FE-8545-AF4A-556C6D473434}" srcOrd="0" destOrd="0" parTransId="{FF60AEDF-EB0B-BE41-A4C6-C108C1BEFB72}" sibTransId="{359F484C-BA42-2A48-A9A9-265AC35AFF06}"/>
    <dgm:cxn modelId="{E8873CBA-2AA2-734A-B33D-22C0480265D9}" srcId="{F839473A-A2E9-164F-B08B-92062425B337}" destId="{DC89B657-E856-444A-BDFE-70A1E6E82F73}" srcOrd="2" destOrd="0" parTransId="{F447FE0B-E05E-FC45-8404-4CAE87BD1203}" sibTransId="{22EC3281-0543-A540-B111-EECBFD6B23C6}"/>
    <dgm:cxn modelId="{1B9942F9-B83C-AC43-92BB-00B2AFE61491}" type="presOf" srcId="{FF60AEDF-EB0B-BE41-A4C6-C108C1BEFB72}" destId="{609464EF-A4B8-0A4C-9A57-B22203CF48DD}" srcOrd="0" destOrd="0" presId="urn:microsoft.com/office/officeart/2005/8/layout/hierarchy3"/>
    <dgm:cxn modelId="{DFD159B2-D273-6646-BA43-34E02F00F3F0}" type="presOf" srcId="{1314CD00-D8E1-B140-A297-CC505230344A}" destId="{FA12D736-4E99-2C47-AA8C-C6AB794E4AA2}" srcOrd="0" destOrd="0" presId="urn:microsoft.com/office/officeart/2005/8/layout/hierarchy3"/>
    <dgm:cxn modelId="{BD59AF56-9CAA-7C43-BB7A-1755DABD5544}" type="presParOf" srcId="{84618D83-D5A7-AC44-9548-A1F6F0DAF0F1}" destId="{205FD9EB-7FAA-E64C-940A-7E1CFE66B1DE}" srcOrd="0" destOrd="0" presId="urn:microsoft.com/office/officeart/2005/8/layout/hierarchy3"/>
    <dgm:cxn modelId="{9A4AF0E8-0597-CD4B-B8C6-630E2CC3189D}" type="presParOf" srcId="{205FD9EB-7FAA-E64C-940A-7E1CFE66B1DE}" destId="{CDE916F4-C1AF-254F-88B2-7E99ED5584F4}" srcOrd="0" destOrd="0" presId="urn:microsoft.com/office/officeart/2005/8/layout/hierarchy3"/>
    <dgm:cxn modelId="{6D77B13E-C939-7740-942A-119D2332DBC6}" type="presParOf" srcId="{CDE916F4-C1AF-254F-88B2-7E99ED5584F4}" destId="{CD8F8359-7FC1-AE47-A4E4-76A1D8771311}" srcOrd="0" destOrd="0" presId="urn:microsoft.com/office/officeart/2005/8/layout/hierarchy3"/>
    <dgm:cxn modelId="{4B12C7B2-6843-634A-9A03-651A88395312}" type="presParOf" srcId="{CDE916F4-C1AF-254F-88B2-7E99ED5584F4}" destId="{B1D1AF5B-1021-7D4E-ABB8-4BDCF05034C1}" srcOrd="1" destOrd="0" presId="urn:microsoft.com/office/officeart/2005/8/layout/hierarchy3"/>
    <dgm:cxn modelId="{20807A01-A609-5542-90FB-4B3AE36E38CF}" type="presParOf" srcId="{205FD9EB-7FAA-E64C-940A-7E1CFE66B1DE}" destId="{1B21CA97-E4B8-3B46-9CD5-933704F16B35}" srcOrd="1" destOrd="0" presId="urn:microsoft.com/office/officeart/2005/8/layout/hierarchy3"/>
    <dgm:cxn modelId="{996F3F1F-C26B-8344-A081-2D2993F7E11F}" type="presParOf" srcId="{1B21CA97-E4B8-3B46-9CD5-933704F16B35}" destId="{609464EF-A4B8-0A4C-9A57-B22203CF48DD}" srcOrd="0" destOrd="0" presId="urn:microsoft.com/office/officeart/2005/8/layout/hierarchy3"/>
    <dgm:cxn modelId="{42BFC6C6-CD1D-2A40-B1F8-A633FA55EEA6}" type="presParOf" srcId="{1B21CA97-E4B8-3B46-9CD5-933704F16B35}" destId="{DA6F13E9-7F4F-BB4D-BDB1-537B871DE135}" srcOrd="1" destOrd="0" presId="urn:microsoft.com/office/officeart/2005/8/layout/hierarchy3"/>
    <dgm:cxn modelId="{A526D952-A080-F344-9912-0C7AD98EF1AB}" type="presParOf" srcId="{1B21CA97-E4B8-3B46-9CD5-933704F16B35}" destId="{D2F9A385-62A0-8F46-BC90-ACC2B13C2A1A}" srcOrd="2" destOrd="0" presId="urn:microsoft.com/office/officeart/2005/8/layout/hierarchy3"/>
    <dgm:cxn modelId="{09ED1A4F-3A80-6840-B9A4-11F3EE8F25C6}" type="presParOf" srcId="{1B21CA97-E4B8-3B46-9CD5-933704F16B35}" destId="{99D8572B-AE4B-034C-A550-056C612DAE58}" srcOrd="3" destOrd="0" presId="urn:microsoft.com/office/officeart/2005/8/layout/hierarchy3"/>
    <dgm:cxn modelId="{868604DD-3A54-0D42-9F13-A710BC47EF39}" type="presParOf" srcId="{1B21CA97-E4B8-3B46-9CD5-933704F16B35}" destId="{6B6F97F3-9E7B-584A-9D95-38B533486578}" srcOrd="4" destOrd="0" presId="urn:microsoft.com/office/officeart/2005/8/layout/hierarchy3"/>
    <dgm:cxn modelId="{E6F183E1-DBBE-7C44-9DCA-3E3B99C342A9}" type="presParOf" srcId="{1B21CA97-E4B8-3B46-9CD5-933704F16B35}" destId="{701D01A0-A9EB-5A45-9290-AAFD57046E77}" srcOrd="5" destOrd="0" presId="urn:microsoft.com/office/officeart/2005/8/layout/hierarchy3"/>
    <dgm:cxn modelId="{FF698B43-08FC-A04D-B7A9-5C828DE8A24C}" type="presParOf" srcId="{1B21CA97-E4B8-3B46-9CD5-933704F16B35}" destId="{DA911379-D137-CC46-84F7-458D317FBFAE}" srcOrd="6" destOrd="0" presId="urn:microsoft.com/office/officeart/2005/8/layout/hierarchy3"/>
    <dgm:cxn modelId="{6487D8F4-6D8F-0F4E-AE31-EF7379FD60C7}" type="presParOf" srcId="{1B21CA97-E4B8-3B46-9CD5-933704F16B35}" destId="{73BD95A5-1562-A54E-A7D7-871E9924F89E}" srcOrd="7" destOrd="0" presId="urn:microsoft.com/office/officeart/2005/8/layout/hierarchy3"/>
    <dgm:cxn modelId="{606AEBC1-D205-4740-A66B-125D37BE4F80}" type="presParOf" srcId="{1B21CA97-E4B8-3B46-9CD5-933704F16B35}" destId="{FA12D736-4E99-2C47-AA8C-C6AB794E4AA2}" srcOrd="8" destOrd="0" presId="urn:microsoft.com/office/officeart/2005/8/layout/hierarchy3"/>
    <dgm:cxn modelId="{532156B4-1DF2-DB48-B997-EA386D4AB57E}" type="presParOf" srcId="{1B21CA97-E4B8-3B46-9CD5-933704F16B35}" destId="{BFD91FAD-41BC-0A4F-A72B-5979F5749FFD}" srcOrd="9" destOrd="0" presId="urn:microsoft.com/office/officeart/2005/8/layout/hierarchy3"/>
    <dgm:cxn modelId="{97CF850B-2021-8B43-8F27-A63640F71976}" type="presParOf" srcId="{1B21CA97-E4B8-3B46-9CD5-933704F16B35}" destId="{28D23757-7C96-E14E-BB28-FCB2E9EB33D6}" srcOrd="10" destOrd="0" presId="urn:microsoft.com/office/officeart/2005/8/layout/hierarchy3"/>
    <dgm:cxn modelId="{7CB127F9-AB74-364B-BDBB-4B1140478B35}" type="presParOf" srcId="{1B21CA97-E4B8-3B46-9CD5-933704F16B35}" destId="{9157523E-9D4F-A941-A63B-DABB0551ED92}" srcOrd="11" destOrd="0" presId="urn:microsoft.com/office/officeart/2005/8/layout/hierarchy3"/>
    <dgm:cxn modelId="{5D1A4E6A-5892-F34D-B9F6-940F36EAADBE}" type="presParOf" srcId="{1B21CA97-E4B8-3B46-9CD5-933704F16B35}" destId="{C4B06EAA-70EA-CA48-84C5-A846B72B0B73}" srcOrd="12" destOrd="0" presId="urn:microsoft.com/office/officeart/2005/8/layout/hierarchy3"/>
    <dgm:cxn modelId="{6973DDBE-BA98-444B-A7DC-0DD232EF41C4}" type="presParOf" srcId="{1B21CA97-E4B8-3B46-9CD5-933704F16B35}" destId="{0EB00906-2E99-1542-8D81-3A4074F0B574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B7FF2-FE2C-864E-98A3-D59B2D60B38C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9473A-A2E9-164F-B08B-92062425B337}">
      <dgm:prSet phldrT="[Text]" custT="1"/>
      <dgm:spPr>
        <a:solidFill>
          <a:srgbClr val="3F9CBB"/>
        </a:solidFill>
      </dgm:spPr>
      <dgm:t>
        <a:bodyPr/>
        <a:lstStyle/>
        <a:p>
          <a:r>
            <a:rPr lang="en-US" sz="1800" dirty="0" smtClean="0"/>
            <a:t>Science Support Systems</a:t>
          </a:r>
          <a:endParaRPr lang="en-US" sz="1800" dirty="0"/>
        </a:p>
      </dgm:t>
    </dgm:pt>
    <dgm:pt modelId="{DF146C2A-4DA7-CA44-8603-015C7333D568}" type="parTrans" cxnId="{20260A27-91C2-6740-B224-91C802B50F7D}">
      <dgm:prSet/>
      <dgm:spPr/>
      <dgm:t>
        <a:bodyPr/>
        <a:lstStyle/>
        <a:p>
          <a:endParaRPr lang="en-US"/>
        </a:p>
      </dgm:t>
    </dgm:pt>
    <dgm:pt modelId="{520E9950-A796-994D-84B3-EB854CCA4170}" type="sibTrans" cxnId="{20260A27-91C2-6740-B224-91C802B50F7D}">
      <dgm:prSet/>
      <dgm:spPr/>
      <dgm:t>
        <a:bodyPr/>
        <a:lstStyle/>
        <a:p>
          <a:endParaRPr lang="en-US"/>
        </a:p>
      </dgm:t>
    </dgm:pt>
    <dgm:pt modelId="{DD57FFA8-DD99-DF42-9E21-587BCA2DE9AC}">
      <dgm:prSet phldrT="[Text]" custT="1"/>
      <dgm:spPr>
        <a:solidFill>
          <a:srgbClr val="FBD5B6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smtClean="0">
              <a:solidFill>
                <a:schemeClr val="bg1">
                  <a:lumMod val="75000"/>
                </a:schemeClr>
              </a:solidFill>
            </a:rPr>
            <a:t>Scientific </a:t>
          </a:r>
          <a:r>
            <a:rPr lang="en-US" sz="1800" dirty="0" err="1" smtClean="0">
              <a:solidFill>
                <a:schemeClr val="bg1">
                  <a:lumMod val="75000"/>
                </a:schemeClr>
              </a:solidFill>
            </a:rPr>
            <a:t>Coord</a:t>
          </a:r>
          <a:r>
            <a:rPr lang="en-US" sz="1800" dirty="0" smtClean="0">
              <a:solidFill>
                <a:schemeClr val="bg1">
                  <a:lumMod val="75000"/>
                </a:schemeClr>
              </a:solidFill>
            </a:rPr>
            <a:t>.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chemeClr val="bg1">
                  <a:lumMod val="75000"/>
                </a:schemeClr>
              </a:solidFill>
            </a:rPr>
            <a:t>User Office</a:t>
          </a:r>
          <a:endParaRPr lang="en-US" sz="1800" dirty="0">
            <a:solidFill>
              <a:schemeClr val="bg1">
                <a:lumMod val="75000"/>
              </a:schemeClr>
            </a:solidFill>
          </a:endParaRPr>
        </a:p>
      </dgm:t>
    </dgm:pt>
    <dgm:pt modelId="{1C75DEB3-675D-1B44-ADC4-FA4523ABC864}" type="parTrans" cxnId="{F1AE4BC5-8426-8740-8F2F-6F2195D61903}">
      <dgm:prSet/>
      <dgm:spPr/>
      <dgm:t>
        <a:bodyPr/>
        <a:lstStyle/>
        <a:p>
          <a:endParaRPr lang="en-US"/>
        </a:p>
      </dgm:t>
    </dgm:pt>
    <dgm:pt modelId="{3D5AA0FF-3E88-7745-ADBF-BFDC7EA1C87C}" type="sibTrans" cxnId="{F1AE4BC5-8426-8740-8F2F-6F2195D61903}">
      <dgm:prSet/>
      <dgm:spPr/>
      <dgm:t>
        <a:bodyPr/>
        <a:lstStyle/>
        <a:p>
          <a:endParaRPr lang="en-US"/>
        </a:p>
      </dgm:t>
    </dgm:pt>
    <dgm:pt modelId="{DC89B657-E856-444A-BDFE-70A1E6E82F73}">
      <dgm:prSet custT="1"/>
      <dgm:spPr>
        <a:solidFill>
          <a:srgbClr val="FF6600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smtClean="0">
              <a:solidFill>
                <a:srgbClr val="FFFFFF"/>
              </a:solidFill>
            </a:rPr>
            <a:t>Temperature 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rgbClr val="FFFFFF"/>
              </a:solidFill>
            </a:rPr>
            <a:t>Field</a:t>
          </a:r>
          <a:endParaRPr lang="en-US" sz="1800" dirty="0">
            <a:solidFill>
              <a:srgbClr val="FFFFFF"/>
            </a:solidFill>
          </a:endParaRPr>
        </a:p>
      </dgm:t>
    </dgm:pt>
    <dgm:pt modelId="{F447FE0B-E05E-FC45-8404-4CAE87BD1203}" type="parTrans" cxnId="{E8873CBA-2AA2-734A-B33D-22C0480265D9}">
      <dgm:prSet/>
      <dgm:spPr/>
      <dgm:t>
        <a:bodyPr/>
        <a:lstStyle/>
        <a:p>
          <a:endParaRPr lang="en-US"/>
        </a:p>
      </dgm:t>
    </dgm:pt>
    <dgm:pt modelId="{22EC3281-0543-A540-B111-EECBFD6B23C6}" type="sibTrans" cxnId="{E8873CBA-2AA2-734A-B33D-22C0480265D9}">
      <dgm:prSet/>
      <dgm:spPr/>
      <dgm:t>
        <a:bodyPr/>
        <a:lstStyle/>
        <a:p>
          <a:endParaRPr lang="en-US"/>
        </a:p>
      </dgm:t>
    </dgm:pt>
    <dgm:pt modelId="{6EBBC29F-5CCC-6641-A67C-6D41C2A1C84A}">
      <dgm:prSet custT="1"/>
      <dgm:spPr>
        <a:solidFill>
          <a:srgbClr val="008000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smtClean="0">
              <a:solidFill>
                <a:srgbClr val="FFFFFF"/>
              </a:solidFill>
            </a:rPr>
            <a:t>High Pressure 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rgbClr val="FFFFFF"/>
              </a:solidFill>
            </a:rPr>
            <a:t>Mech. Proc.</a:t>
          </a:r>
          <a:endParaRPr lang="en-US" sz="1800" dirty="0">
            <a:solidFill>
              <a:srgbClr val="FFFFFF"/>
            </a:solidFill>
          </a:endParaRPr>
        </a:p>
      </dgm:t>
    </dgm:pt>
    <dgm:pt modelId="{4235DAA3-4BFE-C54D-A43F-994908CFD58C}" type="parTrans" cxnId="{13609EE1-5A97-1E46-B83D-D237A8A43F47}">
      <dgm:prSet/>
      <dgm:spPr/>
      <dgm:t>
        <a:bodyPr/>
        <a:lstStyle/>
        <a:p>
          <a:endParaRPr lang="en-US"/>
        </a:p>
      </dgm:t>
    </dgm:pt>
    <dgm:pt modelId="{190A65FD-CDE8-A344-A701-64D4A2A761BF}" type="sibTrans" cxnId="{13609EE1-5A97-1E46-B83D-D237A8A43F47}">
      <dgm:prSet/>
      <dgm:spPr/>
      <dgm:t>
        <a:bodyPr/>
        <a:lstStyle/>
        <a:p>
          <a:endParaRPr lang="en-US"/>
        </a:p>
      </dgm:t>
    </dgm:pt>
    <dgm:pt modelId="{451EC36C-F3E3-124F-8C8E-AE9BD44906C4}">
      <dgm:prSet custT="1"/>
      <dgm:spPr>
        <a:solidFill>
          <a:schemeClr val="accent6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smtClean="0">
              <a:solidFill>
                <a:schemeClr val="bg1"/>
              </a:solidFill>
            </a:rPr>
            <a:t>Fluids incl. gases, 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chemeClr val="bg1"/>
              </a:solidFill>
            </a:rPr>
            <a:t>vapor, </a:t>
          </a:r>
          <a:r>
            <a:rPr lang="en-US" sz="1800" dirty="0" err="1" smtClean="0">
              <a:solidFill>
                <a:schemeClr val="bg1"/>
              </a:solidFill>
            </a:rPr>
            <a:t>compl</a:t>
          </a:r>
          <a:r>
            <a:rPr lang="en-US" sz="1800" dirty="0" smtClean="0">
              <a:solidFill>
                <a:schemeClr val="bg1"/>
              </a:solidFill>
            </a:rPr>
            <a:t>. fl.</a:t>
          </a:r>
          <a:endParaRPr lang="en-US" sz="1800" dirty="0">
            <a:solidFill>
              <a:schemeClr val="bg1"/>
            </a:solidFill>
          </a:endParaRPr>
        </a:p>
      </dgm:t>
    </dgm:pt>
    <dgm:pt modelId="{1314CD00-D8E1-B140-A297-CC505230344A}" type="parTrans" cxnId="{5DBCC228-A6A8-604B-8BCB-4A0B5374D064}">
      <dgm:prSet/>
      <dgm:spPr/>
      <dgm:t>
        <a:bodyPr/>
        <a:lstStyle/>
        <a:p>
          <a:endParaRPr lang="en-US"/>
        </a:p>
      </dgm:t>
    </dgm:pt>
    <dgm:pt modelId="{61DF12E9-E432-6B47-A7FD-5F4DDF6A216D}" type="sibTrans" cxnId="{5DBCC228-A6A8-604B-8BCB-4A0B5374D064}">
      <dgm:prSet/>
      <dgm:spPr/>
      <dgm:t>
        <a:bodyPr/>
        <a:lstStyle/>
        <a:p>
          <a:endParaRPr lang="en-US"/>
        </a:p>
      </dgm:t>
    </dgm:pt>
    <dgm:pt modelId="{582B6375-21FE-8545-AF4A-556C6D473434}">
      <dgm:prSet custT="1"/>
      <dgm:spPr>
        <a:solidFill>
          <a:srgbClr val="CCFFCC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err="1" smtClean="0">
              <a:solidFill>
                <a:schemeClr val="bg1">
                  <a:lumMod val="65000"/>
                </a:schemeClr>
              </a:solidFill>
            </a:rPr>
            <a:t>Deuteration</a:t>
          </a:r>
          <a:r>
            <a:rPr lang="en-US" sz="1800" dirty="0" smtClean="0">
              <a:solidFill>
                <a:schemeClr val="bg1">
                  <a:lumMod val="65000"/>
                </a:schemeClr>
              </a:solidFill>
            </a:rPr>
            <a:t> 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chemeClr val="bg1">
                  <a:lumMod val="65000"/>
                </a:schemeClr>
              </a:solidFill>
            </a:rPr>
            <a:t>Crystallization</a:t>
          </a:r>
          <a:endParaRPr lang="en-US" sz="1800" dirty="0">
            <a:solidFill>
              <a:schemeClr val="bg1">
                <a:lumMod val="65000"/>
              </a:schemeClr>
            </a:solidFill>
          </a:endParaRPr>
        </a:p>
      </dgm:t>
    </dgm:pt>
    <dgm:pt modelId="{FF60AEDF-EB0B-BE41-A4C6-C108C1BEFB72}" type="parTrans" cxnId="{4462A735-C034-9345-92D7-2C6365AEEB9F}">
      <dgm:prSet/>
      <dgm:spPr/>
      <dgm:t>
        <a:bodyPr/>
        <a:lstStyle/>
        <a:p>
          <a:endParaRPr lang="en-US"/>
        </a:p>
      </dgm:t>
    </dgm:pt>
    <dgm:pt modelId="{359F484C-BA42-2A48-A9A9-265AC35AFF06}" type="sibTrans" cxnId="{4462A735-C034-9345-92D7-2C6365AEEB9F}">
      <dgm:prSet/>
      <dgm:spPr/>
      <dgm:t>
        <a:bodyPr/>
        <a:lstStyle/>
        <a:p>
          <a:endParaRPr lang="en-US"/>
        </a:p>
      </dgm:t>
    </dgm:pt>
    <dgm:pt modelId="{3D5560DD-0510-524C-8D73-40D29C26C8D2}">
      <dgm:prSet custT="1"/>
      <dgm:spPr>
        <a:solidFill>
          <a:srgbClr val="AFA988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smtClean="0">
              <a:solidFill>
                <a:srgbClr val="A6A6A6"/>
              </a:solidFill>
            </a:rPr>
            <a:t>Sample handling 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rgbClr val="A6A6A6"/>
              </a:solidFill>
            </a:rPr>
            <a:t>general labs</a:t>
          </a:r>
          <a:endParaRPr lang="en-US" sz="1800" dirty="0">
            <a:solidFill>
              <a:srgbClr val="A6A6A6"/>
            </a:solidFill>
          </a:endParaRPr>
        </a:p>
      </dgm:t>
    </dgm:pt>
    <dgm:pt modelId="{E755A8AE-D794-D34A-9018-2E7A8F937738}" type="parTrans" cxnId="{A06F3306-6F09-F241-9A42-1D5118C28C45}">
      <dgm:prSet/>
      <dgm:spPr/>
      <dgm:t>
        <a:bodyPr/>
        <a:lstStyle/>
        <a:p>
          <a:endParaRPr lang="en-US"/>
        </a:p>
      </dgm:t>
    </dgm:pt>
    <dgm:pt modelId="{B4E4812E-7505-4B4A-A247-1E0D8DD58E1C}" type="sibTrans" cxnId="{A06F3306-6F09-F241-9A42-1D5118C28C45}">
      <dgm:prSet/>
      <dgm:spPr/>
      <dgm:t>
        <a:bodyPr/>
        <a:lstStyle/>
        <a:p>
          <a:endParaRPr lang="en-US"/>
        </a:p>
      </dgm:t>
    </dgm:pt>
    <dgm:pt modelId="{D4A4F3D7-64B7-0B49-B532-128C189177F4}">
      <dgm:prSet custT="1"/>
      <dgm:spPr>
        <a:solidFill>
          <a:srgbClr val="0000FF">
            <a:alpha val="90000"/>
          </a:srgbClr>
        </a:solidFill>
        <a:ln>
          <a:noFill/>
        </a:ln>
      </dgm:spPr>
      <dgm:t>
        <a:bodyPr/>
        <a:lstStyle/>
        <a:p>
          <a:pPr>
            <a:lnSpc>
              <a:spcPct val="60000"/>
            </a:lnSpc>
          </a:pPr>
          <a:r>
            <a:rPr lang="en-US" sz="1800" dirty="0" smtClean="0">
              <a:solidFill>
                <a:srgbClr val="FFFFFF"/>
              </a:solidFill>
            </a:rPr>
            <a:t>Sample Environ.</a:t>
          </a:r>
        </a:p>
        <a:p>
          <a:pPr>
            <a:lnSpc>
              <a:spcPct val="60000"/>
            </a:lnSpc>
          </a:pPr>
          <a:r>
            <a:rPr lang="en-US" sz="1800" dirty="0" smtClean="0">
              <a:solidFill>
                <a:srgbClr val="FFFFFF"/>
              </a:solidFill>
            </a:rPr>
            <a:t>Syst. Integration</a:t>
          </a:r>
          <a:endParaRPr lang="en-US" sz="1800" dirty="0">
            <a:solidFill>
              <a:srgbClr val="FFFFFF"/>
            </a:solidFill>
          </a:endParaRPr>
        </a:p>
      </dgm:t>
    </dgm:pt>
    <dgm:pt modelId="{74170DCF-91AC-B641-81DE-EC61E1CB007D}" type="parTrans" cxnId="{13D24B34-904B-AF43-B85B-B4C3088D981C}">
      <dgm:prSet/>
      <dgm:spPr/>
      <dgm:t>
        <a:bodyPr/>
        <a:lstStyle/>
        <a:p>
          <a:endParaRPr lang="en-US"/>
        </a:p>
      </dgm:t>
    </dgm:pt>
    <dgm:pt modelId="{6DA9D0C2-2667-144A-A50E-2EACC0E29E7C}" type="sibTrans" cxnId="{13D24B34-904B-AF43-B85B-B4C3088D981C}">
      <dgm:prSet/>
      <dgm:spPr/>
      <dgm:t>
        <a:bodyPr/>
        <a:lstStyle/>
        <a:p>
          <a:endParaRPr lang="en-US"/>
        </a:p>
      </dgm:t>
    </dgm:pt>
    <dgm:pt modelId="{84618D83-D5A7-AC44-9548-A1F6F0DAF0F1}" type="pres">
      <dgm:prSet presAssocID="{6CDB7FF2-FE2C-864E-98A3-D59B2D60B3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5FD9EB-7FAA-E64C-940A-7E1CFE66B1DE}" type="pres">
      <dgm:prSet presAssocID="{F839473A-A2E9-164F-B08B-92062425B337}" presName="root" presStyleCnt="0"/>
      <dgm:spPr/>
    </dgm:pt>
    <dgm:pt modelId="{CDE916F4-C1AF-254F-88B2-7E99ED5584F4}" type="pres">
      <dgm:prSet presAssocID="{F839473A-A2E9-164F-B08B-92062425B337}" presName="rootComposite" presStyleCnt="0"/>
      <dgm:spPr/>
    </dgm:pt>
    <dgm:pt modelId="{CD8F8359-7FC1-AE47-A4E4-76A1D8771311}" type="pres">
      <dgm:prSet presAssocID="{F839473A-A2E9-164F-B08B-92062425B337}" presName="rootText" presStyleLbl="node1" presStyleIdx="0" presStyleCnt="1" custScaleX="144493"/>
      <dgm:spPr/>
      <dgm:t>
        <a:bodyPr/>
        <a:lstStyle/>
        <a:p>
          <a:endParaRPr lang="en-US"/>
        </a:p>
      </dgm:t>
    </dgm:pt>
    <dgm:pt modelId="{B1D1AF5B-1021-7D4E-ABB8-4BDCF05034C1}" type="pres">
      <dgm:prSet presAssocID="{F839473A-A2E9-164F-B08B-92062425B337}" presName="rootConnector" presStyleLbl="node1" presStyleIdx="0" presStyleCnt="1"/>
      <dgm:spPr/>
      <dgm:t>
        <a:bodyPr/>
        <a:lstStyle/>
        <a:p>
          <a:endParaRPr lang="en-US"/>
        </a:p>
      </dgm:t>
    </dgm:pt>
    <dgm:pt modelId="{1B21CA97-E4B8-3B46-9CD5-933704F16B35}" type="pres">
      <dgm:prSet presAssocID="{F839473A-A2E9-164F-B08B-92062425B337}" presName="childShape" presStyleCnt="0"/>
      <dgm:spPr/>
    </dgm:pt>
    <dgm:pt modelId="{609464EF-A4B8-0A4C-9A57-B22203CF48DD}" type="pres">
      <dgm:prSet presAssocID="{FF60AEDF-EB0B-BE41-A4C6-C108C1BEFB72}" presName="Name13" presStyleLbl="parChTrans1D2" presStyleIdx="0" presStyleCnt="7"/>
      <dgm:spPr/>
      <dgm:t>
        <a:bodyPr/>
        <a:lstStyle/>
        <a:p>
          <a:endParaRPr lang="en-US"/>
        </a:p>
      </dgm:t>
    </dgm:pt>
    <dgm:pt modelId="{DA6F13E9-7F4F-BB4D-BDB1-537B871DE135}" type="pres">
      <dgm:prSet presAssocID="{582B6375-21FE-8545-AF4A-556C6D473434}" presName="childText" presStyleLbl="bgAcc1" presStyleIdx="0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9A385-62A0-8F46-BC90-ACC2B13C2A1A}" type="pres">
      <dgm:prSet presAssocID="{E755A8AE-D794-D34A-9018-2E7A8F937738}" presName="Name13" presStyleLbl="parChTrans1D2" presStyleIdx="1" presStyleCnt="7"/>
      <dgm:spPr/>
      <dgm:t>
        <a:bodyPr/>
        <a:lstStyle/>
        <a:p>
          <a:endParaRPr lang="en-US"/>
        </a:p>
      </dgm:t>
    </dgm:pt>
    <dgm:pt modelId="{99D8572B-AE4B-034C-A550-056C612DAE58}" type="pres">
      <dgm:prSet presAssocID="{3D5560DD-0510-524C-8D73-40D29C26C8D2}" presName="childText" presStyleLbl="bgAcc1" presStyleIdx="1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F97F3-9E7B-584A-9D95-38B533486578}" type="pres">
      <dgm:prSet presAssocID="{F447FE0B-E05E-FC45-8404-4CAE87BD1203}" presName="Name13" presStyleLbl="parChTrans1D2" presStyleIdx="2" presStyleCnt="7"/>
      <dgm:spPr/>
      <dgm:t>
        <a:bodyPr/>
        <a:lstStyle/>
        <a:p>
          <a:endParaRPr lang="en-US"/>
        </a:p>
      </dgm:t>
    </dgm:pt>
    <dgm:pt modelId="{701D01A0-A9EB-5A45-9290-AAFD57046E77}" type="pres">
      <dgm:prSet presAssocID="{DC89B657-E856-444A-BDFE-70A1E6E82F73}" presName="childText" presStyleLbl="bgAcc1" presStyleIdx="2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11379-D137-CC46-84F7-458D317FBFAE}" type="pres">
      <dgm:prSet presAssocID="{4235DAA3-4BFE-C54D-A43F-994908CFD58C}" presName="Name13" presStyleLbl="parChTrans1D2" presStyleIdx="3" presStyleCnt="7"/>
      <dgm:spPr/>
      <dgm:t>
        <a:bodyPr/>
        <a:lstStyle/>
        <a:p>
          <a:endParaRPr lang="en-US"/>
        </a:p>
      </dgm:t>
    </dgm:pt>
    <dgm:pt modelId="{73BD95A5-1562-A54E-A7D7-871E9924F89E}" type="pres">
      <dgm:prSet presAssocID="{6EBBC29F-5CCC-6641-A67C-6D41C2A1C84A}" presName="childText" presStyleLbl="bgAcc1" presStyleIdx="3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2D736-4E99-2C47-AA8C-C6AB794E4AA2}" type="pres">
      <dgm:prSet presAssocID="{1314CD00-D8E1-B140-A297-CC505230344A}" presName="Name13" presStyleLbl="parChTrans1D2" presStyleIdx="4" presStyleCnt="7"/>
      <dgm:spPr/>
      <dgm:t>
        <a:bodyPr/>
        <a:lstStyle/>
        <a:p>
          <a:endParaRPr lang="en-US"/>
        </a:p>
      </dgm:t>
    </dgm:pt>
    <dgm:pt modelId="{BFD91FAD-41BC-0A4F-A72B-5979F5749FFD}" type="pres">
      <dgm:prSet presAssocID="{451EC36C-F3E3-124F-8C8E-AE9BD44906C4}" presName="childText" presStyleLbl="bgAcc1" presStyleIdx="4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23757-7C96-E14E-BB28-FCB2E9EB33D6}" type="pres">
      <dgm:prSet presAssocID="{74170DCF-91AC-B641-81DE-EC61E1CB007D}" presName="Name13" presStyleLbl="parChTrans1D2" presStyleIdx="5" presStyleCnt="7"/>
      <dgm:spPr/>
      <dgm:t>
        <a:bodyPr/>
        <a:lstStyle/>
        <a:p>
          <a:endParaRPr lang="en-US"/>
        </a:p>
      </dgm:t>
    </dgm:pt>
    <dgm:pt modelId="{9157523E-9D4F-A941-A63B-DABB0551ED92}" type="pres">
      <dgm:prSet presAssocID="{D4A4F3D7-64B7-0B49-B532-128C189177F4}" presName="childText" presStyleLbl="bgAcc1" presStyleIdx="5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06EAA-70EA-CA48-84C5-A846B72B0B73}" type="pres">
      <dgm:prSet presAssocID="{1C75DEB3-675D-1B44-ADC4-FA4523ABC864}" presName="Name13" presStyleLbl="parChTrans1D2" presStyleIdx="6" presStyleCnt="7"/>
      <dgm:spPr/>
      <dgm:t>
        <a:bodyPr/>
        <a:lstStyle/>
        <a:p>
          <a:endParaRPr lang="en-US"/>
        </a:p>
      </dgm:t>
    </dgm:pt>
    <dgm:pt modelId="{0EB00906-2E99-1542-8D81-3A4074F0B574}" type="pres">
      <dgm:prSet presAssocID="{DD57FFA8-DD99-DF42-9E21-587BCA2DE9AC}" presName="childText" presStyleLbl="bgAcc1" presStyleIdx="6" presStyleCnt="7" custScaleX="192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D08043-50BD-B24C-B26D-7A25995F73DA}" type="presOf" srcId="{D4A4F3D7-64B7-0B49-B532-128C189177F4}" destId="{9157523E-9D4F-A941-A63B-DABB0551ED92}" srcOrd="0" destOrd="0" presId="urn:microsoft.com/office/officeart/2005/8/layout/hierarchy3"/>
    <dgm:cxn modelId="{73D1E079-481F-324B-A0D0-32A806B0EBC5}" type="presOf" srcId="{1314CD00-D8E1-B140-A297-CC505230344A}" destId="{FA12D736-4E99-2C47-AA8C-C6AB794E4AA2}" srcOrd="0" destOrd="0" presId="urn:microsoft.com/office/officeart/2005/8/layout/hierarchy3"/>
    <dgm:cxn modelId="{7CA04657-C8D7-DD48-8FF0-18990216D716}" type="presOf" srcId="{1C75DEB3-675D-1B44-ADC4-FA4523ABC864}" destId="{C4B06EAA-70EA-CA48-84C5-A846B72B0B73}" srcOrd="0" destOrd="0" presId="urn:microsoft.com/office/officeart/2005/8/layout/hierarchy3"/>
    <dgm:cxn modelId="{13609EE1-5A97-1E46-B83D-D237A8A43F47}" srcId="{F839473A-A2E9-164F-B08B-92062425B337}" destId="{6EBBC29F-5CCC-6641-A67C-6D41C2A1C84A}" srcOrd="3" destOrd="0" parTransId="{4235DAA3-4BFE-C54D-A43F-994908CFD58C}" sibTransId="{190A65FD-CDE8-A344-A701-64D4A2A761BF}"/>
    <dgm:cxn modelId="{A06F3306-6F09-F241-9A42-1D5118C28C45}" srcId="{F839473A-A2E9-164F-B08B-92062425B337}" destId="{3D5560DD-0510-524C-8D73-40D29C26C8D2}" srcOrd="1" destOrd="0" parTransId="{E755A8AE-D794-D34A-9018-2E7A8F937738}" sibTransId="{B4E4812E-7505-4B4A-A247-1E0D8DD58E1C}"/>
    <dgm:cxn modelId="{4156E18A-FAA0-0C4C-8953-D5071F344C7C}" type="presOf" srcId="{F447FE0B-E05E-FC45-8404-4CAE87BD1203}" destId="{6B6F97F3-9E7B-584A-9D95-38B533486578}" srcOrd="0" destOrd="0" presId="urn:microsoft.com/office/officeart/2005/8/layout/hierarchy3"/>
    <dgm:cxn modelId="{2758CA2C-CED0-E747-B0C4-1FF4B0A438DF}" type="presOf" srcId="{DD57FFA8-DD99-DF42-9E21-587BCA2DE9AC}" destId="{0EB00906-2E99-1542-8D81-3A4074F0B574}" srcOrd="0" destOrd="0" presId="urn:microsoft.com/office/officeart/2005/8/layout/hierarchy3"/>
    <dgm:cxn modelId="{E8873CBA-2AA2-734A-B33D-22C0480265D9}" srcId="{F839473A-A2E9-164F-B08B-92062425B337}" destId="{DC89B657-E856-444A-BDFE-70A1E6E82F73}" srcOrd="2" destOrd="0" parTransId="{F447FE0B-E05E-FC45-8404-4CAE87BD1203}" sibTransId="{22EC3281-0543-A540-B111-EECBFD6B23C6}"/>
    <dgm:cxn modelId="{AD6AA64B-E3FF-F543-8479-FEBC3D9297CA}" type="presOf" srcId="{4235DAA3-4BFE-C54D-A43F-994908CFD58C}" destId="{DA911379-D137-CC46-84F7-458D317FBFAE}" srcOrd="0" destOrd="0" presId="urn:microsoft.com/office/officeart/2005/8/layout/hierarchy3"/>
    <dgm:cxn modelId="{4462A735-C034-9345-92D7-2C6365AEEB9F}" srcId="{F839473A-A2E9-164F-B08B-92062425B337}" destId="{582B6375-21FE-8545-AF4A-556C6D473434}" srcOrd="0" destOrd="0" parTransId="{FF60AEDF-EB0B-BE41-A4C6-C108C1BEFB72}" sibTransId="{359F484C-BA42-2A48-A9A9-265AC35AFF06}"/>
    <dgm:cxn modelId="{D5198B86-F283-BA4B-9412-D200015205F0}" type="presOf" srcId="{451EC36C-F3E3-124F-8C8E-AE9BD44906C4}" destId="{BFD91FAD-41BC-0A4F-A72B-5979F5749FFD}" srcOrd="0" destOrd="0" presId="urn:microsoft.com/office/officeart/2005/8/layout/hierarchy3"/>
    <dgm:cxn modelId="{CF2970F1-9C54-A141-BA57-54B4CB6E3452}" type="presOf" srcId="{6CDB7FF2-FE2C-864E-98A3-D59B2D60B38C}" destId="{84618D83-D5A7-AC44-9548-A1F6F0DAF0F1}" srcOrd="0" destOrd="0" presId="urn:microsoft.com/office/officeart/2005/8/layout/hierarchy3"/>
    <dgm:cxn modelId="{F3FB1137-F277-B245-8363-66B6751B1780}" type="presOf" srcId="{3D5560DD-0510-524C-8D73-40D29C26C8D2}" destId="{99D8572B-AE4B-034C-A550-056C612DAE58}" srcOrd="0" destOrd="0" presId="urn:microsoft.com/office/officeart/2005/8/layout/hierarchy3"/>
    <dgm:cxn modelId="{F7116D2E-F7F4-BF45-90A7-57185AC1418F}" type="presOf" srcId="{E755A8AE-D794-D34A-9018-2E7A8F937738}" destId="{D2F9A385-62A0-8F46-BC90-ACC2B13C2A1A}" srcOrd="0" destOrd="0" presId="urn:microsoft.com/office/officeart/2005/8/layout/hierarchy3"/>
    <dgm:cxn modelId="{9367D009-7D6A-4546-8CBE-4A1D5ECFEDEB}" type="presOf" srcId="{F839473A-A2E9-164F-B08B-92062425B337}" destId="{B1D1AF5B-1021-7D4E-ABB8-4BDCF05034C1}" srcOrd="1" destOrd="0" presId="urn:microsoft.com/office/officeart/2005/8/layout/hierarchy3"/>
    <dgm:cxn modelId="{5DBCC228-A6A8-604B-8BCB-4A0B5374D064}" srcId="{F839473A-A2E9-164F-B08B-92062425B337}" destId="{451EC36C-F3E3-124F-8C8E-AE9BD44906C4}" srcOrd="4" destOrd="0" parTransId="{1314CD00-D8E1-B140-A297-CC505230344A}" sibTransId="{61DF12E9-E432-6B47-A7FD-5F4DDF6A216D}"/>
    <dgm:cxn modelId="{30F18693-6C6E-394D-9742-31ECD06160B2}" type="presOf" srcId="{582B6375-21FE-8545-AF4A-556C6D473434}" destId="{DA6F13E9-7F4F-BB4D-BDB1-537B871DE135}" srcOrd="0" destOrd="0" presId="urn:microsoft.com/office/officeart/2005/8/layout/hierarchy3"/>
    <dgm:cxn modelId="{8A1C61A2-CC54-124F-8B38-50DB9FDC7B27}" type="presOf" srcId="{F839473A-A2E9-164F-B08B-92062425B337}" destId="{CD8F8359-7FC1-AE47-A4E4-76A1D8771311}" srcOrd="0" destOrd="0" presId="urn:microsoft.com/office/officeart/2005/8/layout/hierarchy3"/>
    <dgm:cxn modelId="{20260A27-91C2-6740-B224-91C802B50F7D}" srcId="{6CDB7FF2-FE2C-864E-98A3-D59B2D60B38C}" destId="{F839473A-A2E9-164F-B08B-92062425B337}" srcOrd="0" destOrd="0" parTransId="{DF146C2A-4DA7-CA44-8603-015C7333D568}" sibTransId="{520E9950-A796-994D-84B3-EB854CCA4170}"/>
    <dgm:cxn modelId="{9EF97E3B-7E16-564D-905D-838E7D57BE42}" type="presOf" srcId="{FF60AEDF-EB0B-BE41-A4C6-C108C1BEFB72}" destId="{609464EF-A4B8-0A4C-9A57-B22203CF48DD}" srcOrd="0" destOrd="0" presId="urn:microsoft.com/office/officeart/2005/8/layout/hierarchy3"/>
    <dgm:cxn modelId="{3DC177F9-B237-FE4C-9FFC-67071755429D}" type="presOf" srcId="{6EBBC29F-5CCC-6641-A67C-6D41C2A1C84A}" destId="{73BD95A5-1562-A54E-A7D7-871E9924F89E}" srcOrd="0" destOrd="0" presId="urn:microsoft.com/office/officeart/2005/8/layout/hierarchy3"/>
    <dgm:cxn modelId="{707E7A82-1D6F-A349-A982-71FBF1E65115}" type="presOf" srcId="{DC89B657-E856-444A-BDFE-70A1E6E82F73}" destId="{701D01A0-A9EB-5A45-9290-AAFD57046E77}" srcOrd="0" destOrd="0" presId="urn:microsoft.com/office/officeart/2005/8/layout/hierarchy3"/>
    <dgm:cxn modelId="{F1AE4BC5-8426-8740-8F2F-6F2195D61903}" srcId="{F839473A-A2E9-164F-B08B-92062425B337}" destId="{DD57FFA8-DD99-DF42-9E21-587BCA2DE9AC}" srcOrd="6" destOrd="0" parTransId="{1C75DEB3-675D-1B44-ADC4-FA4523ABC864}" sibTransId="{3D5AA0FF-3E88-7745-ADBF-BFDC7EA1C87C}"/>
    <dgm:cxn modelId="{13D24B34-904B-AF43-B85B-B4C3088D981C}" srcId="{F839473A-A2E9-164F-B08B-92062425B337}" destId="{D4A4F3D7-64B7-0B49-B532-128C189177F4}" srcOrd="5" destOrd="0" parTransId="{74170DCF-91AC-B641-81DE-EC61E1CB007D}" sibTransId="{6DA9D0C2-2667-144A-A50E-2EACC0E29E7C}"/>
    <dgm:cxn modelId="{62F47914-AAB9-444B-B139-49E2ECDA0CDB}" type="presOf" srcId="{74170DCF-91AC-B641-81DE-EC61E1CB007D}" destId="{28D23757-7C96-E14E-BB28-FCB2E9EB33D6}" srcOrd="0" destOrd="0" presId="urn:microsoft.com/office/officeart/2005/8/layout/hierarchy3"/>
    <dgm:cxn modelId="{DEEEA543-6C95-F440-80E0-88C99B1474DC}" type="presParOf" srcId="{84618D83-D5A7-AC44-9548-A1F6F0DAF0F1}" destId="{205FD9EB-7FAA-E64C-940A-7E1CFE66B1DE}" srcOrd="0" destOrd="0" presId="urn:microsoft.com/office/officeart/2005/8/layout/hierarchy3"/>
    <dgm:cxn modelId="{DEB63188-9F30-714D-9E68-E7F4B8CE74E5}" type="presParOf" srcId="{205FD9EB-7FAA-E64C-940A-7E1CFE66B1DE}" destId="{CDE916F4-C1AF-254F-88B2-7E99ED5584F4}" srcOrd="0" destOrd="0" presId="urn:microsoft.com/office/officeart/2005/8/layout/hierarchy3"/>
    <dgm:cxn modelId="{0856D5EA-3D4B-E145-A1CB-C3803C98ED14}" type="presParOf" srcId="{CDE916F4-C1AF-254F-88B2-7E99ED5584F4}" destId="{CD8F8359-7FC1-AE47-A4E4-76A1D8771311}" srcOrd="0" destOrd="0" presId="urn:microsoft.com/office/officeart/2005/8/layout/hierarchy3"/>
    <dgm:cxn modelId="{3AD75BF3-6E58-5747-9E1F-2FC09B55165D}" type="presParOf" srcId="{CDE916F4-C1AF-254F-88B2-7E99ED5584F4}" destId="{B1D1AF5B-1021-7D4E-ABB8-4BDCF05034C1}" srcOrd="1" destOrd="0" presId="urn:microsoft.com/office/officeart/2005/8/layout/hierarchy3"/>
    <dgm:cxn modelId="{1260AD55-4CF2-DC4D-8109-8E72358421E1}" type="presParOf" srcId="{205FD9EB-7FAA-E64C-940A-7E1CFE66B1DE}" destId="{1B21CA97-E4B8-3B46-9CD5-933704F16B35}" srcOrd="1" destOrd="0" presId="urn:microsoft.com/office/officeart/2005/8/layout/hierarchy3"/>
    <dgm:cxn modelId="{315D587B-1837-8643-A9BC-93176736AB7A}" type="presParOf" srcId="{1B21CA97-E4B8-3B46-9CD5-933704F16B35}" destId="{609464EF-A4B8-0A4C-9A57-B22203CF48DD}" srcOrd="0" destOrd="0" presId="urn:microsoft.com/office/officeart/2005/8/layout/hierarchy3"/>
    <dgm:cxn modelId="{FE9DC8A6-B19F-DE42-ABD8-0E9DA93416BA}" type="presParOf" srcId="{1B21CA97-E4B8-3B46-9CD5-933704F16B35}" destId="{DA6F13E9-7F4F-BB4D-BDB1-537B871DE135}" srcOrd="1" destOrd="0" presId="urn:microsoft.com/office/officeart/2005/8/layout/hierarchy3"/>
    <dgm:cxn modelId="{1D61B45E-3697-1E49-86A3-3005FAA6189E}" type="presParOf" srcId="{1B21CA97-E4B8-3B46-9CD5-933704F16B35}" destId="{D2F9A385-62A0-8F46-BC90-ACC2B13C2A1A}" srcOrd="2" destOrd="0" presId="urn:microsoft.com/office/officeart/2005/8/layout/hierarchy3"/>
    <dgm:cxn modelId="{D5F304CB-E2AD-2245-BDBE-9F73FF5FA5AF}" type="presParOf" srcId="{1B21CA97-E4B8-3B46-9CD5-933704F16B35}" destId="{99D8572B-AE4B-034C-A550-056C612DAE58}" srcOrd="3" destOrd="0" presId="urn:microsoft.com/office/officeart/2005/8/layout/hierarchy3"/>
    <dgm:cxn modelId="{D4328B8F-DA48-4D45-A0DF-B3858E812DC6}" type="presParOf" srcId="{1B21CA97-E4B8-3B46-9CD5-933704F16B35}" destId="{6B6F97F3-9E7B-584A-9D95-38B533486578}" srcOrd="4" destOrd="0" presId="urn:microsoft.com/office/officeart/2005/8/layout/hierarchy3"/>
    <dgm:cxn modelId="{9769FEEF-7EE7-DE4B-8252-9EC5DEE0D785}" type="presParOf" srcId="{1B21CA97-E4B8-3B46-9CD5-933704F16B35}" destId="{701D01A0-A9EB-5A45-9290-AAFD57046E77}" srcOrd="5" destOrd="0" presId="urn:microsoft.com/office/officeart/2005/8/layout/hierarchy3"/>
    <dgm:cxn modelId="{EBFC2012-ACE4-7B49-B635-ED7A4B3E6FBB}" type="presParOf" srcId="{1B21CA97-E4B8-3B46-9CD5-933704F16B35}" destId="{DA911379-D137-CC46-84F7-458D317FBFAE}" srcOrd="6" destOrd="0" presId="urn:microsoft.com/office/officeart/2005/8/layout/hierarchy3"/>
    <dgm:cxn modelId="{A4B0632C-548F-DF40-B556-B0B6101B89AF}" type="presParOf" srcId="{1B21CA97-E4B8-3B46-9CD5-933704F16B35}" destId="{73BD95A5-1562-A54E-A7D7-871E9924F89E}" srcOrd="7" destOrd="0" presId="urn:microsoft.com/office/officeart/2005/8/layout/hierarchy3"/>
    <dgm:cxn modelId="{17D4871B-4FD0-C949-B1D0-A16CC32794B4}" type="presParOf" srcId="{1B21CA97-E4B8-3B46-9CD5-933704F16B35}" destId="{FA12D736-4E99-2C47-AA8C-C6AB794E4AA2}" srcOrd="8" destOrd="0" presId="urn:microsoft.com/office/officeart/2005/8/layout/hierarchy3"/>
    <dgm:cxn modelId="{C1E7DFCD-5E4F-4A41-8E6C-719D18AD62E7}" type="presParOf" srcId="{1B21CA97-E4B8-3B46-9CD5-933704F16B35}" destId="{BFD91FAD-41BC-0A4F-A72B-5979F5749FFD}" srcOrd="9" destOrd="0" presId="urn:microsoft.com/office/officeart/2005/8/layout/hierarchy3"/>
    <dgm:cxn modelId="{59020453-C90A-6048-8D4D-781BD24B09B5}" type="presParOf" srcId="{1B21CA97-E4B8-3B46-9CD5-933704F16B35}" destId="{28D23757-7C96-E14E-BB28-FCB2E9EB33D6}" srcOrd="10" destOrd="0" presId="urn:microsoft.com/office/officeart/2005/8/layout/hierarchy3"/>
    <dgm:cxn modelId="{17323B96-968A-724B-9A1B-541D41682837}" type="presParOf" srcId="{1B21CA97-E4B8-3B46-9CD5-933704F16B35}" destId="{9157523E-9D4F-A941-A63B-DABB0551ED92}" srcOrd="11" destOrd="0" presId="urn:microsoft.com/office/officeart/2005/8/layout/hierarchy3"/>
    <dgm:cxn modelId="{35B234A6-FEFB-9043-95C1-8BC933D972C9}" type="presParOf" srcId="{1B21CA97-E4B8-3B46-9CD5-933704F16B35}" destId="{C4B06EAA-70EA-CA48-84C5-A846B72B0B73}" srcOrd="12" destOrd="0" presId="urn:microsoft.com/office/officeart/2005/8/layout/hierarchy3"/>
    <dgm:cxn modelId="{6E6B75BE-BB93-0D4F-AE6D-4453A4617007}" type="presParOf" srcId="{1B21CA97-E4B8-3B46-9CD5-933704F16B35}" destId="{0EB00906-2E99-1542-8D81-3A4074F0B574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F8359-7FC1-AE47-A4E4-76A1D8771311}">
      <dsp:nvSpPr>
        <dsp:cNvPr id="0" name=""/>
        <dsp:cNvSpPr/>
      </dsp:nvSpPr>
      <dsp:spPr>
        <a:xfrm>
          <a:off x="32681" y="3477"/>
          <a:ext cx="1605733" cy="555644"/>
        </a:xfrm>
        <a:prstGeom prst="roundRect">
          <a:avLst>
            <a:gd name="adj" fmla="val 10000"/>
          </a:avLst>
        </a:prstGeom>
        <a:solidFill>
          <a:srgbClr val="3F9C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Science Support Systems</a:t>
          </a:r>
          <a:endParaRPr lang="en-US" sz="1800" kern="1200" dirty="0"/>
        </a:p>
      </dsp:txBody>
      <dsp:txXfrm>
        <a:off x="48955" y="19751"/>
        <a:ext cx="1573185" cy="523096"/>
      </dsp:txXfrm>
    </dsp:sp>
    <dsp:sp modelId="{609464EF-A4B8-0A4C-9A57-B22203CF48DD}">
      <dsp:nvSpPr>
        <dsp:cNvPr id="0" name=""/>
        <dsp:cNvSpPr/>
      </dsp:nvSpPr>
      <dsp:spPr>
        <a:xfrm>
          <a:off x="193254" y="559122"/>
          <a:ext cx="160573" cy="41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733"/>
              </a:lnTo>
              <a:lnTo>
                <a:pt x="160573" y="416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F13E9-7F4F-BB4D-BDB1-537B871DE135}">
      <dsp:nvSpPr>
        <dsp:cNvPr id="0" name=""/>
        <dsp:cNvSpPr/>
      </dsp:nvSpPr>
      <dsp:spPr>
        <a:xfrm>
          <a:off x="353828" y="698033"/>
          <a:ext cx="1713046" cy="555644"/>
        </a:xfrm>
        <a:prstGeom prst="roundRect">
          <a:avLst>
            <a:gd name="adj" fmla="val 10000"/>
          </a:avLst>
        </a:prstGeom>
        <a:solidFill>
          <a:srgbClr val="CCFFCC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bg1">
                  <a:lumMod val="65000"/>
                </a:schemeClr>
              </a:solidFill>
            </a:rPr>
            <a:t>Deuteration</a:t>
          </a:r>
          <a:r>
            <a:rPr lang="en-US" sz="1800" kern="1200" dirty="0" smtClean="0">
              <a:solidFill>
                <a:schemeClr val="bg1">
                  <a:lumMod val="65000"/>
                </a:schemeClr>
              </a:solidFill>
            </a:rPr>
            <a:t> 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65000"/>
                </a:schemeClr>
              </a:solidFill>
            </a:rPr>
            <a:t>Crystallization</a:t>
          </a:r>
          <a:endParaRPr lang="en-US" sz="1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70102" y="714307"/>
        <a:ext cx="1680498" cy="523096"/>
      </dsp:txXfrm>
    </dsp:sp>
    <dsp:sp modelId="{D2F9A385-62A0-8F46-BC90-ACC2B13C2A1A}">
      <dsp:nvSpPr>
        <dsp:cNvPr id="0" name=""/>
        <dsp:cNvSpPr/>
      </dsp:nvSpPr>
      <dsp:spPr>
        <a:xfrm>
          <a:off x="193254" y="559122"/>
          <a:ext cx="160573" cy="1111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288"/>
              </a:lnTo>
              <a:lnTo>
                <a:pt x="160573" y="1111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8572B-AE4B-034C-A550-056C612DAE58}">
      <dsp:nvSpPr>
        <dsp:cNvPr id="0" name=""/>
        <dsp:cNvSpPr/>
      </dsp:nvSpPr>
      <dsp:spPr>
        <a:xfrm>
          <a:off x="353828" y="1392588"/>
          <a:ext cx="1713046" cy="555644"/>
        </a:xfrm>
        <a:prstGeom prst="roundRect">
          <a:avLst>
            <a:gd name="adj" fmla="val 10000"/>
          </a:avLst>
        </a:prstGeom>
        <a:solidFill>
          <a:srgbClr val="AFA988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A6A6A6"/>
              </a:solidFill>
            </a:rPr>
            <a:t>Sample handling 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A6A6A6"/>
              </a:solidFill>
            </a:rPr>
            <a:t>general labs</a:t>
          </a:r>
          <a:endParaRPr lang="en-US" sz="1800" kern="1200" dirty="0">
            <a:solidFill>
              <a:srgbClr val="A6A6A6"/>
            </a:solidFill>
          </a:endParaRPr>
        </a:p>
      </dsp:txBody>
      <dsp:txXfrm>
        <a:off x="370102" y="1408862"/>
        <a:ext cx="1680498" cy="523096"/>
      </dsp:txXfrm>
    </dsp:sp>
    <dsp:sp modelId="{6B6F97F3-9E7B-584A-9D95-38B533486578}">
      <dsp:nvSpPr>
        <dsp:cNvPr id="0" name=""/>
        <dsp:cNvSpPr/>
      </dsp:nvSpPr>
      <dsp:spPr>
        <a:xfrm>
          <a:off x="193254" y="559122"/>
          <a:ext cx="160573" cy="1805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843"/>
              </a:lnTo>
              <a:lnTo>
                <a:pt x="160573" y="1805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D01A0-A9EB-5A45-9290-AAFD57046E77}">
      <dsp:nvSpPr>
        <dsp:cNvPr id="0" name=""/>
        <dsp:cNvSpPr/>
      </dsp:nvSpPr>
      <dsp:spPr>
        <a:xfrm>
          <a:off x="353828" y="2087143"/>
          <a:ext cx="1713046" cy="555644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Temperature 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Field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370102" y="2103417"/>
        <a:ext cx="1680498" cy="523096"/>
      </dsp:txXfrm>
    </dsp:sp>
    <dsp:sp modelId="{DA911379-D137-CC46-84F7-458D317FBFAE}">
      <dsp:nvSpPr>
        <dsp:cNvPr id="0" name=""/>
        <dsp:cNvSpPr/>
      </dsp:nvSpPr>
      <dsp:spPr>
        <a:xfrm>
          <a:off x="193254" y="559122"/>
          <a:ext cx="160573" cy="2500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0398"/>
              </a:lnTo>
              <a:lnTo>
                <a:pt x="160573" y="2500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D95A5-1562-A54E-A7D7-871E9924F89E}">
      <dsp:nvSpPr>
        <dsp:cNvPr id="0" name=""/>
        <dsp:cNvSpPr/>
      </dsp:nvSpPr>
      <dsp:spPr>
        <a:xfrm>
          <a:off x="353828" y="2781699"/>
          <a:ext cx="1713046" cy="555644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High Pressure 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Mech. Proc.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370102" y="2797973"/>
        <a:ext cx="1680498" cy="523096"/>
      </dsp:txXfrm>
    </dsp:sp>
    <dsp:sp modelId="{FA12D736-4E99-2C47-AA8C-C6AB794E4AA2}">
      <dsp:nvSpPr>
        <dsp:cNvPr id="0" name=""/>
        <dsp:cNvSpPr/>
      </dsp:nvSpPr>
      <dsp:spPr>
        <a:xfrm>
          <a:off x="193254" y="559122"/>
          <a:ext cx="160573" cy="319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4954"/>
              </a:lnTo>
              <a:lnTo>
                <a:pt x="160573" y="319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91FAD-41BC-0A4F-A72B-5979F5749FFD}">
      <dsp:nvSpPr>
        <dsp:cNvPr id="0" name=""/>
        <dsp:cNvSpPr/>
      </dsp:nvSpPr>
      <dsp:spPr>
        <a:xfrm>
          <a:off x="353828" y="3476254"/>
          <a:ext cx="1713046" cy="55564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Fluids incl. gases, 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vapor, </a:t>
          </a:r>
          <a:r>
            <a:rPr lang="en-US" sz="1800" kern="1200" dirty="0" err="1" smtClean="0">
              <a:solidFill>
                <a:schemeClr val="bg1"/>
              </a:solidFill>
            </a:rPr>
            <a:t>compl</a:t>
          </a:r>
          <a:r>
            <a:rPr lang="en-US" sz="1800" kern="1200" dirty="0" smtClean="0">
              <a:solidFill>
                <a:schemeClr val="bg1"/>
              </a:solidFill>
            </a:rPr>
            <a:t>. fl.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70102" y="3492528"/>
        <a:ext cx="1680498" cy="523096"/>
      </dsp:txXfrm>
    </dsp:sp>
    <dsp:sp modelId="{28D23757-7C96-E14E-BB28-FCB2E9EB33D6}">
      <dsp:nvSpPr>
        <dsp:cNvPr id="0" name=""/>
        <dsp:cNvSpPr/>
      </dsp:nvSpPr>
      <dsp:spPr>
        <a:xfrm>
          <a:off x="193254" y="559122"/>
          <a:ext cx="160573" cy="388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9509"/>
              </a:lnTo>
              <a:lnTo>
                <a:pt x="160573" y="3889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7523E-9D4F-A941-A63B-DABB0551ED92}">
      <dsp:nvSpPr>
        <dsp:cNvPr id="0" name=""/>
        <dsp:cNvSpPr/>
      </dsp:nvSpPr>
      <dsp:spPr>
        <a:xfrm>
          <a:off x="353828" y="4170809"/>
          <a:ext cx="1713046" cy="555644"/>
        </a:xfrm>
        <a:prstGeom prst="roundRect">
          <a:avLst>
            <a:gd name="adj" fmla="val 10000"/>
          </a:avLst>
        </a:prstGeom>
        <a:solidFill>
          <a:srgbClr val="0000FF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Sample Environ.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Syst. Integration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370102" y="4187083"/>
        <a:ext cx="1680498" cy="523096"/>
      </dsp:txXfrm>
    </dsp:sp>
    <dsp:sp modelId="{C4B06EAA-70EA-CA48-84C5-A846B72B0B73}">
      <dsp:nvSpPr>
        <dsp:cNvPr id="0" name=""/>
        <dsp:cNvSpPr/>
      </dsp:nvSpPr>
      <dsp:spPr>
        <a:xfrm>
          <a:off x="193254" y="559122"/>
          <a:ext cx="160573" cy="4584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4064"/>
              </a:lnTo>
              <a:lnTo>
                <a:pt x="160573" y="4584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00906-2E99-1542-8D81-3A4074F0B574}">
      <dsp:nvSpPr>
        <dsp:cNvPr id="0" name=""/>
        <dsp:cNvSpPr/>
      </dsp:nvSpPr>
      <dsp:spPr>
        <a:xfrm>
          <a:off x="353828" y="4865364"/>
          <a:ext cx="1713046" cy="555644"/>
        </a:xfrm>
        <a:prstGeom prst="roundRect">
          <a:avLst>
            <a:gd name="adj" fmla="val 10000"/>
          </a:avLst>
        </a:prstGeom>
        <a:solidFill>
          <a:srgbClr val="FBD5B6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75000"/>
                </a:schemeClr>
              </a:solidFill>
            </a:rPr>
            <a:t>Scientific </a:t>
          </a:r>
          <a:r>
            <a:rPr lang="en-US" sz="1800" kern="1200" dirty="0" err="1" smtClean="0">
              <a:solidFill>
                <a:schemeClr val="bg1">
                  <a:lumMod val="75000"/>
                </a:schemeClr>
              </a:solidFill>
            </a:rPr>
            <a:t>Coord</a:t>
          </a:r>
          <a:r>
            <a:rPr lang="en-US" sz="1800" kern="1200" dirty="0" smtClean="0">
              <a:solidFill>
                <a:schemeClr val="bg1">
                  <a:lumMod val="75000"/>
                </a:schemeClr>
              </a:solidFill>
            </a:rPr>
            <a:t>.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75000"/>
                </a:schemeClr>
              </a:solidFill>
            </a:rPr>
            <a:t>User Office</a:t>
          </a:r>
          <a:endParaRPr lang="en-US" sz="18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70102" y="4881638"/>
        <a:ext cx="1680498" cy="523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F8359-7FC1-AE47-A4E4-76A1D8771311}">
      <dsp:nvSpPr>
        <dsp:cNvPr id="0" name=""/>
        <dsp:cNvSpPr/>
      </dsp:nvSpPr>
      <dsp:spPr>
        <a:xfrm>
          <a:off x="32681" y="3477"/>
          <a:ext cx="1605733" cy="555644"/>
        </a:xfrm>
        <a:prstGeom prst="roundRect">
          <a:avLst>
            <a:gd name="adj" fmla="val 10000"/>
          </a:avLst>
        </a:prstGeom>
        <a:solidFill>
          <a:srgbClr val="3F9C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Science Support Systems</a:t>
          </a:r>
          <a:endParaRPr lang="en-US" sz="1800" kern="1200" dirty="0"/>
        </a:p>
      </dsp:txBody>
      <dsp:txXfrm>
        <a:off x="48955" y="19751"/>
        <a:ext cx="1573185" cy="523096"/>
      </dsp:txXfrm>
    </dsp:sp>
    <dsp:sp modelId="{609464EF-A4B8-0A4C-9A57-B22203CF48DD}">
      <dsp:nvSpPr>
        <dsp:cNvPr id="0" name=""/>
        <dsp:cNvSpPr/>
      </dsp:nvSpPr>
      <dsp:spPr>
        <a:xfrm>
          <a:off x="193254" y="559122"/>
          <a:ext cx="160573" cy="41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733"/>
              </a:lnTo>
              <a:lnTo>
                <a:pt x="160573" y="416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F13E9-7F4F-BB4D-BDB1-537B871DE135}">
      <dsp:nvSpPr>
        <dsp:cNvPr id="0" name=""/>
        <dsp:cNvSpPr/>
      </dsp:nvSpPr>
      <dsp:spPr>
        <a:xfrm>
          <a:off x="353828" y="698033"/>
          <a:ext cx="1713046" cy="555644"/>
        </a:xfrm>
        <a:prstGeom prst="roundRect">
          <a:avLst>
            <a:gd name="adj" fmla="val 10000"/>
          </a:avLst>
        </a:prstGeom>
        <a:solidFill>
          <a:srgbClr val="CCFFCC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bg1">
                  <a:lumMod val="65000"/>
                </a:schemeClr>
              </a:solidFill>
            </a:rPr>
            <a:t>Deuteration</a:t>
          </a:r>
          <a:r>
            <a:rPr lang="en-US" sz="1800" kern="1200" dirty="0" smtClean="0">
              <a:solidFill>
                <a:schemeClr val="bg1">
                  <a:lumMod val="65000"/>
                </a:schemeClr>
              </a:solidFill>
            </a:rPr>
            <a:t> 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65000"/>
                </a:schemeClr>
              </a:solidFill>
            </a:rPr>
            <a:t>Crystallization</a:t>
          </a:r>
          <a:endParaRPr lang="en-US" sz="1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70102" y="714307"/>
        <a:ext cx="1680498" cy="523096"/>
      </dsp:txXfrm>
    </dsp:sp>
    <dsp:sp modelId="{D2F9A385-62A0-8F46-BC90-ACC2B13C2A1A}">
      <dsp:nvSpPr>
        <dsp:cNvPr id="0" name=""/>
        <dsp:cNvSpPr/>
      </dsp:nvSpPr>
      <dsp:spPr>
        <a:xfrm>
          <a:off x="193254" y="559122"/>
          <a:ext cx="160573" cy="1111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288"/>
              </a:lnTo>
              <a:lnTo>
                <a:pt x="160573" y="1111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8572B-AE4B-034C-A550-056C612DAE58}">
      <dsp:nvSpPr>
        <dsp:cNvPr id="0" name=""/>
        <dsp:cNvSpPr/>
      </dsp:nvSpPr>
      <dsp:spPr>
        <a:xfrm>
          <a:off x="353828" y="1392588"/>
          <a:ext cx="1713046" cy="555644"/>
        </a:xfrm>
        <a:prstGeom prst="roundRect">
          <a:avLst>
            <a:gd name="adj" fmla="val 10000"/>
          </a:avLst>
        </a:prstGeom>
        <a:solidFill>
          <a:srgbClr val="AFA988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A6A6A6"/>
              </a:solidFill>
            </a:rPr>
            <a:t>Sample handling 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A6A6A6"/>
              </a:solidFill>
            </a:rPr>
            <a:t>general labs</a:t>
          </a:r>
          <a:endParaRPr lang="en-US" sz="1800" kern="1200" dirty="0">
            <a:solidFill>
              <a:srgbClr val="A6A6A6"/>
            </a:solidFill>
          </a:endParaRPr>
        </a:p>
      </dsp:txBody>
      <dsp:txXfrm>
        <a:off x="370102" y="1408862"/>
        <a:ext cx="1680498" cy="523096"/>
      </dsp:txXfrm>
    </dsp:sp>
    <dsp:sp modelId="{6B6F97F3-9E7B-584A-9D95-38B533486578}">
      <dsp:nvSpPr>
        <dsp:cNvPr id="0" name=""/>
        <dsp:cNvSpPr/>
      </dsp:nvSpPr>
      <dsp:spPr>
        <a:xfrm>
          <a:off x="193254" y="559122"/>
          <a:ext cx="160573" cy="1805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843"/>
              </a:lnTo>
              <a:lnTo>
                <a:pt x="160573" y="18058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1D01A0-A9EB-5A45-9290-AAFD57046E77}">
      <dsp:nvSpPr>
        <dsp:cNvPr id="0" name=""/>
        <dsp:cNvSpPr/>
      </dsp:nvSpPr>
      <dsp:spPr>
        <a:xfrm>
          <a:off x="353828" y="2087143"/>
          <a:ext cx="1713046" cy="555644"/>
        </a:xfrm>
        <a:prstGeom prst="roundRect">
          <a:avLst>
            <a:gd name="adj" fmla="val 10000"/>
          </a:avLst>
        </a:prstGeom>
        <a:solidFill>
          <a:srgbClr val="FF6600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Temperature 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Field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370102" y="2103417"/>
        <a:ext cx="1680498" cy="523096"/>
      </dsp:txXfrm>
    </dsp:sp>
    <dsp:sp modelId="{DA911379-D137-CC46-84F7-458D317FBFAE}">
      <dsp:nvSpPr>
        <dsp:cNvPr id="0" name=""/>
        <dsp:cNvSpPr/>
      </dsp:nvSpPr>
      <dsp:spPr>
        <a:xfrm>
          <a:off x="193254" y="559122"/>
          <a:ext cx="160573" cy="2500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0398"/>
              </a:lnTo>
              <a:lnTo>
                <a:pt x="160573" y="2500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D95A5-1562-A54E-A7D7-871E9924F89E}">
      <dsp:nvSpPr>
        <dsp:cNvPr id="0" name=""/>
        <dsp:cNvSpPr/>
      </dsp:nvSpPr>
      <dsp:spPr>
        <a:xfrm>
          <a:off x="353828" y="2781699"/>
          <a:ext cx="1713046" cy="555644"/>
        </a:xfrm>
        <a:prstGeom prst="roundRect">
          <a:avLst>
            <a:gd name="adj" fmla="val 10000"/>
          </a:avLst>
        </a:prstGeom>
        <a:solidFill>
          <a:srgbClr val="008000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High Pressure 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Mech. Proc.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370102" y="2797973"/>
        <a:ext cx="1680498" cy="523096"/>
      </dsp:txXfrm>
    </dsp:sp>
    <dsp:sp modelId="{FA12D736-4E99-2C47-AA8C-C6AB794E4AA2}">
      <dsp:nvSpPr>
        <dsp:cNvPr id="0" name=""/>
        <dsp:cNvSpPr/>
      </dsp:nvSpPr>
      <dsp:spPr>
        <a:xfrm>
          <a:off x="193254" y="559122"/>
          <a:ext cx="160573" cy="3194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4954"/>
              </a:lnTo>
              <a:lnTo>
                <a:pt x="160573" y="31949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91FAD-41BC-0A4F-A72B-5979F5749FFD}">
      <dsp:nvSpPr>
        <dsp:cNvPr id="0" name=""/>
        <dsp:cNvSpPr/>
      </dsp:nvSpPr>
      <dsp:spPr>
        <a:xfrm>
          <a:off x="353828" y="3476254"/>
          <a:ext cx="1713046" cy="55564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Fluids incl. gases, 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vapor, </a:t>
          </a:r>
          <a:r>
            <a:rPr lang="en-US" sz="1800" kern="1200" dirty="0" err="1" smtClean="0">
              <a:solidFill>
                <a:schemeClr val="bg1"/>
              </a:solidFill>
            </a:rPr>
            <a:t>compl</a:t>
          </a:r>
          <a:r>
            <a:rPr lang="en-US" sz="1800" kern="1200" dirty="0" smtClean="0">
              <a:solidFill>
                <a:schemeClr val="bg1"/>
              </a:solidFill>
            </a:rPr>
            <a:t>. fl.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370102" y="3492528"/>
        <a:ext cx="1680498" cy="523096"/>
      </dsp:txXfrm>
    </dsp:sp>
    <dsp:sp modelId="{28D23757-7C96-E14E-BB28-FCB2E9EB33D6}">
      <dsp:nvSpPr>
        <dsp:cNvPr id="0" name=""/>
        <dsp:cNvSpPr/>
      </dsp:nvSpPr>
      <dsp:spPr>
        <a:xfrm>
          <a:off x="193254" y="559122"/>
          <a:ext cx="160573" cy="3889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9509"/>
              </a:lnTo>
              <a:lnTo>
                <a:pt x="160573" y="38895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7523E-9D4F-A941-A63B-DABB0551ED92}">
      <dsp:nvSpPr>
        <dsp:cNvPr id="0" name=""/>
        <dsp:cNvSpPr/>
      </dsp:nvSpPr>
      <dsp:spPr>
        <a:xfrm>
          <a:off x="353828" y="4170809"/>
          <a:ext cx="1713046" cy="555644"/>
        </a:xfrm>
        <a:prstGeom prst="roundRect">
          <a:avLst>
            <a:gd name="adj" fmla="val 10000"/>
          </a:avLst>
        </a:prstGeom>
        <a:solidFill>
          <a:srgbClr val="0000FF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Sample Environ.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FF"/>
              </a:solidFill>
            </a:rPr>
            <a:t>Syst. Integration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370102" y="4187083"/>
        <a:ext cx="1680498" cy="523096"/>
      </dsp:txXfrm>
    </dsp:sp>
    <dsp:sp modelId="{C4B06EAA-70EA-CA48-84C5-A846B72B0B73}">
      <dsp:nvSpPr>
        <dsp:cNvPr id="0" name=""/>
        <dsp:cNvSpPr/>
      </dsp:nvSpPr>
      <dsp:spPr>
        <a:xfrm>
          <a:off x="193254" y="559122"/>
          <a:ext cx="160573" cy="4584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4064"/>
              </a:lnTo>
              <a:lnTo>
                <a:pt x="160573" y="45840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00906-2E99-1542-8D81-3A4074F0B574}">
      <dsp:nvSpPr>
        <dsp:cNvPr id="0" name=""/>
        <dsp:cNvSpPr/>
      </dsp:nvSpPr>
      <dsp:spPr>
        <a:xfrm>
          <a:off x="353828" y="4865364"/>
          <a:ext cx="1713046" cy="555644"/>
        </a:xfrm>
        <a:prstGeom prst="roundRect">
          <a:avLst>
            <a:gd name="adj" fmla="val 10000"/>
          </a:avLst>
        </a:prstGeom>
        <a:solidFill>
          <a:srgbClr val="FBD5B6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75000"/>
                </a:schemeClr>
              </a:solidFill>
            </a:rPr>
            <a:t>Scientific </a:t>
          </a:r>
          <a:r>
            <a:rPr lang="en-US" sz="1800" kern="1200" dirty="0" err="1" smtClean="0">
              <a:solidFill>
                <a:schemeClr val="bg1">
                  <a:lumMod val="75000"/>
                </a:schemeClr>
              </a:solidFill>
            </a:rPr>
            <a:t>Coord</a:t>
          </a:r>
          <a:r>
            <a:rPr lang="en-US" sz="1800" kern="1200" dirty="0" smtClean="0">
              <a:solidFill>
                <a:schemeClr val="bg1">
                  <a:lumMod val="75000"/>
                </a:schemeClr>
              </a:solidFill>
            </a:rPr>
            <a:t>.</a:t>
          </a:r>
        </a:p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>
                  <a:lumMod val="75000"/>
                </a:schemeClr>
              </a:solidFill>
            </a:rPr>
            <a:t>User Office</a:t>
          </a:r>
          <a:endParaRPr lang="en-US" sz="18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70102" y="4881638"/>
        <a:ext cx="1680498" cy="523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00D39-B553-F040-A25A-DBAC5856C932}" type="datetimeFigureOut">
              <a:rPr lang="en-US" smtClean="0"/>
              <a:t>24/02/18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9B711-D19B-5F47-BC1C-B17C2CEB1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3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24/02/18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24/02/18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24/02/18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24/02/18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24/02/18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jpg"/><Relationship Id="rId9" Type="http://schemas.openxmlformats.org/officeDocument/2006/relationships/image" Target="../media/image3.jpe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.jpg"/><Relationship Id="rId9" Type="http://schemas.openxmlformats.org/officeDocument/2006/relationships/image" Target="../media/image3.jpeg"/><Relationship Id="rId10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Mechatronics and Software </a:t>
            </a:r>
            <a:r>
              <a:rPr lang="en-GB" dirty="0" smtClean="0"/>
              <a:t>Integration</a:t>
            </a:r>
            <a:br>
              <a:rPr lang="en-GB" dirty="0" smtClean="0"/>
            </a:br>
            <a:r>
              <a:rPr lang="en-GB" dirty="0" smtClean="0"/>
              <a:t>Progress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200" y="4000500"/>
            <a:ext cx="6400800" cy="2628900"/>
          </a:xfrm>
        </p:spPr>
        <p:txBody>
          <a:bodyPr/>
          <a:lstStyle/>
          <a:p>
            <a:r>
              <a:rPr lang="en-GB" sz="2400" u="sng" dirty="0" smtClean="0">
                <a:solidFill>
                  <a:schemeClr val="bg1"/>
                </a:solidFill>
              </a:rPr>
              <a:t>Anders </a:t>
            </a:r>
            <a:r>
              <a:rPr lang="en-GB" sz="2400" u="sng" dirty="0" smtClean="0">
                <a:solidFill>
                  <a:schemeClr val="bg1"/>
                </a:solidFill>
              </a:rPr>
              <a:t>Pettersson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Andreas </a:t>
            </a:r>
            <a:r>
              <a:rPr lang="en-GB" sz="2400" dirty="0" err="1" smtClean="0">
                <a:solidFill>
                  <a:schemeClr val="bg1"/>
                </a:solidFill>
              </a:rPr>
              <a:t>Hagelberg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err="1" smtClean="0">
                <a:solidFill>
                  <a:schemeClr val="bg1"/>
                </a:solidFill>
              </a:rPr>
              <a:t>Niklas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Ekström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Scientific Activities Division </a:t>
            </a:r>
          </a:p>
          <a:p>
            <a:r>
              <a:rPr lang="en-GB" sz="2400" dirty="0">
                <a:solidFill>
                  <a:schemeClr val="bg1"/>
                </a:solidFill>
              </a:rPr>
              <a:t>SE–STAP </a:t>
            </a:r>
            <a:r>
              <a:rPr lang="en-GB" sz="2400" dirty="0" smtClean="0">
                <a:solidFill>
                  <a:schemeClr val="bg1"/>
                </a:solidFill>
              </a:rPr>
              <a:t>2018 March 16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94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STATUS: Robotics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“Restarting” robotics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 smtClean="0">
                <a:solidFill>
                  <a:srgbClr val="000000"/>
                </a:solidFill>
              </a:rPr>
              <a:t>Heimdal</a:t>
            </a:r>
            <a:r>
              <a:rPr lang="en-GB" dirty="0" smtClean="0">
                <a:solidFill>
                  <a:srgbClr val="000000"/>
                </a:solidFill>
              </a:rPr>
              <a:t> small project on robotic arm (MESI involved)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VR project, inline sample flow/ robotic handling (MESI involved)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MC&amp;A project (ESS robotics baseline) (MESI observer)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MESI will try to setup a ESS forum for </a:t>
            </a:r>
            <a:r>
              <a:rPr lang="en-GB" dirty="0" err="1" smtClean="0">
                <a:solidFill>
                  <a:srgbClr val="000000"/>
                </a:solidFill>
              </a:rPr>
              <a:t>robtics</a:t>
            </a:r>
            <a:r>
              <a:rPr lang="en-GB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GB" sz="2600" dirty="0" smtClean="0">
                <a:solidFill>
                  <a:srgbClr val="000000"/>
                </a:solidFill>
              </a:rPr>
              <a:t>SE Robotics</a:t>
            </a:r>
          </a:p>
          <a:p>
            <a:pPr lvl="1"/>
            <a:r>
              <a:rPr lang="en-GB" sz="2600" dirty="0" smtClean="0">
                <a:solidFill>
                  <a:srgbClr val="000000"/>
                </a:solidFill>
              </a:rPr>
              <a:t>ESS robotics</a:t>
            </a:r>
            <a:endParaRPr lang="en-GB" sz="2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770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MESI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Getting up to speed with DMSC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Surviving the ICS (temporary..) resource crash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“Steer” controls infrastructure (ICS/DMSC) to suit SES</a:t>
            </a:r>
          </a:p>
          <a:p>
            <a:r>
              <a:rPr lang="en-GB" dirty="0">
                <a:solidFill>
                  <a:schemeClr val="tx1"/>
                </a:solidFill>
              </a:rPr>
              <a:t>Provide a structured and functional  “local” (SAD-SE ownership) control system approach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Provide sufficient resources for SES integration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Find </a:t>
            </a:r>
            <a:r>
              <a:rPr lang="en-GB" dirty="0" smtClean="0">
                <a:solidFill>
                  <a:schemeClr val="tx1"/>
                </a:solidFill>
              </a:rPr>
              <a:t>resources for robotics..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609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92967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Thank YOU for your attention!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And ICS, DMSC and MC&amp;A are highly acknowledged for their LARGE part, and good cooperation,  in this development work!</a:t>
            </a:r>
          </a:p>
          <a:p>
            <a:pPr algn="ctr"/>
            <a:r>
              <a:rPr lang="en-GB" dirty="0" smtClean="0"/>
              <a:t>Additional acknowledgement to MC&amp;A for the work on robotics!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Pre-site Workshop </a:t>
            </a:r>
            <a:r>
              <a:rPr lang="en-GB" dirty="0" err="1" smtClean="0"/>
              <a:t>Utgård</a:t>
            </a:r>
            <a:r>
              <a:rPr lang="en-GB" dirty="0" smtClean="0"/>
              <a:t> upgrade, ready Q2 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3 workstation desks + 1 </a:t>
            </a:r>
            <a:r>
              <a:rPr lang="en-GB" dirty="0" err="1" smtClean="0">
                <a:solidFill>
                  <a:srgbClr val="000000"/>
                </a:solidFill>
              </a:rPr>
              <a:t>hotdesk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2 soldering stations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2 project benches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Full network access offices&lt;-&gt;</a:t>
            </a:r>
            <a:r>
              <a:rPr lang="en-GB" dirty="0" err="1" smtClean="0">
                <a:solidFill>
                  <a:srgbClr val="000000"/>
                </a:solidFill>
              </a:rPr>
              <a:t>Utgård</a:t>
            </a:r>
            <a:r>
              <a:rPr lang="en-GB" dirty="0" smtClean="0">
                <a:solidFill>
                  <a:srgbClr val="000000"/>
                </a:solidFill>
              </a:rPr>
              <a:t> (+VPN from outside)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Equipping Integration workshop: tools, electronic components, Cables, connectors, assortment cabinet, Industrial PC’s (mini-PC, </a:t>
            </a:r>
            <a:r>
              <a:rPr lang="en-GB" dirty="0" err="1" smtClean="0">
                <a:solidFill>
                  <a:srgbClr val="000000"/>
                </a:solidFill>
              </a:rPr>
              <a:t>RaspBerryPI</a:t>
            </a:r>
            <a:r>
              <a:rPr lang="en-GB" dirty="0" smtClean="0">
                <a:solidFill>
                  <a:srgbClr val="000000"/>
                </a:solidFill>
              </a:rPr>
              <a:t>(for test), PLC + modules, switches, racks, crates etc..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905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Training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In-house EPICS training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Deep end code dive in </a:t>
            </a:r>
            <a:r>
              <a:rPr lang="en-GB" dirty="0" err="1" smtClean="0">
                <a:solidFill>
                  <a:srgbClr val="000000"/>
                </a:solidFill>
              </a:rPr>
              <a:t>SECoP</a:t>
            </a:r>
            <a:endParaRPr lang="en-GB" dirty="0" smtClean="0">
              <a:solidFill>
                <a:srgbClr val="000000"/>
              </a:solidFill>
            </a:endParaRP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Programmable Logic Controller (PLC) training (</a:t>
            </a:r>
            <a:r>
              <a:rPr lang="en-GB" dirty="0" err="1" smtClean="0">
                <a:solidFill>
                  <a:srgbClr val="000000"/>
                </a:solidFill>
              </a:rPr>
              <a:t>Beckhoff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ISIS visit (ESS ECP meeting + SE/facility tour)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lvl="1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662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Team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185264" y="1344984"/>
            <a:ext cx="2231711" cy="5431500"/>
            <a:chOff x="42727" y="1334122"/>
            <a:chExt cx="2231711" cy="54315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55499" y="1441450"/>
              <a:ext cx="2218939" cy="532417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aphicFrame>
          <p:nvGraphicFramePr>
            <p:cNvPr id="41" name="Diagram 40"/>
            <p:cNvGraphicFramePr/>
            <p:nvPr>
              <p:extLst>
                <p:ext uri="{D42A27DB-BD31-4B8C-83A1-F6EECF244321}">
                  <p14:modId xmlns:p14="http://schemas.microsoft.com/office/powerpoint/2010/main" val="583365679"/>
                </p:ext>
              </p:extLst>
            </p:nvPr>
          </p:nvGraphicFramePr>
          <p:xfrm>
            <a:off x="42727" y="1334122"/>
            <a:ext cx="2099556" cy="54244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42" name="Rounded Rectangle 41"/>
          <p:cNvSpPr/>
          <p:nvPr/>
        </p:nvSpPr>
        <p:spPr bwMode="auto">
          <a:xfrm>
            <a:off x="469899" y="5410200"/>
            <a:ext cx="3007867" cy="738842"/>
          </a:xfrm>
          <a:prstGeom prst="roundRect">
            <a:avLst>
              <a:gd name="adj" fmla="val 3429"/>
            </a:avLst>
          </a:prstGeom>
          <a:noFill/>
          <a:ln w="25400" cap="flat" cmpd="sng" algn="ctr">
            <a:solidFill>
              <a:srgbClr val="0094C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1084316" y="4494116"/>
            <a:ext cx="261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SAMPLE  ENVIRONMENT  </a:t>
            </a:r>
            <a:endParaRPr lang="en-US" b="1" dirty="0"/>
          </a:p>
        </p:txBody>
      </p:sp>
      <p:pic>
        <p:nvPicPr>
          <p:cNvPr id="22" name="Picture 21" descr="nikla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56" y="4372988"/>
            <a:ext cx="1711155" cy="2282440"/>
          </a:xfrm>
          <a:prstGeom prst="rect">
            <a:avLst/>
          </a:prstGeom>
        </p:spPr>
      </p:pic>
      <p:pic>
        <p:nvPicPr>
          <p:cNvPr id="23" name="Picture 22" descr="IMG_000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76" y="4385688"/>
            <a:ext cx="1603524" cy="22824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10448" y="3492748"/>
            <a:ext cx="3365024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GB" sz="2400" dirty="0" smtClean="0"/>
              <a:t>3 Integration Engineers</a:t>
            </a:r>
            <a:endParaRPr lang="en-GB" sz="2400" dirty="0"/>
          </a:p>
          <a:p>
            <a:pPr marL="285750" indent="-285750">
              <a:buFont typeface="Arial"/>
              <a:buChar char="•"/>
            </a:pPr>
            <a:endParaRPr lang="en-GB" sz="24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2771800" y="2564904"/>
            <a:ext cx="6319090" cy="4248472"/>
          </a:xfrm>
          <a:prstGeom prst="roundRect">
            <a:avLst>
              <a:gd name="adj" fmla="val 3429"/>
            </a:avLst>
          </a:prstGeom>
          <a:noFill/>
          <a:ln w="25400" cap="flat" cmpd="sng" algn="ctr">
            <a:solidFill>
              <a:srgbClr val="0094C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1952" y="5397500"/>
            <a:ext cx="785542" cy="8398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483768" y="5422900"/>
            <a:ext cx="785542" cy="711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8367" r="7613"/>
          <a:stretch/>
        </p:blipFill>
        <p:spPr>
          <a:xfrm>
            <a:off x="3174999" y="4385688"/>
            <a:ext cx="1917701" cy="22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6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MESI competences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sp>
        <p:nvSpPr>
          <p:cNvPr id="5" name="Oval 4"/>
          <p:cNvSpPr/>
          <p:nvPr/>
        </p:nvSpPr>
        <p:spPr>
          <a:xfrm>
            <a:off x="2832100" y="1193800"/>
            <a:ext cx="4216400" cy="4216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49300" y="1193800"/>
            <a:ext cx="4216400" cy="4216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778000" y="2641600"/>
            <a:ext cx="4216400" cy="4216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49600" y="3048000"/>
            <a:ext cx="1467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EPICS</a:t>
            </a:r>
          </a:p>
          <a:p>
            <a:pPr algn="ctr"/>
            <a:r>
              <a:rPr lang="en-GB" dirty="0" smtClean="0"/>
              <a:t>Integration</a:t>
            </a:r>
          </a:p>
          <a:p>
            <a:pPr algn="ctr"/>
            <a:r>
              <a:rPr lang="en-GB" dirty="0" smtClean="0"/>
              <a:t>Mechatronics</a:t>
            </a:r>
          </a:p>
          <a:p>
            <a:pPr algn="ctr"/>
            <a:r>
              <a:rPr lang="en-GB" dirty="0" smtClean="0"/>
              <a:t>Workshop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76861" y="2273300"/>
            <a:ext cx="120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Electronics</a:t>
            </a:r>
          </a:p>
          <a:p>
            <a:pPr algn="ctr"/>
            <a:r>
              <a:rPr lang="en-GB" dirty="0" smtClean="0"/>
              <a:t>PLC</a:t>
            </a:r>
          </a:p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32865" y="1943100"/>
            <a:ext cx="1088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SECoP</a:t>
            </a:r>
            <a:endParaRPr lang="en-GB" dirty="0" smtClean="0"/>
          </a:p>
          <a:p>
            <a:pPr algn="ctr"/>
            <a:r>
              <a:rPr lang="en-GB" dirty="0" smtClean="0"/>
              <a:t>Software</a:t>
            </a:r>
          </a:p>
          <a:p>
            <a:pPr algn="ctr"/>
            <a:r>
              <a:rPr lang="en-GB" dirty="0" smtClean="0"/>
              <a:t>Networks</a:t>
            </a:r>
          </a:p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898762" y="5520372"/>
            <a:ext cx="2223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Instrument Interfaces</a:t>
            </a:r>
          </a:p>
          <a:p>
            <a:pPr algn="ctr"/>
            <a:r>
              <a:rPr lang="en-GB" dirty="0" smtClean="0"/>
              <a:t>Planning</a:t>
            </a:r>
          </a:p>
          <a:p>
            <a:pPr algn="ctr"/>
            <a:r>
              <a:rPr lang="en-GB" dirty="0" smtClean="0"/>
              <a:t>Robotics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4749800"/>
            <a:ext cx="21210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Motion -&gt; MC&amp;A</a:t>
            </a:r>
          </a:p>
          <a:p>
            <a:r>
              <a:rPr lang="en-GB" dirty="0" smtClean="0"/>
              <a:t>EPICS -&gt; ICS</a:t>
            </a:r>
          </a:p>
          <a:p>
            <a:r>
              <a:rPr lang="en-GB" dirty="0" smtClean="0"/>
              <a:t>ECS(NICOS) -&gt; DMSC</a:t>
            </a:r>
          </a:p>
          <a:p>
            <a:r>
              <a:rPr lang="en-GB" dirty="0" smtClean="0"/>
              <a:t>SES -&gt; SAD-SE</a:t>
            </a:r>
          </a:p>
          <a:p>
            <a:r>
              <a:rPr lang="en-GB" dirty="0" smtClean="0"/>
              <a:t>XXX -&gt; 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298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progress 2017: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00"/>
                </a:solidFill>
              </a:rPr>
              <a:t>LakeShore</a:t>
            </a:r>
            <a:r>
              <a:rPr lang="en-GB" dirty="0" smtClean="0">
                <a:solidFill>
                  <a:srgbClr val="000000"/>
                </a:solidFill>
              </a:rPr>
              <a:t> 336 calibration curve download + curve selection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Full network booting + IOC </a:t>
            </a:r>
            <a:r>
              <a:rPr lang="en-GB" dirty="0" err="1" smtClean="0">
                <a:solidFill>
                  <a:srgbClr val="000000"/>
                </a:solidFill>
              </a:rPr>
              <a:t>startup</a:t>
            </a:r>
            <a:r>
              <a:rPr lang="en-GB" dirty="0" smtClean="0">
                <a:solidFill>
                  <a:srgbClr val="000000"/>
                </a:solidFill>
              </a:rPr>
              <a:t> available/tested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2 systems running on test hardware (</a:t>
            </a:r>
            <a:r>
              <a:rPr lang="en-GB" dirty="0" err="1" smtClean="0">
                <a:solidFill>
                  <a:srgbClr val="000000"/>
                </a:solidFill>
              </a:rPr>
              <a:t>Fitlet</a:t>
            </a:r>
            <a:r>
              <a:rPr lang="en-GB" dirty="0" smtClean="0">
                <a:solidFill>
                  <a:srgbClr val="000000"/>
                </a:solidFill>
              </a:rPr>
              <a:t> mini-PC)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Managed to integrated spectrometer </a:t>
            </a:r>
            <a:r>
              <a:rPr lang="en-GB" dirty="0" err="1" smtClean="0">
                <a:solidFill>
                  <a:srgbClr val="000000"/>
                </a:solidFill>
              </a:rPr>
              <a:t>properitory</a:t>
            </a:r>
            <a:r>
              <a:rPr lang="en-GB" dirty="0" smtClean="0">
                <a:solidFill>
                  <a:srgbClr val="000000"/>
                </a:solidFill>
              </a:rPr>
              <a:t> driver</a:t>
            </a:r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3 SE devices integrated into ECS (simple integration)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First SE PLC integration to EPICS tested.  </a:t>
            </a:r>
          </a:p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056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Patch panel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Potentially based on 19inch rack form factor</a:t>
            </a:r>
          </a:p>
          <a:p>
            <a:pPr lvl="1"/>
            <a:r>
              <a:rPr lang="en-GB" dirty="0" err="1" smtClean="0">
                <a:solidFill>
                  <a:schemeClr val="tx1"/>
                </a:solidFill>
              </a:rPr>
              <a:t>Spec’ed</a:t>
            </a:r>
            <a:r>
              <a:rPr lang="en-GB" dirty="0" smtClean="0">
                <a:solidFill>
                  <a:schemeClr val="tx1"/>
                </a:solidFill>
              </a:rPr>
              <a:t> according to reference document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Prototype build in progress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Functional prototype to be installed (2 sided) in mock-up cave.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9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What has been </a:t>
            </a:r>
            <a:r>
              <a:rPr lang="en-GB" sz="1600" dirty="0" err="1" smtClean="0">
                <a:solidFill>
                  <a:srgbClr val="000000"/>
                </a:solidFill>
              </a:rPr>
              <a:t>achievend</a:t>
            </a:r>
            <a:r>
              <a:rPr lang="en-GB" sz="1600" dirty="0" smtClean="0">
                <a:solidFill>
                  <a:srgbClr val="000000"/>
                </a:solidFill>
              </a:rPr>
              <a:t> 2017</a:t>
            </a:r>
          </a:p>
          <a:p>
            <a:r>
              <a:rPr lang="en-GB" sz="1600" dirty="0" smtClean="0">
                <a:solidFill>
                  <a:srgbClr val="000000"/>
                </a:solidFill>
              </a:rPr>
              <a:t>Instrumnet interaction</a:t>
            </a:r>
          </a:p>
          <a:p>
            <a:r>
              <a:rPr lang="en-GB" sz="1600" dirty="0" smtClean="0">
                <a:solidFill>
                  <a:srgbClr val="000000"/>
                </a:solidFill>
              </a:rPr>
              <a:t>planning </a:t>
            </a:r>
          </a:p>
          <a:p>
            <a:r>
              <a:rPr lang="en-GB" sz="1600" dirty="0" smtClean="0">
                <a:solidFill>
                  <a:srgbClr val="000000"/>
                </a:solidFill>
              </a:rPr>
              <a:t>Budget</a:t>
            </a:r>
          </a:p>
          <a:p>
            <a:r>
              <a:rPr lang="en-GB" sz="1600" dirty="0" smtClean="0">
                <a:solidFill>
                  <a:srgbClr val="000000"/>
                </a:solidFill>
              </a:rPr>
              <a:t>Control structure</a:t>
            </a:r>
          </a:p>
          <a:p>
            <a:endParaRPr lang="en-GB" sz="16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016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Introduction: </a:t>
            </a:r>
            <a:r>
              <a:rPr lang="en-GB" dirty="0" smtClean="0"/>
              <a:t>                                         </a:t>
            </a:r>
            <a:r>
              <a:rPr lang="en-GB" dirty="0" smtClean="0"/>
              <a:t>Sample Environment Control structure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14300" y="4927600"/>
            <a:ext cx="335220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MESI provide: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Control hardware</a:t>
            </a:r>
            <a:r>
              <a:rPr lang="en-GB" dirty="0" smtClean="0"/>
              <a:t>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PLC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Algorithms/Logic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Sequences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Coordinating ICS/DMSC efforts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51000" y="1435100"/>
            <a:ext cx="3873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Integrated Contro</a:t>
            </a:r>
            <a:r>
              <a:rPr lang="en-GB" b="1" u="sng" dirty="0" smtClean="0"/>
              <a:t>l Systems Division</a:t>
            </a:r>
          </a:p>
          <a:p>
            <a:r>
              <a:rPr lang="en-GB" b="1" u="sng" dirty="0" smtClean="0"/>
              <a:t>(ICS) contribution:</a:t>
            </a:r>
            <a:endParaRPr lang="en-GB" b="1" u="sng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EPICS integration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Engineering UI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err="1" smtClean="0"/>
              <a:t>Archiver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Network booting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36446" y="1422400"/>
            <a:ext cx="33075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Data Management and Software </a:t>
            </a:r>
          </a:p>
          <a:p>
            <a:r>
              <a:rPr lang="en-GB" b="1" u="sng" dirty="0" smtClean="0"/>
              <a:t>Centre (D</a:t>
            </a:r>
            <a:r>
              <a:rPr lang="en-GB" b="1" u="sng" dirty="0" smtClean="0"/>
              <a:t>MSC) contribution:</a:t>
            </a:r>
            <a:endParaRPr lang="en-GB" b="1" u="sng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ECS NICOS integration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User interface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Scripting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Data collection</a:t>
            </a:r>
          </a:p>
          <a:p>
            <a:pPr marL="285750" indent="-285750">
              <a:buFont typeface="Arial"/>
              <a:buChar char="•"/>
            </a:pP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14300" y="3378200"/>
            <a:ext cx="1587500" cy="154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SES</a:t>
            </a:r>
            <a:endParaRPr lang="en-GB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2222500" y="3416300"/>
            <a:ext cx="1587500" cy="154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EPICS</a:t>
            </a:r>
            <a:endParaRPr lang="en-GB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6413500" y="3403600"/>
            <a:ext cx="1587500" cy="154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ECS</a:t>
            </a:r>
            <a:endParaRPr lang="en-GB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4330700" y="3416300"/>
            <a:ext cx="1587500" cy="1549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 err="1" smtClean="0"/>
              <a:t>SECoP</a:t>
            </a:r>
            <a:endParaRPr lang="en-GB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30700" y="5105400"/>
            <a:ext cx="3275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err="1" smtClean="0"/>
              <a:t>SECoP</a:t>
            </a:r>
            <a:r>
              <a:rPr lang="en-GB" b="1" i="1" u="sng" dirty="0" smtClean="0"/>
              <a:t>:</a:t>
            </a:r>
            <a:endParaRPr lang="en-GB" b="1" i="1" u="sng" dirty="0" smtClean="0"/>
          </a:p>
          <a:p>
            <a:pPr marL="285750" indent="-285750">
              <a:buFont typeface="Arial"/>
              <a:buChar char="•"/>
            </a:pPr>
            <a:r>
              <a:rPr lang="en-GB" i="1" dirty="0" smtClean="0"/>
              <a:t>SINE2020 </a:t>
            </a:r>
          </a:p>
          <a:p>
            <a:pPr marL="285750" indent="-285750">
              <a:buFont typeface="Arial"/>
              <a:buChar char="•"/>
            </a:pPr>
            <a:r>
              <a:rPr lang="en-GB" i="1" dirty="0" smtClean="0"/>
              <a:t>Providing a standard protocol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784600" y="1701800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Plug and Play 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Network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Timestamp</a:t>
            </a:r>
          </a:p>
          <a:p>
            <a:endParaRPr lang="en-GB" dirty="0"/>
          </a:p>
        </p:txBody>
      </p:sp>
      <p:sp>
        <p:nvSpPr>
          <p:cNvPr id="16" name="Left-Right Arrow 15"/>
          <p:cNvSpPr/>
          <p:nvPr/>
        </p:nvSpPr>
        <p:spPr>
          <a:xfrm>
            <a:off x="1524000" y="4051300"/>
            <a:ext cx="863600" cy="319532"/>
          </a:xfrm>
          <a:prstGeom prst="leftRightArrow">
            <a:avLst>
              <a:gd name="adj1" fmla="val 18203"/>
              <a:gd name="adj2" fmla="val 50000"/>
            </a:avLst>
          </a:prstGeom>
          <a:solidFill>
            <a:srgbClr val="FDEA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-Right Arrow 16"/>
          <p:cNvSpPr/>
          <p:nvPr/>
        </p:nvSpPr>
        <p:spPr>
          <a:xfrm>
            <a:off x="3644900" y="4051300"/>
            <a:ext cx="863600" cy="319532"/>
          </a:xfrm>
          <a:prstGeom prst="leftRightArrow">
            <a:avLst>
              <a:gd name="adj1" fmla="val 18203"/>
              <a:gd name="adj2" fmla="val 50000"/>
            </a:avLst>
          </a:prstGeom>
          <a:solidFill>
            <a:srgbClr val="FDEA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-Right Arrow 17"/>
          <p:cNvSpPr/>
          <p:nvPr/>
        </p:nvSpPr>
        <p:spPr>
          <a:xfrm>
            <a:off x="5740400" y="4038600"/>
            <a:ext cx="863600" cy="319532"/>
          </a:xfrm>
          <a:prstGeom prst="leftRightArrow">
            <a:avLst>
              <a:gd name="adj1" fmla="val 18203"/>
              <a:gd name="adj2" fmla="val 50000"/>
            </a:avLst>
          </a:prstGeom>
          <a:solidFill>
            <a:srgbClr val="FDEA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70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79"/>
          <p:cNvSpPr/>
          <p:nvPr/>
        </p:nvSpPr>
        <p:spPr>
          <a:xfrm>
            <a:off x="302682" y="1561571"/>
            <a:ext cx="1864783" cy="1583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/>
          <p:cNvSpPr/>
          <p:nvPr/>
        </p:nvSpPr>
        <p:spPr>
          <a:xfrm>
            <a:off x="0" y="1561571"/>
            <a:ext cx="1530235" cy="21658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410767" y="1561571"/>
            <a:ext cx="4802833" cy="1283231"/>
          </a:xfrm>
          <a:prstGeom prst="roundRect">
            <a:avLst>
              <a:gd name="adj" fmla="val 12708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ESS Experiment Control System - ECS</a:t>
            </a:r>
          </a:p>
          <a:p>
            <a:pPr algn="ctr"/>
            <a:endParaRPr lang="en-GB" dirty="0" smtClean="0">
              <a:solidFill>
                <a:srgbClr val="000000"/>
              </a:solidFill>
            </a:endParaRPr>
          </a:p>
          <a:p>
            <a:pPr algn="ctr"/>
            <a:endParaRPr lang="en-GB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19601" y="4939409"/>
            <a:ext cx="1369367" cy="1701801"/>
          </a:xfrm>
          <a:prstGeom prst="roundRect">
            <a:avLst>
              <a:gd name="adj" fmla="val 1094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2" name="Rounded Rectangle 11"/>
          <p:cNvSpPr/>
          <p:nvPr/>
        </p:nvSpPr>
        <p:spPr>
          <a:xfrm>
            <a:off x="83257" y="1697039"/>
            <a:ext cx="861482" cy="406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High level logic 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845" y="2695170"/>
            <a:ext cx="861484" cy="406400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Mid level logic 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668" y="3216557"/>
            <a:ext cx="861484" cy="406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Low level logic 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0851" y="1684109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User scripts. High level abstractions.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941917" y="3248237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Drivers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941917" y="2635901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Safety critical functions</a:t>
            </a:r>
            <a:endParaRPr lang="en-GB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80434" y="2196575"/>
            <a:ext cx="861483" cy="406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Mid level logic  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1917" y="2248678"/>
            <a:ext cx="1335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Complex setups </a:t>
            </a:r>
            <a:endParaRPr lang="en-GB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375151" y="6581001"/>
            <a:ext cx="156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Stand alone SEE setup</a:t>
            </a:r>
            <a:endParaRPr lang="en-GB" sz="1200" dirty="0"/>
          </a:p>
        </p:txBody>
      </p:sp>
      <p:cxnSp>
        <p:nvCxnSpPr>
          <p:cNvPr id="142" name="Straight Connector 141"/>
          <p:cNvCxnSpPr/>
          <p:nvPr/>
        </p:nvCxnSpPr>
        <p:spPr>
          <a:xfrm flipV="1">
            <a:off x="5115300" y="2425174"/>
            <a:ext cx="0" cy="2507071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5126452" y="5516729"/>
            <a:ext cx="0" cy="40693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 rot="16200000" flipV="1">
            <a:off x="4837771" y="5386841"/>
            <a:ext cx="952500" cy="298936"/>
          </a:xfrm>
          <a:prstGeom prst="bentConnector3">
            <a:avLst>
              <a:gd name="adj1" fmla="val 50000"/>
            </a:avLst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 rot="5400000" flipH="1" flipV="1">
            <a:off x="4327412" y="5469633"/>
            <a:ext cx="952500" cy="133352"/>
          </a:xfrm>
          <a:prstGeom prst="bentConnector3">
            <a:avLst>
              <a:gd name="adj1" fmla="val 27333"/>
            </a:avLst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075867" y="5460705"/>
            <a:ext cx="579767" cy="252372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PLC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36986" y="5060058"/>
            <a:ext cx="848798" cy="370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 cmpd="sng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IOC</a:t>
            </a:r>
          </a:p>
          <a:p>
            <a:pPr algn="ctr"/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559301" y="5977253"/>
            <a:ext cx="432424" cy="2574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SEE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5287318" y="5977253"/>
            <a:ext cx="450849" cy="24112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SEE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4908436" y="5897321"/>
            <a:ext cx="425565" cy="2767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SEE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536693" y="1678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Envisaged SE Control System Structure: Device level</a:t>
            </a:r>
            <a:endParaRPr lang="en-GB" dirty="0"/>
          </a:p>
        </p:txBody>
      </p:sp>
      <p:sp>
        <p:nvSpPr>
          <p:cNvPr id="70" name="Rounded Rectangle 69"/>
          <p:cNvSpPr/>
          <p:nvPr/>
        </p:nvSpPr>
        <p:spPr>
          <a:xfrm>
            <a:off x="4637026" y="6360247"/>
            <a:ext cx="897466" cy="21558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UPS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2431505" y="3236454"/>
            <a:ext cx="1532934" cy="17085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ESS Timing System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2578101" y="1926531"/>
            <a:ext cx="4474632" cy="55613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User Interface</a:t>
            </a:r>
          </a:p>
          <a:p>
            <a:pPr algn="ctr"/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34" name="Rounded Rectangle 233"/>
          <p:cNvSpPr/>
          <p:nvPr/>
        </p:nvSpPr>
        <p:spPr>
          <a:xfrm>
            <a:off x="4800481" y="5254992"/>
            <a:ext cx="745077" cy="1420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solidFill>
                  <a:srgbClr val="000000"/>
                </a:solidFill>
              </a:rPr>
              <a:t>Drivers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2429933" y="3454214"/>
            <a:ext cx="1524000" cy="161053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Safety Switch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72466"/>
            <a:ext cx="3962400" cy="302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dirty="0" smtClean="0"/>
              <a:t>Industrial computer for each device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dirty="0" smtClean="0"/>
              <a:t>Can use instrument control rack/pc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dirty="0" smtClean="0"/>
              <a:t>Motion </a:t>
            </a:r>
            <a:r>
              <a:rPr lang="en-GB" dirty="0"/>
              <a:t>control supported by MC&amp;A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dirty="0" smtClean="0"/>
              <a:t>Industrial PLC used as toolbox for development and implementation of demanding systems.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dirty="0" smtClean="0"/>
              <a:t>EPICS very capable in drivers to different SEE</a:t>
            </a:r>
          </a:p>
          <a:p>
            <a:pPr marL="285750" indent="-285750">
              <a:buFont typeface="Arial"/>
              <a:buChar char="•"/>
            </a:pPr>
            <a:endParaRPr lang="en-GB" dirty="0"/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6667421" y="2355851"/>
            <a:ext cx="0" cy="3919886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6349961" y="5820290"/>
            <a:ext cx="556375" cy="836027"/>
          </a:xfrm>
          <a:prstGeom prst="roundRect">
            <a:avLst>
              <a:gd name="adj" fmla="val 1094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10" name="Rounded Rectangle 109"/>
          <p:cNvSpPr/>
          <p:nvPr/>
        </p:nvSpPr>
        <p:spPr>
          <a:xfrm>
            <a:off x="6381711" y="5871674"/>
            <a:ext cx="495223" cy="3434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1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IOC</a:t>
            </a:r>
          </a:p>
          <a:p>
            <a:pPr algn="ctr"/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6455601" y="6322633"/>
            <a:ext cx="432424" cy="2574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SEE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6455601" y="6104201"/>
            <a:ext cx="312512" cy="786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2578101" y="2582332"/>
            <a:ext cx="4406900" cy="19591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Data aggregator/Experiment Control/Data management etc.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2410768" y="2907772"/>
            <a:ext cx="4591166" cy="216428"/>
          </a:xfrm>
          <a:prstGeom prst="round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EPICS </a:t>
            </a:r>
            <a:r>
              <a:rPr lang="en-GB" sz="1200" dirty="0" err="1" smtClean="0">
                <a:solidFill>
                  <a:srgbClr val="000000"/>
                </a:solidFill>
              </a:rPr>
              <a:t>ChannelAccess</a:t>
            </a:r>
            <a:r>
              <a:rPr lang="en-GB" sz="1200" dirty="0" smtClean="0">
                <a:solidFill>
                  <a:srgbClr val="000000"/>
                </a:solidFill>
              </a:rPr>
              <a:t>/</a:t>
            </a:r>
            <a:r>
              <a:rPr lang="en-GB" sz="1200" dirty="0" err="1" smtClean="0">
                <a:solidFill>
                  <a:srgbClr val="000000"/>
                </a:solidFill>
              </a:rPr>
              <a:t>pvAccess</a:t>
            </a:r>
            <a:r>
              <a:rPr lang="en-GB" sz="1200" dirty="0" smtClean="0">
                <a:solidFill>
                  <a:srgbClr val="000000"/>
                </a:solidFill>
              </a:rPr>
              <a:t> (ICS)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47384" y="2226733"/>
            <a:ext cx="4320684" cy="2053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rgbClr val="000000"/>
                </a:solidFill>
              </a:rPr>
              <a:t>User scripting / High level abstractions 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3266" y="3801533"/>
            <a:ext cx="1111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EPICS/</a:t>
            </a:r>
            <a:r>
              <a:rPr lang="en-GB" sz="1400" dirty="0" err="1" smtClean="0"/>
              <a:t>SECoP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718227" y="1117600"/>
            <a:ext cx="448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EPICS = Experimental Physics and Industrial Control System</a:t>
            </a:r>
            <a:endParaRPr lang="en-GB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729465" y="728133"/>
            <a:ext cx="289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PLC = Programmable Logic Controller</a:t>
            </a:r>
          </a:p>
          <a:p>
            <a:r>
              <a:rPr lang="en-GB" sz="1400" dirty="0" smtClean="0"/>
              <a:t>IOC = Input Output Controller (EPICS)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4312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0" grpId="1" animBg="1"/>
      <p:bldP spid="179" grpId="0" animBg="1"/>
      <p:bldP spid="36" grpId="0" animBg="1"/>
      <p:bldP spid="3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6" grpId="1"/>
      <p:bldP spid="17" grpId="0"/>
      <p:bldP spid="18" grpId="0" animBg="1"/>
      <p:bldP spid="18" grpId="1" animBg="1"/>
      <p:bldP spid="19" grpId="0"/>
      <p:bldP spid="19" grpId="1"/>
      <p:bldP spid="37" grpId="0"/>
      <p:bldP spid="25" grpId="0" animBg="1"/>
      <p:bldP spid="25" grpId="1" animBg="1"/>
      <p:bldP spid="28" grpId="0" animBg="1"/>
      <p:bldP spid="28" grpId="1" animBg="1"/>
      <p:bldP spid="136" grpId="0" animBg="1"/>
      <p:bldP spid="136" grpId="1" animBg="1"/>
      <p:bldP spid="137" grpId="0" animBg="1"/>
      <p:bldP spid="137" grpId="1" animBg="1"/>
      <p:bldP spid="141" grpId="0" animBg="1"/>
      <p:bldP spid="141" grpId="1" animBg="1"/>
      <p:bldP spid="70" grpId="0" animBg="1"/>
      <p:bldP spid="70" grpId="1" animBg="1"/>
      <p:bldP spid="101" grpId="0" animBg="1"/>
      <p:bldP spid="234" grpId="0" animBg="1"/>
      <p:bldP spid="234" grpId="1" animBg="1"/>
      <p:bldP spid="95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6" grpId="0" animBg="1"/>
      <p:bldP spid="116" grpId="1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ounded Rectangle 132"/>
          <p:cNvSpPr/>
          <p:nvPr/>
        </p:nvSpPr>
        <p:spPr>
          <a:xfrm>
            <a:off x="4102100" y="1854200"/>
            <a:ext cx="3905250" cy="1511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ounded Rectangle 131"/>
          <p:cNvSpPr/>
          <p:nvPr/>
        </p:nvSpPr>
        <p:spPr>
          <a:xfrm>
            <a:off x="3549650" y="3524250"/>
            <a:ext cx="3905250" cy="106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ounded Rectangle 130"/>
          <p:cNvSpPr/>
          <p:nvPr/>
        </p:nvSpPr>
        <p:spPr>
          <a:xfrm>
            <a:off x="3479799" y="5715000"/>
            <a:ext cx="4584701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4089400" y="2063750"/>
            <a:ext cx="584200" cy="4298950"/>
          </a:xfrm>
          <a:prstGeom prst="line">
            <a:avLst/>
          </a:prstGeom>
          <a:ln w="19050" cmpd="sng">
            <a:solidFill>
              <a:srgbClr val="E46C0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943350" y="3733800"/>
            <a:ext cx="133350" cy="2667000"/>
          </a:xfrm>
          <a:prstGeom prst="line">
            <a:avLst/>
          </a:prstGeom>
          <a:ln w="19050" cmpd="sng">
            <a:solidFill>
              <a:srgbClr val="E46C0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33450" y="5391150"/>
            <a:ext cx="3003550" cy="876300"/>
          </a:xfrm>
          <a:prstGeom prst="line">
            <a:avLst/>
          </a:prstGeom>
          <a:ln w="19050" cmpd="sng">
            <a:solidFill>
              <a:srgbClr val="E46C0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927100" y="6292851"/>
            <a:ext cx="3162300" cy="209549"/>
          </a:xfrm>
          <a:prstGeom prst="line">
            <a:avLst/>
          </a:prstGeom>
          <a:ln w="19050" cmpd="sng">
            <a:solidFill>
              <a:srgbClr val="E46C0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797050" y="3352800"/>
            <a:ext cx="2381250" cy="3067050"/>
          </a:xfrm>
          <a:prstGeom prst="line">
            <a:avLst/>
          </a:prstGeom>
          <a:ln w="19050" cmpd="sng">
            <a:solidFill>
              <a:srgbClr val="E46C0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23950" y="4305300"/>
            <a:ext cx="3041650" cy="2051050"/>
          </a:xfrm>
          <a:prstGeom prst="line">
            <a:avLst/>
          </a:prstGeom>
          <a:ln w="19050" cmpd="sng">
            <a:solidFill>
              <a:srgbClr val="E46C0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flipV="1">
            <a:off x="3895648" y="6118458"/>
            <a:ext cx="365201" cy="3652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Envisaged SE Control Infrastructure: Facility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15615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 flipV="1">
            <a:off x="3973809" y="6192658"/>
            <a:ext cx="216000" cy="216000"/>
          </a:xfrm>
          <a:prstGeom prst="ellipse">
            <a:avLst/>
          </a:prstGeom>
          <a:solidFill>
            <a:srgbClr val="1E91D5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10" name="Oval 9"/>
          <p:cNvSpPr>
            <a:spLocks/>
          </p:cNvSpPr>
          <p:nvPr/>
        </p:nvSpPr>
        <p:spPr>
          <a:xfrm flipV="1">
            <a:off x="3831710" y="3622208"/>
            <a:ext cx="216000" cy="216000"/>
          </a:xfrm>
          <a:prstGeom prst="ellipse">
            <a:avLst/>
          </a:prstGeom>
          <a:solidFill>
            <a:srgbClr val="1E91D5"/>
          </a:solidFill>
          <a:ln w="190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 flipV="1">
            <a:off x="4559265" y="1942499"/>
            <a:ext cx="216000" cy="216000"/>
          </a:xfrm>
          <a:prstGeom prst="ellipse">
            <a:avLst/>
          </a:prstGeom>
          <a:solidFill>
            <a:srgbClr val="1E91D5"/>
          </a:solidFill>
          <a:ln w="190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69" name="Oval 68"/>
          <p:cNvSpPr/>
          <p:nvPr/>
        </p:nvSpPr>
        <p:spPr>
          <a:xfrm flipV="1">
            <a:off x="713538" y="3865658"/>
            <a:ext cx="918386" cy="9183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48663" y="4214688"/>
            <a:ext cx="64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Helvetica"/>
                <a:cs typeface="Helvetica"/>
              </a:rPr>
              <a:t>EPICS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74" name="Oval 73"/>
          <p:cNvSpPr/>
          <p:nvPr/>
        </p:nvSpPr>
        <p:spPr>
          <a:xfrm flipV="1">
            <a:off x="419445" y="4892973"/>
            <a:ext cx="918386" cy="9183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2984" y="5103724"/>
            <a:ext cx="104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Helvetica"/>
                <a:cs typeface="Helvetica"/>
              </a:rPr>
              <a:t>Network boot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81" name="Oval 80"/>
          <p:cNvSpPr/>
          <p:nvPr/>
        </p:nvSpPr>
        <p:spPr>
          <a:xfrm flipV="1">
            <a:off x="348190" y="6009464"/>
            <a:ext cx="918386" cy="9183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1565" y="6233414"/>
            <a:ext cx="74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Helvetica"/>
                <a:cs typeface="Helvetica"/>
              </a:rPr>
              <a:t>Data </a:t>
            </a:r>
          </a:p>
          <a:p>
            <a:pPr algn="ctr"/>
            <a:r>
              <a:rPr lang="en-GB" sz="1200" dirty="0" err="1" smtClean="0">
                <a:latin typeface="Helvetica"/>
                <a:cs typeface="Helvetica"/>
              </a:rPr>
              <a:t>Archiver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86" name="Oval 85"/>
          <p:cNvSpPr/>
          <p:nvPr/>
        </p:nvSpPr>
        <p:spPr>
          <a:xfrm flipV="1">
            <a:off x="1434981" y="2996669"/>
            <a:ext cx="918386" cy="9183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60064" y="3038565"/>
            <a:ext cx="89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Helvetica"/>
                <a:cs typeface="Helvetica"/>
              </a:rPr>
              <a:t>EE modules on NFS server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041900" y="3524250"/>
            <a:ext cx="235192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elvetica"/>
                <a:cs typeface="Helvetica"/>
              </a:rPr>
              <a:t>Instrument B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solidFill>
                  <a:srgbClr val="660066"/>
                </a:solidFill>
                <a:latin typeface="Helvetica"/>
                <a:cs typeface="Helvetica"/>
              </a:rPr>
              <a:t>SE Equipment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solidFill>
                  <a:srgbClr val="660066"/>
                </a:solidFill>
                <a:latin typeface="Helvetica"/>
                <a:cs typeface="Helvetica"/>
              </a:rPr>
              <a:t>Mini-PC </a:t>
            </a:r>
            <a:endParaRPr lang="en-GB" sz="1200" dirty="0">
              <a:solidFill>
                <a:srgbClr val="660066"/>
              </a:solidFill>
              <a:latin typeface="Helvetica"/>
              <a:cs typeface="Helvetica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solidFill>
                  <a:srgbClr val="660066"/>
                </a:solidFill>
                <a:latin typeface="Helvetica"/>
                <a:cs typeface="Helvetica"/>
              </a:rPr>
              <a:t>EPICS IOC (control software)</a:t>
            </a:r>
            <a:endParaRPr lang="en-GB" sz="1200" dirty="0">
              <a:solidFill>
                <a:srgbClr val="660066"/>
              </a:solidFill>
              <a:latin typeface="Helvetica"/>
              <a:cs typeface="Helvetica"/>
            </a:endParaRPr>
          </a:p>
          <a:p>
            <a:endParaRPr lang="en-GB" sz="1400" dirty="0">
              <a:latin typeface="Helvetica"/>
              <a:cs typeface="Helvetica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099050" y="1835150"/>
            <a:ext cx="2993127" cy="169277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elvetica"/>
                <a:cs typeface="Helvetica"/>
              </a:rPr>
              <a:t>Instrument A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solidFill>
                  <a:srgbClr val="660066"/>
                </a:solidFill>
                <a:latin typeface="Helvetica"/>
                <a:cs typeface="Helvetica"/>
              </a:rPr>
              <a:t>SE Equipment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Control rack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Industrial PC 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solidFill>
                  <a:srgbClr val="660066"/>
                </a:solidFill>
                <a:latin typeface="Helvetica"/>
                <a:cs typeface="Helvetica"/>
              </a:rPr>
              <a:t>EPICS IOC (control software)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solidFill>
                  <a:srgbClr val="660066"/>
                </a:solidFill>
                <a:latin typeface="Helvetica"/>
                <a:cs typeface="Helvetica"/>
              </a:rPr>
              <a:t>Local g</a:t>
            </a:r>
            <a:r>
              <a:rPr lang="en-GB" sz="1200" dirty="0" smtClean="0">
                <a:solidFill>
                  <a:srgbClr val="660066"/>
                </a:solidFill>
                <a:latin typeface="Helvetica"/>
                <a:cs typeface="Helvetica"/>
              </a:rPr>
              <a:t>raphical Interface (EPICS</a:t>
            </a:r>
            <a:r>
              <a:rPr lang="en-GB" sz="1200" smtClean="0">
                <a:solidFill>
                  <a:srgbClr val="660066"/>
                </a:solidFill>
                <a:latin typeface="Helvetica"/>
                <a:cs typeface="Helvetica"/>
              </a:rPr>
              <a:t>/CSS)</a:t>
            </a:r>
            <a:endParaRPr lang="en-GB" sz="1200" dirty="0">
              <a:solidFill>
                <a:srgbClr val="660066"/>
              </a:solidFill>
              <a:latin typeface="Helvetica"/>
              <a:cs typeface="Helvetica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Utility supplies controls (PLC)</a:t>
            </a:r>
          </a:p>
          <a:p>
            <a:endParaRPr lang="en-GB" sz="1400" dirty="0">
              <a:latin typeface="Helvetica"/>
              <a:cs typeface="Helvetica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041899" y="5743190"/>
            <a:ext cx="3556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/>
                <a:cs typeface="Helvetica"/>
              </a:rPr>
              <a:t>User Control PC 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latin typeface="Helvetica"/>
                <a:cs typeface="Helvetica"/>
              </a:rPr>
              <a:t>NICOS2 </a:t>
            </a:r>
            <a:r>
              <a:rPr lang="en-GB" sz="1200" dirty="0" smtClean="0">
                <a:latin typeface="Helvetica"/>
                <a:cs typeface="Helvetica"/>
              </a:rPr>
              <a:t>– Experiment Control System</a:t>
            </a:r>
            <a:endParaRPr lang="en-GB" sz="1200" dirty="0">
              <a:latin typeface="Helvetica"/>
              <a:cs typeface="Helvetica"/>
            </a:endParaRPr>
          </a:p>
          <a:p>
            <a:pPr marL="628650" lvl="1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Scripting</a:t>
            </a:r>
            <a:endParaRPr lang="en-GB" sz="1200" dirty="0">
              <a:latin typeface="Helvetica"/>
              <a:cs typeface="Helvetica"/>
            </a:endParaRPr>
          </a:p>
          <a:p>
            <a:pPr marL="628650" lvl="1" indent="-171450">
              <a:buFont typeface="Arial"/>
              <a:buChar char="•"/>
            </a:pPr>
            <a:r>
              <a:rPr lang="en-GB" sz="1200" dirty="0">
                <a:latin typeface="Helvetica"/>
                <a:cs typeface="Helvetica"/>
              </a:rPr>
              <a:t>Plotting </a:t>
            </a:r>
            <a:endParaRPr lang="en-GB" sz="1200" dirty="0" smtClean="0">
              <a:latin typeface="Helvetica"/>
              <a:cs typeface="Helvetica"/>
            </a:endParaRPr>
          </a:p>
          <a:p>
            <a:pPr marL="628650" lvl="1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High level logic/abstractions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952500" y="2032000"/>
            <a:ext cx="1485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/>
                <a:cs typeface="Helvetica"/>
              </a:rPr>
              <a:t>ICS services</a:t>
            </a:r>
          </a:p>
          <a:p>
            <a:endParaRPr lang="en-GB" sz="14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500" y="1409700"/>
            <a:ext cx="726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ALL instruments WILL be connected to EPICS (the control system backbone) 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3465" y="889000"/>
            <a:ext cx="289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PLC = Programmable Logic Controller</a:t>
            </a:r>
          </a:p>
          <a:p>
            <a:r>
              <a:rPr lang="en-GB" sz="1400" dirty="0" smtClean="0"/>
              <a:t>IOC = Input Output Controller (EPICS)</a:t>
            </a:r>
            <a:endParaRPr lang="en-GB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077200" y="6324600"/>
            <a:ext cx="626533" cy="846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97393" y="6112930"/>
            <a:ext cx="446607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DK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4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2" grpId="0" animBg="1"/>
      <p:bldP spid="64" grpId="0" animBg="1"/>
      <p:bldP spid="10" grpId="0" animBg="1"/>
      <p:bldP spid="11" grpId="0" animBg="1"/>
      <p:bldP spid="69" grpId="0" animBg="1"/>
      <p:bldP spid="70" grpId="0"/>
      <p:bldP spid="74" grpId="0" animBg="1"/>
      <p:bldP spid="75" grpId="0"/>
      <p:bldP spid="81" grpId="0" animBg="1"/>
      <p:bldP spid="82" grpId="0"/>
      <p:bldP spid="86" grpId="0" animBg="1"/>
      <p:bldP spid="87" grpId="0"/>
      <p:bldP spid="118" grpId="0"/>
      <p:bldP spid="119" grpId="0"/>
      <p:bldP spid="121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Screen Shot 2015-09-23 at 16.08.3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r="171"/>
          <a:stretch/>
        </p:blipFill>
        <p:spPr>
          <a:xfrm>
            <a:off x="1462110" y="1488971"/>
            <a:ext cx="3720508" cy="5165829"/>
          </a:xfrm>
          <a:ln>
            <a:noFill/>
          </a:ln>
        </p:spPr>
      </p:pic>
      <p:sp>
        <p:nvSpPr>
          <p:cNvPr id="133" name="Rounded Rectangle 132"/>
          <p:cNvSpPr/>
          <p:nvPr/>
        </p:nvSpPr>
        <p:spPr>
          <a:xfrm>
            <a:off x="4102100" y="1841500"/>
            <a:ext cx="3905250" cy="15113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ounded Rectangle 131"/>
          <p:cNvSpPr/>
          <p:nvPr/>
        </p:nvSpPr>
        <p:spPr>
          <a:xfrm>
            <a:off x="3549650" y="3524250"/>
            <a:ext cx="3905250" cy="10668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ounded Rectangle 130"/>
          <p:cNvSpPr/>
          <p:nvPr/>
        </p:nvSpPr>
        <p:spPr>
          <a:xfrm>
            <a:off x="3479800" y="5715000"/>
            <a:ext cx="3905250" cy="10668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4089400" y="2063750"/>
            <a:ext cx="584200" cy="4298950"/>
          </a:xfrm>
          <a:prstGeom prst="line">
            <a:avLst/>
          </a:prstGeom>
          <a:ln w="12700" cmpd="sng">
            <a:solidFill>
              <a:srgbClr val="E46C0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943350" y="3733800"/>
            <a:ext cx="133350" cy="2667000"/>
          </a:xfrm>
          <a:prstGeom prst="line">
            <a:avLst/>
          </a:prstGeom>
          <a:ln w="12700" cmpd="sng">
            <a:solidFill>
              <a:srgbClr val="E46C0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33450" y="5391150"/>
            <a:ext cx="3003550" cy="876300"/>
          </a:xfrm>
          <a:prstGeom prst="line">
            <a:avLst/>
          </a:prstGeom>
          <a:ln w="12700" cmpd="sng">
            <a:solidFill>
              <a:srgbClr val="E46C0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927100" y="6292851"/>
            <a:ext cx="3162300" cy="209549"/>
          </a:xfrm>
          <a:prstGeom prst="line">
            <a:avLst/>
          </a:prstGeom>
          <a:ln w="12700" cmpd="sng">
            <a:solidFill>
              <a:srgbClr val="E46C0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797050" y="3352800"/>
            <a:ext cx="2381250" cy="3067050"/>
          </a:xfrm>
          <a:prstGeom prst="line">
            <a:avLst/>
          </a:prstGeom>
          <a:ln w="12700" cmpd="sng">
            <a:solidFill>
              <a:srgbClr val="E46C0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23950" y="4305300"/>
            <a:ext cx="3041650" cy="2051050"/>
          </a:xfrm>
          <a:prstGeom prst="line">
            <a:avLst/>
          </a:prstGeom>
          <a:ln w="12700" cmpd="sng">
            <a:solidFill>
              <a:srgbClr val="E46C0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flipV="1">
            <a:off x="3895648" y="6118458"/>
            <a:ext cx="365201" cy="3652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215615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 flipV="1">
            <a:off x="3973809" y="6192658"/>
            <a:ext cx="216000" cy="216000"/>
          </a:xfrm>
          <a:prstGeom prst="ellipse">
            <a:avLst/>
          </a:prstGeom>
          <a:solidFill>
            <a:srgbClr val="1E91D5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10" name="Oval 9"/>
          <p:cNvSpPr>
            <a:spLocks/>
          </p:cNvSpPr>
          <p:nvPr/>
        </p:nvSpPr>
        <p:spPr>
          <a:xfrm flipV="1">
            <a:off x="3831710" y="3622208"/>
            <a:ext cx="216000" cy="216000"/>
          </a:xfrm>
          <a:prstGeom prst="ellipse">
            <a:avLst/>
          </a:prstGeom>
          <a:solidFill>
            <a:srgbClr val="1E91D5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 flipV="1">
            <a:off x="4559265" y="1942499"/>
            <a:ext cx="216000" cy="216000"/>
          </a:xfrm>
          <a:prstGeom prst="ellipse">
            <a:avLst/>
          </a:prstGeom>
          <a:solidFill>
            <a:srgbClr val="1E91D5"/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69" name="Oval 68"/>
          <p:cNvSpPr/>
          <p:nvPr/>
        </p:nvSpPr>
        <p:spPr>
          <a:xfrm flipV="1">
            <a:off x="713538" y="3865658"/>
            <a:ext cx="918386" cy="9183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48663" y="4214688"/>
            <a:ext cx="64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Helvetica"/>
                <a:cs typeface="Helvetica"/>
              </a:rPr>
              <a:t>EPICS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74" name="Oval 73"/>
          <p:cNvSpPr/>
          <p:nvPr/>
        </p:nvSpPr>
        <p:spPr>
          <a:xfrm flipV="1">
            <a:off x="419445" y="4892973"/>
            <a:ext cx="918386" cy="9183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9831" y="5103724"/>
            <a:ext cx="75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Helvetica"/>
                <a:cs typeface="Helvetica"/>
              </a:rPr>
              <a:t>ECS</a:t>
            </a:r>
          </a:p>
          <a:p>
            <a:pPr algn="ctr"/>
            <a:r>
              <a:rPr lang="en-GB" sz="1200" dirty="0" smtClean="0">
                <a:latin typeface="Helvetica"/>
                <a:cs typeface="Helvetica"/>
              </a:rPr>
              <a:t>NICOS2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81" name="Oval 80"/>
          <p:cNvSpPr/>
          <p:nvPr/>
        </p:nvSpPr>
        <p:spPr>
          <a:xfrm flipV="1">
            <a:off x="348190" y="6009464"/>
            <a:ext cx="918386" cy="9183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1565" y="6233414"/>
            <a:ext cx="74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Helvetica"/>
                <a:cs typeface="Helvetica"/>
              </a:rPr>
              <a:t>Data </a:t>
            </a:r>
          </a:p>
          <a:p>
            <a:pPr algn="ctr"/>
            <a:r>
              <a:rPr lang="en-GB" sz="1200" dirty="0" err="1" smtClean="0">
                <a:latin typeface="Helvetica"/>
                <a:cs typeface="Helvetica"/>
              </a:rPr>
              <a:t>Archiver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86" name="Oval 85"/>
          <p:cNvSpPr/>
          <p:nvPr/>
        </p:nvSpPr>
        <p:spPr>
          <a:xfrm flipV="1">
            <a:off x="1434981" y="2996669"/>
            <a:ext cx="918386" cy="9183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"/>
              <a:cs typeface="Helvetic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60064" y="3038565"/>
            <a:ext cx="89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Helvetica"/>
                <a:cs typeface="Helvetica"/>
              </a:rPr>
              <a:t>EE modules on NFS server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175250" y="3536950"/>
            <a:ext cx="2313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elvetica"/>
                <a:cs typeface="Helvetica"/>
              </a:rPr>
              <a:t>Hydrogen lab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CCR setup</a:t>
            </a:r>
            <a:endParaRPr lang="en-GB" sz="1200" dirty="0">
              <a:latin typeface="Helvetica"/>
              <a:cs typeface="Helvetica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T controller + </a:t>
            </a:r>
            <a:r>
              <a:rPr lang="en-GB" sz="1200" dirty="0">
                <a:latin typeface="Helvetica"/>
                <a:cs typeface="Helvetica"/>
              </a:rPr>
              <a:t>c</a:t>
            </a:r>
            <a:r>
              <a:rPr lang="en-GB" sz="1200" dirty="0" smtClean="0">
                <a:latin typeface="Helvetica"/>
                <a:cs typeface="Helvetica"/>
              </a:rPr>
              <a:t>ompressor</a:t>
            </a:r>
            <a:endParaRPr lang="en-GB" sz="1200" dirty="0">
              <a:latin typeface="Helvetica"/>
              <a:cs typeface="Helvetica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Vacuum Gauge (LESKER)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Spectrometer (Ocean optics)</a:t>
            </a:r>
            <a:endParaRPr lang="en-GB" sz="1200" dirty="0">
              <a:latin typeface="Helvetica"/>
              <a:cs typeface="Helvetica"/>
            </a:endParaRPr>
          </a:p>
          <a:p>
            <a:endParaRPr lang="en-GB" sz="1400" dirty="0">
              <a:latin typeface="Helvetica"/>
              <a:cs typeface="Helvetica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175250" y="1860550"/>
            <a:ext cx="234872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Helvetica"/>
                <a:cs typeface="Helvetica"/>
              </a:rPr>
              <a:t>Utgård</a:t>
            </a:r>
            <a:r>
              <a:rPr lang="en-GB" dirty="0" smtClean="0">
                <a:latin typeface="Helvetica"/>
                <a:cs typeface="Helvetica"/>
              </a:rPr>
              <a:t> SE Workshop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JULABO circulator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SE PLC control test crate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Utility supplies controls (PLC)</a:t>
            </a:r>
          </a:p>
          <a:p>
            <a:endParaRPr lang="en-GB" sz="1400" dirty="0">
              <a:latin typeface="Helvetica"/>
              <a:cs typeface="Helvetica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175250" y="5772825"/>
            <a:ext cx="198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/>
                <a:cs typeface="Helvetica"/>
              </a:rPr>
              <a:t>ESS HQ/ESSIIP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NICOS2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Scripting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 smtClean="0">
                <a:latin typeface="Helvetica"/>
                <a:cs typeface="Helvetica"/>
              </a:rPr>
              <a:t>Plotting </a:t>
            </a:r>
            <a:endParaRPr lang="en-GB" sz="1200" dirty="0">
              <a:latin typeface="Helvetica"/>
              <a:cs typeface="Helvetica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Prototype setup SE Control Infrastructure: Facility level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253465" y="889000"/>
            <a:ext cx="289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PLC = Programmable Logic Controller</a:t>
            </a:r>
          </a:p>
          <a:p>
            <a:r>
              <a:rPr lang="en-GB" sz="1400" dirty="0" smtClean="0"/>
              <a:t>ECS = Experiment Control System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7080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Robotics Strategy for SAD 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517039" cy="50562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Goals: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Robotics shall be used to enable instruments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to increase sample throughput and beam time utilization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Robotics </a:t>
            </a:r>
            <a:r>
              <a:rPr lang="en-US" dirty="0">
                <a:solidFill>
                  <a:srgbClr val="000000"/>
                </a:solidFill>
              </a:rPr>
              <a:t>shall be used to </a:t>
            </a:r>
            <a:r>
              <a:rPr lang="en-US" dirty="0" smtClean="0">
                <a:solidFill>
                  <a:srgbClr val="000000"/>
                </a:solidFill>
              </a:rPr>
              <a:t>reduce </a:t>
            </a:r>
            <a:r>
              <a:rPr lang="en-US" dirty="0">
                <a:solidFill>
                  <a:srgbClr val="000000"/>
                </a:solidFill>
              </a:rPr>
              <a:t>required human interaction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Robotics shall support the experiments preparation work in the labs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Implementation &amp; </a:t>
            </a:r>
            <a:r>
              <a:rPr lang="en-US" b="1" dirty="0" err="1" smtClean="0">
                <a:solidFill>
                  <a:srgbClr val="000000"/>
                </a:solidFill>
              </a:rPr>
              <a:t>Organisation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robotics platform should enable mobile setups as a part of the sample environments pool (travelling among instruments)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Needs to be easily integrated into the instrument (mechanical, control)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Every instrument needs to prepare for this (volume, interfaces)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Work will mainly be done by in-kind projects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We still need to define which competency we need here at 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173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Staffing, in-kind and budget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99" y="1562099"/>
            <a:ext cx="8449733" cy="54779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tx1"/>
                </a:solidFill>
              </a:rPr>
              <a:t>Current staff: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Anders Pettersson  ( Mechatronics engineer, 50% SAD 50% ICS)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Erik </a:t>
            </a:r>
            <a:r>
              <a:rPr lang="en-GB" dirty="0" err="1" smtClean="0">
                <a:solidFill>
                  <a:srgbClr val="000000"/>
                </a:solidFill>
              </a:rPr>
              <a:t>Dahlbäck</a:t>
            </a:r>
            <a:r>
              <a:rPr lang="en-GB" dirty="0" smtClean="0">
                <a:solidFill>
                  <a:srgbClr val="000000"/>
                </a:solidFill>
              </a:rPr>
              <a:t>           (Software/electrical engineer, SINE2020 2 </a:t>
            </a:r>
            <a:r>
              <a:rPr lang="en-GB" dirty="0" err="1" smtClean="0">
                <a:solidFill>
                  <a:srgbClr val="000000"/>
                </a:solidFill>
              </a:rPr>
              <a:t>yrs</a:t>
            </a:r>
            <a:r>
              <a:rPr lang="en-GB" dirty="0" smtClean="0">
                <a:solidFill>
                  <a:srgbClr val="000000"/>
                </a:solidFill>
              </a:rPr>
              <a:t>, 2016 May -&gt; )</a:t>
            </a:r>
          </a:p>
          <a:p>
            <a:pPr lvl="1"/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0000"/>
                </a:solidFill>
              </a:rPr>
              <a:t>Recruitments: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New position Q2 2017, Profile : Hands on mechatronics/electronics  with software </a:t>
            </a:r>
            <a:r>
              <a:rPr lang="en-GB" dirty="0" smtClean="0">
                <a:solidFill>
                  <a:srgbClr val="000000"/>
                </a:solidFill>
              </a:rPr>
              <a:t>skills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New position later </a:t>
            </a:r>
            <a:r>
              <a:rPr lang="en-GB" dirty="0" smtClean="0">
                <a:solidFill>
                  <a:srgbClr val="000000"/>
                </a:solidFill>
              </a:rPr>
              <a:t>2017, Profile: mechatronics/integration </a:t>
            </a:r>
            <a:r>
              <a:rPr lang="en-GB" dirty="0">
                <a:solidFill>
                  <a:srgbClr val="000000"/>
                </a:solidFill>
              </a:rPr>
              <a:t>with </a:t>
            </a:r>
            <a:r>
              <a:rPr lang="en-GB" dirty="0" smtClean="0">
                <a:solidFill>
                  <a:srgbClr val="000000"/>
                </a:solidFill>
              </a:rPr>
              <a:t>network and coding </a:t>
            </a:r>
            <a:r>
              <a:rPr lang="en-GB" dirty="0">
                <a:solidFill>
                  <a:srgbClr val="000000"/>
                </a:solidFill>
              </a:rPr>
              <a:t>skills  </a:t>
            </a:r>
            <a:endParaRPr lang="en-GB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0000"/>
                </a:solidFill>
              </a:rPr>
              <a:t>Steady state:   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3.5 FTE (+0.5 50% ICS)</a:t>
            </a:r>
            <a:endParaRPr lang="en-GB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0000"/>
                </a:solidFill>
              </a:rPr>
              <a:t>Planned In-kind: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Control system integration and logic (PSI)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Outfitting site MESI workshops 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0000"/>
                </a:solidFill>
              </a:rPr>
              <a:t>Budget during construction: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Total </a:t>
            </a:r>
            <a:r>
              <a:rPr lang="en-US" dirty="0">
                <a:solidFill>
                  <a:srgbClr val="000000"/>
                </a:solidFill>
              </a:rPr>
              <a:t>2.2M</a:t>
            </a:r>
            <a:r>
              <a:rPr lang="en-US" dirty="0" smtClean="0">
                <a:solidFill>
                  <a:srgbClr val="000000"/>
                </a:solidFill>
              </a:rPr>
              <a:t>€</a:t>
            </a:r>
            <a:endParaRPr lang="en-GB" dirty="0" smtClean="0">
              <a:solidFill>
                <a:srgbClr val="000000"/>
              </a:solidFill>
            </a:endParaRPr>
          </a:p>
          <a:p>
            <a:pPr lvl="1"/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24</a:t>
            </a:fld>
            <a:endParaRPr lang="sv-S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0270"/>
              </p:ext>
            </p:extLst>
          </p:nvPr>
        </p:nvGraphicFramePr>
        <p:xfrm>
          <a:off x="5069317" y="4989469"/>
          <a:ext cx="4074683" cy="1868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480"/>
                <a:gridCol w="404853"/>
                <a:gridCol w="396914"/>
                <a:gridCol w="365162"/>
                <a:gridCol w="365160"/>
                <a:gridCol w="388976"/>
                <a:gridCol w="373100"/>
                <a:gridCol w="381038"/>
              </a:tblGrid>
              <a:tr h="46249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personnel</a:t>
                      </a:r>
                    </a:p>
                    <a:p>
                      <a:endParaRPr lang="en-GB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17</a:t>
                      </a:r>
                    </a:p>
                    <a:p>
                      <a:endParaRPr lang="en-GB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smtClean="0"/>
                        <a:t>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smtClean="0"/>
                        <a:t>19</a:t>
                      </a:r>
                      <a:endParaRPr lang="en-GB" sz="1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smtClean="0"/>
                        <a:t>20</a:t>
                      </a:r>
                    </a:p>
                    <a:p>
                      <a:endParaRPr lang="en-GB" sz="1400" b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smtClean="0"/>
                        <a:t>21</a:t>
                      </a:r>
                      <a:endParaRPr lang="en-GB" sz="1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smtClean="0"/>
                        <a:t>22</a:t>
                      </a:r>
                      <a:endParaRPr lang="en-GB" sz="1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smtClean="0"/>
                        <a:t>23</a:t>
                      </a:r>
                      <a:endParaRPr lang="en-GB" sz="1400" b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420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Scientific engineer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1.0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1.0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</a:tr>
              <a:tr h="30420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Scientific engineer (ICS)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</a:tr>
              <a:tr h="30420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SINE2020 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0.5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</a:tr>
              <a:tr h="304204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Technician</a:t>
                      </a:r>
                      <a:r>
                        <a:rPr lang="en-GB" sz="1200" baseline="0" dirty="0" smtClean="0"/>
                        <a:t> 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87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in the pipeline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803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Camera alignment + motorized centring device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Syringe pumps, Oscilloscope, function generator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Plan integration effort of SEE suite with ICS  and DMSC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Support instruments in detailed design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Integration of inherited HZB wet cryostat</a:t>
            </a:r>
          </a:p>
          <a:p>
            <a:endParaRPr lang="en-GB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432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projects and 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913467"/>
            <a:ext cx="8636000" cy="49445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The AUTOSTAT project, a </a:t>
            </a:r>
            <a:r>
              <a:rPr lang="en-GB" dirty="0">
                <a:solidFill>
                  <a:srgbClr val="000000"/>
                </a:solidFill>
              </a:rPr>
              <a:t>semi-automatic wet cryostat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PLC control crate (proprietary, open source, </a:t>
            </a:r>
            <a:r>
              <a:rPr lang="en-GB" dirty="0" err="1" smtClean="0">
                <a:solidFill>
                  <a:srgbClr val="000000"/>
                </a:solidFill>
              </a:rPr>
              <a:t>etc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Defining a patch panel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PLC </a:t>
            </a:r>
            <a:r>
              <a:rPr lang="en-GB" dirty="0">
                <a:solidFill>
                  <a:srgbClr val="000000"/>
                </a:solidFill>
              </a:rPr>
              <a:t>control for </a:t>
            </a:r>
            <a:r>
              <a:rPr lang="en-GB" dirty="0" err="1">
                <a:solidFill>
                  <a:srgbClr val="000000"/>
                </a:solidFill>
              </a:rPr>
              <a:t>P</a:t>
            </a:r>
            <a:r>
              <a:rPr lang="en-GB" dirty="0" err="1" smtClean="0">
                <a:solidFill>
                  <a:srgbClr val="000000"/>
                </a:solidFill>
              </a:rPr>
              <a:t>eltier</a:t>
            </a:r>
            <a:r>
              <a:rPr lang="en-GB" dirty="0" smtClean="0">
                <a:solidFill>
                  <a:srgbClr val="000000"/>
                </a:solidFill>
              </a:rPr>
              <a:t> cryostat </a:t>
            </a:r>
            <a:r>
              <a:rPr lang="en-GB" dirty="0">
                <a:solidFill>
                  <a:srgbClr val="000000"/>
                </a:solidFill>
              </a:rPr>
              <a:t>project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Explore the possibilities and limitations of current control structure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</a:rPr>
              <a:t>ESS SEE at HZB test </a:t>
            </a:r>
            <a:r>
              <a:rPr lang="en-GB" dirty="0" err="1" smtClean="0">
                <a:solidFill>
                  <a:srgbClr val="000000"/>
                </a:solidFill>
              </a:rPr>
              <a:t>beamline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006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for STAP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Anything overlooked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Focus on the right things?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Oscilloscope, lab equipment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Core or new development (in construction phase)?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wireless signals in caves?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Timer functions on cooling water? (auto close after exp.)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More SE robotics focus or is an </a:t>
            </a:r>
            <a:r>
              <a:rPr lang="en-GB" dirty="0" smtClean="0">
                <a:solidFill>
                  <a:srgbClr val="008000"/>
                </a:solidFill>
              </a:rPr>
              <a:t>AUTOSTAT better</a:t>
            </a:r>
            <a:r>
              <a:rPr lang="en-GB" dirty="0" smtClean="0">
                <a:solidFill>
                  <a:schemeClr val="tx1"/>
                </a:solidFill>
              </a:rPr>
              <a:t> value for money?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Do we need to log data at the instrument SEE preparation area?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Early use case for high precision time stamp?!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Trusting the network, using disked/diskless systems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Planning, avoid integration peak – early SEE?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461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 happened in 2017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Erik D left (</a:t>
            </a:r>
            <a:r>
              <a:rPr lang="en-GB" dirty="0" err="1" smtClean="0">
                <a:solidFill>
                  <a:schemeClr val="tx1"/>
                </a:solidFill>
              </a:rPr>
              <a:t>SECoP</a:t>
            </a:r>
            <a:r>
              <a:rPr lang="en-GB" dirty="0" smtClean="0">
                <a:solidFill>
                  <a:schemeClr val="tx1"/>
                </a:solidFill>
              </a:rPr>
              <a:t> resource)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Michael W left (main DMSC interface)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David B left (main ICS interface)</a:t>
            </a:r>
          </a:p>
          <a:p>
            <a:pPr lvl="1"/>
            <a:r>
              <a:rPr lang="is-IS" dirty="0" smtClean="0">
                <a:solidFill>
                  <a:schemeClr val="tx1"/>
                </a:solidFill>
              </a:rPr>
              <a:t>…</a:t>
            </a:r>
          </a:p>
          <a:p>
            <a:pPr lvl="1"/>
            <a:r>
              <a:rPr lang="is-IS" dirty="0" smtClean="0">
                <a:solidFill>
                  <a:schemeClr val="tx1"/>
                </a:solidFill>
              </a:rPr>
              <a:t>Niklas Ekström Started (SECoP and software)</a:t>
            </a:r>
          </a:p>
          <a:p>
            <a:pPr lvl="1"/>
            <a:r>
              <a:rPr lang="is-IS" dirty="0" smtClean="0">
                <a:solidFill>
                  <a:schemeClr val="tx1"/>
                </a:solidFill>
              </a:rPr>
              <a:t>Andreas Hagelberg Started (Electronics and integration) </a:t>
            </a:r>
          </a:p>
          <a:p>
            <a:pPr lvl="1"/>
            <a:r>
              <a:rPr lang="is-IS" dirty="0" smtClean="0">
                <a:solidFill>
                  <a:schemeClr val="tx1"/>
                </a:solidFill>
              </a:rPr>
              <a:t>Matt C started at DMSC </a:t>
            </a: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>
                <a:solidFill>
                  <a:schemeClr val="tx1"/>
                </a:solidFill>
              </a:rPr>
              <a:t>main DMSC interface</a:t>
            </a:r>
            <a:r>
              <a:rPr lang="en-GB" dirty="0" smtClean="0">
                <a:solidFill>
                  <a:schemeClr val="tx1"/>
                </a:solidFill>
              </a:rPr>
              <a:t>)(Q1 2018)</a:t>
            </a:r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28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816100"/>
            <a:ext cx="2145917" cy="1612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5197330"/>
            <a:ext cx="2057400" cy="15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35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Team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1700808"/>
            <a:ext cx="534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Sample environment organized in platforms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85264" y="1344984"/>
            <a:ext cx="2231711" cy="5431500"/>
            <a:chOff x="42727" y="1334122"/>
            <a:chExt cx="2231711" cy="54315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55499" y="1441450"/>
              <a:ext cx="2218939" cy="532417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aphicFrame>
          <p:nvGraphicFramePr>
            <p:cNvPr id="41" name="Diagram 40"/>
            <p:cNvGraphicFramePr/>
            <p:nvPr>
              <p:extLst>
                <p:ext uri="{D42A27DB-BD31-4B8C-83A1-F6EECF244321}">
                  <p14:modId xmlns:p14="http://schemas.microsoft.com/office/powerpoint/2010/main" val="2610192389"/>
                </p:ext>
              </p:extLst>
            </p:nvPr>
          </p:nvGraphicFramePr>
          <p:xfrm>
            <a:off x="42727" y="1334122"/>
            <a:ext cx="2099556" cy="54244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42" name="Rounded Rectangle 41"/>
          <p:cNvSpPr/>
          <p:nvPr/>
        </p:nvSpPr>
        <p:spPr bwMode="auto">
          <a:xfrm>
            <a:off x="469899" y="5410200"/>
            <a:ext cx="3007867" cy="738842"/>
          </a:xfrm>
          <a:prstGeom prst="roundRect">
            <a:avLst>
              <a:gd name="adj" fmla="val 3429"/>
            </a:avLst>
          </a:prstGeom>
          <a:noFill/>
          <a:ln w="25400" cap="flat" cmpd="sng" algn="ctr">
            <a:solidFill>
              <a:srgbClr val="0094C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1084316" y="4494116"/>
            <a:ext cx="261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SAMPLE  ENVIRONMENT  </a:t>
            </a:r>
            <a:endParaRPr lang="en-US" b="1" dirty="0"/>
          </a:p>
        </p:txBody>
      </p:sp>
      <p:pic>
        <p:nvPicPr>
          <p:cNvPr id="22" name="Picture 21" descr="nikla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56" y="4372988"/>
            <a:ext cx="1711155" cy="2282440"/>
          </a:xfrm>
          <a:prstGeom prst="rect">
            <a:avLst/>
          </a:prstGeom>
        </p:spPr>
      </p:pic>
      <p:pic>
        <p:nvPicPr>
          <p:cNvPr id="23" name="Picture 22" descr="IMG_000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76" y="4385688"/>
            <a:ext cx="1603524" cy="22824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10448" y="3492748"/>
            <a:ext cx="3365024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GB" sz="2400" dirty="0" smtClean="0"/>
              <a:t>3 Integration Engineers</a:t>
            </a:r>
            <a:endParaRPr lang="en-GB" sz="2400" dirty="0"/>
          </a:p>
          <a:p>
            <a:pPr marL="285750" indent="-285750">
              <a:buFont typeface="Arial"/>
              <a:buChar char="•"/>
            </a:pPr>
            <a:endParaRPr lang="en-GB" sz="2400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2771800" y="2564904"/>
            <a:ext cx="6319090" cy="4248472"/>
          </a:xfrm>
          <a:prstGeom prst="roundRect">
            <a:avLst>
              <a:gd name="adj" fmla="val 3429"/>
            </a:avLst>
          </a:prstGeom>
          <a:noFill/>
          <a:ln w="25400" cap="flat" cmpd="sng" algn="ctr">
            <a:solidFill>
              <a:srgbClr val="0094C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1952" y="5397500"/>
            <a:ext cx="785542" cy="8398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483768" y="5422900"/>
            <a:ext cx="785542" cy="711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8367" r="7613"/>
          <a:stretch/>
        </p:blipFill>
        <p:spPr>
          <a:xfrm>
            <a:off x="3174999" y="4385688"/>
            <a:ext cx="1917701" cy="2282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/>
          <a:srcRect l="36685" r="35598"/>
          <a:stretch/>
        </p:blipFill>
        <p:spPr>
          <a:xfrm>
            <a:off x="5321300" y="4051300"/>
            <a:ext cx="12954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/>
          <a:srcRect l="10694" r="29444"/>
          <a:stretch/>
        </p:blipFill>
        <p:spPr>
          <a:xfrm>
            <a:off x="1854200" y="1130300"/>
            <a:ext cx="1039939" cy="11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3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6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2017/2018 setbacks and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01800"/>
            <a:ext cx="86360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What happened in 2017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Erik D left (</a:t>
            </a:r>
            <a:r>
              <a:rPr lang="en-GB" dirty="0" err="1" smtClean="0">
                <a:solidFill>
                  <a:schemeClr val="tx1"/>
                </a:solidFill>
              </a:rPr>
              <a:t>SECoP</a:t>
            </a:r>
            <a:r>
              <a:rPr lang="en-GB" dirty="0" smtClean="0">
                <a:solidFill>
                  <a:schemeClr val="tx1"/>
                </a:solidFill>
              </a:rPr>
              <a:t> resource)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Michael W left (main DMSC interface)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David B left (main ICS interface)</a:t>
            </a:r>
          </a:p>
          <a:p>
            <a:pPr lvl="1"/>
            <a:r>
              <a:rPr lang="is-IS" dirty="0" smtClean="0">
                <a:solidFill>
                  <a:schemeClr val="tx1"/>
                </a:solidFill>
              </a:rPr>
              <a:t>…</a:t>
            </a:r>
          </a:p>
          <a:p>
            <a:pPr lvl="1"/>
            <a:endParaRPr lang="is-IS" dirty="0" smtClean="0">
              <a:solidFill>
                <a:schemeClr val="tx1"/>
              </a:solidFill>
            </a:endParaRPr>
          </a:p>
          <a:p>
            <a:pPr lvl="1"/>
            <a:r>
              <a:rPr lang="is-IS" dirty="0" smtClean="0">
                <a:solidFill>
                  <a:schemeClr val="tx1"/>
                </a:solidFill>
              </a:rPr>
              <a:t>Niklas Ekström Started </a:t>
            </a:r>
            <a:r>
              <a:rPr lang="is-IS" dirty="0" smtClean="0">
                <a:solidFill>
                  <a:schemeClr val="tx1"/>
                </a:solidFill>
              </a:rPr>
              <a:t>(MESI, SECoP </a:t>
            </a:r>
            <a:r>
              <a:rPr lang="is-IS" dirty="0" smtClean="0">
                <a:solidFill>
                  <a:schemeClr val="tx1"/>
                </a:solidFill>
              </a:rPr>
              <a:t>and software)</a:t>
            </a:r>
          </a:p>
          <a:p>
            <a:pPr lvl="1"/>
            <a:r>
              <a:rPr lang="is-IS" dirty="0" smtClean="0">
                <a:solidFill>
                  <a:schemeClr val="tx1"/>
                </a:solidFill>
              </a:rPr>
              <a:t>Andreas Hagelberg Started </a:t>
            </a:r>
            <a:r>
              <a:rPr lang="is-IS" dirty="0" smtClean="0">
                <a:solidFill>
                  <a:schemeClr val="tx1"/>
                </a:solidFill>
              </a:rPr>
              <a:t>(MESI, Electronics </a:t>
            </a:r>
            <a:r>
              <a:rPr lang="is-IS" dirty="0" smtClean="0">
                <a:solidFill>
                  <a:schemeClr val="tx1"/>
                </a:solidFill>
              </a:rPr>
              <a:t>and integration) </a:t>
            </a:r>
          </a:p>
          <a:p>
            <a:pPr lvl="1"/>
            <a:r>
              <a:rPr lang="is-IS" dirty="0" smtClean="0">
                <a:solidFill>
                  <a:schemeClr val="tx1"/>
                </a:solidFill>
              </a:rPr>
              <a:t>Matt C started at DMSC </a:t>
            </a: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>
                <a:solidFill>
                  <a:schemeClr val="tx1"/>
                </a:solidFill>
              </a:rPr>
              <a:t>main DMSC interface</a:t>
            </a:r>
            <a:r>
              <a:rPr lang="en-GB" dirty="0" smtClean="0">
                <a:solidFill>
                  <a:schemeClr val="tx1"/>
                </a:solidFill>
              </a:rPr>
              <a:t>)(Q1 2018)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ICS situation still shaky.. </a:t>
            </a:r>
            <a:endParaRPr lang="en-GB" dirty="0">
              <a:solidFill>
                <a:schemeClr val="tx1"/>
              </a:solidFill>
            </a:endParaRP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72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STATUS: EPICS </a:t>
            </a:r>
            <a:br>
              <a:rPr lang="en-GB" dirty="0" smtClean="0"/>
            </a:br>
            <a:r>
              <a:rPr lang="en-GB" dirty="0" smtClean="0"/>
              <a:t>(by Integrated Control Systems Division ICS)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100" b="1" u="sng" dirty="0" smtClean="0">
                <a:solidFill>
                  <a:srgbClr val="000000"/>
                </a:solidFill>
              </a:rPr>
              <a:t>Progress in 2017</a:t>
            </a:r>
            <a:endParaRPr lang="en-GB" sz="3100" b="1" u="sng" dirty="0" smtClean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LakeShore</a:t>
            </a:r>
            <a:r>
              <a:rPr lang="en-GB" dirty="0">
                <a:solidFill>
                  <a:srgbClr val="000000"/>
                </a:solidFill>
              </a:rPr>
              <a:t> 336 calibration curve download + curve selection</a:t>
            </a:r>
          </a:p>
          <a:p>
            <a:r>
              <a:rPr lang="en-GB" dirty="0">
                <a:solidFill>
                  <a:srgbClr val="000000"/>
                </a:solidFill>
              </a:rPr>
              <a:t>Full network booting + IOC </a:t>
            </a:r>
            <a:r>
              <a:rPr lang="en-GB" dirty="0" err="1">
                <a:solidFill>
                  <a:srgbClr val="000000"/>
                </a:solidFill>
              </a:rPr>
              <a:t>startup</a:t>
            </a:r>
            <a:r>
              <a:rPr lang="en-GB" dirty="0">
                <a:solidFill>
                  <a:srgbClr val="000000"/>
                </a:solidFill>
              </a:rPr>
              <a:t> available/tested</a:t>
            </a:r>
          </a:p>
          <a:p>
            <a:r>
              <a:rPr lang="en-GB" dirty="0">
                <a:solidFill>
                  <a:srgbClr val="000000"/>
                </a:solidFill>
              </a:rPr>
              <a:t>2 systems running on test hardware (</a:t>
            </a:r>
            <a:r>
              <a:rPr lang="en-GB" dirty="0" err="1">
                <a:solidFill>
                  <a:srgbClr val="000000"/>
                </a:solidFill>
              </a:rPr>
              <a:t>Fitlet</a:t>
            </a:r>
            <a:r>
              <a:rPr lang="en-GB" dirty="0">
                <a:solidFill>
                  <a:srgbClr val="000000"/>
                </a:solidFill>
              </a:rPr>
              <a:t> mini-PC)</a:t>
            </a:r>
          </a:p>
          <a:p>
            <a:r>
              <a:rPr lang="en-GB" dirty="0">
                <a:solidFill>
                  <a:srgbClr val="000000"/>
                </a:solidFill>
              </a:rPr>
              <a:t>Managed to integrated spectrometer </a:t>
            </a:r>
            <a:r>
              <a:rPr lang="en-GB" dirty="0" smtClean="0">
                <a:solidFill>
                  <a:srgbClr val="000000"/>
                </a:solidFill>
              </a:rPr>
              <a:t>proprietary </a:t>
            </a:r>
            <a:r>
              <a:rPr lang="en-GB" dirty="0">
                <a:solidFill>
                  <a:srgbClr val="000000"/>
                </a:solidFill>
              </a:rPr>
              <a:t>driver</a:t>
            </a:r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3100" b="1" u="sng" dirty="0" smtClean="0">
                <a:solidFill>
                  <a:srgbClr val="000000"/>
                </a:solidFill>
              </a:rPr>
              <a:t>Plans for 2018</a:t>
            </a:r>
            <a:endParaRPr lang="en-GB" sz="3100" b="1" u="sng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Plug and </a:t>
            </a:r>
            <a:r>
              <a:rPr lang="en-GB" dirty="0" smtClean="0">
                <a:solidFill>
                  <a:srgbClr val="000000"/>
                </a:solidFill>
              </a:rPr>
              <a:t>Play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Integration tools/code </a:t>
            </a:r>
            <a:r>
              <a:rPr lang="en-GB" dirty="0" smtClean="0">
                <a:solidFill>
                  <a:srgbClr val="000000"/>
                </a:solidFill>
              </a:rPr>
              <a:t>accessibility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save </a:t>
            </a:r>
            <a:r>
              <a:rPr lang="en-GB" dirty="0">
                <a:solidFill>
                  <a:srgbClr val="000000"/>
                </a:solidFill>
              </a:rPr>
              <a:t>and </a:t>
            </a:r>
            <a:r>
              <a:rPr lang="en-GB" dirty="0" smtClean="0">
                <a:solidFill>
                  <a:srgbClr val="000000"/>
                </a:solidFill>
              </a:rPr>
              <a:t>restore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calibration</a:t>
            </a:r>
            <a:r>
              <a:rPr lang="en-GB" dirty="0">
                <a:solidFill>
                  <a:srgbClr val="000000"/>
                </a:solidFill>
              </a:rPr>
              <a:t>/configuration </a:t>
            </a:r>
            <a:r>
              <a:rPr lang="en-GB" dirty="0" smtClean="0">
                <a:solidFill>
                  <a:srgbClr val="000000"/>
                </a:solidFill>
              </a:rPr>
              <a:t>handling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system stability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network </a:t>
            </a:r>
            <a:r>
              <a:rPr lang="en-GB" dirty="0">
                <a:solidFill>
                  <a:srgbClr val="000000"/>
                </a:solidFill>
              </a:rPr>
              <a:t>booting (or </a:t>
            </a:r>
            <a:r>
              <a:rPr lang="en-GB" dirty="0" smtClean="0">
                <a:solidFill>
                  <a:srgbClr val="000000"/>
                </a:solidFill>
              </a:rPr>
              <a:t>not</a:t>
            </a:r>
            <a:r>
              <a:rPr lang="is-IS" dirty="0" smtClean="0">
                <a:solidFill>
                  <a:srgbClr val="000000"/>
                </a:solidFill>
              </a:rPr>
              <a:t>…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254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STATUS: Experiment Control System ECS (NICOS) </a:t>
            </a:r>
            <a:br>
              <a:rPr lang="en-GB" dirty="0" smtClean="0"/>
            </a:br>
            <a:r>
              <a:rPr lang="en-GB" dirty="0" smtClean="0"/>
              <a:t>(by Data Management and Software Centre DMSC)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>
                <a:solidFill>
                  <a:srgbClr val="000000"/>
                </a:solidFill>
              </a:rPr>
              <a:t>Progress in 2017</a:t>
            </a:r>
          </a:p>
          <a:p>
            <a:pPr>
              <a:lnSpc>
                <a:spcPct val="80000"/>
              </a:lnSpc>
            </a:pPr>
            <a:r>
              <a:rPr lang="en-GB" sz="2200" dirty="0" smtClean="0">
                <a:solidFill>
                  <a:srgbClr val="000000"/>
                </a:solidFill>
              </a:rPr>
              <a:t>Demo with </a:t>
            </a:r>
            <a:r>
              <a:rPr lang="en-GB" sz="2200" dirty="0" smtClean="0">
                <a:solidFill>
                  <a:srgbClr val="000000"/>
                </a:solidFill>
              </a:rPr>
              <a:t>3 </a:t>
            </a:r>
            <a:r>
              <a:rPr lang="en-GB" sz="2200" dirty="0">
                <a:solidFill>
                  <a:srgbClr val="000000"/>
                </a:solidFill>
              </a:rPr>
              <a:t>SE devices integrated into ECS (simple integration)</a:t>
            </a:r>
          </a:p>
          <a:p>
            <a:pPr>
              <a:lnSpc>
                <a:spcPct val="80000"/>
              </a:lnSpc>
            </a:pPr>
            <a:r>
              <a:rPr lang="en-GB" sz="2200" dirty="0" smtClean="0">
                <a:solidFill>
                  <a:srgbClr val="000000"/>
                </a:solidFill>
              </a:rPr>
              <a:t>Scripting tested</a:t>
            </a:r>
            <a:endParaRPr lang="en-GB" sz="22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200" dirty="0">
                <a:solidFill>
                  <a:srgbClr val="000000"/>
                </a:solidFill>
              </a:rPr>
              <a:t>“User PC” setup in </a:t>
            </a:r>
            <a:r>
              <a:rPr lang="en-GB" sz="2200" dirty="0" err="1" smtClean="0">
                <a:solidFill>
                  <a:srgbClr val="000000"/>
                </a:solidFill>
              </a:rPr>
              <a:t>Utgård</a:t>
            </a:r>
            <a:endParaRPr lang="en-GB" sz="2200" dirty="0" smtClean="0">
              <a:solidFill>
                <a:srgbClr val="000000"/>
              </a:solidFill>
            </a:endParaRPr>
          </a:p>
          <a:p>
            <a:endParaRPr lang="en-GB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400" b="1" u="sng" dirty="0">
                <a:solidFill>
                  <a:srgbClr val="000000"/>
                </a:solidFill>
              </a:rPr>
              <a:t>Plans for 2018</a:t>
            </a:r>
          </a:p>
          <a:p>
            <a:pPr>
              <a:lnSpc>
                <a:spcPct val="80000"/>
              </a:lnSpc>
            </a:pPr>
            <a:r>
              <a:rPr lang="en-GB" sz="2200" dirty="0" smtClean="0">
                <a:solidFill>
                  <a:srgbClr val="000000"/>
                </a:solidFill>
              </a:rPr>
              <a:t>Restarting </a:t>
            </a:r>
            <a:r>
              <a:rPr lang="en-GB" sz="2200" dirty="0" smtClean="0">
                <a:solidFill>
                  <a:srgbClr val="000000"/>
                </a:solidFill>
              </a:rPr>
              <a:t>SES integration into NICOS</a:t>
            </a:r>
          </a:p>
          <a:p>
            <a:pPr>
              <a:lnSpc>
                <a:spcPct val="80000"/>
              </a:lnSpc>
            </a:pPr>
            <a:r>
              <a:rPr lang="en-GB" sz="2200" dirty="0" smtClean="0">
                <a:solidFill>
                  <a:srgbClr val="000000"/>
                </a:solidFill>
              </a:rPr>
              <a:t>NICOS to be available as easy client </a:t>
            </a:r>
            <a:r>
              <a:rPr lang="en-GB" sz="2200" dirty="0" smtClean="0">
                <a:solidFill>
                  <a:srgbClr val="000000"/>
                </a:solidFill>
              </a:rPr>
              <a:t>deployment</a:t>
            </a:r>
            <a:endParaRPr lang="en-GB" sz="22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200" dirty="0" err="1" smtClean="0">
                <a:solidFill>
                  <a:srgbClr val="000000"/>
                </a:solidFill>
              </a:rPr>
              <a:t>SECoP</a:t>
            </a:r>
            <a:r>
              <a:rPr lang="en-GB" sz="2200" dirty="0" smtClean="0">
                <a:solidFill>
                  <a:srgbClr val="000000"/>
                </a:solidFill>
              </a:rPr>
              <a:t> on ECS </a:t>
            </a:r>
            <a:r>
              <a:rPr lang="en-GB" sz="2200" dirty="0" smtClean="0">
                <a:solidFill>
                  <a:srgbClr val="000000"/>
                </a:solidFill>
              </a:rPr>
              <a:t>side</a:t>
            </a:r>
          </a:p>
          <a:p>
            <a:pPr>
              <a:lnSpc>
                <a:spcPct val="80000"/>
              </a:lnSpc>
            </a:pPr>
            <a:r>
              <a:rPr lang="en-GB" sz="2200" dirty="0" smtClean="0">
                <a:solidFill>
                  <a:srgbClr val="000000"/>
                </a:solidFill>
              </a:rPr>
              <a:t>Start to collect requirements</a:t>
            </a:r>
            <a:endParaRPr lang="en-GB" sz="2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lvl="1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268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STATUS: </a:t>
            </a:r>
            <a:r>
              <a:rPr lang="en-GB" dirty="0" err="1" smtClean="0"/>
              <a:t>SECoP</a:t>
            </a:r>
            <a:r>
              <a:rPr lang="en-GB" dirty="0" smtClean="0"/>
              <a:t> </a:t>
            </a:r>
            <a:r>
              <a:rPr lang="en-GB" dirty="0" smtClean="0"/>
              <a:t>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622300" y="1972439"/>
            <a:ext cx="7048500" cy="300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rgbClr val="000000"/>
                </a:solidFill>
              </a:rPr>
              <a:t>Progress in </a:t>
            </a:r>
            <a:r>
              <a:rPr lang="en-GB" sz="2400" b="1" u="sng" dirty="0">
                <a:solidFill>
                  <a:srgbClr val="000000"/>
                </a:solidFill>
              </a:rPr>
              <a:t>2017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We have recovered lost ground (Q1 2018)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Old demos restarted (Q1 2018)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sz="2400" b="1" u="sng" dirty="0">
                <a:solidFill>
                  <a:srgbClr val="000000"/>
                </a:solidFill>
              </a:rPr>
              <a:t>Plans for 2018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New in-house </a:t>
            </a:r>
            <a:r>
              <a:rPr lang="en-GB" sz="2200" dirty="0" smtClean="0">
                <a:solidFill>
                  <a:srgbClr val="000000"/>
                </a:solidFill>
              </a:rPr>
              <a:t>implementation development </a:t>
            </a:r>
            <a:r>
              <a:rPr lang="en-GB" sz="2200" dirty="0">
                <a:solidFill>
                  <a:srgbClr val="000000"/>
                </a:solidFill>
              </a:rPr>
              <a:t>started 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Protocol more formalized -&gt; Good starting point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Metadata discussion to start Q2-&gt; 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Full speed ahead.</a:t>
            </a:r>
            <a:endParaRPr lang="en-GB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8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STATUS: SES integration, system </a:t>
            </a:r>
            <a:r>
              <a:rPr lang="en-GB" dirty="0" smtClean="0"/>
              <a:t>“</a:t>
            </a:r>
            <a:r>
              <a:rPr lang="en-GB" dirty="0" smtClean="0"/>
              <a:t>handover”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u="sng" dirty="0" smtClean="0">
                <a:solidFill>
                  <a:srgbClr val="000000"/>
                </a:solidFill>
              </a:rPr>
              <a:t>Handed </a:t>
            </a:r>
            <a:r>
              <a:rPr lang="en-GB" sz="2600" b="1" u="sng" dirty="0" smtClean="0">
                <a:solidFill>
                  <a:srgbClr val="000000"/>
                </a:solidFill>
              </a:rPr>
              <a:t>over </a:t>
            </a:r>
            <a:r>
              <a:rPr lang="en-GB" sz="2600" b="1" u="sng" dirty="0" smtClean="0">
                <a:solidFill>
                  <a:srgbClr val="000000"/>
                </a:solidFill>
              </a:rPr>
              <a:t>integration </a:t>
            </a:r>
            <a:r>
              <a:rPr lang="en-GB" sz="2600" b="1" u="sng" dirty="0" smtClean="0">
                <a:solidFill>
                  <a:srgbClr val="000000"/>
                </a:solidFill>
              </a:rPr>
              <a:t>to </a:t>
            </a:r>
            <a:r>
              <a:rPr lang="en-GB" sz="2600" b="1" u="sng" dirty="0" smtClean="0">
                <a:solidFill>
                  <a:srgbClr val="000000"/>
                </a:solidFill>
              </a:rPr>
              <a:t>FLUCO:</a:t>
            </a:r>
            <a:endParaRPr lang="en-GB" sz="2600" b="1" u="sng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rgbClr val="000000"/>
                </a:solidFill>
              </a:rPr>
              <a:t>Integrated JULABO F25HL Water heater cooler circulator 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rgbClr val="000000"/>
                </a:solidFill>
              </a:rPr>
              <a:t>Integrated </a:t>
            </a:r>
            <a:r>
              <a:rPr lang="en-GB" sz="2400" dirty="0" err="1" smtClean="0">
                <a:solidFill>
                  <a:srgbClr val="000000"/>
                </a:solidFill>
              </a:rPr>
              <a:t>LakeShore</a:t>
            </a:r>
            <a:r>
              <a:rPr lang="en-GB" sz="2400" dirty="0" smtClean="0">
                <a:solidFill>
                  <a:srgbClr val="000000"/>
                </a:solidFill>
              </a:rPr>
              <a:t> 12 channel Temperature </a:t>
            </a:r>
            <a:r>
              <a:rPr lang="en-GB" sz="2400" dirty="0" smtClean="0">
                <a:solidFill>
                  <a:srgbClr val="000000"/>
                </a:solidFill>
              </a:rPr>
              <a:t>monitor</a:t>
            </a:r>
          </a:p>
          <a:p>
            <a:pPr>
              <a:lnSpc>
                <a:spcPct val="90000"/>
              </a:lnSpc>
            </a:pPr>
            <a:endParaRPr lang="en-GB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600" b="1" u="sng" dirty="0" smtClean="0">
                <a:solidFill>
                  <a:srgbClr val="000000"/>
                </a:solidFill>
              </a:rPr>
              <a:t>Handed </a:t>
            </a:r>
            <a:r>
              <a:rPr lang="en-GB" sz="2600" b="1" u="sng" dirty="0">
                <a:solidFill>
                  <a:srgbClr val="000000"/>
                </a:solidFill>
              </a:rPr>
              <a:t>over </a:t>
            </a:r>
            <a:r>
              <a:rPr lang="en-GB" sz="2600" b="1" u="sng" dirty="0" smtClean="0">
                <a:solidFill>
                  <a:srgbClr val="000000"/>
                </a:solidFill>
              </a:rPr>
              <a:t>integration </a:t>
            </a:r>
            <a:r>
              <a:rPr lang="en-GB" sz="2600" b="1" u="sng" dirty="0">
                <a:solidFill>
                  <a:srgbClr val="000000"/>
                </a:solidFill>
              </a:rPr>
              <a:t>to Target </a:t>
            </a:r>
            <a:r>
              <a:rPr lang="en-GB" sz="2600" b="1" u="sng" dirty="0" smtClean="0">
                <a:solidFill>
                  <a:srgbClr val="000000"/>
                </a:solidFill>
              </a:rPr>
              <a:t>User:</a:t>
            </a:r>
            <a:endParaRPr lang="en-GB" sz="2600" b="1" u="sng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500" dirty="0">
                <a:solidFill>
                  <a:srgbClr val="000000"/>
                </a:solidFill>
              </a:rPr>
              <a:t>CCR SES, Integrated LakeShore336, </a:t>
            </a:r>
            <a:r>
              <a:rPr lang="en-GB" sz="2500" dirty="0" err="1">
                <a:solidFill>
                  <a:srgbClr val="000000"/>
                </a:solidFill>
              </a:rPr>
              <a:t>Lesker</a:t>
            </a:r>
            <a:r>
              <a:rPr lang="en-GB" sz="2500" dirty="0">
                <a:solidFill>
                  <a:srgbClr val="000000"/>
                </a:solidFill>
              </a:rPr>
              <a:t> Ion Vacuum gauge, (Spectrometer).</a:t>
            </a:r>
          </a:p>
          <a:p>
            <a:pPr>
              <a:lnSpc>
                <a:spcPct val="90000"/>
              </a:lnSpc>
            </a:pPr>
            <a:r>
              <a:rPr lang="en-GB" sz="2500" dirty="0">
                <a:solidFill>
                  <a:srgbClr val="000000"/>
                </a:solidFill>
              </a:rPr>
              <a:t>Operations deployment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600" dirty="0" smtClean="0">
                <a:solidFill>
                  <a:srgbClr val="000000"/>
                </a:solidFill>
              </a:rPr>
              <a:t>Enables testing to provide input for further improvements.</a:t>
            </a:r>
          </a:p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264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</a:t>
            </a:r>
            <a:r>
              <a:rPr lang="en-GB" dirty="0" smtClean="0"/>
              <a:t>Projects: </a:t>
            </a:r>
            <a:r>
              <a:rPr lang="en-GB" dirty="0"/>
              <a:t>O</a:t>
            </a:r>
            <a:r>
              <a:rPr lang="en-GB" dirty="0" smtClean="0"/>
              <a:t>verview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583691"/>
              </p:ext>
            </p:extLst>
          </p:nvPr>
        </p:nvGraphicFramePr>
        <p:xfrm>
          <a:off x="139700" y="1667729"/>
          <a:ext cx="5829300" cy="5041202"/>
        </p:xfrm>
        <a:graphic>
          <a:graphicData uri="http://schemas.openxmlformats.org/drawingml/2006/table">
            <a:tbl>
              <a:tblPr/>
              <a:tblGrid>
                <a:gridCol w="5829300"/>
              </a:tblGrid>
              <a:tr h="174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JULABO F25-HL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Circulator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LakeShore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336 Temperature Controller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Lab CCR SES</a:t>
                      </a: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LESKER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KJLC 354 vacuum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gauge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OceanOptics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QEPro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Spectrometer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LakeShore224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Temperature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monitor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KEPCO BOP502D Bipolar Power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Supply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 1600 6 channel syringe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pump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 100X 1 channel syringe pump</a:t>
                      </a: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NE9000G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Peristhaltic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pump</a:t>
                      </a: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Utgård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SE Utilities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PACE5000 Pressure controller</a:t>
                      </a: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Scanning system</a:t>
                      </a: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LOKI (VR) inline system</a:t>
                      </a: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HPLC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Knauer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AZURA P 6.1L</a:t>
                      </a: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Anton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Paar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Densitometer </a:t>
                      </a: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Ocean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Optics Spectrometer</a:t>
                      </a: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Orange Cryostat </a:t>
                      </a: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Cameras for Kinematic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Mounting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Huginn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SANS Temp Controller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Integration (with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PLC)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558097"/>
              </p:ext>
            </p:extLst>
          </p:nvPr>
        </p:nvGraphicFramePr>
        <p:xfrm>
          <a:off x="5435600" y="1667729"/>
          <a:ext cx="3708400" cy="5041202"/>
        </p:xfrm>
        <a:graphic>
          <a:graphicData uri="http://schemas.openxmlformats.org/drawingml/2006/table">
            <a:tbl>
              <a:tblPr/>
              <a:tblGrid>
                <a:gridCol w="3708400"/>
              </a:tblGrid>
              <a:tr h="174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“Baseline”</a:t>
                      </a:r>
                      <a:endParaRPr lang="en-US" sz="16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“Baseline”</a:t>
                      </a:r>
                      <a:endParaRPr lang="en-US" sz="16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46"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    “Baseline”</a:t>
                      </a:r>
                      <a:endParaRPr lang="en-US" sz="16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    “Baseline”</a:t>
                      </a:r>
                      <a:endParaRPr lang="en-US" sz="16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“Baseline”</a:t>
                      </a:r>
                      <a:endParaRPr lang="en-US" sz="16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Close to “Baseline”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Close to Baseline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Not started</a:t>
                      </a:r>
                      <a:endParaRPr lang="en-US" sz="1600" b="1" i="0" u="none" strike="noStrike" dirty="0"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Not started</a:t>
                      </a:r>
                      <a:endParaRPr lang="en-US" sz="1600" b="1" i="0" u="none" strike="noStrike" dirty="0"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“Baseline”</a:t>
                      </a:r>
                      <a:endParaRPr lang="en-US" sz="16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Just started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Just started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LOKI (VR) inline system</a:t>
                      </a: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  Not started</a:t>
                      </a:r>
                      <a:endParaRPr lang="en-US" sz="1600" b="1" i="0" u="none" strike="noStrike" dirty="0"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Started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  Not started</a:t>
                      </a:r>
                      <a:endParaRPr lang="en-US" sz="1600" b="1" i="0" u="none" strike="noStrike" dirty="0"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progress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8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“Baseline”</a:t>
                      </a:r>
                      <a:endParaRPr lang="en-US" sz="16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Not started</a:t>
                      </a:r>
                      <a:endParaRPr lang="en-US" sz="1600" b="1" i="0" u="none" strike="noStrike" dirty="0"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marL="4290" marR="4290" marT="4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5400" y="3429000"/>
            <a:ext cx="2174306" cy="22621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200" b="1" u="sng" dirty="0" smtClean="0"/>
              <a:t>More on its way!</a:t>
            </a:r>
          </a:p>
          <a:p>
            <a:pPr algn="ctr"/>
            <a:r>
              <a:rPr lang="en-GB" sz="2000" dirty="0" smtClean="0"/>
              <a:t>EA Power Supply</a:t>
            </a:r>
          </a:p>
          <a:p>
            <a:pPr algn="ctr"/>
            <a:r>
              <a:rPr lang="en-GB" dirty="0" smtClean="0"/>
              <a:t>Function generator</a:t>
            </a:r>
          </a:p>
          <a:p>
            <a:pPr algn="ctr"/>
            <a:r>
              <a:rPr lang="en-GB" sz="1600" dirty="0" smtClean="0"/>
              <a:t>Resistor decade</a:t>
            </a:r>
          </a:p>
          <a:p>
            <a:pPr algn="ctr"/>
            <a:r>
              <a:rPr lang="en-GB" sz="1400" dirty="0" smtClean="0"/>
              <a:t>AC </a:t>
            </a:r>
            <a:r>
              <a:rPr lang="en-GB" sz="1400" dirty="0" err="1" smtClean="0"/>
              <a:t>suceptability</a:t>
            </a:r>
            <a:endParaRPr lang="en-GB" sz="1400" dirty="0" smtClean="0"/>
          </a:p>
          <a:p>
            <a:pPr algn="ctr"/>
            <a:r>
              <a:rPr lang="en-GB" sz="1400" dirty="0" err="1" smtClean="0"/>
              <a:t>Flexiprobe</a:t>
            </a:r>
            <a:r>
              <a:rPr lang="en-GB" sz="1400" dirty="0" smtClean="0"/>
              <a:t>(?)</a:t>
            </a:r>
          </a:p>
          <a:p>
            <a:pPr algn="ctr"/>
            <a:r>
              <a:rPr lang="en-GB" sz="1000" dirty="0" smtClean="0"/>
              <a:t>Pulse Probe laser..</a:t>
            </a:r>
          </a:p>
          <a:p>
            <a:pPr algn="ctr"/>
            <a:r>
              <a:rPr lang="is-IS" sz="900" dirty="0" smtClean="0"/>
              <a:t>…</a:t>
            </a:r>
            <a:endParaRPr lang="en-GB" sz="9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20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Development:MESI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467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00"/>
                </a:solidFill>
              </a:rPr>
              <a:t>Patch panel (to be used in mock-up cave)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00"/>
                </a:solidFill>
              </a:rPr>
              <a:t>&gt;20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individual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PID/</a:t>
            </a:r>
            <a:r>
              <a:rPr lang="en-GB" dirty="0" smtClean="0">
                <a:solidFill>
                  <a:srgbClr val="000000"/>
                </a:solidFill>
              </a:rPr>
              <a:t>PWM </a:t>
            </a:r>
            <a:r>
              <a:rPr lang="en-GB" dirty="0" smtClean="0">
                <a:solidFill>
                  <a:srgbClr val="000000"/>
                </a:solidFill>
              </a:rPr>
              <a:t>control loops on PLC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0000"/>
                </a:solidFill>
              </a:rPr>
              <a:t>Touch screen for </a:t>
            </a:r>
            <a:r>
              <a:rPr lang="en-GB" dirty="0" smtClean="0">
                <a:solidFill>
                  <a:srgbClr val="000000"/>
                </a:solidFill>
              </a:rPr>
              <a:t>SES (</a:t>
            </a:r>
            <a:r>
              <a:rPr lang="en-GB" dirty="0" err="1">
                <a:solidFill>
                  <a:srgbClr val="000000"/>
                </a:solidFill>
              </a:rPr>
              <a:t>RaspberryPi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00"/>
                </a:solidFill>
              </a:rPr>
              <a:t>First PLC motion axis control loop based on </a:t>
            </a:r>
            <a:r>
              <a:rPr lang="en-GB" dirty="0" err="1" smtClean="0">
                <a:solidFill>
                  <a:srgbClr val="000000"/>
                </a:solidFill>
              </a:rPr>
              <a:t>analog</a:t>
            </a:r>
            <a:r>
              <a:rPr lang="en-GB" dirty="0" smtClean="0">
                <a:solidFill>
                  <a:srgbClr val="000000"/>
                </a:solidFill>
              </a:rPr>
              <a:t> input signal (kinematic mounting setup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0000"/>
                </a:solidFill>
              </a:rPr>
              <a:t>AUTOSTAT Project, semi automated Cryostat.</a:t>
            </a:r>
            <a:r>
              <a:rPr lang="en-GB" dirty="0" smtClean="0">
                <a:solidFill>
                  <a:srgbClr val="000000"/>
                </a:solidFill>
              </a:rPr>
              <a:t>  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138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31795</TotalTime>
  <Words>1999</Words>
  <Application>Microsoft Macintosh PowerPoint</Application>
  <PresentationFormat>On-screen Show (4:3)</PresentationFormat>
  <Paragraphs>471</Paragraphs>
  <Slides>29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Theme</vt:lpstr>
      <vt:lpstr>Mechatronics and Software Integration Progress</vt:lpstr>
      <vt:lpstr>Introduction:                                          Sample Environment Control structure</vt:lpstr>
      <vt:lpstr>2017/2018 setbacks and progress</vt:lpstr>
      <vt:lpstr>STATUS: EPICS  (by Integrated Control Systems Division ICS)</vt:lpstr>
      <vt:lpstr>STATUS: Experiment Control System ECS (NICOS)  (by Data Management and Software Centre DMSC)</vt:lpstr>
      <vt:lpstr>STATUS: SECoP Project</vt:lpstr>
      <vt:lpstr>STATUS: SES integration, system “handover”</vt:lpstr>
      <vt:lpstr>Integration Projects: Overview</vt:lpstr>
      <vt:lpstr>Development:MESI</vt:lpstr>
      <vt:lpstr>STATUS: Robotics</vt:lpstr>
      <vt:lpstr>MESI Challenges</vt:lpstr>
      <vt:lpstr>FIN</vt:lpstr>
      <vt:lpstr>Pre-site Workshop Utgård upgrade, ready Q2 2018</vt:lpstr>
      <vt:lpstr>PowerPoint Presentation</vt:lpstr>
      <vt:lpstr>The Team</vt:lpstr>
      <vt:lpstr>MESI competences</vt:lpstr>
      <vt:lpstr>Integration progress 2017: examples</vt:lpstr>
      <vt:lpstr>PowerPoint Presentation</vt:lpstr>
      <vt:lpstr>PowerPoint Presentation</vt:lpstr>
      <vt:lpstr>PowerPoint Presentation</vt:lpstr>
      <vt:lpstr>Envisaged SE Control Infrastructure: Facility level</vt:lpstr>
      <vt:lpstr>Prototype setup SE Control Infrastructure: Facility level</vt:lpstr>
      <vt:lpstr>Robotics Strategy for SAD SE</vt:lpstr>
      <vt:lpstr>Staffing, in-kind and budget</vt:lpstr>
      <vt:lpstr>What’s in the pipeline</vt:lpstr>
      <vt:lpstr>Development projects and next steps</vt:lpstr>
      <vt:lpstr>Questions for STAP</vt:lpstr>
      <vt:lpstr>2017</vt:lpstr>
      <vt:lpstr>The Team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and Software Integration</dc:title>
  <dc:creator>Anders Pettersson</dc:creator>
  <cp:lastModifiedBy>Anders Pettersson</cp:lastModifiedBy>
  <cp:revision>268</cp:revision>
  <dcterms:created xsi:type="dcterms:W3CDTF">2017-04-06T15:36:17Z</dcterms:created>
  <dcterms:modified xsi:type="dcterms:W3CDTF">2018-02-26T10:16:36Z</dcterms:modified>
</cp:coreProperties>
</file>