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5" r:id="rId4"/>
    <p:sldId id="264" r:id="rId5"/>
    <p:sldId id="266" r:id="rId6"/>
    <p:sldId id="268" r:id="rId7"/>
    <p:sldId id="269" r:id="rId8"/>
    <p:sldId id="258" r:id="rId9"/>
    <p:sldId id="272" r:id="rId10"/>
    <p:sldId id="260" r:id="rId11"/>
    <p:sldId id="259" r:id="rId12"/>
    <p:sldId id="270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3" autoAdjust="0"/>
    <p:restoredTop sz="94712" autoAdjust="0"/>
  </p:normalViewPr>
  <p:slideViewPr>
    <p:cSldViewPr>
      <p:cViewPr varScale="1">
        <p:scale>
          <a:sx n="102" d="100"/>
          <a:sy n="102" d="100"/>
        </p:scale>
        <p:origin x="129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2018-03-02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6206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91036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8293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Raman 41.6k (could de-scope to ruby only) ~ 15k (saving 26k)</a:t>
            </a:r>
          </a:p>
          <a:p>
            <a:r>
              <a:rPr lang="en-GB" dirty="0"/>
              <a:t>Portable laser 100k (could swap for MP SEE).</a:t>
            </a:r>
          </a:p>
          <a:p>
            <a:r>
              <a:rPr lang="en-GB" dirty="0"/>
              <a:t>Corrosive gas already removed. 15k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4627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456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9771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9748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3561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732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02/03/2018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02/03/2018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02/03/2018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02/03/2018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02/03/2018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hem.au.dk/en/research/conferences-and-workshops/neutron-and-synchrotron-sample-environment-workshop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PREMP update</a:t>
            </a:r>
            <a:br>
              <a:rPr lang="en-GB" sz="4000"/>
            </a:b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Malcolm Guthrie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2 March, 2018</a:t>
            </a:fld>
            <a:endParaRPr lang="en-GB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“Day 1 target science” </a:t>
            </a:r>
          </a:p>
          <a:p>
            <a:pPr lvl="1"/>
            <a:r>
              <a:rPr lang="en-GB" dirty="0"/>
              <a:t>diffraction: light molecular systems D</a:t>
            </a:r>
            <a:r>
              <a:rPr lang="en-GB" baseline="-25000" dirty="0"/>
              <a:t>2</a:t>
            </a:r>
            <a:r>
              <a:rPr lang="en-GB" dirty="0"/>
              <a:t>O,ND</a:t>
            </a:r>
            <a:r>
              <a:rPr lang="en-GB" baseline="-25000" dirty="0"/>
              <a:t>3</a:t>
            </a:r>
            <a:r>
              <a:rPr lang="en-GB" dirty="0"/>
              <a:t>,CD</a:t>
            </a:r>
            <a:r>
              <a:rPr lang="en-GB" baseline="-25000" dirty="0"/>
              <a:t>4 </a:t>
            </a:r>
            <a:r>
              <a:rPr lang="en-GB" dirty="0"/>
              <a:t>; superconductors; magnetism</a:t>
            </a:r>
          </a:p>
          <a:p>
            <a:pPr lvl="1"/>
            <a:r>
              <a:rPr lang="en-GB" dirty="0"/>
              <a:t>Spectroscopy: exotic quasiparticles, superconductivity</a:t>
            </a:r>
          </a:p>
          <a:p>
            <a:pPr lvl="1"/>
            <a:r>
              <a:rPr lang="en-GB" dirty="0"/>
              <a:t>SANS*: polymers, food science, high press biology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F347F3-44D0-0645-8616-548D2EE7B3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4" t="6951" b="15350"/>
          <a:stretch/>
        </p:blipFill>
        <p:spPr>
          <a:xfrm>
            <a:off x="2394979" y="3964475"/>
            <a:ext cx="1711480" cy="22767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EBF469-7DAB-7545-8D4F-19F8098EA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236" y="3877650"/>
            <a:ext cx="2898200" cy="284382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9CB3458-4026-6343-9967-F732D28FA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GB" dirty="0"/>
              <a:t>Activities 2018 – Continued DAC advances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26E1B5-B4C7-FB40-984B-9A7F7F522691}"/>
              </a:ext>
            </a:extLst>
          </p:cNvPr>
          <p:cNvSpPr/>
          <p:nvPr/>
        </p:nvSpPr>
        <p:spPr>
          <a:xfrm>
            <a:off x="0" y="6488668"/>
            <a:ext cx="4162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Angström</a:t>
            </a:r>
            <a:r>
              <a:rPr lang="en-GB" dirty="0"/>
              <a:t> cluster proposal for “SANS DAC”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ADAB57-A914-FD45-9532-8ED6FC20F8A3}"/>
              </a:ext>
            </a:extLst>
          </p:cNvPr>
          <p:cNvSpPr txBox="1"/>
          <p:nvPr/>
        </p:nvSpPr>
        <p:spPr>
          <a:xfrm>
            <a:off x="24264" y="4390406"/>
            <a:ext cx="2243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cells have large aperture enabling SXL diffraction and wider Q-range. And internal clamp system </a:t>
            </a:r>
            <a:r>
              <a:rPr lang="en-US"/>
              <a:t>for low T</a:t>
            </a:r>
            <a:endParaRPr lang="sv-S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F371E1-EF0D-1F4F-BCEF-E1460092050F}"/>
              </a:ext>
            </a:extLst>
          </p:cNvPr>
          <p:cNvSpPr txBox="1"/>
          <p:nvPr/>
        </p:nvSpPr>
        <p:spPr>
          <a:xfrm>
            <a:off x="4433236" y="4293096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Powder diffraction now possible up to 60 GPa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0691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Activities 2018 - LLB 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Primarily establishing baseline capabilities:</a:t>
            </a:r>
          </a:p>
          <a:p>
            <a:r>
              <a:rPr lang="en-GB" dirty="0"/>
              <a:t>7kbar gas (and liquid?)</a:t>
            </a:r>
          </a:p>
          <a:p>
            <a:r>
              <a:rPr lang="en-GB" dirty="0"/>
              <a:t>2 </a:t>
            </a:r>
            <a:r>
              <a:rPr lang="en-GB"/>
              <a:t>GPa clamp </a:t>
            </a:r>
            <a:endParaRPr lang="en-GB" dirty="0"/>
          </a:p>
          <a:p>
            <a:r>
              <a:rPr lang="en-GB" dirty="0"/>
              <a:t>20 GPa PE cells (standard anvils)</a:t>
            </a:r>
          </a:p>
          <a:p>
            <a:pPr lvl="1"/>
            <a:r>
              <a:rPr lang="en-GB" i="1" dirty="0"/>
              <a:t>Anvil development separate</a:t>
            </a:r>
          </a:p>
          <a:p>
            <a:r>
              <a:rPr lang="en-GB" dirty="0"/>
              <a:t>Also gas loading (for PE and smaller cells)</a:t>
            </a:r>
          </a:p>
          <a:p>
            <a:r>
              <a:rPr lang="en-GB" dirty="0"/>
              <a:t>And specialised cryostat for P cells (spec not fixed)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030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Activities in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Quality – Safety</a:t>
            </a:r>
          </a:p>
          <a:p>
            <a:pPr lvl="1"/>
            <a:r>
              <a:rPr lang="en-GB" dirty="0"/>
              <a:t>Define requirements for CE marking (metallurgy, testing, safety factor, calculations…)</a:t>
            </a:r>
          </a:p>
          <a:p>
            <a:pPr lvl="1"/>
            <a:r>
              <a:rPr lang="en-GB" dirty="0"/>
              <a:t>Develop safety (risk </a:t>
            </a:r>
            <a:r>
              <a:rPr lang="en-GB" dirty="0" err="1"/>
              <a:t>assessement</a:t>
            </a:r>
            <a:r>
              <a:rPr lang="en-GB" dirty="0"/>
              <a:t>, training, integration </a:t>
            </a:r>
            <a:r>
              <a:rPr lang="en-GB" dirty="0" err="1"/>
              <a:t>inc</a:t>
            </a:r>
            <a:r>
              <a:rPr lang="en-GB" dirty="0"/>
              <a:t>  control software)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7EA709-A36C-C24A-BBD4-AEB079257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64" y="3843784"/>
            <a:ext cx="1872636" cy="2512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B5F6A6-CB60-0046-BC02-62F6342735BF}"/>
              </a:ext>
            </a:extLst>
          </p:cNvPr>
          <p:cNvSpPr txBox="1"/>
          <p:nvPr/>
        </p:nvSpPr>
        <p:spPr>
          <a:xfrm>
            <a:off x="2771800" y="4005064"/>
            <a:ext cx="5667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Based around V3 Paris-Edinburgh press &amp; hydraulic system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039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Environment Suite for PREMP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F1CF579-D461-4E43-8126-6932A39974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925840"/>
              </p:ext>
            </p:extLst>
          </p:nvPr>
        </p:nvGraphicFramePr>
        <p:xfrm>
          <a:off x="584200" y="2000250"/>
          <a:ext cx="8020248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Worksheet" r:id="rId4" imgW="7975600" imgH="2857500" progId="Excel.Sheet.12">
                  <p:embed/>
                </p:oleObj>
              </mc:Choice>
              <mc:Fallback>
                <p:oleObj name="Worksheet" r:id="rId4" imgW="7975600" imgH="2857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4200" y="2000250"/>
                        <a:ext cx="8020248" cy="285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Environment Suite for PREMP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F1CF579-D461-4E43-8126-6932A39974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108627"/>
              </p:ext>
            </p:extLst>
          </p:nvPr>
        </p:nvGraphicFramePr>
        <p:xfrm>
          <a:off x="584200" y="2000250"/>
          <a:ext cx="797560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Worksheet" r:id="rId4" imgW="7975600" imgH="2857500" progId="Excel.Sheet.12">
                  <p:embed/>
                </p:oleObj>
              </mc:Choice>
              <mc:Fallback>
                <p:oleObj name="Worksheet" r:id="rId4" imgW="7975600" imgH="2857500" progId="Excel.Sheet.12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F1CF579-D461-4E43-8126-6932A39974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4200" y="2000250"/>
                        <a:ext cx="7975600" cy="285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AF79053-E6EC-6F48-B600-C02C44F2D100}"/>
              </a:ext>
            </a:extLst>
          </p:cNvPr>
          <p:cNvSpPr txBox="1"/>
          <p:nvPr/>
        </p:nvSpPr>
        <p:spPr>
          <a:xfrm>
            <a:off x="551717" y="5053052"/>
            <a:ext cx="4497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Focus on construction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Trigger instrument – first to require 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Typically requested for </a:t>
            </a:r>
            <a:r>
              <a:rPr lang="en-US" b="1" dirty="0"/>
              <a:t>cold</a:t>
            </a:r>
            <a:r>
              <a:rPr lang="en-US" dirty="0"/>
              <a:t> commissioning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trigger instruments are in Long Hall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28281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Rebaselining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77E63D3-DB1B-5344-82E0-8CEAE45D2837}"/>
              </a:ext>
            </a:extLst>
          </p:cNvPr>
          <p:cNvGrpSpPr/>
          <p:nvPr/>
        </p:nvGrpSpPr>
        <p:grpSpPr>
          <a:xfrm>
            <a:off x="35496" y="2047919"/>
            <a:ext cx="7812360" cy="4693449"/>
            <a:chOff x="395536" y="2056091"/>
            <a:chExt cx="7812360" cy="469344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94609AE-1BD6-9444-B48E-E420D497C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36" y="2056091"/>
              <a:ext cx="7812360" cy="469344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E7F47A0-A7F4-4845-8444-EF2D93ADF408}"/>
                </a:ext>
              </a:extLst>
            </p:cNvPr>
            <p:cNvSpPr/>
            <p:nvPr/>
          </p:nvSpPr>
          <p:spPr>
            <a:xfrm>
              <a:off x="7620000" y="6356350"/>
              <a:ext cx="336376" cy="365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0CEA268-BA41-214E-8DF7-0862EE2F985C}"/>
              </a:ext>
            </a:extLst>
          </p:cNvPr>
          <p:cNvSpPr txBox="1"/>
          <p:nvPr/>
        </p:nvSpPr>
        <p:spPr>
          <a:xfrm>
            <a:off x="5220072" y="3573016"/>
            <a:ext cx="3600400" cy="258532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Impacts - (Provisional!)</a:t>
            </a:r>
            <a:endParaRPr lang="en-US" dirty="0"/>
          </a:p>
          <a:p>
            <a:endParaRPr lang="en-US" dirty="0"/>
          </a:p>
          <a:p>
            <a:r>
              <a:rPr lang="en-US" dirty="0"/>
              <a:t>Long Hall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Cold comm. delay ~ 4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Hot comm. delay ~ 10 months</a:t>
            </a:r>
          </a:p>
          <a:p>
            <a:r>
              <a:rPr lang="en-US" dirty="0"/>
              <a:t>D03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12-18 months cold comm. delay</a:t>
            </a:r>
          </a:p>
          <a:p>
            <a:r>
              <a:rPr lang="en-US" dirty="0"/>
              <a:t>D01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12 months cold comm. delay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8900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Schedule example: PE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</a:t>
            </a:fld>
            <a:endParaRPr lang="en-GB" dirty="0"/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918ADF22-A6FB-3540-8DDB-505031627B8D}"/>
              </a:ext>
            </a:extLst>
          </p:cNvPr>
          <p:cNvSpPr/>
          <p:nvPr/>
        </p:nvSpPr>
        <p:spPr>
          <a:xfrm>
            <a:off x="633672" y="-2353964"/>
            <a:ext cx="1751500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Prelim. design</a:t>
            </a:r>
            <a:endParaRPr lang="sv-SE" sz="1500" dirty="0">
              <a:solidFill>
                <a:schemeClr val="tx1"/>
              </a:solidFill>
            </a:endParaRP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CF68EE6A-6DEA-4E47-BAF9-E257DA72CA45}"/>
              </a:ext>
            </a:extLst>
          </p:cNvPr>
          <p:cNvSpPr/>
          <p:nvPr/>
        </p:nvSpPr>
        <p:spPr>
          <a:xfrm>
            <a:off x="2073832" y="-2353964"/>
            <a:ext cx="1767469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Detailed. design</a:t>
            </a:r>
            <a:endParaRPr lang="sv-SE" sz="1500" dirty="0">
              <a:solidFill>
                <a:schemeClr val="tx1"/>
              </a:solidFill>
            </a:endParaRPr>
          </a:p>
        </p:txBody>
      </p:sp>
      <p:sp>
        <p:nvSpPr>
          <p:cNvPr id="14" name="Chevron 13">
            <a:extLst>
              <a:ext uri="{FF2B5EF4-FFF2-40B4-BE49-F238E27FC236}">
                <a16:creationId xmlns:a16="http://schemas.microsoft.com/office/drawing/2014/main" id="{35445BCD-6064-F14F-841A-8841F08E9090}"/>
              </a:ext>
            </a:extLst>
          </p:cNvPr>
          <p:cNvSpPr/>
          <p:nvPr/>
        </p:nvSpPr>
        <p:spPr>
          <a:xfrm>
            <a:off x="3544274" y="-2353964"/>
            <a:ext cx="2304256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Procurement, integration,</a:t>
            </a: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certification</a:t>
            </a:r>
          </a:p>
          <a:p>
            <a:pPr algn="ctr"/>
            <a:endParaRPr lang="sv-SE" sz="1500" dirty="0">
              <a:solidFill>
                <a:schemeClr val="tx1"/>
              </a:solidFill>
            </a:endParaRPr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3A5FC5F1-5953-3F42-B679-28951816251E}"/>
              </a:ext>
            </a:extLst>
          </p:cNvPr>
          <p:cNvSpPr/>
          <p:nvPr/>
        </p:nvSpPr>
        <p:spPr>
          <a:xfrm>
            <a:off x="5525474" y="-2353964"/>
            <a:ext cx="1763216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Cold comm.</a:t>
            </a:r>
            <a:endParaRPr lang="sv-SE" sz="1500" dirty="0">
              <a:solidFill>
                <a:schemeClr val="tx1"/>
              </a:solidFill>
            </a:endParaRPr>
          </a:p>
        </p:txBody>
      </p:sp>
      <p:sp>
        <p:nvSpPr>
          <p:cNvPr id="16" name="Chevron 15">
            <a:extLst>
              <a:ext uri="{FF2B5EF4-FFF2-40B4-BE49-F238E27FC236}">
                <a16:creationId xmlns:a16="http://schemas.microsoft.com/office/drawing/2014/main" id="{0AEB0C88-1262-8444-B25A-9FD753BDF13B}"/>
              </a:ext>
            </a:extLst>
          </p:cNvPr>
          <p:cNvSpPr/>
          <p:nvPr/>
        </p:nvSpPr>
        <p:spPr>
          <a:xfrm>
            <a:off x="6960048" y="-2353964"/>
            <a:ext cx="1763216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Hot comm.</a:t>
            </a:r>
            <a:endParaRPr lang="sv-SE" sz="1500" dirty="0">
              <a:solidFill>
                <a:schemeClr val="tx1"/>
              </a:solidFill>
            </a:endParaRP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158BAD42-D96F-5744-A6C6-23E051C048D5}"/>
              </a:ext>
            </a:extLst>
          </p:cNvPr>
          <p:cNvSpPr/>
          <p:nvPr/>
        </p:nvSpPr>
        <p:spPr>
          <a:xfrm>
            <a:off x="8590983" y="-2096793"/>
            <a:ext cx="264562" cy="205737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85FB80-BD5D-E64E-8E82-88F1A1B64488}"/>
              </a:ext>
            </a:extLst>
          </p:cNvPr>
          <p:cNvSpPr txBox="1"/>
          <p:nvPr/>
        </p:nvSpPr>
        <p:spPr>
          <a:xfrm>
            <a:off x="489656" y="-293002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Generic:</a:t>
            </a:r>
            <a:endParaRPr lang="sv-SE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F7796C-3C4F-9949-A453-F5F4EA3D0838}"/>
              </a:ext>
            </a:extLst>
          </p:cNvPr>
          <p:cNvSpPr txBox="1"/>
          <p:nvPr/>
        </p:nvSpPr>
        <p:spPr>
          <a:xfrm>
            <a:off x="8366339" y="-1376713"/>
            <a:ext cx="71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ready</a:t>
            </a:r>
            <a:endParaRPr lang="sv-SE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6E839E-79A0-544A-A7DB-4939AC9FC10E}"/>
              </a:ext>
            </a:extLst>
          </p:cNvPr>
          <p:cNvCxnSpPr>
            <a:stCxn id="8" idx="2"/>
            <a:endCxn id="17" idx="0"/>
          </p:cNvCxnSpPr>
          <p:nvPr/>
        </p:nvCxnSpPr>
        <p:spPr>
          <a:xfrm>
            <a:off x="8723264" y="-1891056"/>
            <a:ext cx="0" cy="514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28874C7-9B4F-8D47-8105-864FDF039198}"/>
              </a:ext>
            </a:extLst>
          </p:cNvPr>
          <p:cNvSpPr txBox="1"/>
          <p:nvPr/>
        </p:nvSpPr>
        <p:spPr>
          <a:xfrm>
            <a:off x="110507" y="1566532"/>
            <a:ext cx="41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Schedule 2017</a:t>
            </a:r>
            <a:endParaRPr lang="sv-SE" dirty="0"/>
          </a:p>
        </p:txBody>
      </p:sp>
      <p:sp>
        <p:nvSpPr>
          <p:cNvPr id="22" name="Chevron 21">
            <a:extLst>
              <a:ext uri="{FF2B5EF4-FFF2-40B4-BE49-F238E27FC236}">
                <a16:creationId xmlns:a16="http://schemas.microsoft.com/office/drawing/2014/main" id="{EACCB063-CC44-0A4C-96A5-E1E7A0068937}"/>
              </a:ext>
            </a:extLst>
          </p:cNvPr>
          <p:cNvSpPr/>
          <p:nvPr/>
        </p:nvSpPr>
        <p:spPr>
          <a:xfrm>
            <a:off x="1269960" y="-963668"/>
            <a:ext cx="1767469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Detailed. design</a:t>
            </a:r>
            <a:endParaRPr lang="sv-SE" sz="1500" dirty="0">
              <a:solidFill>
                <a:schemeClr val="tx1"/>
              </a:solidFill>
            </a:endParaRPr>
          </a:p>
        </p:txBody>
      </p:sp>
      <p:sp>
        <p:nvSpPr>
          <p:cNvPr id="23" name="Chevron 22">
            <a:extLst>
              <a:ext uri="{FF2B5EF4-FFF2-40B4-BE49-F238E27FC236}">
                <a16:creationId xmlns:a16="http://schemas.microsoft.com/office/drawing/2014/main" id="{E74FBFC1-98BB-364A-8992-DD2B1921CE66}"/>
              </a:ext>
            </a:extLst>
          </p:cNvPr>
          <p:cNvSpPr/>
          <p:nvPr/>
        </p:nvSpPr>
        <p:spPr>
          <a:xfrm>
            <a:off x="2740402" y="-963668"/>
            <a:ext cx="2304256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Procurement, integration,</a:t>
            </a: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certification</a:t>
            </a:r>
          </a:p>
          <a:p>
            <a:pPr algn="ctr"/>
            <a:endParaRPr lang="sv-SE" sz="1500" dirty="0">
              <a:solidFill>
                <a:schemeClr val="tx1"/>
              </a:solidFill>
            </a:endParaRPr>
          </a:p>
        </p:txBody>
      </p:sp>
      <p:sp>
        <p:nvSpPr>
          <p:cNvPr id="24" name="Chevron 23">
            <a:extLst>
              <a:ext uri="{FF2B5EF4-FFF2-40B4-BE49-F238E27FC236}">
                <a16:creationId xmlns:a16="http://schemas.microsoft.com/office/drawing/2014/main" id="{2A93712D-37E7-9C45-A392-98B13B040A21}"/>
              </a:ext>
            </a:extLst>
          </p:cNvPr>
          <p:cNvSpPr/>
          <p:nvPr/>
        </p:nvSpPr>
        <p:spPr>
          <a:xfrm>
            <a:off x="4721602" y="-963668"/>
            <a:ext cx="1763216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Cold comm.</a:t>
            </a:r>
            <a:endParaRPr lang="sv-SE" sz="1500" dirty="0">
              <a:solidFill>
                <a:schemeClr val="tx1"/>
              </a:solidFill>
            </a:endParaRPr>
          </a:p>
        </p:txBody>
      </p:sp>
      <p:sp>
        <p:nvSpPr>
          <p:cNvPr id="25" name="Chevron 24">
            <a:extLst>
              <a:ext uri="{FF2B5EF4-FFF2-40B4-BE49-F238E27FC236}">
                <a16:creationId xmlns:a16="http://schemas.microsoft.com/office/drawing/2014/main" id="{39205429-3A03-C24D-BF7E-B57349489E9E}"/>
              </a:ext>
            </a:extLst>
          </p:cNvPr>
          <p:cNvSpPr/>
          <p:nvPr/>
        </p:nvSpPr>
        <p:spPr>
          <a:xfrm>
            <a:off x="6156176" y="-963668"/>
            <a:ext cx="1763216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Hot comm.</a:t>
            </a:r>
            <a:endParaRPr lang="sv-SE" sz="1500" dirty="0">
              <a:solidFill>
                <a:schemeClr val="tx1"/>
              </a:solidFill>
            </a:endParaRPr>
          </a:p>
        </p:txBody>
      </p:sp>
      <p:sp>
        <p:nvSpPr>
          <p:cNvPr id="26" name="Diamond 25">
            <a:extLst>
              <a:ext uri="{FF2B5EF4-FFF2-40B4-BE49-F238E27FC236}">
                <a16:creationId xmlns:a16="http://schemas.microsoft.com/office/drawing/2014/main" id="{89506DB5-47A4-DB4F-8546-AC978ABD7B45}"/>
              </a:ext>
            </a:extLst>
          </p:cNvPr>
          <p:cNvSpPr/>
          <p:nvPr/>
        </p:nvSpPr>
        <p:spPr>
          <a:xfrm>
            <a:off x="7787111" y="-706497"/>
            <a:ext cx="264562" cy="205737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461434B-5152-EB42-9813-A3A6A8A8FE85}"/>
              </a:ext>
            </a:extLst>
          </p:cNvPr>
          <p:cNvSpPr/>
          <p:nvPr/>
        </p:nvSpPr>
        <p:spPr>
          <a:xfrm>
            <a:off x="3257232" y="2881234"/>
            <a:ext cx="3047745" cy="281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Installation, cold comm.</a:t>
            </a:r>
            <a:endParaRPr lang="sv-SE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986CD3B-59BA-2F46-A3CB-62F716DC7397}"/>
              </a:ext>
            </a:extLst>
          </p:cNvPr>
          <p:cNvGrpSpPr/>
          <p:nvPr/>
        </p:nvGrpSpPr>
        <p:grpSpPr>
          <a:xfrm>
            <a:off x="184977" y="3163112"/>
            <a:ext cx="8636819" cy="360040"/>
            <a:chOff x="147181" y="5079030"/>
            <a:chExt cx="8636819" cy="36004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1719068-84A2-9349-9F31-C24B0B88610D}"/>
                </a:ext>
              </a:extLst>
            </p:cNvPr>
            <p:cNvGrpSpPr/>
            <p:nvPr/>
          </p:nvGrpSpPr>
          <p:grpSpPr>
            <a:xfrm>
              <a:off x="147181" y="5079030"/>
              <a:ext cx="7200000" cy="360040"/>
              <a:chOff x="909960" y="4521550"/>
              <a:chExt cx="7200000" cy="360040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4423E5-2E1A-7041-AB30-3A9286ADACFE}"/>
                  </a:ext>
                </a:extLst>
              </p:cNvPr>
              <p:cNvSpPr/>
              <p:nvPr/>
            </p:nvSpPr>
            <p:spPr>
              <a:xfrm>
                <a:off x="909960" y="4521550"/>
                <a:ext cx="360000" cy="3600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18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9DC902C-445F-7F47-8388-CB7A3F7B6D31}"/>
                  </a:ext>
                </a:extLst>
              </p:cNvPr>
              <p:cNvSpPr/>
              <p:nvPr/>
            </p:nvSpPr>
            <p:spPr>
              <a:xfrm>
                <a:off x="1269960" y="4521550"/>
                <a:ext cx="360000" cy="3600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4FF72C9-E00C-114F-B842-1F718C142278}"/>
                  </a:ext>
                </a:extLst>
              </p:cNvPr>
              <p:cNvSpPr/>
              <p:nvPr/>
            </p:nvSpPr>
            <p:spPr>
              <a:xfrm>
                <a:off x="1629960" y="4521550"/>
                <a:ext cx="360000" cy="3600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3603DB8-212D-6242-93F9-4F9B79861901}"/>
                  </a:ext>
                </a:extLst>
              </p:cNvPr>
              <p:cNvSpPr/>
              <p:nvPr/>
            </p:nvSpPr>
            <p:spPr>
              <a:xfrm>
                <a:off x="1989960" y="4521550"/>
                <a:ext cx="360000" cy="3600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76BD3EE-97DA-BA49-BD59-48B05F79C6A1}"/>
                  </a:ext>
                </a:extLst>
              </p:cNvPr>
              <p:cNvSpPr/>
              <p:nvPr/>
            </p:nvSpPr>
            <p:spPr>
              <a:xfrm>
                <a:off x="2349960" y="4521550"/>
                <a:ext cx="360000" cy="3600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19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E341A9E-4EE1-F347-9F4C-F55F07DB5A42}"/>
                  </a:ext>
                </a:extLst>
              </p:cNvPr>
              <p:cNvSpPr/>
              <p:nvPr/>
            </p:nvSpPr>
            <p:spPr>
              <a:xfrm>
                <a:off x="2709960" y="4521550"/>
                <a:ext cx="360000" cy="3600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DB54B80-ACE7-7A42-819D-DCEA6F9FC115}"/>
                  </a:ext>
                </a:extLst>
              </p:cNvPr>
              <p:cNvSpPr/>
              <p:nvPr/>
            </p:nvSpPr>
            <p:spPr>
              <a:xfrm>
                <a:off x="3069960" y="4521550"/>
                <a:ext cx="360000" cy="3600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C047A53-27E3-BB4E-8FDD-946AB61DE155}"/>
                  </a:ext>
                </a:extLst>
              </p:cNvPr>
              <p:cNvSpPr/>
              <p:nvPr/>
            </p:nvSpPr>
            <p:spPr>
              <a:xfrm>
                <a:off x="3429960" y="4521550"/>
                <a:ext cx="360000" cy="3600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1A32E49A-92A6-4B4C-8072-30C0E2F76E2C}"/>
                  </a:ext>
                </a:extLst>
              </p:cNvPr>
              <p:cNvGrpSpPr/>
              <p:nvPr/>
            </p:nvGrpSpPr>
            <p:grpSpPr>
              <a:xfrm>
                <a:off x="3789960" y="4521550"/>
                <a:ext cx="2880000" cy="360040"/>
                <a:chOff x="909960" y="4521550"/>
                <a:chExt cx="2880000" cy="360040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7AA24B46-80E2-F548-B277-E5C1B17D95CB}"/>
                    </a:ext>
                  </a:extLst>
                </p:cNvPr>
                <p:cNvSpPr/>
                <p:nvPr/>
              </p:nvSpPr>
              <p:spPr>
                <a:xfrm>
                  <a:off x="909960" y="4521550"/>
                  <a:ext cx="360000" cy="36004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20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B0019C1D-BC86-F64C-B5F9-27ACD6518792}"/>
                    </a:ext>
                  </a:extLst>
                </p:cNvPr>
                <p:cNvSpPr/>
                <p:nvPr/>
              </p:nvSpPr>
              <p:spPr>
                <a:xfrm>
                  <a:off x="1269960" y="4521550"/>
                  <a:ext cx="360000" cy="36004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B1C8383-8635-814D-B21E-CD5BC13526D6}"/>
                    </a:ext>
                  </a:extLst>
                </p:cNvPr>
                <p:cNvSpPr/>
                <p:nvPr/>
              </p:nvSpPr>
              <p:spPr>
                <a:xfrm>
                  <a:off x="1629960" y="4521550"/>
                  <a:ext cx="360000" cy="36004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3905C7B-7739-2B4F-9BB8-37724A4086EC}"/>
                    </a:ext>
                  </a:extLst>
                </p:cNvPr>
                <p:cNvSpPr/>
                <p:nvPr/>
              </p:nvSpPr>
              <p:spPr>
                <a:xfrm>
                  <a:off x="1989960" y="4521550"/>
                  <a:ext cx="360000" cy="36004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50B7CCA9-5BD6-2441-A3F9-900060AB8FED}"/>
                    </a:ext>
                  </a:extLst>
                </p:cNvPr>
                <p:cNvSpPr/>
                <p:nvPr/>
              </p:nvSpPr>
              <p:spPr>
                <a:xfrm>
                  <a:off x="2349960" y="4521550"/>
                  <a:ext cx="360000" cy="3600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21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91AC0BC8-F67A-7344-B1F1-D1DB58F6A077}"/>
                    </a:ext>
                  </a:extLst>
                </p:cNvPr>
                <p:cNvSpPr/>
                <p:nvPr/>
              </p:nvSpPr>
              <p:spPr>
                <a:xfrm>
                  <a:off x="2709960" y="4521550"/>
                  <a:ext cx="360000" cy="3600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8F841A12-486D-0A42-A6A6-8702CBB3F4EF}"/>
                    </a:ext>
                  </a:extLst>
                </p:cNvPr>
                <p:cNvSpPr/>
                <p:nvPr/>
              </p:nvSpPr>
              <p:spPr>
                <a:xfrm>
                  <a:off x="3069960" y="4521550"/>
                  <a:ext cx="360000" cy="3600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90483CBE-F371-2942-B329-009574B51836}"/>
                    </a:ext>
                  </a:extLst>
                </p:cNvPr>
                <p:cNvSpPr/>
                <p:nvPr/>
              </p:nvSpPr>
              <p:spPr>
                <a:xfrm>
                  <a:off x="3429960" y="4521550"/>
                  <a:ext cx="360000" cy="3600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C9D2FAC-AA0D-6C4E-A773-97652D7A4336}"/>
                  </a:ext>
                </a:extLst>
              </p:cNvPr>
              <p:cNvSpPr/>
              <p:nvPr/>
            </p:nvSpPr>
            <p:spPr>
              <a:xfrm>
                <a:off x="6669960" y="4521550"/>
                <a:ext cx="360000" cy="3600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22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0242AB9-340C-8B42-8F12-25F392BE9849}"/>
                  </a:ext>
                </a:extLst>
              </p:cNvPr>
              <p:cNvSpPr/>
              <p:nvPr/>
            </p:nvSpPr>
            <p:spPr>
              <a:xfrm>
                <a:off x="7029960" y="4521550"/>
                <a:ext cx="360000" cy="3600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C7D6C43-4403-E54B-9527-C164EBBBCB7C}"/>
                  </a:ext>
                </a:extLst>
              </p:cNvPr>
              <p:cNvSpPr/>
              <p:nvPr/>
            </p:nvSpPr>
            <p:spPr>
              <a:xfrm>
                <a:off x="7389960" y="4521550"/>
                <a:ext cx="360000" cy="3600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F7344D9-C913-A844-954A-C532098ABE9F}"/>
                  </a:ext>
                </a:extLst>
              </p:cNvPr>
              <p:cNvSpPr/>
              <p:nvPr/>
            </p:nvSpPr>
            <p:spPr>
              <a:xfrm>
                <a:off x="7749960" y="4521550"/>
                <a:ext cx="360000" cy="3600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7A21162-4088-6744-BEC3-85FF4599E1FD}"/>
                </a:ext>
              </a:extLst>
            </p:cNvPr>
            <p:cNvGrpSpPr/>
            <p:nvPr/>
          </p:nvGrpSpPr>
          <p:grpSpPr>
            <a:xfrm>
              <a:off x="7344000" y="5079030"/>
              <a:ext cx="1440000" cy="360040"/>
              <a:chOff x="7380472" y="5079030"/>
              <a:chExt cx="1440000" cy="36004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B89AB91-ED0A-CE48-ABB2-86E8AA9F41BA}"/>
                  </a:ext>
                </a:extLst>
              </p:cNvPr>
              <p:cNvSpPr/>
              <p:nvPr/>
            </p:nvSpPr>
            <p:spPr>
              <a:xfrm>
                <a:off x="7380472" y="5079030"/>
                <a:ext cx="360000" cy="3600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47536EF-C321-D24B-AAA3-AF265752AFD4}"/>
                  </a:ext>
                </a:extLst>
              </p:cNvPr>
              <p:cNvSpPr/>
              <p:nvPr/>
            </p:nvSpPr>
            <p:spPr>
              <a:xfrm>
                <a:off x="7740472" y="5079030"/>
                <a:ext cx="360000" cy="3600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6A1FED5-BAA2-5E40-88A0-ABDB55CBD8D3}"/>
                  </a:ext>
                </a:extLst>
              </p:cNvPr>
              <p:cNvSpPr/>
              <p:nvPr/>
            </p:nvSpPr>
            <p:spPr>
              <a:xfrm>
                <a:off x="8100472" y="5079030"/>
                <a:ext cx="360000" cy="3600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B4B6B3B-5EF8-B846-9B69-2E36FD1FDA10}"/>
                  </a:ext>
                </a:extLst>
              </p:cNvPr>
              <p:cNvSpPr/>
              <p:nvPr/>
            </p:nvSpPr>
            <p:spPr>
              <a:xfrm>
                <a:off x="8460472" y="5079030"/>
                <a:ext cx="360000" cy="3600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9E431F5D-A267-874D-A7C8-BA547EE25853}"/>
              </a:ext>
            </a:extLst>
          </p:cNvPr>
          <p:cNvSpPr/>
          <p:nvPr/>
        </p:nvSpPr>
        <p:spPr>
          <a:xfrm>
            <a:off x="6289868" y="2881234"/>
            <a:ext cx="1799602" cy="2818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Hot comm.</a:t>
            </a:r>
            <a:endParaRPr lang="sv-SE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E65A3AA-7CC2-3D46-ABDF-648CD56EC784}"/>
              </a:ext>
            </a:extLst>
          </p:cNvPr>
          <p:cNvSpPr/>
          <p:nvPr/>
        </p:nvSpPr>
        <p:spPr>
          <a:xfrm>
            <a:off x="1466154" y="2881234"/>
            <a:ext cx="1775490" cy="28187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Proc./</a:t>
            </a:r>
            <a:r>
              <a:rPr lang="en-US" dirty="0" err="1"/>
              <a:t>Mfg</a:t>
            </a:r>
            <a:endParaRPr lang="sv-SE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E8A1879-26DB-D143-B1DD-9F2BE72696B3}"/>
              </a:ext>
            </a:extLst>
          </p:cNvPr>
          <p:cNvSpPr/>
          <p:nvPr/>
        </p:nvSpPr>
        <p:spPr>
          <a:xfrm>
            <a:off x="187854" y="2881234"/>
            <a:ext cx="1278300" cy="28187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Det. Des.</a:t>
            </a:r>
            <a:endParaRPr lang="sv-SE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D10D3E9-C3FC-1546-8D28-E0A296332DD9}"/>
              </a:ext>
            </a:extLst>
          </p:cNvPr>
          <p:cNvSpPr/>
          <p:nvPr/>
        </p:nvSpPr>
        <p:spPr>
          <a:xfrm>
            <a:off x="8114122" y="2881234"/>
            <a:ext cx="707674" cy="2818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dirty="0"/>
              <a:t>ops.</a:t>
            </a:r>
            <a:endParaRPr lang="sv-SE" dirty="0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0B6DFFE-C37F-424E-97CA-588AB1131144}"/>
              </a:ext>
            </a:extLst>
          </p:cNvPr>
          <p:cNvCxnSpPr>
            <a:cxnSpLocks/>
          </p:cNvCxnSpPr>
          <p:nvPr/>
        </p:nvCxnSpPr>
        <p:spPr>
          <a:xfrm>
            <a:off x="2151150" y="2554893"/>
            <a:ext cx="0" cy="316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87CF7BFC-E5C1-614D-A840-621665729307}"/>
              </a:ext>
            </a:extLst>
          </p:cNvPr>
          <p:cNvSpPr txBox="1"/>
          <p:nvPr/>
        </p:nvSpPr>
        <p:spPr>
          <a:xfrm>
            <a:off x="1608121" y="2189844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Access E03/E02</a:t>
            </a:r>
            <a:endParaRPr lang="sv-SE" dirty="0">
              <a:solidFill>
                <a:srgbClr val="00B05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EC4770D-EB39-8049-81BC-B41A6574B4D4}"/>
              </a:ext>
            </a:extLst>
          </p:cNvPr>
          <p:cNvSpPr txBox="1"/>
          <p:nvPr/>
        </p:nvSpPr>
        <p:spPr>
          <a:xfrm>
            <a:off x="110507" y="2564904"/>
            <a:ext cx="1497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MAGIC (trig)</a:t>
            </a:r>
            <a:endParaRPr lang="sv-SE" dirty="0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1DE7C82-2512-1847-BEF3-2062759B9CF2}"/>
              </a:ext>
            </a:extLst>
          </p:cNvPr>
          <p:cNvCxnSpPr>
            <a:cxnSpLocks/>
          </p:cNvCxnSpPr>
          <p:nvPr/>
        </p:nvCxnSpPr>
        <p:spPr>
          <a:xfrm>
            <a:off x="4168706" y="2253702"/>
            <a:ext cx="0" cy="617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1738E3AE-1788-6943-B976-A6C81856DB59}"/>
              </a:ext>
            </a:extLst>
          </p:cNvPr>
          <p:cNvSpPr txBox="1"/>
          <p:nvPr/>
        </p:nvSpPr>
        <p:spPr>
          <a:xfrm>
            <a:off x="3884718" y="1951712"/>
            <a:ext cx="56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BOT</a:t>
            </a:r>
            <a:endParaRPr lang="sv-SE" dirty="0">
              <a:solidFill>
                <a:srgbClr val="FF0000"/>
              </a:solidFill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FD64A40-A29C-E847-9453-CA7727B7CF27}"/>
              </a:ext>
            </a:extLst>
          </p:cNvPr>
          <p:cNvGrpSpPr/>
          <p:nvPr/>
        </p:nvGrpSpPr>
        <p:grpSpPr>
          <a:xfrm>
            <a:off x="4536981" y="1910556"/>
            <a:ext cx="648279" cy="972166"/>
            <a:chOff x="4536981" y="1910556"/>
            <a:chExt cx="648279" cy="972166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99BEB88-16A6-1A46-B830-636FAF9203FB}"/>
                </a:ext>
              </a:extLst>
            </p:cNvPr>
            <p:cNvCxnSpPr>
              <a:cxnSpLocks/>
            </p:cNvCxnSpPr>
            <p:nvPr/>
          </p:nvCxnSpPr>
          <p:spPr>
            <a:xfrm>
              <a:off x="4861121" y="2566392"/>
              <a:ext cx="0" cy="3163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Diamond 99">
              <a:extLst>
                <a:ext uri="{FF2B5EF4-FFF2-40B4-BE49-F238E27FC236}">
                  <a16:creationId xmlns:a16="http://schemas.microsoft.com/office/drawing/2014/main" id="{64ED1E6C-8BF1-224C-B54A-50F6C0EB65FF}"/>
                </a:ext>
              </a:extLst>
            </p:cNvPr>
            <p:cNvSpPr/>
            <p:nvPr/>
          </p:nvSpPr>
          <p:spPr>
            <a:xfrm>
              <a:off x="4536981" y="1910556"/>
              <a:ext cx="648279" cy="619029"/>
            </a:xfrm>
            <a:prstGeom prst="diamond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sz="1000" dirty="0"/>
                <a:t>PE</a:t>
              </a:r>
              <a:endParaRPr lang="sv-SE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8461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Schedule example: PE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6</a:t>
            </a:fld>
            <a:endParaRPr lang="en-GB" dirty="0"/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918ADF22-A6FB-3540-8DDB-505031627B8D}"/>
              </a:ext>
            </a:extLst>
          </p:cNvPr>
          <p:cNvSpPr/>
          <p:nvPr/>
        </p:nvSpPr>
        <p:spPr>
          <a:xfrm>
            <a:off x="633672" y="-2353964"/>
            <a:ext cx="1751500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Prelim. design</a:t>
            </a:r>
            <a:endParaRPr lang="sv-SE" sz="1500" dirty="0">
              <a:solidFill>
                <a:schemeClr val="tx1"/>
              </a:solidFill>
            </a:endParaRP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CF68EE6A-6DEA-4E47-BAF9-E257DA72CA45}"/>
              </a:ext>
            </a:extLst>
          </p:cNvPr>
          <p:cNvSpPr/>
          <p:nvPr/>
        </p:nvSpPr>
        <p:spPr>
          <a:xfrm>
            <a:off x="2073832" y="-2353964"/>
            <a:ext cx="1767469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Detailed. design</a:t>
            </a:r>
            <a:endParaRPr lang="sv-SE" sz="1500" dirty="0">
              <a:solidFill>
                <a:schemeClr val="tx1"/>
              </a:solidFill>
            </a:endParaRPr>
          </a:p>
        </p:txBody>
      </p:sp>
      <p:sp>
        <p:nvSpPr>
          <p:cNvPr id="14" name="Chevron 13">
            <a:extLst>
              <a:ext uri="{FF2B5EF4-FFF2-40B4-BE49-F238E27FC236}">
                <a16:creationId xmlns:a16="http://schemas.microsoft.com/office/drawing/2014/main" id="{35445BCD-6064-F14F-841A-8841F08E9090}"/>
              </a:ext>
            </a:extLst>
          </p:cNvPr>
          <p:cNvSpPr/>
          <p:nvPr/>
        </p:nvSpPr>
        <p:spPr>
          <a:xfrm>
            <a:off x="3544274" y="-2353964"/>
            <a:ext cx="2304256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Procurement, integration,</a:t>
            </a: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certification</a:t>
            </a:r>
          </a:p>
          <a:p>
            <a:pPr algn="ctr"/>
            <a:endParaRPr lang="sv-SE" sz="1500" dirty="0">
              <a:solidFill>
                <a:schemeClr val="tx1"/>
              </a:solidFill>
            </a:endParaRPr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3A5FC5F1-5953-3F42-B679-28951816251E}"/>
              </a:ext>
            </a:extLst>
          </p:cNvPr>
          <p:cNvSpPr/>
          <p:nvPr/>
        </p:nvSpPr>
        <p:spPr>
          <a:xfrm>
            <a:off x="5525474" y="-2353964"/>
            <a:ext cx="1763216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Cold comm.</a:t>
            </a:r>
            <a:endParaRPr lang="sv-SE" sz="1500" dirty="0">
              <a:solidFill>
                <a:schemeClr val="tx1"/>
              </a:solidFill>
            </a:endParaRPr>
          </a:p>
        </p:txBody>
      </p:sp>
      <p:sp>
        <p:nvSpPr>
          <p:cNvPr id="16" name="Chevron 15">
            <a:extLst>
              <a:ext uri="{FF2B5EF4-FFF2-40B4-BE49-F238E27FC236}">
                <a16:creationId xmlns:a16="http://schemas.microsoft.com/office/drawing/2014/main" id="{0AEB0C88-1262-8444-B25A-9FD753BDF13B}"/>
              </a:ext>
            </a:extLst>
          </p:cNvPr>
          <p:cNvSpPr/>
          <p:nvPr/>
        </p:nvSpPr>
        <p:spPr>
          <a:xfrm>
            <a:off x="6960048" y="-2353964"/>
            <a:ext cx="1763216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Hot comm.</a:t>
            </a:r>
            <a:endParaRPr lang="sv-SE" sz="1500" dirty="0">
              <a:solidFill>
                <a:schemeClr val="tx1"/>
              </a:solidFill>
            </a:endParaRP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158BAD42-D96F-5744-A6C6-23E051C048D5}"/>
              </a:ext>
            </a:extLst>
          </p:cNvPr>
          <p:cNvSpPr/>
          <p:nvPr/>
        </p:nvSpPr>
        <p:spPr>
          <a:xfrm>
            <a:off x="8590983" y="-2096793"/>
            <a:ext cx="264562" cy="205737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85FB80-BD5D-E64E-8E82-88F1A1B64488}"/>
              </a:ext>
            </a:extLst>
          </p:cNvPr>
          <p:cNvSpPr txBox="1"/>
          <p:nvPr/>
        </p:nvSpPr>
        <p:spPr>
          <a:xfrm>
            <a:off x="489656" y="-293002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Generic:</a:t>
            </a:r>
            <a:endParaRPr lang="sv-SE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F7796C-3C4F-9949-A453-F5F4EA3D0838}"/>
              </a:ext>
            </a:extLst>
          </p:cNvPr>
          <p:cNvSpPr txBox="1"/>
          <p:nvPr/>
        </p:nvSpPr>
        <p:spPr>
          <a:xfrm>
            <a:off x="8366339" y="-1376713"/>
            <a:ext cx="71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ready</a:t>
            </a:r>
            <a:endParaRPr lang="sv-SE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6E839E-79A0-544A-A7DB-4939AC9FC10E}"/>
              </a:ext>
            </a:extLst>
          </p:cNvPr>
          <p:cNvCxnSpPr>
            <a:stCxn id="8" idx="2"/>
            <a:endCxn id="17" idx="0"/>
          </p:cNvCxnSpPr>
          <p:nvPr/>
        </p:nvCxnSpPr>
        <p:spPr>
          <a:xfrm>
            <a:off x="8723264" y="-1891056"/>
            <a:ext cx="0" cy="514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28874C7-9B4F-8D47-8105-864FDF039198}"/>
              </a:ext>
            </a:extLst>
          </p:cNvPr>
          <p:cNvSpPr txBox="1"/>
          <p:nvPr/>
        </p:nvSpPr>
        <p:spPr>
          <a:xfrm>
            <a:off x="110507" y="1566532"/>
            <a:ext cx="41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Schedule 2017</a:t>
            </a:r>
            <a:endParaRPr lang="sv-SE" dirty="0"/>
          </a:p>
        </p:txBody>
      </p:sp>
      <p:sp>
        <p:nvSpPr>
          <p:cNvPr id="22" name="Chevron 21">
            <a:extLst>
              <a:ext uri="{FF2B5EF4-FFF2-40B4-BE49-F238E27FC236}">
                <a16:creationId xmlns:a16="http://schemas.microsoft.com/office/drawing/2014/main" id="{EACCB063-CC44-0A4C-96A5-E1E7A0068937}"/>
              </a:ext>
            </a:extLst>
          </p:cNvPr>
          <p:cNvSpPr/>
          <p:nvPr/>
        </p:nvSpPr>
        <p:spPr>
          <a:xfrm>
            <a:off x="1269960" y="-963668"/>
            <a:ext cx="1767469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Detailed. design</a:t>
            </a:r>
            <a:endParaRPr lang="sv-SE" sz="1500" dirty="0">
              <a:solidFill>
                <a:schemeClr val="tx1"/>
              </a:solidFill>
            </a:endParaRPr>
          </a:p>
        </p:txBody>
      </p:sp>
      <p:sp>
        <p:nvSpPr>
          <p:cNvPr id="23" name="Chevron 22">
            <a:extLst>
              <a:ext uri="{FF2B5EF4-FFF2-40B4-BE49-F238E27FC236}">
                <a16:creationId xmlns:a16="http://schemas.microsoft.com/office/drawing/2014/main" id="{E74FBFC1-98BB-364A-8992-DD2B1921CE66}"/>
              </a:ext>
            </a:extLst>
          </p:cNvPr>
          <p:cNvSpPr/>
          <p:nvPr/>
        </p:nvSpPr>
        <p:spPr>
          <a:xfrm>
            <a:off x="2740402" y="-963668"/>
            <a:ext cx="2304256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Procurement, integration,</a:t>
            </a: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certification</a:t>
            </a:r>
          </a:p>
          <a:p>
            <a:pPr algn="ctr"/>
            <a:endParaRPr lang="sv-SE" sz="1500" dirty="0">
              <a:solidFill>
                <a:schemeClr val="tx1"/>
              </a:solidFill>
            </a:endParaRPr>
          </a:p>
        </p:txBody>
      </p:sp>
      <p:sp>
        <p:nvSpPr>
          <p:cNvPr id="24" name="Chevron 23">
            <a:extLst>
              <a:ext uri="{FF2B5EF4-FFF2-40B4-BE49-F238E27FC236}">
                <a16:creationId xmlns:a16="http://schemas.microsoft.com/office/drawing/2014/main" id="{2A93712D-37E7-9C45-A392-98B13B040A21}"/>
              </a:ext>
            </a:extLst>
          </p:cNvPr>
          <p:cNvSpPr/>
          <p:nvPr/>
        </p:nvSpPr>
        <p:spPr>
          <a:xfrm>
            <a:off x="4721602" y="-963668"/>
            <a:ext cx="1763216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Cold comm.</a:t>
            </a:r>
            <a:endParaRPr lang="sv-SE" sz="1500" dirty="0">
              <a:solidFill>
                <a:schemeClr val="tx1"/>
              </a:solidFill>
            </a:endParaRPr>
          </a:p>
        </p:txBody>
      </p:sp>
      <p:sp>
        <p:nvSpPr>
          <p:cNvPr id="25" name="Chevron 24">
            <a:extLst>
              <a:ext uri="{FF2B5EF4-FFF2-40B4-BE49-F238E27FC236}">
                <a16:creationId xmlns:a16="http://schemas.microsoft.com/office/drawing/2014/main" id="{39205429-3A03-C24D-BF7E-B57349489E9E}"/>
              </a:ext>
            </a:extLst>
          </p:cNvPr>
          <p:cNvSpPr/>
          <p:nvPr/>
        </p:nvSpPr>
        <p:spPr>
          <a:xfrm>
            <a:off x="6156176" y="-963668"/>
            <a:ext cx="1763216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Hot comm.</a:t>
            </a:r>
            <a:endParaRPr lang="sv-SE" sz="1500" dirty="0">
              <a:solidFill>
                <a:schemeClr val="tx1"/>
              </a:solidFill>
            </a:endParaRPr>
          </a:p>
        </p:txBody>
      </p:sp>
      <p:sp>
        <p:nvSpPr>
          <p:cNvPr id="26" name="Diamond 25">
            <a:extLst>
              <a:ext uri="{FF2B5EF4-FFF2-40B4-BE49-F238E27FC236}">
                <a16:creationId xmlns:a16="http://schemas.microsoft.com/office/drawing/2014/main" id="{89506DB5-47A4-DB4F-8546-AC978ABD7B45}"/>
              </a:ext>
            </a:extLst>
          </p:cNvPr>
          <p:cNvSpPr/>
          <p:nvPr/>
        </p:nvSpPr>
        <p:spPr>
          <a:xfrm>
            <a:off x="7787111" y="-706497"/>
            <a:ext cx="264562" cy="205737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461434B-5152-EB42-9813-A3A6A8A8FE85}"/>
              </a:ext>
            </a:extLst>
          </p:cNvPr>
          <p:cNvSpPr/>
          <p:nvPr/>
        </p:nvSpPr>
        <p:spPr>
          <a:xfrm>
            <a:off x="3257232" y="2881234"/>
            <a:ext cx="3047745" cy="281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Installation, cold comm.</a:t>
            </a:r>
            <a:endParaRPr lang="sv-SE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986CD3B-59BA-2F46-A3CB-62F716DC7397}"/>
              </a:ext>
            </a:extLst>
          </p:cNvPr>
          <p:cNvGrpSpPr/>
          <p:nvPr/>
        </p:nvGrpSpPr>
        <p:grpSpPr>
          <a:xfrm>
            <a:off x="184977" y="3163112"/>
            <a:ext cx="8636819" cy="360040"/>
            <a:chOff x="147181" y="5079030"/>
            <a:chExt cx="8636819" cy="36004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1719068-84A2-9349-9F31-C24B0B88610D}"/>
                </a:ext>
              </a:extLst>
            </p:cNvPr>
            <p:cNvGrpSpPr/>
            <p:nvPr/>
          </p:nvGrpSpPr>
          <p:grpSpPr>
            <a:xfrm>
              <a:off x="147181" y="5079030"/>
              <a:ext cx="7200000" cy="360040"/>
              <a:chOff x="909960" y="4521550"/>
              <a:chExt cx="7200000" cy="360040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4423E5-2E1A-7041-AB30-3A9286ADACFE}"/>
                  </a:ext>
                </a:extLst>
              </p:cNvPr>
              <p:cNvSpPr/>
              <p:nvPr/>
            </p:nvSpPr>
            <p:spPr>
              <a:xfrm>
                <a:off x="909960" y="4521550"/>
                <a:ext cx="360000" cy="3600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18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9DC902C-445F-7F47-8388-CB7A3F7B6D31}"/>
                  </a:ext>
                </a:extLst>
              </p:cNvPr>
              <p:cNvSpPr/>
              <p:nvPr/>
            </p:nvSpPr>
            <p:spPr>
              <a:xfrm>
                <a:off x="1269960" y="4521550"/>
                <a:ext cx="360000" cy="3600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4FF72C9-E00C-114F-B842-1F718C142278}"/>
                  </a:ext>
                </a:extLst>
              </p:cNvPr>
              <p:cNvSpPr/>
              <p:nvPr/>
            </p:nvSpPr>
            <p:spPr>
              <a:xfrm>
                <a:off x="1629960" y="4521550"/>
                <a:ext cx="360000" cy="3600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3603DB8-212D-6242-93F9-4F9B79861901}"/>
                  </a:ext>
                </a:extLst>
              </p:cNvPr>
              <p:cNvSpPr/>
              <p:nvPr/>
            </p:nvSpPr>
            <p:spPr>
              <a:xfrm>
                <a:off x="1989960" y="4521550"/>
                <a:ext cx="360000" cy="3600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76BD3EE-97DA-BA49-BD59-48B05F79C6A1}"/>
                  </a:ext>
                </a:extLst>
              </p:cNvPr>
              <p:cNvSpPr/>
              <p:nvPr/>
            </p:nvSpPr>
            <p:spPr>
              <a:xfrm>
                <a:off x="2349960" y="4521550"/>
                <a:ext cx="360000" cy="3600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19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E341A9E-4EE1-F347-9F4C-F55F07DB5A42}"/>
                  </a:ext>
                </a:extLst>
              </p:cNvPr>
              <p:cNvSpPr/>
              <p:nvPr/>
            </p:nvSpPr>
            <p:spPr>
              <a:xfrm>
                <a:off x="2709960" y="4521550"/>
                <a:ext cx="360000" cy="3600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DB54B80-ACE7-7A42-819D-DCEA6F9FC115}"/>
                  </a:ext>
                </a:extLst>
              </p:cNvPr>
              <p:cNvSpPr/>
              <p:nvPr/>
            </p:nvSpPr>
            <p:spPr>
              <a:xfrm>
                <a:off x="3069960" y="4521550"/>
                <a:ext cx="360000" cy="3600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C047A53-27E3-BB4E-8FDD-946AB61DE155}"/>
                  </a:ext>
                </a:extLst>
              </p:cNvPr>
              <p:cNvSpPr/>
              <p:nvPr/>
            </p:nvSpPr>
            <p:spPr>
              <a:xfrm>
                <a:off x="3429960" y="4521550"/>
                <a:ext cx="360000" cy="3600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1A32E49A-92A6-4B4C-8072-30C0E2F76E2C}"/>
                  </a:ext>
                </a:extLst>
              </p:cNvPr>
              <p:cNvGrpSpPr/>
              <p:nvPr/>
            </p:nvGrpSpPr>
            <p:grpSpPr>
              <a:xfrm>
                <a:off x="3789960" y="4521550"/>
                <a:ext cx="2880000" cy="360040"/>
                <a:chOff x="909960" y="4521550"/>
                <a:chExt cx="2880000" cy="360040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7AA24B46-80E2-F548-B277-E5C1B17D95CB}"/>
                    </a:ext>
                  </a:extLst>
                </p:cNvPr>
                <p:cNvSpPr/>
                <p:nvPr/>
              </p:nvSpPr>
              <p:spPr>
                <a:xfrm>
                  <a:off x="909960" y="4521550"/>
                  <a:ext cx="360000" cy="36004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20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B0019C1D-BC86-F64C-B5F9-27ACD6518792}"/>
                    </a:ext>
                  </a:extLst>
                </p:cNvPr>
                <p:cNvSpPr/>
                <p:nvPr/>
              </p:nvSpPr>
              <p:spPr>
                <a:xfrm>
                  <a:off x="1269960" y="4521550"/>
                  <a:ext cx="360000" cy="36004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B1C8383-8635-814D-B21E-CD5BC13526D6}"/>
                    </a:ext>
                  </a:extLst>
                </p:cNvPr>
                <p:cNvSpPr/>
                <p:nvPr/>
              </p:nvSpPr>
              <p:spPr>
                <a:xfrm>
                  <a:off x="1629960" y="4521550"/>
                  <a:ext cx="360000" cy="36004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3905C7B-7739-2B4F-9BB8-37724A4086EC}"/>
                    </a:ext>
                  </a:extLst>
                </p:cNvPr>
                <p:cNvSpPr/>
                <p:nvPr/>
              </p:nvSpPr>
              <p:spPr>
                <a:xfrm>
                  <a:off x="1989960" y="4521550"/>
                  <a:ext cx="360000" cy="36004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50B7CCA9-5BD6-2441-A3F9-900060AB8FED}"/>
                    </a:ext>
                  </a:extLst>
                </p:cNvPr>
                <p:cNvSpPr/>
                <p:nvPr/>
              </p:nvSpPr>
              <p:spPr>
                <a:xfrm>
                  <a:off x="2349960" y="4521550"/>
                  <a:ext cx="360000" cy="3600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21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91AC0BC8-F67A-7344-B1F1-D1DB58F6A077}"/>
                    </a:ext>
                  </a:extLst>
                </p:cNvPr>
                <p:cNvSpPr/>
                <p:nvPr/>
              </p:nvSpPr>
              <p:spPr>
                <a:xfrm>
                  <a:off x="2709960" y="4521550"/>
                  <a:ext cx="360000" cy="3600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8F841A12-486D-0A42-A6A6-8702CBB3F4EF}"/>
                    </a:ext>
                  </a:extLst>
                </p:cNvPr>
                <p:cNvSpPr/>
                <p:nvPr/>
              </p:nvSpPr>
              <p:spPr>
                <a:xfrm>
                  <a:off x="3069960" y="4521550"/>
                  <a:ext cx="360000" cy="3600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90483CBE-F371-2942-B329-009574B51836}"/>
                    </a:ext>
                  </a:extLst>
                </p:cNvPr>
                <p:cNvSpPr/>
                <p:nvPr/>
              </p:nvSpPr>
              <p:spPr>
                <a:xfrm>
                  <a:off x="3429960" y="4521550"/>
                  <a:ext cx="360000" cy="3600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C9D2FAC-AA0D-6C4E-A773-97652D7A4336}"/>
                  </a:ext>
                </a:extLst>
              </p:cNvPr>
              <p:cNvSpPr/>
              <p:nvPr/>
            </p:nvSpPr>
            <p:spPr>
              <a:xfrm>
                <a:off x="6669960" y="4521550"/>
                <a:ext cx="360000" cy="3600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22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0242AB9-340C-8B42-8F12-25F392BE9849}"/>
                  </a:ext>
                </a:extLst>
              </p:cNvPr>
              <p:cNvSpPr/>
              <p:nvPr/>
            </p:nvSpPr>
            <p:spPr>
              <a:xfrm>
                <a:off x="7029960" y="4521550"/>
                <a:ext cx="360000" cy="3600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C7D6C43-4403-E54B-9527-C164EBBBCB7C}"/>
                  </a:ext>
                </a:extLst>
              </p:cNvPr>
              <p:cNvSpPr/>
              <p:nvPr/>
            </p:nvSpPr>
            <p:spPr>
              <a:xfrm>
                <a:off x="7389960" y="4521550"/>
                <a:ext cx="360000" cy="3600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F7344D9-C913-A844-954A-C532098ABE9F}"/>
                  </a:ext>
                </a:extLst>
              </p:cNvPr>
              <p:cNvSpPr/>
              <p:nvPr/>
            </p:nvSpPr>
            <p:spPr>
              <a:xfrm>
                <a:off x="7749960" y="4521550"/>
                <a:ext cx="360000" cy="3600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7A21162-4088-6744-BEC3-85FF4599E1FD}"/>
                </a:ext>
              </a:extLst>
            </p:cNvPr>
            <p:cNvGrpSpPr/>
            <p:nvPr/>
          </p:nvGrpSpPr>
          <p:grpSpPr>
            <a:xfrm>
              <a:off x="7344000" y="5079030"/>
              <a:ext cx="1440000" cy="360040"/>
              <a:chOff x="7380472" y="5079030"/>
              <a:chExt cx="1440000" cy="36004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B89AB91-ED0A-CE48-ABB2-86E8AA9F41BA}"/>
                  </a:ext>
                </a:extLst>
              </p:cNvPr>
              <p:cNvSpPr/>
              <p:nvPr/>
            </p:nvSpPr>
            <p:spPr>
              <a:xfrm>
                <a:off x="7380472" y="5079030"/>
                <a:ext cx="360000" cy="3600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47536EF-C321-D24B-AAA3-AF265752AFD4}"/>
                  </a:ext>
                </a:extLst>
              </p:cNvPr>
              <p:cNvSpPr/>
              <p:nvPr/>
            </p:nvSpPr>
            <p:spPr>
              <a:xfrm>
                <a:off x="7740472" y="5079030"/>
                <a:ext cx="360000" cy="3600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6A1FED5-BAA2-5E40-88A0-ABDB55CBD8D3}"/>
                  </a:ext>
                </a:extLst>
              </p:cNvPr>
              <p:cNvSpPr/>
              <p:nvPr/>
            </p:nvSpPr>
            <p:spPr>
              <a:xfrm>
                <a:off x="8100472" y="5079030"/>
                <a:ext cx="360000" cy="3600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B4B6B3B-5EF8-B846-9B69-2E36FD1FDA10}"/>
                  </a:ext>
                </a:extLst>
              </p:cNvPr>
              <p:cNvSpPr/>
              <p:nvPr/>
            </p:nvSpPr>
            <p:spPr>
              <a:xfrm>
                <a:off x="8460472" y="5079030"/>
                <a:ext cx="360000" cy="3600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9E431F5D-A267-874D-A7C8-BA547EE25853}"/>
              </a:ext>
            </a:extLst>
          </p:cNvPr>
          <p:cNvSpPr/>
          <p:nvPr/>
        </p:nvSpPr>
        <p:spPr>
          <a:xfrm>
            <a:off x="6289868" y="2881234"/>
            <a:ext cx="1799602" cy="2818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Hot comm.</a:t>
            </a:r>
            <a:endParaRPr lang="sv-SE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E65A3AA-7CC2-3D46-ABDF-648CD56EC784}"/>
              </a:ext>
            </a:extLst>
          </p:cNvPr>
          <p:cNvSpPr/>
          <p:nvPr/>
        </p:nvSpPr>
        <p:spPr>
          <a:xfrm>
            <a:off x="1466154" y="2881234"/>
            <a:ext cx="1775490" cy="28187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Proc./</a:t>
            </a:r>
            <a:r>
              <a:rPr lang="en-US" dirty="0" err="1"/>
              <a:t>Mfg</a:t>
            </a:r>
            <a:endParaRPr lang="sv-SE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E8A1879-26DB-D143-B1DD-9F2BE72696B3}"/>
              </a:ext>
            </a:extLst>
          </p:cNvPr>
          <p:cNvSpPr/>
          <p:nvPr/>
        </p:nvSpPr>
        <p:spPr>
          <a:xfrm>
            <a:off x="187854" y="2881234"/>
            <a:ext cx="1278300" cy="28187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Det. Des.</a:t>
            </a:r>
            <a:endParaRPr lang="sv-SE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D10D3E9-C3FC-1546-8D28-E0A296332DD9}"/>
              </a:ext>
            </a:extLst>
          </p:cNvPr>
          <p:cNvSpPr/>
          <p:nvPr/>
        </p:nvSpPr>
        <p:spPr>
          <a:xfrm>
            <a:off x="8114122" y="2881234"/>
            <a:ext cx="707674" cy="2818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dirty="0"/>
              <a:t>ops.</a:t>
            </a:r>
            <a:endParaRPr lang="sv-SE" dirty="0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0B6DFFE-C37F-424E-97CA-588AB1131144}"/>
              </a:ext>
            </a:extLst>
          </p:cNvPr>
          <p:cNvCxnSpPr>
            <a:cxnSpLocks/>
          </p:cNvCxnSpPr>
          <p:nvPr/>
        </p:nvCxnSpPr>
        <p:spPr>
          <a:xfrm>
            <a:off x="2151150" y="2554893"/>
            <a:ext cx="0" cy="316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87CF7BFC-E5C1-614D-A840-621665729307}"/>
              </a:ext>
            </a:extLst>
          </p:cNvPr>
          <p:cNvSpPr txBox="1"/>
          <p:nvPr/>
        </p:nvSpPr>
        <p:spPr>
          <a:xfrm>
            <a:off x="1608121" y="2189844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Access E03/E02</a:t>
            </a:r>
            <a:endParaRPr lang="sv-SE" dirty="0">
              <a:solidFill>
                <a:srgbClr val="00B050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C5D5E90-B6C8-A84F-90F9-C72E29DD331F}"/>
              </a:ext>
            </a:extLst>
          </p:cNvPr>
          <p:cNvSpPr/>
          <p:nvPr/>
        </p:nvSpPr>
        <p:spPr>
          <a:xfrm>
            <a:off x="1289487" y="3685665"/>
            <a:ext cx="1415490" cy="24739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Det. Design</a:t>
            </a:r>
            <a:endParaRPr lang="sv-SE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EC4770D-EB39-8049-81BC-B41A6574B4D4}"/>
              </a:ext>
            </a:extLst>
          </p:cNvPr>
          <p:cNvSpPr txBox="1"/>
          <p:nvPr/>
        </p:nvSpPr>
        <p:spPr>
          <a:xfrm>
            <a:off x="110507" y="2564904"/>
            <a:ext cx="1497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MAGIC (trig)</a:t>
            </a:r>
            <a:endParaRPr lang="sv-SE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6DBC021-A9DF-6140-8BFA-4D726C3525D5}"/>
              </a:ext>
            </a:extLst>
          </p:cNvPr>
          <p:cNvSpPr/>
          <p:nvPr/>
        </p:nvSpPr>
        <p:spPr>
          <a:xfrm>
            <a:off x="2745231" y="3685665"/>
            <a:ext cx="679746" cy="24739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Proc.</a:t>
            </a:r>
            <a:endParaRPr lang="sv-SE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5149C4B-6102-9244-B181-66B8024DECA9}"/>
              </a:ext>
            </a:extLst>
          </p:cNvPr>
          <p:cNvSpPr/>
          <p:nvPr/>
        </p:nvSpPr>
        <p:spPr>
          <a:xfrm>
            <a:off x="3482321" y="3685665"/>
            <a:ext cx="1382655" cy="24739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Installation</a:t>
            </a:r>
            <a:endParaRPr lang="sv-SE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6C2435A-C6F2-D340-955F-EC065726C0DE}"/>
              </a:ext>
            </a:extLst>
          </p:cNvPr>
          <p:cNvSpPr/>
          <p:nvPr/>
        </p:nvSpPr>
        <p:spPr>
          <a:xfrm>
            <a:off x="5307594" y="3688205"/>
            <a:ext cx="658791" cy="2448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Cold</a:t>
            </a:r>
            <a:endParaRPr lang="sv-SE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A78FDE0-429E-8E4F-872C-0013B27B07BE}"/>
              </a:ext>
            </a:extLst>
          </p:cNvPr>
          <p:cNvSpPr/>
          <p:nvPr/>
        </p:nvSpPr>
        <p:spPr>
          <a:xfrm>
            <a:off x="6335581" y="3682604"/>
            <a:ext cx="658791" cy="2448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hot</a:t>
            </a:r>
            <a:endParaRPr lang="sv-SE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7E76755-F927-6A46-BB0F-DCA9D59CFB40}"/>
              </a:ext>
            </a:extLst>
          </p:cNvPr>
          <p:cNvSpPr txBox="1"/>
          <p:nvPr/>
        </p:nvSpPr>
        <p:spPr>
          <a:xfrm>
            <a:off x="110507" y="5232712"/>
            <a:ext cx="73535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SES project steps: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Installation: control systems, safety, </a:t>
            </a:r>
            <a:r>
              <a:rPr lang="en-US" dirty="0" err="1"/>
              <a:t>trainining</a:t>
            </a:r>
            <a:r>
              <a:rPr lang="en-US" dirty="0"/>
              <a:t>, certification (CE-marking),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Cold </a:t>
            </a:r>
            <a:r>
              <a:rPr lang="en-US" dirty="0" err="1"/>
              <a:t>comm</a:t>
            </a:r>
            <a:r>
              <a:rPr lang="en-US" dirty="0"/>
              <a:t>: Checking system integrates with instrument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Hot </a:t>
            </a:r>
            <a:r>
              <a:rPr lang="en-US" dirty="0" err="1"/>
              <a:t>comm</a:t>
            </a:r>
            <a:r>
              <a:rPr lang="en-US" dirty="0"/>
              <a:t>: testing background, collimation, shielding</a:t>
            </a:r>
            <a:endParaRPr lang="sv-SE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8F3F28B-A63A-9947-AD98-64DD7129868B}"/>
              </a:ext>
            </a:extLst>
          </p:cNvPr>
          <p:cNvSpPr txBox="1"/>
          <p:nvPr/>
        </p:nvSpPr>
        <p:spPr>
          <a:xfrm>
            <a:off x="132422" y="3620363"/>
            <a:ext cx="930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 SES</a:t>
            </a:r>
            <a:endParaRPr lang="sv-SE" dirty="0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99BEB88-16A6-1A46-B830-636FAF9203FB}"/>
              </a:ext>
            </a:extLst>
          </p:cNvPr>
          <p:cNvCxnSpPr>
            <a:cxnSpLocks/>
          </p:cNvCxnSpPr>
          <p:nvPr/>
        </p:nvCxnSpPr>
        <p:spPr>
          <a:xfrm>
            <a:off x="4861121" y="2566392"/>
            <a:ext cx="0" cy="316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EFAD20A-2B46-5247-A411-02A7A2AF30FA}"/>
              </a:ext>
            </a:extLst>
          </p:cNvPr>
          <p:cNvCxnSpPr>
            <a:cxnSpLocks/>
          </p:cNvCxnSpPr>
          <p:nvPr/>
        </p:nvCxnSpPr>
        <p:spPr>
          <a:xfrm>
            <a:off x="1284464" y="3927455"/>
            <a:ext cx="0" cy="316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881885F0-B527-F54C-9917-D5398B2E32AF}"/>
              </a:ext>
            </a:extLst>
          </p:cNvPr>
          <p:cNvSpPr txBox="1"/>
          <p:nvPr/>
        </p:nvSpPr>
        <p:spPr>
          <a:xfrm>
            <a:off x="746458" y="4189154"/>
            <a:ext cx="854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Sign TA</a:t>
            </a:r>
          </a:p>
          <a:p>
            <a:pPr algn="ctr"/>
            <a:r>
              <a:rPr lang="en-US" dirty="0"/>
              <a:t>w/ LLB</a:t>
            </a:r>
            <a:endParaRPr lang="sv-SE" dirty="0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1DE7C82-2512-1847-BEF3-2062759B9CF2}"/>
              </a:ext>
            </a:extLst>
          </p:cNvPr>
          <p:cNvCxnSpPr>
            <a:cxnSpLocks/>
          </p:cNvCxnSpPr>
          <p:nvPr/>
        </p:nvCxnSpPr>
        <p:spPr>
          <a:xfrm>
            <a:off x="4168706" y="2253702"/>
            <a:ext cx="0" cy="617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1738E3AE-1788-6943-B976-A6C81856DB59}"/>
              </a:ext>
            </a:extLst>
          </p:cNvPr>
          <p:cNvSpPr txBox="1"/>
          <p:nvPr/>
        </p:nvSpPr>
        <p:spPr>
          <a:xfrm>
            <a:off x="3884718" y="1951712"/>
            <a:ext cx="56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BOT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71" name="Diamond 70">
            <a:extLst>
              <a:ext uri="{FF2B5EF4-FFF2-40B4-BE49-F238E27FC236}">
                <a16:creationId xmlns:a16="http://schemas.microsoft.com/office/drawing/2014/main" id="{2F0163F0-EA1D-684C-B4A0-6F8B52CAA575}"/>
              </a:ext>
            </a:extLst>
          </p:cNvPr>
          <p:cNvSpPr/>
          <p:nvPr/>
        </p:nvSpPr>
        <p:spPr>
          <a:xfrm>
            <a:off x="4536981" y="1910556"/>
            <a:ext cx="648279" cy="619029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000" dirty="0"/>
              <a:t>PE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3287697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Schedule example: PE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7</a:t>
            </a:fld>
            <a:endParaRPr lang="en-GB" dirty="0"/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918ADF22-A6FB-3540-8DDB-505031627B8D}"/>
              </a:ext>
            </a:extLst>
          </p:cNvPr>
          <p:cNvSpPr/>
          <p:nvPr/>
        </p:nvSpPr>
        <p:spPr>
          <a:xfrm>
            <a:off x="633672" y="-2353964"/>
            <a:ext cx="1751500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Prelim. design</a:t>
            </a:r>
            <a:endParaRPr lang="sv-SE" sz="1500" dirty="0">
              <a:solidFill>
                <a:schemeClr val="tx1"/>
              </a:solidFill>
            </a:endParaRP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CF68EE6A-6DEA-4E47-BAF9-E257DA72CA45}"/>
              </a:ext>
            </a:extLst>
          </p:cNvPr>
          <p:cNvSpPr/>
          <p:nvPr/>
        </p:nvSpPr>
        <p:spPr>
          <a:xfrm>
            <a:off x="2073832" y="-2353964"/>
            <a:ext cx="1767469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Detailed. design</a:t>
            </a:r>
            <a:endParaRPr lang="sv-SE" sz="1500" dirty="0">
              <a:solidFill>
                <a:schemeClr val="tx1"/>
              </a:solidFill>
            </a:endParaRPr>
          </a:p>
        </p:txBody>
      </p:sp>
      <p:sp>
        <p:nvSpPr>
          <p:cNvPr id="14" name="Chevron 13">
            <a:extLst>
              <a:ext uri="{FF2B5EF4-FFF2-40B4-BE49-F238E27FC236}">
                <a16:creationId xmlns:a16="http://schemas.microsoft.com/office/drawing/2014/main" id="{35445BCD-6064-F14F-841A-8841F08E9090}"/>
              </a:ext>
            </a:extLst>
          </p:cNvPr>
          <p:cNvSpPr/>
          <p:nvPr/>
        </p:nvSpPr>
        <p:spPr>
          <a:xfrm>
            <a:off x="3544274" y="-2353964"/>
            <a:ext cx="2304256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Procurement, integration,</a:t>
            </a: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certification</a:t>
            </a:r>
          </a:p>
          <a:p>
            <a:pPr algn="ctr"/>
            <a:endParaRPr lang="sv-SE" sz="1500" dirty="0">
              <a:solidFill>
                <a:schemeClr val="tx1"/>
              </a:solidFill>
            </a:endParaRPr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3A5FC5F1-5953-3F42-B679-28951816251E}"/>
              </a:ext>
            </a:extLst>
          </p:cNvPr>
          <p:cNvSpPr/>
          <p:nvPr/>
        </p:nvSpPr>
        <p:spPr>
          <a:xfrm>
            <a:off x="5525474" y="-2353964"/>
            <a:ext cx="1763216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Cold comm.</a:t>
            </a:r>
            <a:endParaRPr lang="sv-SE" sz="1500" dirty="0">
              <a:solidFill>
                <a:schemeClr val="tx1"/>
              </a:solidFill>
            </a:endParaRPr>
          </a:p>
        </p:txBody>
      </p:sp>
      <p:sp>
        <p:nvSpPr>
          <p:cNvPr id="16" name="Chevron 15">
            <a:extLst>
              <a:ext uri="{FF2B5EF4-FFF2-40B4-BE49-F238E27FC236}">
                <a16:creationId xmlns:a16="http://schemas.microsoft.com/office/drawing/2014/main" id="{0AEB0C88-1262-8444-B25A-9FD753BDF13B}"/>
              </a:ext>
            </a:extLst>
          </p:cNvPr>
          <p:cNvSpPr/>
          <p:nvPr/>
        </p:nvSpPr>
        <p:spPr>
          <a:xfrm>
            <a:off x="6960048" y="-2353964"/>
            <a:ext cx="1763216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Hot comm.</a:t>
            </a:r>
            <a:endParaRPr lang="sv-SE" sz="1500" dirty="0">
              <a:solidFill>
                <a:schemeClr val="tx1"/>
              </a:solidFill>
            </a:endParaRP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158BAD42-D96F-5744-A6C6-23E051C048D5}"/>
              </a:ext>
            </a:extLst>
          </p:cNvPr>
          <p:cNvSpPr/>
          <p:nvPr/>
        </p:nvSpPr>
        <p:spPr>
          <a:xfrm>
            <a:off x="8590983" y="-2096793"/>
            <a:ext cx="264562" cy="205737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85FB80-BD5D-E64E-8E82-88F1A1B64488}"/>
              </a:ext>
            </a:extLst>
          </p:cNvPr>
          <p:cNvSpPr txBox="1"/>
          <p:nvPr/>
        </p:nvSpPr>
        <p:spPr>
          <a:xfrm>
            <a:off x="489656" y="-293002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Generic:</a:t>
            </a:r>
            <a:endParaRPr lang="sv-SE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F7796C-3C4F-9949-A453-F5F4EA3D0838}"/>
              </a:ext>
            </a:extLst>
          </p:cNvPr>
          <p:cNvSpPr txBox="1"/>
          <p:nvPr/>
        </p:nvSpPr>
        <p:spPr>
          <a:xfrm>
            <a:off x="8366339" y="-1376713"/>
            <a:ext cx="71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ready</a:t>
            </a:r>
            <a:endParaRPr lang="sv-SE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6E839E-79A0-544A-A7DB-4939AC9FC10E}"/>
              </a:ext>
            </a:extLst>
          </p:cNvPr>
          <p:cNvCxnSpPr>
            <a:stCxn id="8" idx="2"/>
            <a:endCxn id="17" idx="0"/>
          </p:cNvCxnSpPr>
          <p:nvPr/>
        </p:nvCxnSpPr>
        <p:spPr>
          <a:xfrm>
            <a:off x="8723264" y="-1891056"/>
            <a:ext cx="0" cy="514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28874C7-9B4F-8D47-8105-864FDF039198}"/>
              </a:ext>
            </a:extLst>
          </p:cNvPr>
          <p:cNvSpPr txBox="1"/>
          <p:nvPr/>
        </p:nvSpPr>
        <p:spPr>
          <a:xfrm>
            <a:off x="110507" y="1566532"/>
            <a:ext cx="41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Schedule 2018 </a:t>
            </a:r>
            <a:r>
              <a:rPr lang="en-US" dirty="0">
                <a:solidFill>
                  <a:srgbClr val="FF0000"/>
                </a:solidFill>
              </a:rPr>
              <a:t>(Provisional!)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22" name="Chevron 21">
            <a:extLst>
              <a:ext uri="{FF2B5EF4-FFF2-40B4-BE49-F238E27FC236}">
                <a16:creationId xmlns:a16="http://schemas.microsoft.com/office/drawing/2014/main" id="{EACCB063-CC44-0A4C-96A5-E1E7A0068937}"/>
              </a:ext>
            </a:extLst>
          </p:cNvPr>
          <p:cNvSpPr/>
          <p:nvPr/>
        </p:nvSpPr>
        <p:spPr>
          <a:xfrm>
            <a:off x="1269960" y="-963668"/>
            <a:ext cx="1767469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Detailed. design</a:t>
            </a:r>
            <a:endParaRPr lang="sv-SE" sz="1500" dirty="0">
              <a:solidFill>
                <a:schemeClr val="tx1"/>
              </a:solidFill>
            </a:endParaRPr>
          </a:p>
        </p:txBody>
      </p:sp>
      <p:sp>
        <p:nvSpPr>
          <p:cNvPr id="23" name="Chevron 22">
            <a:extLst>
              <a:ext uri="{FF2B5EF4-FFF2-40B4-BE49-F238E27FC236}">
                <a16:creationId xmlns:a16="http://schemas.microsoft.com/office/drawing/2014/main" id="{E74FBFC1-98BB-364A-8992-DD2B1921CE66}"/>
              </a:ext>
            </a:extLst>
          </p:cNvPr>
          <p:cNvSpPr/>
          <p:nvPr/>
        </p:nvSpPr>
        <p:spPr>
          <a:xfrm>
            <a:off x="2740402" y="-963668"/>
            <a:ext cx="2304256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Procurement, integration,</a:t>
            </a: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certification</a:t>
            </a:r>
          </a:p>
          <a:p>
            <a:pPr algn="ctr"/>
            <a:endParaRPr lang="sv-SE" sz="1500" dirty="0">
              <a:solidFill>
                <a:schemeClr val="tx1"/>
              </a:solidFill>
            </a:endParaRPr>
          </a:p>
        </p:txBody>
      </p:sp>
      <p:sp>
        <p:nvSpPr>
          <p:cNvPr id="24" name="Chevron 23">
            <a:extLst>
              <a:ext uri="{FF2B5EF4-FFF2-40B4-BE49-F238E27FC236}">
                <a16:creationId xmlns:a16="http://schemas.microsoft.com/office/drawing/2014/main" id="{2A93712D-37E7-9C45-A392-98B13B040A21}"/>
              </a:ext>
            </a:extLst>
          </p:cNvPr>
          <p:cNvSpPr/>
          <p:nvPr/>
        </p:nvSpPr>
        <p:spPr>
          <a:xfrm>
            <a:off x="4721602" y="-963668"/>
            <a:ext cx="1763216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Cold comm.</a:t>
            </a:r>
            <a:endParaRPr lang="sv-SE" sz="1500" dirty="0">
              <a:solidFill>
                <a:schemeClr val="tx1"/>
              </a:solidFill>
            </a:endParaRPr>
          </a:p>
        </p:txBody>
      </p:sp>
      <p:sp>
        <p:nvSpPr>
          <p:cNvPr id="25" name="Chevron 24">
            <a:extLst>
              <a:ext uri="{FF2B5EF4-FFF2-40B4-BE49-F238E27FC236}">
                <a16:creationId xmlns:a16="http://schemas.microsoft.com/office/drawing/2014/main" id="{39205429-3A03-C24D-BF7E-B57349489E9E}"/>
              </a:ext>
            </a:extLst>
          </p:cNvPr>
          <p:cNvSpPr/>
          <p:nvPr/>
        </p:nvSpPr>
        <p:spPr>
          <a:xfrm>
            <a:off x="6156176" y="-963668"/>
            <a:ext cx="1763216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Hot comm.</a:t>
            </a:r>
            <a:endParaRPr lang="sv-SE" sz="1500" dirty="0">
              <a:solidFill>
                <a:schemeClr val="tx1"/>
              </a:solidFill>
            </a:endParaRPr>
          </a:p>
        </p:txBody>
      </p:sp>
      <p:sp>
        <p:nvSpPr>
          <p:cNvPr id="26" name="Diamond 25">
            <a:extLst>
              <a:ext uri="{FF2B5EF4-FFF2-40B4-BE49-F238E27FC236}">
                <a16:creationId xmlns:a16="http://schemas.microsoft.com/office/drawing/2014/main" id="{89506DB5-47A4-DB4F-8546-AC978ABD7B45}"/>
              </a:ext>
            </a:extLst>
          </p:cNvPr>
          <p:cNvSpPr/>
          <p:nvPr/>
        </p:nvSpPr>
        <p:spPr>
          <a:xfrm>
            <a:off x="7787111" y="-706497"/>
            <a:ext cx="264562" cy="205737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461434B-5152-EB42-9813-A3A6A8A8FE85}"/>
              </a:ext>
            </a:extLst>
          </p:cNvPr>
          <p:cNvSpPr/>
          <p:nvPr/>
        </p:nvSpPr>
        <p:spPr>
          <a:xfrm>
            <a:off x="3266297" y="2881234"/>
            <a:ext cx="4088843" cy="281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Installation, cold comm.</a:t>
            </a:r>
            <a:endParaRPr lang="sv-SE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986CD3B-59BA-2F46-A3CB-62F716DC7397}"/>
              </a:ext>
            </a:extLst>
          </p:cNvPr>
          <p:cNvGrpSpPr/>
          <p:nvPr/>
        </p:nvGrpSpPr>
        <p:grpSpPr>
          <a:xfrm>
            <a:off x="184977" y="3163112"/>
            <a:ext cx="8636819" cy="360040"/>
            <a:chOff x="147181" y="5079030"/>
            <a:chExt cx="8636819" cy="36004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1719068-84A2-9349-9F31-C24B0B88610D}"/>
                </a:ext>
              </a:extLst>
            </p:cNvPr>
            <p:cNvGrpSpPr/>
            <p:nvPr/>
          </p:nvGrpSpPr>
          <p:grpSpPr>
            <a:xfrm>
              <a:off x="147181" y="5079030"/>
              <a:ext cx="7200000" cy="360040"/>
              <a:chOff x="909960" y="4521550"/>
              <a:chExt cx="7200000" cy="360040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4423E5-2E1A-7041-AB30-3A9286ADACFE}"/>
                  </a:ext>
                </a:extLst>
              </p:cNvPr>
              <p:cNvSpPr/>
              <p:nvPr/>
            </p:nvSpPr>
            <p:spPr>
              <a:xfrm>
                <a:off x="909960" y="4521550"/>
                <a:ext cx="360000" cy="3600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18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9DC902C-445F-7F47-8388-CB7A3F7B6D31}"/>
                  </a:ext>
                </a:extLst>
              </p:cNvPr>
              <p:cNvSpPr/>
              <p:nvPr/>
            </p:nvSpPr>
            <p:spPr>
              <a:xfrm>
                <a:off x="1269960" y="4521550"/>
                <a:ext cx="360000" cy="3600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4FF72C9-E00C-114F-B842-1F718C142278}"/>
                  </a:ext>
                </a:extLst>
              </p:cNvPr>
              <p:cNvSpPr/>
              <p:nvPr/>
            </p:nvSpPr>
            <p:spPr>
              <a:xfrm>
                <a:off x="1629960" y="4521550"/>
                <a:ext cx="360000" cy="3600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3603DB8-212D-6242-93F9-4F9B79861901}"/>
                  </a:ext>
                </a:extLst>
              </p:cNvPr>
              <p:cNvSpPr/>
              <p:nvPr/>
            </p:nvSpPr>
            <p:spPr>
              <a:xfrm>
                <a:off x="1989960" y="4521550"/>
                <a:ext cx="360000" cy="3600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76BD3EE-97DA-BA49-BD59-48B05F79C6A1}"/>
                  </a:ext>
                </a:extLst>
              </p:cNvPr>
              <p:cNvSpPr/>
              <p:nvPr/>
            </p:nvSpPr>
            <p:spPr>
              <a:xfrm>
                <a:off x="2349960" y="4521550"/>
                <a:ext cx="360000" cy="3600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19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E341A9E-4EE1-F347-9F4C-F55F07DB5A42}"/>
                  </a:ext>
                </a:extLst>
              </p:cNvPr>
              <p:cNvSpPr/>
              <p:nvPr/>
            </p:nvSpPr>
            <p:spPr>
              <a:xfrm>
                <a:off x="2709960" y="4521550"/>
                <a:ext cx="360000" cy="3600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DB54B80-ACE7-7A42-819D-DCEA6F9FC115}"/>
                  </a:ext>
                </a:extLst>
              </p:cNvPr>
              <p:cNvSpPr/>
              <p:nvPr/>
            </p:nvSpPr>
            <p:spPr>
              <a:xfrm>
                <a:off x="3069960" y="4521550"/>
                <a:ext cx="360000" cy="3600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C047A53-27E3-BB4E-8FDD-946AB61DE155}"/>
                  </a:ext>
                </a:extLst>
              </p:cNvPr>
              <p:cNvSpPr/>
              <p:nvPr/>
            </p:nvSpPr>
            <p:spPr>
              <a:xfrm>
                <a:off x="3429960" y="4521550"/>
                <a:ext cx="360000" cy="3600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1A32E49A-92A6-4B4C-8072-30C0E2F76E2C}"/>
                  </a:ext>
                </a:extLst>
              </p:cNvPr>
              <p:cNvGrpSpPr/>
              <p:nvPr/>
            </p:nvGrpSpPr>
            <p:grpSpPr>
              <a:xfrm>
                <a:off x="3789960" y="4521550"/>
                <a:ext cx="2880000" cy="360040"/>
                <a:chOff x="909960" y="4521550"/>
                <a:chExt cx="2880000" cy="360040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7AA24B46-80E2-F548-B277-E5C1B17D95CB}"/>
                    </a:ext>
                  </a:extLst>
                </p:cNvPr>
                <p:cNvSpPr/>
                <p:nvPr/>
              </p:nvSpPr>
              <p:spPr>
                <a:xfrm>
                  <a:off x="909960" y="4521550"/>
                  <a:ext cx="360000" cy="36004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20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B0019C1D-BC86-F64C-B5F9-27ACD6518792}"/>
                    </a:ext>
                  </a:extLst>
                </p:cNvPr>
                <p:cNvSpPr/>
                <p:nvPr/>
              </p:nvSpPr>
              <p:spPr>
                <a:xfrm>
                  <a:off x="1269960" y="4521550"/>
                  <a:ext cx="360000" cy="36004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B1C8383-8635-814D-B21E-CD5BC13526D6}"/>
                    </a:ext>
                  </a:extLst>
                </p:cNvPr>
                <p:cNvSpPr/>
                <p:nvPr/>
              </p:nvSpPr>
              <p:spPr>
                <a:xfrm>
                  <a:off x="1629960" y="4521550"/>
                  <a:ext cx="360000" cy="36004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3905C7B-7739-2B4F-9BB8-37724A4086EC}"/>
                    </a:ext>
                  </a:extLst>
                </p:cNvPr>
                <p:cNvSpPr/>
                <p:nvPr/>
              </p:nvSpPr>
              <p:spPr>
                <a:xfrm>
                  <a:off x="1989960" y="4521550"/>
                  <a:ext cx="360000" cy="36004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50B7CCA9-5BD6-2441-A3F9-900060AB8FED}"/>
                    </a:ext>
                  </a:extLst>
                </p:cNvPr>
                <p:cNvSpPr/>
                <p:nvPr/>
              </p:nvSpPr>
              <p:spPr>
                <a:xfrm>
                  <a:off x="2349960" y="4521550"/>
                  <a:ext cx="360000" cy="3600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21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91AC0BC8-F67A-7344-B1F1-D1DB58F6A077}"/>
                    </a:ext>
                  </a:extLst>
                </p:cNvPr>
                <p:cNvSpPr/>
                <p:nvPr/>
              </p:nvSpPr>
              <p:spPr>
                <a:xfrm>
                  <a:off x="2709960" y="4521550"/>
                  <a:ext cx="360000" cy="3600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8F841A12-486D-0A42-A6A6-8702CBB3F4EF}"/>
                    </a:ext>
                  </a:extLst>
                </p:cNvPr>
                <p:cNvSpPr/>
                <p:nvPr/>
              </p:nvSpPr>
              <p:spPr>
                <a:xfrm>
                  <a:off x="3069960" y="4521550"/>
                  <a:ext cx="360000" cy="3600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90483CBE-F371-2942-B329-009574B51836}"/>
                    </a:ext>
                  </a:extLst>
                </p:cNvPr>
                <p:cNvSpPr/>
                <p:nvPr/>
              </p:nvSpPr>
              <p:spPr>
                <a:xfrm>
                  <a:off x="3429960" y="4521550"/>
                  <a:ext cx="360000" cy="3600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C9D2FAC-AA0D-6C4E-A773-97652D7A4336}"/>
                  </a:ext>
                </a:extLst>
              </p:cNvPr>
              <p:cNvSpPr/>
              <p:nvPr/>
            </p:nvSpPr>
            <p:spPr>
              <a:xfrm>
                <a:off x="6669960" y="4521550"/>
                <a:ext cx="360000" cy="3600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22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0242AB9-340C-8B42-8F12-25F392BE9849}"/>
                  </a:ext>
                </a:extLst>
              </p:cNvPr>
              <p:cNvSpPr/>
              <p:nvPr/>
            </p:nvSpPr>
            <p:spPr>
              <a:xfrm>
                <a:off x="7029960" y="4521550"/>
                <a:ext cx="360000" cy="3600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C7D6C43-4403-E54B-9527-C164EBBBCB7C}"/>
                  </a:ext>
                </a:extLst>
              </p:cNvPr>
              <p:cNvSpPr/>
              <p:nvPr/>
            </p:nvSpPr>
            <p:spPr>
              <a:xfrm>
                <a:off x="7389960" y="4521550"/>
                <a:ext cx="360000" cy="3600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F7344D9-C913-A844-954A-C532098ABE9F}"/>
                  </a:ext>
                </a:extLst>
              </p:cNvPr>
              <p:cNvSpPr/>
              <p:nvPr/>
            </p:nvSpPr>
            <p:spPr>
              <a:xfrm>
                <a:off x="7749960" y="4521550"/>
                <a:ext cx="360000" cy="3600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7A21162-4088-6744-BEC3-85FF4599E1FD}"/>
                </a:ext>
              </a:extLst>
            </p:cNvPr>
            <p:cNvGrpSpPr/>
            <p:nvPr/>
          </p:nvGrpSpPr>
          <p:grpSpPr>
            <a:xfrm>
              <a:off x="7344000" y="5079030"/>
              <a:ext cx="1440000" cy="360040"/>
              <a:chOff x="7380472" y="5079030"/>
              <a:chExt cx="1440000" cy="36004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B89AB91-ED0A-CE48-ABB2-86E8AA9F41BA}"/>
                  </a:ext>
                </a:extLst>
              </p:cNvPr>
              <p:cNvSpPr/>
              <p:nvPr/>
            </p:nvSpPr>
            <p:spPr>
              <a:xfrm>
                <a:off x="7380472" y="5079030"/>
                <a:ext cx="360000" cy="3600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47536EF-C321-D24B-AAA3-AF265752AFD4}"/>
                  </a:ext>
                </a:extLst>
              </p:cNvPr>
              <p:cNvSpPr/>
              <p:nvPr/>
            </p:nvSpPr>
            <p:spPr>
              <a:xfrm>
                <a:off x="7740472" y="5079030"/>
                <a:ext cx="360000" cy="3600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6A1FED5-BAA2-5E40-88A0-ABDB55CBD8D3}"/>
                  </a:ext>
                </a:extLst>
              </p:cNvPr>
              <p:cNvSpPr/>
              <p:nvPr/>
            </p:nvSpPr>
            <p:spPr>
              <a:xfrm>
                <a:off x="8100472" y="5079030"/>
                <a:ext cx="360000" cy="3600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B4B6B3B-5EF8-B846-9B69-2E36FD1FDA10}"/>
                  </a:ext>
                </a:extLst>
              </p:cNvPr>
              <p:cNvSpPr/>
              <p:nvPr/>
            </p:nvSpPr>
            <p:spPr>
              <a:xfrm>
                <a:off x="8460472" y="5079030"/>
                <a:ext cx="360000" cy="3600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9E431F5D-A267-874D-A7C8-BA547EE25853}"/>
              </a:ext>
            </a:extLst>
          </p:cNvPr>
          <p:cNvSpPr/>
          <p:nvPr/>
        </p:nvSpPr>
        <p:spPr>
          <a:xfrm>
            <a:off x="7372650" y="2881234"/>
            <a:ext cx="1058491" cy="2818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Hot</a:t>
            </a:r>
            <a:endParaRPr lang="sv-SE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E65A3AA-7CC2-3D46-ABDF-648CD56EC784}"/>
              </a:ext>
            </a:extLst>
          </p:cNvPr>
          <p:cNvSpPr/>
          <p:nvPr/>
        </p:nvSpPr>
        <p:spPr>
          <a:xfrm>
            <a:off x="1466154" y="2881234"/>
            <a:ext cx="1775490" cy="28187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Proc./</a:t>
            </a:r>
            <a:r>
              <a:rPr lang="en-US" dirty="0" err="1"/>
              <a:t>Mfg</a:t>
            </a:r>
            <a:endParaRPr lang="sv-SE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E8A1879-26DB-D143-B1DD-9F2BE72696B3}"/>
              </a:ext>
            </a:extLst>
          </p:cNvPr>
          <p:cNvSpPr/>
          <p:nvPr/>
        </p:nvSpPr>
        <p:spPr>
          <a:xfrm>
            <a:off x="187854" y="2881234"/>
            <a:ext cx="1278300" cy="28187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Det. Des.</a:t>
            </a:r>
            <a:endParaRPr lang="sv-SE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D10D3E9-C3FC-1546-8D28-E0A296332DD9}"/>
              </a:ext>
            </a:extLst>
          </p:cNvPr>
          <p:cNvSpPr/>
          <p:nvPr/>
        </p:nvSpPr>
        <p:spPr>
          <a:xfrm>
            <a:off x="8460979" y="2881234"/>
            <a:ext cx="707674" cy="2818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dirty="0"/>
              <a:t>ops.</a:t>
            </a:r>
            <a:endParaRPr lang="sv-SE" dirty="0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0B6DFFE-C37F-424E-97CA-588AB1131144}"/>
              </a:ext>
            </a:extLst>
          </p:cNvPr>
          <p:cNvCxnSpPr>
            <a:cxnSpLocks/>
          </p:cNvCxnSpPr>
          <p:nvPr/>
        </p:nvCxnSpPr>
        <p:spPr>
          <a:xfrm>
            <a:off x="3067796" y="2564968"/>
            <a:ext cx="0" cy="316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87CF7BFC-E5C1-614D-A840-621665729307}"/>
              </a:ext>
            </a:extLst>
          </p:cNvPr>
          <p:cNvSpPr txBox="1"/>
          <p:nvPr/>
        </p:nvSpPr>
        <p:spPr>
          <a:xfrm>
            <a:off x="2917919" y="2268637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Access E03</a:t>
            </a:r>
            <a:endParaRPr lang="sv-SE" dirty="0">
              <a:solidFill>
                <a:srgbClr val="00B050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C5D5E90-B6C8-A84F-90F9-C72E29DD331F}"/>
              </a:ext>
            </a:extLst>
          </p:cNvPr>
          <p:cNvSpPr/>
          <p:nvPr/>
        </p:nvSpPr>
        <p:spPr>
          <a:xfrm>
            <a:off x="1289487" y="3685665"/>
            <a:ext cx="1415490" cy="24739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Det. Design</a:t>
            </a:r>
            <a:endParaRPr lang="sv-SE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EC4770D-EB39-8049-81BC-B41A6574B4D4}"/>
              </a:ext>
            </a:extLst>
          </p:cNvPr>
          <p:cNvSpPr txBox="1"/>
          <p:nvPr/>
        </p:nvSpPr>
        <p:spPr>
          <a:xfrm>
            <a:off x="110507" y="2564904"/>
            <a:ext cx="1497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MAGIC (trig)</a:t>
            </a:r>
            <a:endParaRPr lang="sv-SE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6DBC021-A9DF-6140-8BFA-4D726C3525D5}"/>
              </a:ext>
            </a:extLst>
          </p:cNvPr>
          <p:cNvSpPr/>
          <p:nvPr/>
        </p:nvSpPr>
        <p:spPr>
          <a:xfrm>
            <a:off x="2745231" y="3685665"/>
            <a:ext cx="679746" cy="24739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Proc.</a:t>
            </a:r>
            <a:endParaRPr lang="sv-SE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5149C4B-6102-9244-B181-66B8024DECA9}"/>
              </a:ext>
            </a:extLst>
          </p:cNvPr>
          <p:cNvSpPr/>
          <p:nvPr/>
        </p:nvSpPr>
        <p:spPr>
          <a:xfrm>
            <a:off x="3482321" y="3685665"/>
            <a:ext cx="1382655" cy="24739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Installation</a:t>
            </a:r>
            <a:endParaRPr lang="sv-SE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6C2435A-C6F2-D340-955F-EC065726C0DE}"/>
              </a:ext>
            </a:extLst>
          </p:cNvPr>
          <p:cNvSpPr/>
          <p:nvPr/>
        </p:nvSpPr>
        <p:spPr>
          <a:xfrm>
            <a:off x="5307594" y="3688205"/>
            <a:ext cx="658791" cy="2448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Cold</a:t>
            </a:r>
            <a:endParaRPr lang="sv-SE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A78FDE0-429E-8E4F-872C-0013B27B07BE}"/>
              </a:ext>
            </a:extLst>
          </p:cNvPr>
          <p:cNvSpPr/>
          <p:nvPr/>
        </p:nvSpPr>
        <p:spPr>
          <a:xfrm>
            <a:off x="7392882" y="3685665"/>
            <a:ext cx="658791" cy="2448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hot</a:t>
            </a:r>
            <a:endParaRPr lang="sv-SE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8F3F28B-A63A-9947-AD98-64DD7129868B}"/>
              </a:ext>
            </a:extLst>
          </p:cNvPr>
          <p:cNvSpPr txBox="1"/>
          <p:nvPr/>
        </p:nvSpPr>
        <p:spPr>
          <a:xfrm>
            <a:off x="132422" y="3620363"/>
            <a:ext cx="930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 SES</a:t>
            </a:r>
            <a:endParaRPr lang="sv-SE" dirty="0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EFAD20A-2B46-5247-A411-02A7A2AF30FA}"/>
              </a:ext>
            </a:extLst>
          </p:cNvPr>
          <p:cNvCxnSpPr>
            <a:cxnSpLocks/>
          </p:cNvCxnSpPr>
          <p:nvPr/>
        </p:nvCxnSpPr>
        <p:spPr>
          <a:xfrm>
            <a:off x="1284464" y="3927455"/>
            <a:ext cx="0" cy="316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881885F0-B527-F54C-9917-D5398B2E32AF}"/>
              </a:ext>
            </a:extLst>
          </p:cNvPr>
          <p:cNvSpPr txBox="1"/>
          <p:nvPr/>
        </p:nvSpPr>
        <p:spPr>
          <a:xfrm>
            <a:off x="746458" y="4189154"/>
            <a:ext cx="854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Sign TA</a:t>
            </a:r>
          </a:p>
          <a:p>
            <a:pPr algn="ctr"/>
            <a:r>
              <a:rPr lang="en-US" dirty="0"/>
              <a:t>w/ LLB</a:t>
            </a:r>
            <a:endParaRPr lang="sv-SE" dirty="0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1DE7C82-2512-1847-BEF3-2062759B9CF2}"/>
              </a:ext>
            </a:extLst>
          </p:cNvPr>
          <p:cNvCxnSpPr>
            <a:cxnSpLocks/>
          </p:cNvCxnSpPr>
          <p:nvPr/>
        </p:nvCxnSpPr>
        <p:spPr>
          <a:xfrm>
            <a:off x="6664977" y="2263713"/>
            <a:ext cx="0" cy="617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1738E3AE-1788-6943-B976-A6C81856DB59}"/>
              </a:ext>
            </a:extLst>
          </p:cNvPr>
          <p:cNvSpPr txBox="1"/>
          <p:nvPr/>
        </p:nvSpPr>
        <p:spPr>
          <a:xfrm>
            <a:off x="6380989" y="1961723"/>
            <a:ext cx="56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BOT</a:t>
            </a:r>
            <a:endParaRPr lang="sv-SE" dirty="0">
              <a:solidFill>
                <a:srgbClr val="FF0000"/>
              </a:solidFill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1D6F207-7C23-CE40-9DE6-2EBE48FF3294}"/>
              </a:ext>
            </a:extLst>
          </p:cNvPr>
          <p:cNvCxnSpPr>
            <a:cxnSpLocks/>
          </p:cNvCxnSpPr>
          <p:nvPr/>
        </p:nvCxnSpPr>
        <p:spPr>
          <a:xfrm>
            <a:off x="5584977" y="2573755"/>
            <a:ext cx="0" cy="316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A38CF2CA-9E60-A742-A64B-D64FEEB029F4}"/>
              </a:ext>
            </a:extLst>
          </p:cNvPr>
          <p:cNvSpPr txBox="1"/>
          <p:nvPr/>
        </p:nvSpPr>
        <p:spPr>
          <a:xfrm>
            <a:off x="5041948" y="2208706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Full Access E02</a:t>
            </a:r>
            <a:endParaRPr lang="sv-SE" dirty="0">
              <a:solidFill>
                <a:srgbClr val="00B050"/>
              </a:solidFill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79BA4EF-1DA2-284A-9AA3-819057C0B427}"/>
              </a:ext>
            </a:extLst>
          </p:cNvPr>
          <p:cNvCxnSpPr>
            <a:cxnSpLocks/>
          </p:cNvCxnSpPr>
          <p:nvPr/>
        </p:nvCxnSpPr>
        <p:spPr>
          <a:xfrm>
            <a:off x="2734300" y="2325818"/>
            <a:ext cx="6102" cy="555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1D0CB990-6379-8543-8D73-58E02D60CD9D}"/>
              </a:ext>
            </a:extLst>
          </p:cNvPr>
          <p:cNvSpPr txBox="1"/>
          <p:nvPr/>
        </p:nvSpPr>
        <p:spPr>
          <a:xfrm>
            <a:off x="2191270" y="1990468"/>
            <a:ext cx="187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Part. Access E02</a:t>
            </a:r>
            <a:endParaRPr lang="sv-SE" dirty="0">
              <a:solidFill>
                <a:srgbClr val="00B050"/>
              </a:solidFill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5F17371-DCE1-4F42-A689-1772EBD09FE5}"/>
              </a:ext>
            </a:extLst>
          </p:cNvPr>
          <p:cNvGrpSpPr/>
          <p:nvPr/>
        </p:nvGrpSpPr>
        <p:grpSpPr>
          <a:xfrm>
            <a:off x="4536981" y="1880770"/>
            <a:ext cx="648279" cy="972166"/>
            <a:chOff x="4536981" y="1910556"/>
            <a:chExt cx="648279" cy="972166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617E306-E8F1-E142-B23E-8D4A90434F4E}"/>
                </a:ext>
              </a:extLst>
            </p:cNvPr>
            <p:cNvCxnSpPr>
              <a:cxnSpLocks/>
            </p:cNvCxnSpPr>
            <p:nvPr/>
          </p:nvCxnSpPr>
          <p:spPr>
            <a:xfrm>
              <a:off x="4861121" y="2566392"/>
              <a:ext cx="0" cy="3163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Diamond 92">
              <a:extLst>
                <a:ext uri="{FF2B5EF4-FFF2-40B4-BE49-F238E27FC236}">
                  <a16:creationId xmlns:a16="http://schemas.microsoft.com/office/drawing/2014/main" id="{4EFB266E-2718-6240-A82A-9E5E41E451DC}"/>
                </a:ext>
              </a:extLst>
            </p:cNvPr>
            <p:cNvSpPr/>
            <p:nvPr/>
          </p:nvSpPr>
          <p:spPr>
            <a:xfrm>
              <a:off x="4536981" y="1910556"/>
              <a:ext cx="648279" cy="619029"/>
            </a:xfrm>
            <a:prstGeom prst="diamond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sz="1000" dirty="0"/>
                <a:t>PE</a:t>
              </a:r>
              <a:endParaRPr lang="sv-SE" sz="10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F1F7D81-EE36-AB45-991E-D35A627E5CB0}"/>
              </a:ext>
            </a:extLst>
          </p:cNvPr>
          <p:cNvSpPr txBox="1"/>
          <p:nvPr/>
        </p:nvSpPr>
        <p:spPr>
          <a:xfrm>
            <a:off x="2389886" y="4527288"/>
            <a:ext cx="50624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significant change in 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Extended period for installation cold comm.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Very </a:t>
            </a:r>
            <a:r>
              <a:rPr lang="en-US" dirty="0"/>
              <a:t>rushed hot comm.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Strategy may be hot-commissioning activities at other spallation sources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94481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 </a:t>
            </a:r>
            <a:r>
              <a:rPr lang="en-GB" dirty="0" err="1"/>
              <a:t>pre</a:t>
            </a:r>
            <a:r>
              <a:rPr lang="en-GB" b="1" dirty="0" err="1"/>
              <a:t>MP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2379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Inst specific BEER not yet progressed  (2019)</a:t>
            </a:r>
          </a:p>
          <a:p>
            <a:pPr lvl="1"/>
            <a:r>
              <a:rPr lang="en-GB" dirty="0"/>
              <a:t>€300k for stress rig </a:t>
            </a:r>
          </a:p>
          <a:p>
            <a:pPr lvl="1"/>
            <a:r>
              <a:rPr lang="en-GB" dirty="0"/>
              <a:t>No clear strategy yet for remaining €300k in budget</a:t>
            </a:r>
          </a:p>
          <a:p>
            <a:pPr lvl="2"/>
            <a:r>
              <a:rPr lang="en-GB" dirty="0"/>
              <a:t>stir welding (€200k) dilatometer (€400k)</a:t>
            </a:r>
            <a:endParaRPr lang="en-GB" b="1" i="1" dirty="0"/>
          </a:p>
          <a:p>
            <a:pPr lvl="1"/>
            <a:r>
              <a:rPr lang="en-GB" dirty="0"/>
              <a:t>Chalmers furnace project started (PD hired)</a:t>
            </a:r>
          </a:p>
          <a:p>
            <a:r>
              <a:rPr lang="en-GB" dirty="0"/>
              <a:t>Non </a:t>
            </a:r>
            <a:r>
              <a:rPr lang="en-GB" dirty="0" err="1"/>
              <a:t>inst</a:t>
            </a:r>
            <a:r>
              <a:rPr lang="en-GB" dirty="0"/>
              <a:t>—specific. </a:t>
            </a:r>
          </a:p>
          <a:p>
            <a:pPr lvl="1"/>
            <a:r>
              <a:rPr lang="en-GB" dirty="0"/>
              <a:t>Recognise need to expand Pool (need IK partner or collaborator!)</a:t>
            </a:r>
          </a:p>
          <a:p>
            <a:pPr lvl="1"/>
            <a:r>
              <a:rPr lang="en-GB" dirty="0"/>
              <a:t>€40k “Generic stress-strain rig”. Do we want it? Should start project in 2018. Who is potential IK partner?</a:t>
            </a:r>
            <a:endParaRPr lang="en-GB" b="1" i="1" dirty="0"/>
          </a:p>
          <a:p>
            <a:pPr lvl="1"/>
            <a:r>
              <a:rPr lang="en-GB" dirty="0"/>
              <a:t>Other items (Equip list for OPS and external funds)</a:t>
            </a:r>
          </a:p>
          <a:p>
            <a:pPr lvl="1"/>
            <a:r>
              <a:rPr lang="en-GB" dirty="0"/>
              <a:t>Upcoming </a:t>
            </a:r>
            <a:r>
              <a:rPr lang="en-GB" dirty="0" err="1"/>
              <a:t>Nordforsk</a:t>
            </a:r>
            <a:r>
              <a:rPr lang="en-GB" dirty="0"/>
              <a:t> meeting (2-3 May, Denmark) </a:t>
            </a:r>
          </a:p>
          <a:p>
            <a:pPr lvl="1"/>
            <a:r>
              <a:rPr lang="en-GB" dirty="0">
                <a:hlinkClick r:id="rId3"/>
              </a:rPr>
              <a:t>http://chem.au.dk/en/research/conferences-and-workshops/neutron-and-synchrotron-sample-environment-workshop/</a:t>
            </a:r>
            <a:r>
              <a:rPr lang="en-GB" dirty="0"/>
              <a:t> </a:t>
            </a:r>
          </a:p>
          <a:p>
            <a:r>
              <a:rPr lang="en-GB" dirty="0"/>
              <a:t>Advice: </a:t>
            </a:r>
          </a:p>
          <a:p>
            <a:pPr lvl="1"/>
            <a:r>
              <a:rPr lang="en-GB" b="1" i="1" dirty="0"/>
              <a:t>€100k for portable laser heating could be re-directed to MP.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 </a:t>
            </a:r>
            <a:r>
              <a:rPr lang="en-GB" b="1" dirty="0" err="1"/>
              <a:t>PRE</a:t>
            </a:r>
            <a:r>
              <a:rPr lang="en-GB" dirty="0" err="1"/>
              <a:t>mp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Held community workshop in Lund (July 2017) </a:t>
            </a:r>
          </a:p>
          <a:p>
            <a:pPr lvl="1"/>
            <a:r>
              <a:rPr lang="en-GB" dirty="0"/>
              <a:t>Broadly sanctioned pressure plan</a:t>
            </a:r>
          </a:p>
          <a:p>
            <a:pPr lvl="1"/>
            <a:r>
              <a:rPr lang="en-GB" b="1" dirty="0"/>
              <a:t>Highlighted need for a &lt;5 GPa &lt;1K cell</a:t>
            </a:r>
          </a:p>
          <a:p>
            <a:pPr lvl="1"/>
            <a:r>
              <a:rPr lang="en-GB" b="1" dirty="0"/>
              <a:t>Highlighted need for &gt;= 0.7 GPa liquid cell</a:t>
            </a:r>
          </a:p>
          <a:p>
            <a:r>
              <a:rPr lang="en-GB" dirty="0"/>
              <a:t>Preliminary design finished for most SES</a:t>
            </a:r>
          </a:p>
          <a:p>
            <a:r>
              <a:rPr lang="en-GB" dirty="0"/>
              <a:t>Close to finalising agreement on LLB IK deal</a:t>
            </a:r>
          </a:p>
          <a:p>
            <a:r>
              <a:rPr lang="en-GB" dirty="0"/>
              <a:t>Clear priority to focus on safety and quality (CE-marking) for high-pressure SES.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64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9223</TotalTime>
  <Words>819</Words>
  <Application>Microsoft Macintosh PowerPoint</Application>
  <PresentationFormat>On-screen Show (4:3)</PresentationFormat>
  <Paragraphs>211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Office Theme</vt:lpstr>
      <vt:lpstr>Worksheet</vt:lpstr>
      <vt:lpstr>PREMP update </vt:lpstr>
      <vt:lpstr>Sample Environment Suite for PREMP</vt:lpstr>
      <vt:lpstr>Sample Environment Suite for PREMP</vt:lpstr>
      <vt:lpstr>Rebaselining</vt:lpstr>
      <vt:lpstr>Schedule example: PE systems</vt:lpstr>
      <vt:lpstr>Schedule example: PE systems</vt:lpstr>
      <vt:lpstr>Schedule example: PE systems</vt:lpstr>
      <vt:lpstr>Update preMP</vt:lpstr>
      <vt:lpstr>Update PREmp</vt:lpstr>
      <vt:lpstr>Activities 2018 – Continued DAC advances</vt:lpstr>
      <vt:lpstr>Activities 2018 - LLB IK</vt:lpstr>
      <vt:lpstr>Activities in 2018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Malcolm</dc:creator>
  <cp:lastModifiedBy>Malcolm</cp:lastModifiedBy>
  <cp:revision>47</cp:revision>
  <dcterms:created xsi:type="dcterms:W3CDTF">2018-02-21T12:56:43Z</dcterms:created>
  <dcterms:modified xsi:type="dcterms:W3CDTF">2018-03-05T16:02:54Z</dcterms:modified>
</cp:coreProperties>
</file>