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63" r:id="rId5"/>
    <p:sldId id="257" r:id="rId6"/>
    <p:sldId id="262" r:id="rId7"/>
    <p:sldId id="261" r:id="rId8"/>
    <p:sldId id="256" r:id="rId9"/>
    <p:sldId id="264" r:id="rId10"/>
    <p:sldId id="265" r:id="rId11"/>
    <p:sldId id="266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2" userDrawn="1">
          <p15:clr>
            <a:srgbClr val="A4A3A4"/>
          </p15:clr>
        </p15:guide>
        <p15:guide id="2" pos="4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06" y="-118"/>
      </p:cViewPr>
      <p:guideLst>
        <p:guide orient="horz" pos="3362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6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1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0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4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4220-5E83-482A-BB4B-904DAE188C22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33A7-E3EF-4CFB-9DE8-559999BC6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1244076"/>
            <a:ext cx="109728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GEM-</a:t>
            </a:r>
            <a:r>
              <a:rPr lang="it-IT" altLang="en-US" sz="4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</a:t>
            </a:r>
            <a:r>
              <a:rPr lang="it-IT" alt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en-US" sz="4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neutron</a:t>
            </a:r>
            <a:r>
              <a:rPr lang="it-IT" alt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detectors</a:t>
            </a:r>
            <a:br>
              <a:rPr lang="it-IT" alt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t-IT" altLang="en-US" sz="4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including</a:t>
            </a:r>
            <a:r>
              <a:rPr lang="it-IT" altLang="en-US" sz="4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beam monitors</a:t>
            </a:r>
          </a:p>
        </p:txBody>
      </p:sp>
      <p:pic>
        <p:nvPicPr>
          <p:cNvPr id="3174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4" y="139701"/>
            <a:ext cx="1485900" cy="13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188913"/>
            <a:ext cx="2110317" cy="123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" y="217489"/>
            <a:ext cx="1545167" cy="13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934" y="2711982"/>
            <a:ext cx="1073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u="sng" dirty="0">
                <a:cs typeface="Arial" panose="020B0604020202020204" pitchFamily="34" charset="0"/>
              </a:rPr>
              <a:t>G. </a:t>
            </a:r>
            <a:r>
              <a:rPr lang="it-IT" sz="2400" b="1" u="sng" dirty="0" smtClean="0">
                <a:cs typeface="Arial" panose="020B0604020202020204" pitchFamily="34" charset="0"/>
              </a:rPr>
              <a:t>Croci</a:t>
            </a:r>
            <a:r>
              <a:rPr lang="it-IT" sz="2400" b="1" u="sng" baseline="30000" dirty="0" smtClean="0">
                <a:cs typeface="Arial" panose="020B0604020202020204" pitchFamily="34" charset="0"/>
              </a:rPr>
              <a:t>3,1,2</a:t>
            </a:r>
            <a:r>
              <a:rPr lang="it-IT" sz="2400" dirty="0" smtClean="0">
                <a:cs typeface="Arial" panose="020B0604020202020204" pitchFamily="34" charset="0"/>
              </a:rPr>
              <a:t>, </a:t>
            </a:r>
            <a:r>
              <a:rPr lang="it-IT" sz="2400" dirty="0">
                <a:cs typeface="Arial" panose="020B0604020202020204" pitchFamily="34" charset="0"/>
              </a:rPr>
              <a:t>A. Muraro</a:t>
            </a:r>
            <a:r>
              <a:rPr lang="it-IT" sz="2400" baseline="30000" dirty="0">
                <a:cs typeface="Arial" panose="020B0604020202020204" pitchFamily="34" charset="0"/>
              </a:rPr>
              <a:t>1</a:t>
            </a:r>
            <a:r>
              <a:rPr lang="it-IT" sz="2400" dirty="0">
                <a:cs typeface="Arial" panose="020B0604020202020204" pitchFamily="34" charset="0"/>
              </a:rPr>
              <a:t>, G. Grosso</a:t>
            </a:r>
            <a:r>
              <a:rPr lang="it-IT" sz="2400" baseline="30000" dirty="0">
                <a:cs typeface="Arial" panose="020B0604020202020204" pitchFamily="34" charset="0"/>
              </a:rPr>
              <a:t>1</a:t>
            </a:r>
            <a:r>
              <a:rPr lang="it-IT" sz="2400" dirty="0">
                <a:cs typeface="Arial" panose="020B0604020202020204" pitchFamily="34" charset="0"/>
              </a:rPr>
              <a:t>, E. Perelli Cippo</a:t>
            </a:r>
            <a:r>
              <a:rPr lang="it-IT" sz="2400" baseline="30000" dirty="0">
                <a:cs typeface="Arial" panose="020B0604020202020204" pitchFamily="34" charset="0"/>
              </a:rPr>
              <a:t>1</a:t>
            </a:r>
            <a:r>
              <a:rPr lang="it-IT" sz="2400" dirty="0">
                <a:cs typeface="Arial" panose="020B0604020202020204" pitchFamily="34" charset="0"/>
              </a:rPr>
              <a:t>, </a:t>
            </a:r>
            <a:r>
              <a:rPr lang="it-IT" sz="2400" dirty="0" smtClean="0">
                <a:cs typeface="Arial" panose="020B0604020202020204" pitchFamily="34" charset="0"/>
              </a:rPr>
              <a:t>G</a:t>
            </a:r>
            <a:r>
              <a:rPr lang="it-IT" sz="2400" dirty="0">
                <a:cs typeface="Arial" panose="020B0604020202020204" pitchFamily="34" charset="0"/>
              </a:rPr>
              <a:t>. Claps</a:t>
            </a:r>
            <a:r>
              <a:rPr lang="it-IT" sz="2400" baseline="30000" dirty="0">
                <a:cs typeface="Arial" panose="020B0604020202020204" pitchFamily="34" charset="0"/>
              </a:rPr>
              <a:t>4</a:t>
            </a:r>
            <a:r>
              <a:rPr lang="it-IT" sz="2400" dirty="0">
                <a:cs typeface="Arial" panose="020B0604020202020204" pitchFamily="34" charset="0"/>
              </a:rPr>
              <a:t>, F. Murtas</a:t>
            </a:r>
            <a:r>
              <a:rPr lang="it-IT" sz="2400" baseline="30000" dirty="0">
                <a:cs typeface="Arial" panose="020B0604020202020204" pitchFamily="34" charset="0"/>
              </a:rPr>
              <a:t>4</a:t>
            </a:r>
            <a:r>
              <a:rPr lang="it-IT" sz="2400" dirty="0">
                <a:cs typeface="Arial" panose="020B0604020202020204" pitchFamily="34" charset="0"/>
              </a:rPr>
              <a:t>, M. Rebai</a:t>
            </a:r>
            <a:r>
              <a:rPr lang="it-IT" sz="2400" baseline="30000" dirty="0">
                <a:cs typeface="Arial" panose="020B0604020202020204" pitchFamily="34" charset="0"/>
              </a:rPr>
              <a:t>2,4</a:t>
            </a:r>
            <a:r>
              <a:rPr lang="it-IT" sz="2400" dirty="0">
                <a:cs typeface="Arial" panose="020B0604020202020204" pitchFamily="34" charset="0"/>
              </a:rPr>
              <a:t>, M. Tardocchi</a:t>
            </a:r>
            <a:r>
              <a:rPr lang="it-IT" sz="2400" baseline="30000" dirty="0">
                <a:cs typeface="Arial" panose="020B0604020202020204" pitchFamily="34" charset="0"/>
              </a:rPr>
              <a:t>1</a:t>
            </a:r>
            <a:r>
              <a:rPr lang="it-IT" sz="2400" dirty="0">
                <a:cs typeface="Arial" panose="020B0604020202020204" pitchFamily="34" charset="0"/>
              </a:rPr>
              <a:t>, C. Höglund</a:t>
            </a:r>
            <a:r>
              <a:rPr lang="it-IT" sz="2400" baseline="30000" dirty="0">
                <a:cs typeface="Arial" panose="020B0604020202020204" pitchFamily="34" charset="0"/>
              </a:rPr>
              <a:t>5,6</a:t>
            </a:r>
            <a:r>
              <a:rPr lang="it-IT" sz="2400" dirty="0">
                <a:cs typeface="Arial" panose="020B0604020202020204" pitchFamily="34" charset="0"/>
              </a:rPr>
              <a:t>, L. Hultman</a:t>
            </a:r>
            <a:r>
              <a:rPr lang="it-IT" sz="2400" baseline="30000" dirty="0">
                <a:cs typeface="Arial" panose="020B0604020202020204" pitchFamily="34" charset="0"/>
              </a:rPr>
              <a:t>6</a:t>
            </a:r>
            <a:r>
              <a:rPr lang="it-IT" sz="2400" dirty="0">
                <a:cs typeface="Arial" panose="020B0604020202020204" pitchFamily="34" charset="0"/>
              </a:rPr>
              <a:t>, J. Birch</a:t>
            </a:r>
            <a:r>
              <a:rPr lang="it-IT" sz="2400" baseline="30000" dirty="0">
                <a:cs typeface="Arial" panose="020B0604020202020204" pitchFamily="34" charset="0"/>
              </a:rPr>
              <a:t>6</a:t>
            </a:r>
            <a:r>
              <a:rPr lang="it-IT" sz="2400" dirty="0">
                <a:cs typeface="Arial" panose="020B0604020202020204" pitchFamily="34" charset="0"/>
              </a:rPr>
              <a:t>, S. Schmidt</a:t>
            </a:r>
            <a:r>
              <a:rPr lang="it-IT" sz="2400" baseline="30000" dirty="0">
                <a:cs typeface="Arial" panose="020B0604020202020204" pitchFamily="34" charset="0"/>
              </a:rPr>
              <a:t>6</a:t>
            </a:r>
            <a:r>
              <a:rPr lang="it-IT" sz="2400" dirty="0">
                <a:cs typeface="Arial" panose="020B0604020202020204" pitchFamily="34" charset="0"/>
              </a:rPr>
              <a:t>, L. Robinson</a:t>
            </a:r>
            <a:r>
              <a:rPr lang="it-IT" sz="2400" baseline="30000" dirty="0">
                <a:cs typeface="Arial" panose="020B0604020202020204" pitchFamily="34" charset="0"/>
              </a:rPr>
              <a:t>6</a:t>
            </a:r>
            <a:r>
              <a:rPr lang="it-IT" sz="2400" dirty="0">
                <a:cs typeface="Arial" panose="020B0604020202020204" pitchFamily="34" charset="0"/>
              </a:rPr>
              <a:t>, R. </a:t>
            </a:r>
            <a:r>
              <a:rPr lang="it-IT" sz="2400" dirty="0" smtClean="0">
                <a:cs typeface="Arial" panose="020B0604020202020204" pitchFamily="34" charset="0"/>
              </a:rPr>
              <a:t>Hall-Wilton</a:t>
            </a:r>
            <a:r>
              <a:rPr lang="it-IT" sz="2400" baseline="30000" dirty="0" smtClean="0">
                <a:cs typeface="Arial" panose="020B0604020202020204" pitchFamily="34" charset="0"/>
              </a:rPr>
              <a:t>6,7</a:t>
            </a:r>
            <a:r>
              <a:rPr lang="it-IT" sz="2400" dirty="0">
                <a:cs typeface="Arial" panose="020B0604020202020204" pitchFamily="34" charset="0"/>
              </a:rPr>
              <a:t> </a:t>
            </a:r>
            <a:r>
              <a:rPr lang="it-IT" sz="2400" dirty="0" smtClean="0">
                <a:cs typeface="Arial" panose="020B0604020202020204" pitchFamily="34" charset="0"/>
              </a:rPr>
              <a:t>and </a:t>
            </a:r>
            <a:r>
              <a:rPr lang="it-IT" sz="2400" dirty="0">
                <a:cs typeface="Arial" panose="020B0604020202020204" pitchFamily="34" charset="0"/>
              </a:rPr>
              <a:t>G. Gorini</a:t>
            </a:r>
            <a:r>
              <a:rPr lang="it-IT" sz="2400" baseline="30000" dirty="0">
                <a:cs typeface="Arial" panose="020B0604020202020204" pitchFamily="34" charset="0"/>
              </a:rPr>
              <a:t>3,4</a:t>
            </a:r>
            <a:endParaRPr lang="it-IT" sz="2400" dirty="0">
              <a:cs typeface="Arial" panose="020B0604020202020204" pitchFamily="34" charset="0"/>
            </a:endParaRP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905934" y="3992564"/>
            <a:ext cx="105875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i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it-IT" altLang="en-US" sz="1600" i="1" dirty="0">
                <a:latin typeface="Arial" pitchFamily="34" charset="0"/>
                <a:cs typeface="Arial" pitchFamily="34" charset="0"/>
              </a:rPr>
              <a:t>Istituto di Fisica del Plasma (IFP-CNR) – Via Cozzi 53, 20125 Milano, Italy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it-IT" altLang="en-US" sz="1600" i="1" dirty="0">
                <a:latin typeface="Arial" pitchFamily="34" charset="0"/>
                <a:cs typeface="Arial" pitchFamily="34" charset="0"/>
              </a:rPr>
              <a:t>INFN – Sez. Di Milano-Bicocca – Piazza della Scienza 3, 20126 Milano, Italy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i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it-IT" altLang="en-US" sz="1600" i="1" dirty="0">
                <a:latin typeface="Arial" pitchFamily="34" charset="0"/>
                <a:cs typeface="Arial" pitchFamily="34" charset="0"/>
              </a:rPr>
              <a:t>Dipartimento di Fisica, Università degli Studi  di Milano-Bicocca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i="1" dirty="0">
                <a:latin typeface="Arial" pitchFamily="34" charset="0"/>
                <a:cs typeface="Arial" pitchFamily="34" charset="0"/>
              </a:rPr>
              <a:t>Piazza della Scienza 3, 20126 Milano, Italy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INFN – </a:t>
            </a:r>
            <a:r>
              <a:rPr lang="en-US" altLang="en-US" sz="1600" i="1" dirty="0" err="1">
                <a:latin typeface="Arial" pitchFamily="34" charset="0"/>
                <a:cs typeface="Arial" pitchFamily="34" charset="0"/>
              </a:rPr>
              <a:t>Laboratori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i="1" dirty="0" err="1">
                <a:latin typeface="Arial" pitchFamily="34" charset="0"/>
                <a:cs typeface="Arial" pitchFamily="34" charset="0"/>
              </a:rPr>
              <a:t>Nazionali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altLang="en-US" sz="1600" i="1" dirty="0" err="1">
                <a:latin typeface="Arial" pitchFamily="34" charset="0"/>
                <a:cs typeface="Arial" pitchFamily="34" charset="0"/>
              </a:rPr>
              <a:t>Frascati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 –Via Fermi 40, 0044 </a:t>
            </a:r>
            <a:r>
              <a:rPr lang="en-US" altLang="en-US" sz="1600" i="1" dirty="0" err="1">
                <a:latin typeface="Arial" pitchFamily="34" charset="0"/>
                <a:cs typeface="Arial" pitchFamily="34" charset="0"/>
              </a:rPr>
              <a:t>Frascati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, Italy                                             </a:t>
            </a:r>
            <a:endParaRPr lang="en-US" altLang="en-US" sz="16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600" i="1" dirty="0" smtClean="0">
                <a:latin typeface="Arial" pitchFamily="34" charset="0"/>
                <a:cs typeface="Arial" pitchFamily="34" charset="0"/>
              </a:rPr>
              <a:t>European 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Spallation Source ESS AB, P.O. Box 176, SE-221 00 Lund, Sweden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i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Department of Physics, Chemistry and Biology (IFM), Thin Film Physics Division,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  Linköping University, SE-581 83 Linköping, Sweden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600" i="1" dirty="0">
                <a:latin typeface="Arial" pitchFamily="34" charset="0"/>
                <a:cs typeface="Arial" pitchFamily="34" charset="0"/>
              </a:rPr>
              <a:t>Mid-Sweden University, SE-851 70 Sundsvall, </a:t>
            </a:r>
            <a:r>
              <a:rPr lang="en-US" altLang="en-US" sz="1600" i="1" dirty="0" smtClean="0">
                <a:latin typeface="Arial" pitchFamily="34" charset="0"/>
                <a:cs typeface="Arial" pitchFamily="34" charset="0"/>
              </a:rPr>
              <a:t>Sweden</a:t>
            </a:r>
            <a:endParaRPr lang="it-IT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5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1" y="271462"/>
            <a:ext cx="2281767" cy="115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397141" y="4245398"/>
            <a:ext cx="734298" cy="190075"/>
            <a:chOff x="6218347" y="2885643"/>
            <a:chExt cx="1688866" cy="365976"/>
          </a:xfrm>
        </p:grpSpPr>
        <p:sp>
          <p:nvSpPr>
            <p:cNvPr id="33" name="Arc 32"/>
            <p:cNvSpPr/>
            <p:nvPr/>
          </p:nvSpPr>
          <p:spPr>
            <a:xfrm>
              <a:off x="6218347" y="2885643"/>
              <a:ext cx="1687132" cy="3434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/>
            <p:cNvSpPr/>
            <p:nvPr/>
          </p:nvSpPr>
          <p:spPr>
            <a:xfrm>
              <a:off x="6218347" y="2946773"/>
              <a:ext cx="1672105" cy="2511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>
              <a:off x="6218347" y="3061966"/>
              <a:ext cx="1672105" cy="45719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/>
            <p:cNvSpPr/>
            <p:nvPr/>
          </p:nvSpPr>
          <p:spPr>
            <a:xfrm flipV="1">
              <a:off x="6220081" y="2908153"/>
              <a:ext cx="1687132" cy="3434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 flipV="1">
              <a:off x="6225276" y="2927723"/>
              <a:ext cx="1672105" cy="2511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61927"/>
            <a:ext cx="11214099" cy="1325563"/>
          </a:xfrm>
        </p:spPr>
        <p:txBody>
          <a:bodyPr/>
          <a:lstStyle/>
          <a:p>
            <a:r>
              <a:rPr lang="en-GB" dirty="0" smtClean="0"/>
              <a:t>Multi-GEM neutron converter</a:t>
            </a:r>
            <a:endParaRPr lang="en-GB" dirty="0"/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33A7-E3EF-4CFB-9DE8-559999BC6C7E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67295" y="1811411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4914" y="1811411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2911" y="1811411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7746" y="1811411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0089" y="5744569"/>
            <a:ext cx="217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Multi-GEM converter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059" y="124925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3GEM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28396" y="3732169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pad </a:t>
            </a:r>
            <a:r>
              <a:rPr lang="en-US" dirty="0" err="1" smtClean="0"/>
              <a:t>readoout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09445" y="4405192"/>
            <a:ext cx="2130449" cy="373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4" idx="0"/>
          </p:cNvCxnSpPr>
          <p:nvPr/>
        </p:nvCxnSpPr>
        <p:spPr>
          <a:xfrm flipH="1" flipV="1">
            <a:off x="2901755" y="4245398"/>
            <a:ext cx="389917" cy="160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4591552" y="2956743"/>
            <a:ext cx="23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 Neutron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6485" y="424539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0093" y="1811408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2440" y="1811405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4788" y="1811402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7135" y="1811398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856008" y="3190068"/>
            <a:ext cx="1583886" cy="1223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12679" y="3189697"/>
            <a:ext cx="2568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28036" y="278176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48614" y="2125981"/>
            <a:ext cx="686823" cy="640627"/>
          </a:xfrm>
          <a:custGeom>
            <a:avLst/>
            <a:gdLst>
              <a:gd name="connsiteX0" fmla="*/ 0 w 2987899"/>
              <a:gd name="connsiteY0" fmla="*/ 8094 h 2372209"/>
              <a:gd name="connsiteX1" fmla="*/ 399245 w 2987899"/>
              <a:gd name="connsiteY1" fmla="*/ 20973 h 2372209"/>
              <a:gd name="connsiteX2" fmla="*/ 695459 w 2987899"/>
              <a:gd name="connsiteY2" fmla="*/ 188398 h 2372209"/>
              <a:gd name="connsiteX3" fmla="*/ 940158 w 2987899"/>
              <a:gd name="connsiteY3" fmla="*/ 639159 h 2372209"/>
              <a:gd name="connsiteX4" fmla="*/ 1030310 w 2987899"/>
              <a:gd name="connsiteY4" fmla="*/ 1218708 h 2372209"/>
              <a:gd name="connsiteX5" fmla="*/ 1107583 w 2987899"/>
              <a:gd name="connsiteY5" fmla="*/ 1824015 h 2372209"/>
              <a:gd name="connsiteX6" fmla="*/ 1210614 w 2987899"/>
              <a:gd name="connsiteY6" fmla="*/ 2313412 h 2372209"/>
              <a:gd name="connsiteX7" fmla="*/ 1326524 w 2987899"/>
              <a:gd name="connsiteY7" fmla="*/ 2352049 h 2372209"/>
              <a:gd name="connsiteX8" fmla="*/ 1442434 w 2987899"/>
              <a:gd name="connsiteY8" fmla="*/ 2210381 h 2372209"/>
              <a:gd name="connsiteX9" fmla="*/ 1519707 w 2987899"/>
              <a:gd name="connsiteY9" fmla="*/ 1901288 h 2372209"/>
              <a:gd name="connsiteX10" fmla="*/ 1661375 w 2987899"/>
              <a:gd name="connsiteY10" fmla="*/ 1154314 h 2372209"/>
              <a:gd name="connsiteX11" fmla="*/ 1906073 w 2987899"/>
              <a:gd name="connsiteY11" fmla="*/ 381581 h 2372209"/>
              <a:gd name="connsiteX12" fmla="*/ 2253803 w 2987899"/>
              <a:gd name="connsiteY12" fmla="*/ 85367 h 2372209"/>
              <a:gd name="connsiteX13" fmla="*/ 2987899 w 2987899"/>
              <a:gd name="connsiteY13" fmla="*/ 59610 h 23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7899" h="2372209">
                <a:moveTo>
                  <a:pt x="0" y="8094"/>
                </a:moveTo>
                <a:cubicBezTo>
                  <a:pt x="141667" y="-492"/>
                  <a:pt x="283335" y="-9078"/>
                  <a:pt x="399245" y="20973"/>
                </a:cubicBezTo>
                <a:cubicBezTo>
                  <a:pt x="515155" y="51024"/>
                  <a:pt x="605307" y="85367"/>
                  <a:pt x="695459" y="188398"/>
                </a:cubicBezTo>
                <a:cubicBezTo>
                  <a:pt x="785611" y="291429"/>
                  <a:pt x="884350" y="467441"/>
                  <a:pt x="940158" y="639159"/>
                </a:cubicBezTo>
                <a:cubicBezTo>
                  <a:pt x="995967" y="810877"/>
                  <a:pt x="1002406" y="1021232"/>
                  <a:pt x="1030310" y="1218708"/>
                </a:cubicBezTo>
                <a:cubicBezTo>
                  <a:pt x="1058214" y="1416184"/>
                  <a:pt x="1077532" y="1641564"/>
                  <a:pt x="1107583" y="1824015"/>
                </a:cubicBezTo>
                <a:cubicBezTo>
                  <a:pt x="1137634" y="2006466"/>
                  <a:pt x="1174124" y="2225406"/>
                  <a:pt x="1210614" y="2313412"/>
                </a:cubicBezTo>
                <a:cubicBezTo>
                  <a:pt x="1247104" y="2401418"/>
                  <a:pt x="1287887" y="2369221"/>
                  <a:pt x="1326524" y="2352049"/>
                </a:cubicBezTo>
                <a:cubicBezTo>
                  <a:pt x="1365161" y="2334877"/>
                  <a:pt x="1410237" y="2285508"/>
                  <a:pt x="1442434" y="2210381"/>
                </a:cubicBezTo>
                <a:cubicBezTo>
                  <a:pt x="1474631" y="2135254"/>
                  <a:pt x="1483217" y="2077299"/>
                  <a:pt x="1519707" y="1901288"/>
                </a:cubicBezTo>
                <a:cubicBezTo>
                  <a:pt x="1556197" y="1725277"/>
                  <a:pt x="1596981" y="1407599"/>
                  <a:pt x="1661375" y="1154314"/>
                </a:cubicBezTo>
                <a:cubicBezTo>
                  <a:pt x="1725769" y="901030"/>
                  <a:pt x="1807335" y="559739"/>
                  <a:pt x="1906073" y="381581"/>
                </a:cubicBezTo>
                <a:cubicBezTo>
                  <a:pt x="2004811" y="203423"/>
                  <a:pt x="2073499" y="139029"/>
                  <a:pt x="2253803" y="85367"/>
                </a:cubicBezTo>
                <a:cubicBezTo>
                  <a:pt x="2434107" y="31705"/>
                  <a:pt x="2711003" y="45657"/>
                  <a:pt x="2987899" y="596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1915413" y="3095057"/>
            <a:ext cx="1688866" cy="177388"/>
            <a:chOff x="6218347" y="2885643"/>
            <a:chExt cx="1688866" cy="365976"/>
          </a:xfrm>
        </p:grpSpPr>
        <p:sp>
          <p:nvSpPr>
            <p:cNvPr id="25" name="Arc 24"/>
            <p:cNvSpPr/>
            <p:nvPr/>
          </p:nvSpPr>
          <p:spPr>
            <a:xfrm>
              <a:off x="6218347" y="2885643"/>
              <a:ext cx="1687132" cy="3434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>
              <a:off x="6218347" y="2946773"/>
              <a:ext cx="1672105" cy="2511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/>
            <p:cNvSpPr/>
            <p:nvPr/>
          </p:nvSpPr>
          <p:spPr>
            <a:xfrm>
              <a:off x="6218347" y="3061966"/>
              <a:ext cx="1672105" cy="45719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flipV="1">
              <a:off x="6220081" y="2908153"/>
              <a:ext cx="1687132" cy="3434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c 28"/>
            <p:cNvSpPr/>
            <p:nvPr/>
          </p:nvSpPr>
          <p:spPr>
            <a:xfrm flipV="1">
              <a:off x="6225276" y="2927723"/>
              <a:ext cx="1672105" cy="251166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4168185" y="2194561"/>
            <a:ext cx="188950" cy="2796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168185" y="2494244"/>
            <a:ext cx="1290182" cy="1223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44175" y="1858364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en-US" sz="2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520536" y="1811411"/>
            <a:ext cx="324744" cy="3787090"/>
            <a:chOff x="1520536" y="1811411"/>
            <a:chExt cx="324744" cy="3787090"/>
          </a:xfrm>
        </p:grpSpPr>
        <p:sp>
          <p:nvSpPr>
            <p:cNvPr id="7" name="Rectangle 6"/>
            <p:cNvSpPr/>
            <p:nvPr/>
          </p:nvSpPr>
          <p:spPr>
            <a:xfrm>
              <a:off x="1670457" y="1811411"/>
              <a:ext cx="83397" cy="37870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520536" y="2107867"/>
              <a:ext cx="324744" cy="3393851"/>
              <a:chOff x="1433480" y="2107867"/>
              <a:chExt cx="400252" cy="339385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433480" y="210786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33480" y="238687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433480" y="266588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433480" y="2944900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33480" y="3223911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33480" y="3502922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33480" y="3781933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33480" y="4060944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33480" y="4339955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33480" y="4618966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433480" y="489797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433480" y="517698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433480" y="545599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271588" y="2166420"/>
            <a:ext cx="2991072" cy="433599"/>
            <a:chOff x="1271588" y="2166420"/>
            <a:chExt cx="2991072" cy="433599"/>
          </a:xfrm>
        </p:grpSpPr>
        <p:grpSp>
          <p:nvGrpSpPr>
            <p:cNvPr id="43" name="Group 42"/>
            <p:cNvGrpSpPr/>
            <p:nvPr/>
          </p:nvGrpSpPr>
          <p:grpSpPr>
            <a:xfrm>
              <a:off x="1271588" y="2278959"/>
              <a:ext cx="2991072" cy="178303"/>
              <a:chOff x="6218347" y="2885643"/>
              <a:chExt cx="1688866" cy="365976"/>
            </a:xfrm>
          </p:grpSpPr>
          <p:sp>
            <p:nvSpPr>
              <p:cNvPr id="44" name="Arc 43"/>
              <p:cNvSpPr/>
              <p:nvPr/>
            </p:nvSpPr>
            <p:spPr>
              <a:xfrm>
                <a:off x="6218347" y="2885643"/>
                <a:ext cx="1687132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6218347" y="2946773"/>
                <a:ext cx="1672105" cy="2511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6218347" y="3061966"/>
                <a:ext cx="1672105" cy="45719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Arc 46"/>
              <p:cNvSpPr/>
              <p:nvPr/>
            </p:nvSpPr>
            <p:spPr>
              <a:xfrm flipV="1">
                <a:off x="6220081" y="2908153"/>
                <a:ext cx="1687132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Arc 47"/>
              <p:cNvSpPr/>
              <p:nvPr/>
            </p:nvSpPr>
            <p:spPr>
              <a:xfrm flipV="1">
                <a:off x="6225276" y="2927723"/>
                <a:ext cx="1672105" cy="2511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254316" y="2295819"/>
              <a:ext cx="488737" cy="182282"/>
              <a:chOff x="6218347" y="2885643"/>
              <a:chExt cx="1688866" cy="365976"/>
            </a:xfrm>
          </p:grpSpPr>
          <p:sp>
            <p:nvSpPr>
              <p:cNvPr id="64" name="Arc 63"/>
              <p:cNvSpPr/>
              <p:nvPr/>
            </p:nvSpPr>
            <p:spPr>
              <a:xfrm>
                <a:off x="6218347" y="288564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Arc 64"/>
              <p:cNvSpPr/>
              <p:nvPr/>
            </p:nvSpPr>
            <p:spPr>
              <a:xfrm>
                <a:off x="6218347" y="294677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Arc 65"/>
              <p:cNvSpPr/>
              <p:nvPr/>
            </p:nvSpPr>
            <p:spPr>
              <a:xfrm>
                <a:off x="6218347" y="3061966"/>
                <a:ext cx="1672105" cy="45719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Arc 66"/>
              <p:cNvSpPr/>
              <p:nvPr/>
            </p:nvSpPr>
            <p:spPr>
              <a:xfrm flipV="1">
                <a:off x="6220081" y="290815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Arc 67"/>
              <p:cNvSpPr/>
              <p:nvPr/>
            </p:nvSpPr>
            <p:spPr>
              <a:xfrm flipV="1">
                <a:off x="6225276" y="292772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648399" y="2242339"/>
              <a:ext cx="766745" cy="289686"/>
              <a:chOff x="1648399" y="2242339"/>
              <a:chExt cx="766745" cy="2896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77" name="Arc 76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1524943" y="2166420"/>
              <a:ext cx="443874" cy="433599"/>
              <a:chOff x="1648399" y="2242339"/>
              <a:chExt cx="766745" cy="289686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Arc 96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8" name="TextBox 97"/>
          <p:cNvSpPr txBox="1"/>
          <p:nvPr/>
        </p:nvSpPr>
        <p:spPr>
          <a:xfrm>
            <a:off x="1753854" y="5744569"/>
            <a:ext cx="12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Triple GEM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935849" y="1810944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83468" y="1810944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661465" y="1810944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236300" y="1810944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508647" y="1810941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780994" y="1810938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053342" y="1810935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0325689" y="1810931"/>
            <a:ext cx="83397" cy="3787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7489090" y="1810944"/>
            <a:ext cx="324744" cy="3787090"/>
            <a:chOff x="1520536" y="1811411"/>
            <a:chExt cx="324744" cy="3787090"/>
          </a:xfrm>
        </p:grpSpPr>
        <p:sp>
          <p:nvSpPr>
            <p:cNvPr id="109" name="Rectangle 108"/>
            <p:cNvSpPr/>
            <p:nvPr/>
          </p:nvSpPr>
          <p:spPr>
            <a:xfrm>
              <a:off x="1670457" y="1811411"/>
              <a:ext cx="83397" cy="37870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520536" y="2107867"/>
              <a:ext cx="324744" cy="3393851"/>
              <a:chOff x="1433480" y="2107867"/>
              <a:chExt cx="400252" cy="339385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433480" y="210786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433480" y="238687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433480" y="266588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433480" y="2944900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433480" y="3223911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433480" y="3502922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433480" y="3781933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33480" y="4060944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433480" y="4339955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433480" y="4618966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433480" y="489797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433480" y="517698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433480" y="545599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9001119" y="5750625"/>
            <a:ext cx="195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Borated GEM foils</a:t>
            </a:r>
          </a:p>
          <a:p>
            <a:pPr algn="ctr"/>
            <a:r>
              <a:rPr lang="en-US" dirty="0" smtClean="0"/>
              <a:t>50 µm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6582635" y="3546070"/>
            <a:ext cx="149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pad readout 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9453453" y="139462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991996" y="137821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566403" y="2944433"/>
            <a:ext cx="1570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dirty="0" smtClean="0"/>
              <a:t> layers of </a:t>
            </a:r>
          </a:p>
          <a:p>
            <a:r>
              <a:rPr lang="en-GB" sz="2400" dirty="0" smtClean="0"/>
              <a:t>1 µm </a:t>
            </a:r>
            <a:r>
              <a:rPr lang="en-GB" sz="2400" baseline="30000" dirty="0" smtClean="0"/>
              <a:t>10</a:t>
            </a:r>
            <a:r>
              <a:rPr lang="en-GB" sz="2400" dirty="0" smtClean="0"/>
              <a:t>B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C</a:t>
            </a:r>
            <a:endParaRPr lang="en-GB" sz="2400" dirty="0"/>
          </a:p>
          <a:p>
            <a:endParaRPr lang="en-GB" sz="2400" dirty="0" smtClean="0"/>
          </a:p>
        </p:txBody>
      </p:sp>
      <p:sp>
        <p:nvSpPr>
          <p:cNvPr id="133" name="TextBox 132"/>
          <p:cNvSpPr txBox="1"/>
          <p:nvPr/>
        </p:nvSpPr>
        <p:spPr>
          <a:xfrm>
            <a:off x="7748244" y="5761501"/>
            <a:ext cx="12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Triple GEM</a:t>
            </a:r>
          </a:p>
        </p:txBody>
      </p:sp>
    </p:spTree>
    <p:extLst>
      <p:ext uri="{BB962C8B-B14F-4D97-AF65-F5344CB8AC3E}">
        <p14:creationId xmlns:p14="http://schemas.microsoft.com/office/powerpoint/2010/main" val="42224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212723"/>
            <a:ext cx="10515600" cy="1325563"/>
          </a:xfrm>
        </p:spPr>
        <p:txBody>
          <a:bodyPr/>
          <a:lstStyle/>
          <a:p>
            <a:r>
              <a:rPr lang="it-IT" dirty="0" smtClean="0"/>
              <a:t>Some pictures....</a:t>
            </a:r>
            <a:endParaRPr lang="en-GB" dirty="0"/>
          </a:p>
        </p:txBody>
      </p:sp>
      <p:pic>
        <p:nvPicPr>
          <p:cNvPr id="1026" name="Picture 2" descr="C:\Users\Gabriele\Documents\Work2018\Physics\IKON-Satellite\F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766763"/>
            <a:ext cx="4375783" cy="32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briele\Documents\Work2018\Physics\IKON-Satellite\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156378"/>
            <a:ext cx="3490913" cy="26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briele\Documents\Work2018\Physics\IKON-Satellite\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2012949"/>
            <a:ext cx="3890963" cy="29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350" y="5657850"/>
            <a:ext cx="73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We are trying to produce GEM </a:t>
            </a:r>
            <a:r>
              <a:rPr lang="it-IT" b="1" i="1" dirty="0" err="1" smtClean="0"/>
              <a:t>foils</a:t>
            </a:r>
            <a:r>
              <a:rPr lang="it-IT" b="1" i="1" dirty="0" smtClean="0"/>
              <a:t> from B4C-coated </a:t>
            </a:r>
            <a:r>
              <a:rPr lang="it-IT" b="1" i="1" dirty="0" err="1" smtClean="0"/>
              <a:t>foils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251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9519"/>
            <a:ext cx="10515600" cy="1325563"/>
          </a:xfrm>
        </p:spPr>
        <p:txBody>
          <a:bodyPr/>
          <a:lstStyle/>
          <a:p>
            <a:r>
              <a:rPr lang="it-IT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32"/>
            <a:ext cx="11353800" cy="4351338"/>
          </a:xfrm>
        </p:spPr>
        <p:txBody>
          <a:bodyPr>
            <a:noAutofit/>
          </a:bodyPr>
          <a:lstStyle/>
          <a:p>
            <a:r>
              <a:rPr lang="it-IT" sz="3200" dirty="0" smtClean="0"/>
              <a:t>Low mass neutron </a:t>
            </a: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r>
              <a:rPr lang="it-IT" sz="3200" dirty="0" smtClean="0"/>
              <a:t> to </a:t>
            </a:r>
            <a:r>
              <a:rPr lang="it-IT" sz="3200" dirty="0" err="1" smtClean="0"/>
              <a:t>minimize</a:t>
            </a:r>
            <a:r>
              <a:rPr lang="it-IT" sz="3200" dirty="0" smtClean="0"/>
              <a:t> </a:t>
            </a: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attenuation</a:t>
            </a:r>
            <a:endParaRPr lang="it-IT" sz="3200" dirty="0" smtClean="0"/>
          </a:p>
          <a:p>
            <a:r>
              <a:rPr lang="it-IT" sz="3200" dirty="0" smtClean="0"/>
              <a:t>Fast neutron low mass beam monitor successfully realized and tested</a:t>
            </a:r>
          </a:p>
          <a:p>
            <a:pPr lvl="1"/>
            <a:r>
              <a:rPr lang="it-IT" sz="2800" dirty="0" smtClean="0"/>
              <a:t>64 channels, based on CARIOCA</a:t>
            </a:r>
          </a:p>
          <a:p>
            <a:r>
              <a:rPr lang="it-IT" sz="3200" dirty="0" smtClean="0"/>
              <a:t>Thermal neutron beam monitor built, will be tested soon</a:t>
            </a:r>
          </a:p>
          <a:p>
            <a:pPr lvl="1"/>
            <a:r>
              <a:rPr lang="it-IT" sz="2800" dirty="0" smtClean="0"/>
              <a:t>64 channels, based on CARIOCA</a:t>
            </a:r>
          </a:p>
          <a:p>
            <a:r>
              <a:rPr lang="it-IT" sz="3200" dirty="0" smtClean="0"/>
              <a:t>New beam monitors can be equipped by a larger number of channels thanks to the new develpment of the GEMINI </a:t>
            </a:r>
            <a:r>
              <a:rPr lang="it-IT" sz="3200" dirty="0" err="1" smtClean="0"/>
              <a:t>electronics</a:t>
            </a:r>
            <a:endParaRPr lang="it-IT" sz="3200" dirty="0" smtClean="0"/>
          </a:p>
          <a:p>
            <a:pPr lvl="1"/>
            <a:r>
              <a:rPr lang="it-IT" sz="2800" dirty="0" smtClean="0"/>
              <a:t>Finer spatial resolution</a:t>
            </a:r>
          </a:p>
          <a:p>
            <a:pPr lvl="1"/>
            <a:r>
              <a:rPr lang="it-IT" sz="2800" dirty="0" smtClean="0"/>
              <a:t>Larger areas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01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6" t="7495" r="4417" b="2930"/>
          <a:stretch/>
        </p:blipFill>
        <p:spPr>
          <a:xfrm>
            <a:off x="740833" y="193145"/>
            <a:ext cx="6625885" cy="6563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1" y="1906075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Gamma flash </a:t>
            </a:r>
            <a:endParaRPr lang="en-GB" sz="24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628070" y="2136908"/>
            <a:ext cx="1687131" cy="2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73536" y="3453510"/>
            <a:ext cx="466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Neutron distribution expected </a:t>
            </a:r>
          </a:p>
          <a:p>
            <a:r>
              <a:rPr lang="it-IT" sz="2400" dirty="0" smtClean="0"/>
              <a:t>(7 10</a:t>
            </a:r>
            <a:r>
              <a:rPr lang="it-IT" sz="2400" baseline="30000" dirty="0" smtClean="0"/>
              <a:t>12</a:t>
            </a:r>
            <a:r>
              <a:rPr lang="it-IT" sz="2400" dirty="0" smtClean="0"/>
              <a:t> Protons on target)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73535" y="5220144"/>
            <a:ext cx="46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Efficiency vs Energy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6540" y="373487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10 MeV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713" y="561741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 MeV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98515" y="4028501"/>
            <a:ext cx="115910" cy="256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3269086" y="5945306"/>
            <a:ext cx="115910" cy="256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9513" y="-346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Efficiency vs energy at nTOF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1" y="53977"/>
            <a:ext cx="10515600" cy="1325563"/>
          </a:xfrm>
        </p:spPr>
        <p:txBody>
          <a:bodyPr/>
          <a:lstStyle/>
          <a:p>
            <a:r>
              <a:rPr lang="it-IT" dirty="0" smtClean="0"/>
              <a:t>GEM-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detectors under </a:t>
            </a:r>
            <a:r>
              <a:rPr lang="it-IT" dirty="0" err="1" smtClean="0"/>
              <a:t>development</a:t>
            </a:r>
            <a:r>
              <a:rPr lang="it-IT" dirty="0" smtClean="0"/>
              <a:t>: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13932" y="2069073"/>
            <a:ext cx="10515600" cy="339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BAND-GEM</a:t>
            </a:r>
          </a:p>
          <a:p>
            <a:r>
              <a:rPr lang="it-IT" b="1" dirty="0" err="1" smtClean="0">
                <a:solidFill>
                  <a:srgbClr val="FF0000"/>
                </a:solidFill>
              </a:rPr>
              <a:t>bGEM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b</a:t>
            </a:r>
            <a:r>
              <a:rPr lang="it-IT" b="1" dirty="0" err="1" smtClean="0">
                <a:solidFill>
                  <a:srgbClr val="FF0000"/>
                </a:solidFill>
              </a:rPr>
              <a:t>eam</a:t>
            </a:r>
            <a:r>
              <a:rPr lang="it-IT" b="1" dirty="0" smtClean="0">
                <a:solidFill>
                  <a:srgbClr val="FF0000"/>
                </a:solidFill>
              </a:rPr>
              <a:t> monitor</a:t>
            </a:r>
          </a:p>
          <a:p>
            <a:r>
              <a:rPr lang="it-IT" dirty="0" smtClean="0"/>
              <a:t>Multi-GEM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converter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4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1" y="53977"/>
            <a:ext cx="10515600" cy="1325563"/>
          </a:xfrm>
        </p:spPr>
        <p:txBody>
          <a:bodyPr/>
          <a:lstStyle/>
          <a:p>
            <a:r>
              <a:rPr lang="it-IT" dirty="0" smtClean="0"/>
              <a:t>BAND-GEM Full </a:t>
            </a:r>
            <a:r>
              <a:rPr lang="it-IT" dirty="0" err="1" smtClean="0"/>
              <a:t>Module</a:t>
            </a:r>
            <a:r>
              <a:rPr lang="it-IT" dirty="0" smtClean="0"/>
              <a:t> </a:t>
            </a:r>
            <a:r>
              <a:rPr lang="it-IT" dirty="0" err="1" smtClean="0"/>
              <a:t>Completed</a:t>
            </a:r>
            <a:r>
              <a:rPr lang="it-IT" dirty="0"/>
              <a:t>!</a:t>
            </a:r>
            <a:endParaRPr lang="en-GB" dirty="0"/>
          </a:p>
        </p:txBody>
      </p:sp>
      <p:pic>
        <p:nvPicPr>
          <p:cNvPr id="1026" name="Picture 2" descr="C:\Users\Gabriele\Documents\Work2018\Physics\IKON-Satellite\IMG_1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276350"/>
            <a:ext cx="70358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82667" y="5969000"/>
            <a:ext cx="1958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Under 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66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20495"/>
          </a:xfrm>
        </p:spPr>
        <p:txBody>
          <a:bodyPr/>
          <a:lstStyle/>
          <a:p>
            <a:r>
              <a:rPr lang="en-US" dirty="0" smtClean="0"/>
              <a:t>GEM </a:t>
            </a:r>
            <a:r>
              <a:rPr lang="en-US" dirty="0" smtClean="0"/>
              <a:t>Beam Monitor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8758" y="4062206"/>
            <a:ext cx="3767378" cy="2260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470" y="4044935"/>
            <a:ext cx="3796169" cy="2277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25537" r="9573" b="25424"/>
          <a:stretch/>
        </p:blipFill>
        <p:spPr>
          <a:xfrm>
            <a:off x="263471" y="1199957"/>
            <a:ext cx="3022171" cy="2329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0"/>
          <a:stretch/>
        </p:blipFill>
        <p:spPr>
          <a:xfrm>
            <a:off x="5041742" y="1185622"/>
            <a:ext cx="2660544" cy="2344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52521" y="973818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00139" y="973818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78137" y="973818"/>
            <a:ext cx="83397" cy="3787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901840" y="973818"/>
            <a:ext cx="251684" cy="3787090"/>
            <a:chOff x="1520536" y="1811411"/>
            <a:chExt cx="324744" cy="3787090"/>
          </a:xfrm>
        </p:grpSpPr>
        <p:sp>
          <p:nvSpPr>
            <p:cNvPr id="19" name="Rectangle 18"/>
            <p:cNvSpPr/>
            <p:nvPr/>
          </p:nvSpPr>
          <p:spPr>
            <a:xfrm>
              <a:off x="1670457" y="1811411"/>
              <a:ext cx="83397" cy="37870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20536" y="2107867"/>
              <a:ext cx="324744" cy="3393851"/>
              <a:chOff x="1433480" y="2107867"/>
              <a:chExt cx="400252" cy="339385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433480" y="210786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33480" y="238687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33480" y="266588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3480" y="2944900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33480" y="3223911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33480" y="3502922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33480" y="3781933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3480" y="4060944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433480" y="4339955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33480" y="4618966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33480" y="4897977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33480" y="5176988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33480" y="5455999"/>
                <a:ext cx="400252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0368837" y="490744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mm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853944" y="2708944"/>
            <a:ext cx="17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pads on </a:t>
            </a:r>
            <a:r>
              <a:rPr lang="en-US" dirty="0" err="1" smtClean="0"/>
              <a:t>kapton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161535" y="541085"/>
            <a:ext cx="788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08667" y="54108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49005" y="4859980"/>
            <a:ext cx="121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Triple GEM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73556" y="1087730"/>
            <a:ext cx="6378" cy="367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0156389" y="270300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Mylar 12 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51713" y="973818"/>
            <a:ext cx="1504320" cy="3787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0378839" y="4044936"/>
            <a:ext cx="177195" cy="879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8875060" y="1366134"/>
            <a:ext cx="1503778" cy="433599"/>
            <a:chOff x="8919490" y="1366132"/>
            <a:chExt cx="1459348" cy="433599"/>
          </a:xfrm>
        </p:grpSpPr>
        <p:grpSp>
          <p:nvGrpSpPr>
            <p:cNvPr id="46" name="Group 45"/>
            <p:cNvGrpSpPr/>
            <p:nvPr/>
          </p:nvGrpSpPr>
          <p:grpSpPr>
            <a:xfrm>
              <a:off x="9940690" y="1478671"/>
              <a:ext cx="438148" cy="156118"/>
              <a:chOff x="6218347" y="2885643"/>
              <a:chExt cx="1688866" cy="365976"/>
            </a:xfrm>
          </p:grpSpPr>
          <p:sp>
            <p:nvSpPr>
              <p:cNvPr id="79" name="Arc 78"/>
              <p:cNvSpPr/>
              <p:nvPr/>
            </p:nvSpPr>
            <p:spPr>
              <a:xfrm>
                <a:off x="6218347" y="2885643"/>
                <a:ext cx="1687132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6218347" y="2946773"/>
                <a:ext cx="1672105" cy="2511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Arc 80"/>
              <p:cNvSpPr/>
              <p:nvPr/>
            </p:nvSpPr>
            <p:spPr>
              <a:xfrm>
                <a:off x="6218347" y="3061966"/>
                <a:ext cx="1672105" cy="45719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Arc 81"/>
              <p:cNvSpPr/>
              <p:nvPr/>
            </p:nvSpPr>
            <p:spPr>
              <a:xfrm flipV="1">
                <a:off x="6220081" y="2908153"/>
                <a:ext cx="1687132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6225276" y="2927723"/>
                <a:ext cx="1672105" cy="2511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648863" y="1495531"/>
              <a:ext cx="488737" cy="182282"/>
              <a:chOff x="6218347" y="2885643"/>
              <a:chExt cx="1688866" cy="365976"/>
            </a:xfrm>
          </p:grpSpPr>
          <p:sp>
            <p:nvSpPr>
              <p:cNvPr id="74" name="Arc 73"/>
              <p:cNvSpPr/>
              <p:nvPr/>
            </p:nvSpPr>
            <p:spPr>
              <a:xfrm>
                <a:off x="6218347" y="288564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6218347" y="294677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6218347" y="3061966"/>
                <a:ext cx="1672105" cy="45719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Arc 76"/>
              <p:cNvSpPr/>
              <p:nvPr/>
            </p:nvSpPr>
            <p:spPr>
              <a:xfrm flipV="1">
                <a:off x="6220081" y="290815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6225276" y="292772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042946" y="1442051"/>
              <a:ext cx="766745" cy="289686"/>
              <a:chOff x="1648399" y="2242339"/>
              <a:chExt cx="766745" cy="28968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69" name="Arc 68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9" name="Group 48"/>
            <p:cNvGrpSpPr/>
            <p:nvPr/>
          </p:nvGrpSpPr>
          <p:grpSpPr>
            <a:xfrm>
              <a:off x="8919490" y="1366132"/>
              <a:ext cx="443874" cy="433599"/>
              <a:chOff x="1648399" y="2242339"/>
              <a:chExt cx="766745" cy="28968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57" name="Arc 56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84" name="Straight Arrow Connector 83"/>
          <p:cNvCxnSpPr>
            <a:endCxn id="83" idx="2"/>
          </p:cNvCxnSpPr>
          <p:nvPr/>
        </p:nvCxnSpPr>
        <p:spPr>
          <a:xfrm flipH="1" flipV="1">
            <a:off x="10376209" y="1550192"/>
            <a:ext cx="179909" cy="22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0556118" y="1592722"/>
            <a:ext cx="1290182" cy="1223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271116" y="109801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8254463" y="1329623"/>
            <a:ext cx="686823" cy="640627"/>
          </a:xfrm>
          <a:custGeom>
            <a:avLst/>
            <a:gdLst>
              <a:gd name="connsiteX0" fmla="*/ 0 w 2987899"/>
              <a:gd name="connsiteY0" fmla="*/ 8094 h 2372209"/>
              <a:gd name="connsiteX1" fmla="*/ 399245 w 2987899"/>
              <a:gd name="connsiteY1" fmla="*/ 20973 h 2372209"/>
              <a:gd name="connsiteX2" fmla="*/ 695459 w 2987899"/>
              <a:gd name="connsiteY2" fmla="*/ 188398 h 2372209"/>
              <a:gd name="connsiteX3" fmla="*/ 940158 w 2987899"/>
              <a:gd name="connsiteY3" fmla="*/ 639159 h 2372209"/>
              <a:gd name="connsiteX4" fmla="*/ 1030310 w 2987899"/>
              <a:gd name="connsiteY4" fmla="*/ 1218708 h 2372209"/>
              <a:gd name="connsiteX5" fmla="*/ 1107583 w 2987899"/>
              <a:gd name="connsiteY5" fmla="*/ 1824015 h 2372209"/>
              <a:gd name="connsiteX6" fmla="*/ 1210614 w 2987899"/>
              <a:gd name="connsiteY6" fmla="*/ 2313412 h 2372209"/>
              <a:gd name="connsiteX7" fmla="*/ 1326524 w 2987899"/>
              <a:gd name="connsiteY7" fmla="*/ 2352049 h 2372209"/>
              <a:gd name="connsiteX8" fmla="*/ 1442434 w 2987899"/>
              <a:gd name="connsiteY8" fmla="*/ 2210381 h 2372209"/>
              <a:gd name="connsiteX9" fmla="*/ 1519707 w 2987899"/>
              <a:gd name="connsiteY9" fmla="*/ 1901288 h 2372209"/>
              <a:gd name="connsiteX10" fmla="*/ 1661375 w 2987899"/>
              <a:gd name="connsiteY10" fmla="*/ 1154314 h 2372209"/>
              <a:gd name="connsiteX11" fmla="*/ 1906073 w 2987899"/>
              <a:gd name="connsiteY11" fmla="*/ 381581 h 2372209"/>
              <a:gd name="connsiteX12" fmla="*/ 2253803 w 2987899"/>
              <a:gd name="connsiteY12" fmla="*/ 85367 h 2372209"/>
              <a:gd name="connsiteX13" fmla="*/ 2987899 w 2987899"/>
              <a:gd name="connsiteY13" fmla="*/ 59610 h 23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7899" h="2372209">
                <a:moveTo>
                  <a:pt x="0" y="8094"/>
                </a:moveTo>
                <a:cubicBezTo>
                  <a:pt x="141667" y="-492"/>
                  <a:pt x="283335" y="-9078"/>
                  <a:pt x="399245" y="20973"/>
                </a:cubicBezTo>
                <a:cubicBezTo>
                  <a:pt x="515155" y="51024"/>
                  <a:pt x="605307" y="85367"/>
                  <a:pt x="695459" y="188398"/>
                </a:cubicBezTo>
                <a:cubicBezTo>
                  <a:pt x="785611" y="291429"/>
                  <a:pt x="884350" y="467441"/>
                  <a:pt x="940158" y="639159"/>
                </a:cubicBezTo>
                <a:cubicBezTo>
                  <a:pt x="995967" y="810877"/>
                  <a:pt x="1002406" y="1021232"/>
                  <a:pt x="1030310" y="1218708"/>
                </a:cubicBezTo>
                <a:cubicBezTo>
                  <a:pt x="1058214" y="1416184"/>
                  <a:pt x="1077532" y="1641564"/>
                  <a:pt x="1107583" y="1824015"/>
                </a:cubicBezTo>
                <a:cubicBezTo>
                  <a:pt x="1137634" y="2006466"/>
                  <a:pt x="1174124" y="2225406"/>
                  <a:pt x="1210614" y="2313412"/>
                </a:cubicBezTo>
                <a:cubicBezTo>
                  <a:pt x="1247104" y="2401418"/>
                  <a:pt x="1287887" y="2369221"/>
                  <a:pt x="1326524" y="2352049"/>
                </a:cubicBezTo>
                <a:cubicBezTo>
                  <a:pt x="1365161" y="2334877"/>
                  <a:pt x="1410237" y="2285508"/>
                  <a:pt x="1442434" y="2210381"/>
                </a:cubicBezTo>
                <a:cubicBezTo>
                  <a:pt x="1474631" y="2135254"/>
                  <a:pt x="1483217" y="2077299"/>
                  <a:pt x="1519707" y="1901288"/>
                </a:cubicBezTo>
                <a:cubicBezTo>
                  <a:pt x="1556197" y="1725277"/>
                  <a:pt x="1596981" y="1407599"/>
                  <a:pt x="1661375" y="1154314"/>
                </a:cubicBezTo>
                <a:cubicBezTo>
                  <a:pt x="1725769" y="901030"/>
                  <a:pt x="1807335" y="559739"/>
                  <a:pt x="1906073" y="381581"/>
                </a:cubicBezTo>
                <a:cubicBezTo>
                  <a:pt x="2004811" y="203423"/>
                  <a:pt x="2073499" y="139029"/>
                  <a:pt x="2253803" y="85367"/>
                </a:cubicBezTo>
                <a:cubicBezTo>
                  <a:pt x="2434107" y="31705"/>
                  <a:pt x="2711003" y="45657"/>
                  <a:pt x="2987899" y="596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9093360" y="5809130"/>
            <a:ext cx="256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Low Material Budget !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7208" y="2199825"/>
            <a:ext cx="15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Kapton</a:t>
            </a:r>
          </a:p>
          <a:p>
            <a:r>
              <a:rPr lang="it-IT" b="1" dirty="0" smtClean="0"/>
              <a:t>Pads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2" idx="1"/>
          </p:cNvCxnSpPr>
          <p:nvPr/>
        </p:nvCxnSpPr>
        <p:spPr>
          <a:xfrm flipH="1" flipV="1">
            <a:off x="2022580" y="2282974"/>
            <a:ext cx="1374628" cy="24001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7208" y="6369050"/>
            <a:ext cx="297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Electronics out of the beam</a:t>
            </a:r>
            <a:endParaRPr lang="en-GB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2917930" y="5613400"/>
            <a:ext cx="1230052" cy="81280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050" y="2"/>
            <a:ext cx="11550649" cy="1325563"/>
          </a:xfrm>
        </p:spPr>
        <p:txBody>
          <a:bodyPr/>
          <a:lstStyle/>
          <a:p>
            <a:r>
              <a:rPr lang="en-US" dirty="0" smtClean="0"/>
              <a:t>Fast neutron Beam monitor </a:t>
            </a:r>
            <a:r>
              <a:rPr lang="it-IT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nTOF</a:t>
            </a:r>
            <a:r>
              <a:rPr lang="en-US" dirty="0" smtClean="0"/>
              <a:t> gamma flash 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5692465" y="1026351"/>
            <a:ext cx="5537916" cy="5553816"/>
            <a:chOff x="4675031" y="1193778"/>
            <a:chExt cx="5537916" cy="55538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3393" t="7070" r="2223" b="3077"/>
            <a:stretch/>
          </p:blipFill>
          <p:spPr>
            <a:xfrm>
              <a:off x="4675031" y="1193778"/>
              <a:ext cx="5537916" cy="545172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249641" y="2905256"/>
              <a:ext cx="4319363" cy="3842338"/>
              <a:chOff x="5262521" y="2905256"/>
              <a:chExt cx="4319363" cy="384233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292575" y="2905256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100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54839" y="2905256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78459" y="2905256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77547" y="4641759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4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39812" y="4641759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763432" y="4641759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62521" y="6378262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7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4786" y="6378262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8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748405" y="6378262"/>
                <a:ext cx="8034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900 ns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44703" y="1561411"/>
            <a:ext cx="5228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GEM detector with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FPGA-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time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slices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ns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from the CERN-PS trigger. 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9087" y="5178232"/>
            <a:ext cx="386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ns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gamma flash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appears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3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007" y="365127"/>
            <a:ext cx="10503794" cy="832605"/>
          </a:xfrm>
        </p:spPr>
        <p:txBody>
          <a:bodyPr/>
          <a:lstStyle/>
          <a:p>
            <a:r>
              <a:rPr lang="en-US" dirty="0" smtClean="0"/>
              <a:t>Beam monitor </a:t>
            </a:r>
            <a:r>
              <a:rPr lang="it-IT" dirty="0"/>
              <a:t>:</a:t>
            </a:r>
            <a:r>
              <a:rPr lang="en-US" dirty="0" smtClean="0"/>
              <a:t> gamma flash vs detector gain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409127" y="1107580"/>
            <a:ext cx="5525038" cy="5499279"/>
            <a:chOff x="2833351" y="1725769"/>
            <a:chExt cx="5525037" cy="54992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173" t="7282" r="2661" b="2081"/>
            <a:stretch/>
          </p:blipFill>
          <p:spPr>
            <a:xfrm>
              <a:off x="2833351" y="1725769"/>
              <a:ext cx="5525037" cy="54992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03052" y="3423702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780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32943" y="3423702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810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834" y="3423702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840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0904" y="5134445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870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30794" y="5134445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900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0686" y="5134445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930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72998" y="6845188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960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2889" y="6845188"/>
              <a:ext cx="9364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990 V 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2591" y="3118553"/>
            <a:ext cx="4924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hanging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triple-GEM gain the detector </a:t>
            </a:r>
            <a:r>
              <a:rPr lang="it-IT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sensitive to the gamma flash.</a:t>
            </a: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Exceeding the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point at 900 V </a:t>
            </a:r>
          </a:p>
          <a:p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detector’s bins at the center appear saturated  </a:t>
            </a:r>
          </a:p>
          <a:p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Beam Monitor : fast neutron efficiency (nTOF)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39" t="10041" r="4810" b="3355"/>
          <a:stretch/>
        </p:blipFill>
        <p:spPr>
          <a:xfrm>
            <a:off x="6825804" y="1677473"/>
            <a:ext cx="4752304" cy="4638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2392" y="425210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MeV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2391" y="200584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MeV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392963" y="3368927"/>
            <a:ext cx="235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Efficiency  10</a:t>
            </a:r>
            <a:r>
              <a:rPr lang="en-US" b="1" baseline="30000" dirty="0" smtClean="0">
                <a:solidFill>
                  <a:srgbClr val="FF0000"/>
                </a:solidFill>
              </a:rPr>
              <a:t>-4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401578" y="4198512"/>
            <a:ext cx="218942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393" t="8980" r="2442" b="3143"/>
          <a:stretch/>
        </p:blipFill>
        <p:spPr>
          <a:xfrm>
            <a:off x="838201" y="1690689"/>
            <a:ext cx="4776708" cy="4609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610" y="613141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30389" y="216015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37129" y="1641121"/>
            <a:ext cx="3975364" cy="165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66249" y="1442874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40 mm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19471" y="2005846"/>
            <a:ext cx="15263" cy="391757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24243" y="3666911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40 mm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98199" cy="1325563"/>
          </a:xfrm>
        </p:spPr>
        <p:txBody>
          <a:bodyPr/>
          <a:lstStyle/>
          <a:p>
            <a:r>
              <a:rPr lang="it-IT" dirty="0" smtClean="0"/>
              <a:t>Beam Monitor : fast neutron beam spot (nTOF)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195" t="6857" r="2323" b="2719"/>
          <a:stretch/>
        </p:blipFill>
        <p:spPr>
          <a:xfrm>
            <a:off x="6176102" y="1558345"/>
            <a:ext cx="4951246" cy="4848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592" y="3118555"/>
            <a:ext cx="5401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FPGA based program is able to create the</a:t>
            </a:r>
          </a:p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 of the beam spot in the different energy ranges </a:t>
            </a:r>
          </a:p>
          <a:p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9 energy slices ranging from 10  to 5 Mev</a:t>
            </a:r>
          </a:p>
          <a:p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neutrons peak the detector is not saturated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56476" y="1373679"/>
            <a:ext cx="233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acquistion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8283"/>
            <a:ext cx="10515600" cy="873211"/>
          </a:xfrm>
        </p:spPr>
        <p:txBody>
          <a:bodyPr/>
          <a:lstStyle/>
          <a:p>
            <a:r>
              <a:rPr lang="en-US" dirty="0" smtClean="0"/>
              <a:t>Low mass thermal neutron beam monitor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18745"/>
          <a:stretch/>
        </p:blipFill>
        <p:spPr>
          <a:xfrm rot="5400000">
            <a:off x="4802041" y="3730815"/>
            <a:ext cx="2812908" cy="2954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275" y="1495686"/>
            <a:ext cx="2442520" cy="1831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894" y="1495685"/>
            <a:ext cx="2442520" cy="183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7443" y="1495685"/>
            <a:ext cx="2442522" cy="183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7613" y="1495685"/>
            <a:ext cx="2442522" cy="1831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7784" y="1495685"/>
            <a:ext cx="2442521" cy="1831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7957" y="1495683"/>
            <a:ext cx="2442521" cy="1831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7580" y="4152904"/>
            <a:ext cx="186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 µm natB4C deposited on 35 µm Al foil (as cathode) </a:t>
            </a:r>
            <a:endParaRPr lang="en-GB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82900" y="3086100"/>
            <a:ext cx="235635" cy="1066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9880" y="440055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Kapton Pads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94821" y="5715000"/>
            <a:ext cx="4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To be tested in the </a:t>
            </a:r>
            <a:r>
              <a:rPr lang="it-IT" b="1" dirty="0" err="1" smtClean="0"/>
              <a:t>coming</a:t>
            </a:r>
            <a:r>
              <a:rPr lang="it-IT" b="1" dirty="0" smtClean="0"/>
              <a:t> months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08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589</Words>
  <Application>Microsoft Office PowerPoint</Application>
  <PresentationFormat>Custom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GEM-based neutron detectors including beam monitors</vt:lpstr>
      <vt:lpstr>GEM-based neutron detectors under development:</vt:lpstr>
      <vt:lpstr>BAND-GEM Full Module Completed!</vt:lpstr>
      <vt:lpstr>GEM Beam Monitor </vt:lpstr>
      <vt:lpstr>Fast neutron Beam monitor : nTOF gamma flash </vt:lpstr>
      <vt:lpstr>Beam monitor : gamma flash vs detector gain </vt:lpstr>
      <vt:lpstr>Beam Monitor : fast neutron efficiency (nTOF)</vt:lpstr>
      <vt:lpstr>Beam Monitor : fast neutron beam spot (nTOF)</vt:lpstr>
      <vt:lpstr>Low mass thermal neutron beam monitor</vt:lpstr>
      <vt:lpstr>Multi-GEM neutron converter</vt:lpstr>
      <vt:lpstr>Some pictures....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Gabriele Croci</cp:lastModifiedBy>
  <cp:revision>44</cp:revision>
  <dcterms:created xsi:type="dcterms:W3CDTF">2016-07-05T10:25:57Z</dcterms:created>
  <dcterms:modified xsi:type="dcterms:W3CDTF">2018-02-11T20:20:10Z</dcterms:modified>
</cp:coreProperties>
</file>