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442" r:id="rId2"/>
    <p:sldId id="454" r:id="rId3"/>
    <p:sldId id="481" r:id="rId4"/>
    <p:sldId id="415" r:id="rId5"/>
    <p:sldId id="444" r:id="rId6"/>
    <p:sldId id="427" r:id="rId7"/>
    <p:sldId id="437" r:id="rId8"/>
    <p:sldId id="476" r:id="rId9"/>
    <p:sldId id="482" r:id="rId10"/>
    <p:sldId id="494" r:id="rId11"/>
    <p:sldId id="498" r:id="rId12"/>
    <p:sldId id="426" r:id="rId13"/>
    <p:sldId id="497" r:id="rId14"/>
    <p:sldId id="423" r:id="rId15"/>
    <p:sldId id="499" r:id="rId16"/>
    <p:sldId id="500" r:id="rId17"/>
    <p:sldId id="501" r:id="rId18"/>
    <p:sldId id="502" r:id="rId19"/>
    <p:sldId id="425" r:id="rId20"/>
    <p:sldId id="503" r:id="rId21"/>
    <p:sldId id="504" r:id="rId22"/>
    <p:sldId id="486" r:id="rId23"/>
    <p:sldId id="488" r:id="rId24"/>
    <p:sldId id="509" r:id="rId25"/>
    <p:sldId id="506" r:id="rId26"/>
    <p:sldId id="483" r:id="rId27"/>
    <p:sldId id="451" r:id="rId28"/>
    <p:sldId id="452" r:id="rId29"/>
    <p:sldId id="484" r:id="rId30"/>
    <p:sldId id="490" r:id="rId31"/>
    <p:sldId id="493" r:id="rId32"/>
    <p:sldId id="511" r:id="rId33"/>
    <p:sldId id="513" r:id="rId34"/>
    <p:sldId id="515" r:id="rId35"/>
    <p:sldId id="516" r:id="rId36"/>
    <p:sldId id="517" r:id="rId37"/>
    <p:sldId id="485" r:id="rId38"/>
    <p:sldId id="492" r:id="rId39"/>
    <p:sldId id="505" r:id="rId40"/>
    <p:sldId id="508" r:id="rId41"/>
    <p:sldId id="518" r:id="rId42"/>
    <p:sldId id="519" r:id="rId43"/>
    <p:sldId id="523" r:id="rId44"/>
    <p:sldId id="520" r:id="rId45"/>
    <p:sldId id="521" r:id="rId46"/>
    <p:sldId id="522" r:id="rId4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 autoAdjust="0"/>
    <p:restoredTop sz="70799" autoAdjust="0"/>
  </p:normalViewPr>
  <p:slideViewPr>
    <p:cSldViewPr>
      <p:cViewPr varScale="1">
        <p:scale>
          <a:sx n="89" d="100"/>
          <a:sy n="89" d="100"/>
        </p:scale>
        <p:origin x="24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813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26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304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9091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8249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3073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959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7776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7204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8724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57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4468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6214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3538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6554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7510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1769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2788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2768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0527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8347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865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82578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3679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4519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2536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474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263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4243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32889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06154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5370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48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74231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4547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30063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451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48392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91169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6364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781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01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228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842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941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07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12/02/2018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12/02/2018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12/02/2018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12/02/2018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12/02/2018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(null)"/><Relationship Id="rId5" Type="http://schemas.openxmlformats.org/officeDocument/2006/relationships/image" Target="../media/image42.png"/><Relationship Id="rId4" Type="http://schemas.openxmlformats.org/officeDocument/2006/relationships/image" Target="../media/image44.(null)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66018"/>
            <a:ext cx="8352928" cy="147002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Detector rate estimate for the BIFROST instrument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488832" cy="1752600"/>
          </a:xfrm>
        </p:spPr>
        <p:txBody>
          <a:bodyPr>
            <a:noAutofit/>
          </a:bodyPr>
          <a:lstStyle/>
          <a:p>
            <a:r>
              <a:rPr lang="en-GB" sz="20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Milán</a:t>
            </a:r>
            <a:r>
              <a:rPr lang="en-GB" sz="20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Klausz</a:t>
            </a:r>
            <a:br>
              <a:rPr lang="en-GB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GB"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GB" sz="16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Milan.Klausz@esss.se</a:t>
            </a:r>
            <a:endParaRPr lang="en-GB" sz="1600" u="sng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HAS Centre for Energy Research</a:t>
            </a:r>
          </a:p>
          <a:p>
            <a:r>
              <a:rPr lang="en-GB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European Spallation Source ESS ERIC</a:t>
            </a:r>
          </a:p>
          <a:p>
            <a:r>
              <a:rPr lang="en-GB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BUTE</a:t>
            </a:r>
            <a:r>
              <a:rPr lang="en-GB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Institute of Nuclear Techniques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Detectors and Data Acquisition for Instruments Meeting, Paris, 12 February 2018</a:t>
            </a:r>
          </a:p>
          <a:p>
            <a:pPr algn="ctr"/>
            <a:endParaRPr lang="en-GB" sz="14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5" y="116631"/>
            <a:ext cx="1945263" cy="10879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0" y="170448"/>
            <a:ext cx="3496220" cy="9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8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78050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Tools: </a:t>
            </a:r>
            <a:r>
              <a:rPr lang="en-US" dirty="0" err="1"/>
              <a:t>McStas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34" y="1484784"/>
            <a:ext cx="4998566" cy="2399432"/>
          </a:xfrm>
        </p:spPr>
        <p:txBody>
          <a:bodyPr>
            <a:noAutofit/>
          </a:bodyPr>
          <a:lstStyle/>
          <a:p>
            <a:pPr lvl="1"/>
            <a:r>
              <a:rPr lang="en-US" dirty="0"/>
              <a:t>Simulation of</a:t>
            </a:r>
            <a:r>
              <a:rPr lang="hu-HU" dirty="0"/>
              <a:t> neutron </a:t>
            </a:r>
            <a:r>
              <a:rPr lang="hu-HU" dirty="0" err="1"/>
              <a:t>scattering</a:t>
            </a:r>
            <a:r>
              <a:rPr lang="hu-HU" dirty="0"/>
              <a:t> </a:t>
            </a:r>
            <a:r>
              <a:rPr lang="hu-HU" dirty="0" err="1"/>
              <a:t>instruments</a:t>
            </a:r>
            <a:r>
              <a:rPr lang="hu-HU" dirty="0"/>
              <a:t> and </a:t>
            </a:r>
            <a:r>
              <a:rPr lang="hu-HU" dirty="0" err="1"/>
              <a:t>experiments</a:t>
            </a:r>
            <a:endParaRPr lang="en-US" dirty="0"/>
          </a:p>
          <a:p>
            <a:pPr lvl="1"/>
            <a:r>
              <a:rPr lang="en-US" dirty="0"/>
              <a:t>Monte Carlo ray-trace algorithm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Cross-platform, open source</a:t>
            </a:r>
          </a:p>
          <a:p>
            <a:pPr lvl="1"/>
            <a:r>
              <a:rPr lang="en-US" dirty="0"/>
              <a:t>Version 2.4.1 (Jun. 26, 2017)</a:t>
            </a:r>
          </a:p>
          <a:p>
            <a:pPr lvl="1"/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9" y="4077072"/>
            <a:ext cx="8757197" cy="206403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44008" y="1484784"/>
            <a:ext cx="4578498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Collaboration</a:t>
            </a:r>
            <a:r>
              <a:rPr lang="hu-HU" dirty="0"/>
              <a:t>:</a:t>
            </a:r>
          </a:p>
          <a:p>
            <a:pPr lvl="2"/>
            <a:r>
              <a:rPr lang="hu-HU" dirty="0"/>
              <a:t>DTU </a:t>
            </a:r>
            <a:r>
              <a:rPr lang="hu-HU" dirty="0" err="1"/>
              <a:t>Physics</a:t>
            </a:r>
            <a:endParaRPr lang="hu-HU" dirty="0"/>
          </a:p>
          <a:p>
            <a:pPr lvl="2"/>
            <a:r>
              <a:rPr lang="sv-SE" dirty="0"/>
              <a:t>University </a:t>
            </a:r>
            <a:r>
              <a:rPr lang="sv-SE" dirty="0" err="1"/>
              <a:t>of</a:t>
            </a:r>
            <a:r>
              <a:rPr lang="sv-SE" dirty="0"/>
              <a:t> Copenhagen</a:t>
            </a:r>
            <a:endParaRPr lang="hu-HU" sz="1800" dirty="0">
              <a:solidFill>
                <a:srgbClr val="FF0000"/>
              </a:solidFill>
            </a:endParaRPr>
          </a:p>
          <a:p>
            <a:pPr lvl="2"/>
            <a:r>
              <a:rPr lang="sv-SE" dirty="0"/>
              <a:t>Paul </a:t>
            </a:r>
            <a:r>
              <a:rPr lang="sv-SE" dirty="0" err="1"/>
              <a:t>Scherrer</a:t>
            </a:r>
            <a:r>
              <a:rPr lang="sv-SE" dirty="0"/>
              <a:t> </a:t>
            </a:r>
            <a:r>
              <a:rPr lang="sv-SE" dirty="0" err="1"/>
              <a:t>Institute</a:t>
            </a:r>
            <a:endParaRPr lang="sv-SE" dirty="0"/>
          </a:p>
          <a:p>
            <a:pPr lvl="2"/>
            <a:r>
              <a:rPr lang="sv-SE" dirty="0"/>
              <a:t>Institut </a:t>
            </a:r>
            <a:r>
              <a:rPr lang="sv-SE" dirty="0" err="1"/>
              <a:t>Laue</a:t>
            </a:r>
            <a:r>
              <a:rPr lang="sv-SE" dirty="0"/>
              <a:t>-Langevin</a:t>
            </a:r>
          </a:p>
          <a:p>
            <a:pPr lvl="1"/>
            <a:endParaRPr lang="hu-HU" sz="2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6135107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http://</a:t>
            </a:r>
            <a:r>
              <a:rPr lang="en-US" sz="1000" dirty="0" err="1"/>
              <a:t>mcstas.org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047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</p:spTree>
    <p:extLst>
      <p:ext uri="{BB962C8B-B14F-4D97-AF65-F5344CB8AC3E}">
        <p14:creationId xmlns:p14="http://schemas.microsoft.com/office/powerpoint/2010/main" val="96482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/>
              <a:t>Simulation Tools: Geant4 + DG Framework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12776"/>
            <a:ext cx="4608512" cy="1734472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General purpose</a:t>
            </a:r>
            <a:endParaRPr lang="hu-HU" sz="2600" dirty="0"/>
          </a:p>
          <a:p>
            <a:pPr lvl="1"/>
            <a:r>
              <a:rPr lang="en-US" sz="2600" dirty="0"/>
              <a:t>Developed in CERN</a:t>
            </a:r>
          </a:p>
          <a:p>
            <a:pPr lvl="1"/>
            <a:r>
              <a:rPr lang="en-US" sz="2600" dirty="0"/>
              <a:t>Application in various fields</a:t>
            </a:r>
            <a:endParaRPr lang="hu-HU" sz="2600" dirty="0"/>
          </a:p>
          <a:p>
            <a:pPr marL="914400" lvl="2" indent="0">
              <a:buNone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12"/>
          <a:stretch/>
        </p:blipFill>
        <p:spPr>
          <a:xfrm>
            <a:off x="611560" y="3364798"/>
            <a:ext cx="7866288" cy="299626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139952" y="1421576"/>
            <a:ext cx="5328592" cy="2941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dirty="0"/>
              <a:t>Detector Group Framework</a:t>
            </a:r>
            <a:endParaRPr lang="hu-HU" sz="2600" dirty="0"/>
          </a:p>
          <a:p>
            <a:pPr lvl="2"/>
            <a:r>
              <a:rPr lang="sv-SE" sz="2200" dirty="0" err="1"/>
              <a:t>Code</a:t>
            </a:r>
            <a:r>
              <a:rPr lang="sv-SE" sz="2200" dirty="0"/>
              <a:t> </a:t>
            </a:r>
            <a:r>
              <a:rPr lang="sv-SE" sz="2200" dirty="0" err="1"/>
              <a:t>repository</a:t>
            </a:r>
            <a:r>
              <a:rPr lang="sv-SE" sz="2200" dirty="0"/>
              <a:t> + </a:t>
            </a:r>
            <a:r>
              <a:rPr lang="sv-SE" sz="2200" dirty="0" err="1"/>
              <a:t>build</a:t>
            </a:r>
            <a:r>
              <a:rPr lang="sv-SE" sz="2200" dirty="0"/>
              <a:t> system</a:t>
            </a:r>
          </a:p>
          <a:p>
            <a:pPr lvl="2"/>
            <a:r>
              <a:rPr lang="sv-SE" sz="2200" dirty="0"/>
              <a:t>Tools, </a:t>
            </a:r>
            <a:r>
              <a:rPr lang="sv-SE" sz="2200" dirty="0" err="1"/>
              <a:t>issue</a:t>
            </a:r>
            <a:r>
              <a:rPr lang="sv-SE" sz="2200" dirty="0"/>
              <a:t> </a:t>
            </a:r>
            <a:r>
              <a:rPr lang="sv-SE" sz="2200" dirty="0" err="1"/>
              <a:t>tracker</a:t>
            </a:r>
            <a:r>
              <a:rPr lang="sv-SE" sz="2200" dirty="0"/>
              <a:t>, </a:t>
            </a:r>
            <a:r>
              <a:rPr lang="sv-SE" sz="2200" dirty="0" err="1"/>
              <a:t>wiki</a:t>
            </a:r>
            <a:endParaRPr lang="sv-SE" sz="2200" dirty="0"/>
          </a:p>
          <a:p>
            <a:pPr lvl="2"/>
            <a:r>
              <a:rPr lang="sv-SE" sz="2200" dirty="0"/>
              <a:t>Geant4, C++, </a:t>
            </a:r>
            <a:r>
              <a:rPr lang="sv-SE" sz="2200" dirty="0" err="1"/>
              <a:t>Python</a:t>
            </a:r>
            <a:r>
              <a:rPr lang="sv-SE" sz="2200" dirty="0"/>
              <a:t>, </a:t>
            </a:r>
            <a:r>
              <a:rPr lang="sv-SE" sz="2200" dirty="0" err="1"/>
              <a:t>Mercurial</a:t>
            </a:r>
            <a:endParaRPr lang="sv-SE" sz="2200" dirty="0"/>
          </a:p>
          <a:p>
            <a:pPr lvl="2"/>
            <a:endParaRPr lang="sv-SE" dirty="0"/>
          </a:p>
          <a:p>
            <a:pPr lvl="2"/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7242" y="6207115"/>
            <a:ext cx="17876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http://geant4.cern.ch/</a:t>
            </a:r>
          </a:p>
        </p:txBody>
      </p:sp>
    </p:spTree>
    <p:extLst>
      <p:ext uri="{BB962C8B-B14F-4D97-AF65-F5344CB8AC3E}">
        <p14:creationId xmlns:p14="http://schemas.microsoft.com/office/powerpoint/2010/main" val="146528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061AD7-976D-CC48-9CB0-DCCFAECA9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D4BDA5F0-4394-4241-9B8E-955509B1D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0152" y="6525344"/>
            <a:ext cx="2424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ncrystal</a:t>
            </a:r>
            <a:r>
              <a:rPr lang="en-US" sz="1000" dirty="0"/>
              <a:t>/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061AD7-976D-CC48-9CB0-DCCFAECA9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1" name="Content Placeholder 10">
            <a:extLst>
              <a:ext uri="{FF2B5EF4-FFF2-40B4-BE49-F238E27FC236}">
                <a16:creationId xmlns:a16="http://schemas.microsoft.com/office/drawing/2014/main" id="{F6B7CE4B-6854-BF4F-AE26-1344D0D19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5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173B84F-2D8B-474C-AC61-E6AF6ED07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E362C883-00F3-E142-BAC0-ABA2FE8E7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5"/>
            <a:ext cx="2502024" cy="60946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078040-91EA-BD40-8017-8A1D2B8C6190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FF18FF-322C-BD4F-AF69-D1747689532C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43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E362C883-00F3-E142-BAC0-ABA2FE8E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135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Monte Carlo Simulation: MCPL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5208"/>
            <a:ext cx="4248472" cy="1734472"/>
          </a:xfrm>
        </p:spPr>
        <p:txBody>
          <a:bodyPr>
            <a:normAutofit fontScale="92500"/>
          </a:bodyPr>
          <a:lstStyle/>
          <a:p>
            <a:pPr lvl="1"/>
            <a:r>
              <a:rPr lang="hu-HU" sz="2800" b="1" dirty="0"/>
              <a:t>M</a:t>
            </a:r>
            <a:r>
              <a:rPr lang="hu-HU" sz="2800" dirty="0"/>
              <a:t>onte </a:t>
            </a:r>
            <a:r>
              <a:rPr lang="hu-HU" sz="2800" b="1" dirty="0"/>
              <a:t>C</a:t>
            </a:r>
            <a:r>
              <a:rPr lang="hu-HU" sz="2800" dirty="0"/>
              <a:t>arlo </a:t>
            </a:r>
            <a:r>
              <a:rPr lang="hu-HU" sz="2800" b="1" dirty="0" err="1"/>
              <a:t>P</a:t>
            </a:r>
            <a:r>
              <a:rPr lang="hu-HU" sz="2800" dirty="0" err="1"/>
              <a:t>article</a:t>
            </a:r>
            <a:r>
              <a:rPr lang="hu-HU" sz="2800" dirty="0"/>
              <a:t> </a:t>
            </a:r>
            <a:r>
              <a:rPr lang="hu-HU" sz="2800" b="1" dirty="0"/>
              <a:t>L</a:t>
            </a:r>
            <a:r>
              <a:rPr lang="hu-HU" sz="2800" dirty="0"/>
              <a:t>ist</a:t>
            </a:r>
          </a:p>
          <a:p>
            <a:pPr lvl="1"/>
            <a:r>
              <a:rPr lang="en-US" sz="2800" dirty="0"/>
              <a:t>Binary format</a:t>
            </a:r>
            <a:endParaRPr lang="hu-HU" sz="2800" dirty="0"/>
          </a:p>
          <a:p>
            <a:pPr lvl="1"/>
            <a:r>
              <a:rPr lang="en-US" sz="2800" dirty="0"/>
              <a:t>Open source</a:t>
            </a:r>
            <a:endParaRPr lang="hu-HU" sz="2800" dirty="0"/>
          </a:p>
          <a:p>
            <a:pPr lvl="2"/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4" y="3550511"/>
            <a:ext cx="7866288" cy="266023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28964" y="1630325"/>
            <a:ext cx="4391508" cy="1920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dirty="0"/>
              <a:t>Compatible</a:t>
            </a:r>
            <a:r>
              <a:rPr lang="hu-HU" sz="3000" dirty="0"/>
              <a:t> MC </a:t>
            </a:r>
            <a:r>
              <a:rPr lang="en-US" sz="3000" dirty="0"/>
              <a:t>tools</a:t>
            </a:r>
            <a:endParaRPr lang="hu-HU" sz="3000" dirty="0"/>
          </a:p>
          <a:p>
            <a:pPr lvl="2"/>
            <a:r>
              <a:rPr lang="hu-HU" sz="2600" dirty="0" err="1"/>
              <a:t>McStas</a:t>
            </a:r>
            <a:endParaRPr lang="hu-HU" sz="2600" dirty="0"/>
          </a:p>
          <a:p>
            <a:pPr lvl="2"/>
            <a:r>
              <a:rPr lang="hu-HU" sz="2600" dirty="0" err="1"/>
              <a:t>McXtrace</a:t>
            </a:r>
            <a:endParaRPr lang="en-US" sz="2600" dirty="0"/>
          </a:p>
          <a:p>
            <a:pPr lvl="2"/>
            <a:r>
              <a:rPr lang="hu-HU" sz="2600" dirty="0"/>
              <a:t>Geant4</a:t>
            </a:r>
          </a:p>
          <a:p>
            <a:pPr lvl="2"/>
            <a:r>
              <a:rPr lang="hu-HU" sz="2600" dirty="0"/>
              <a:t>MCNP6</a:t>
            </a:r>
            <a:r>
              <a:rPr lang="en-US" sz="2600" dirty="0"/>
              <a:t>, </a:t>
            </a:r>
            <a:r>
              <a:rPr lang="hu-HU" sz="2600" dirty="0"/>
              <a:t>MCNPX</a:t>
            </a:r>
          </a:p>
          <a:p>
            <a:pPr lvl="2"/>
            <a:endParaRPr lang="hu-HU" sz="2600" dirty="0"/>
          </a:p>
          <a:p>
            <a:pPr lvl="2"/>
            <a:endParaRPr lang="hu-HU" dirty="0"/>
          </a:p>
        </p:txBody>
      </p:sp>
      <p:sp>
        <p:nvSpPr>
          <p:cNvPr id="6" name="Rectangle 5"/>
          <p:cNvSpPr/>
          <p:nvPr/>
        </p:nvSpPr>
        <p:spPr>
          <a:xfrm>
            <a:off x="6260454" y="6210746"/>
            <a:ext cx="22701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mcpl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442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01251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E362C883-00F3-E142-BAC0-ABA2FE8E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411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E362C883-00F3-E142-BAC0-ABA2FE8E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/>
              <a:t>NCrystal</a:t>
            </a:r>
            <a:endParaRPr lang="sv-SE" sz="50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A1347B-C5D7-9144-910C-EF9A59C2E53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904919-94A8-9747-B03B-9E0BAE227CD8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</p:spTree>
    <p:extLst>
      <p:ext uri="{BB962C8B-B14F-4D97-AF65-F5344CB8AC3E}">
        <p14:creationId xmlns:p14="http://schemas.microsoft.com/office/powerpoint/2010/main" val="2601328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Tools: </a:t>
            </a:r>
            <a:r>
              <a:rPr lang="en-US" dirty="0" err="1"/>
              <a:t>NCrystal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0152" y="6525344"/>
            <a:ext cx="2424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ncrystal</a:t>
            </a:r>
            <a:r>
              <a:rPr lang="en-US" sz="1000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AB239-38C7-9F40-9E0C-823C3DBCC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-1319" r="7440" b="1319"/>
          <a:stretch/>
        </p:blipFill>
        <p:spPr>
          <a:xfrm>
            <a:off x="710864" y="3789040"/>
            <a:ext cx="7866288" cy="266272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C10187-8150-A744-858B-C56F906E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484784"/>
            <a:ext cx="5400600" cy="230425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Library </a:t>
            </a:r>
            <a:r>
              <a:rPr lang="sv-SE" dirty="0"/>
              <a:t>+ </a:t>
            </a:r>
            <a:r>
              <a:rPr lang="sv-SE" dirty="0" err="1"/>
              <a:t>tools</a:t>
            </a:r>
            <a:r>
              <a:rPr lang="en-US" dirty="0"/>
              <a:t> for thermal neutron transport in crystals</a:t>
            </a:r>
          </a:p>
          <a:p>
            <a:pPr lvl="1"/>
            <a:r>
              <a:rPr lang="en-US" dirty="0"/>
              <a:t>Cross-platform, open source, v0.9.4</a:t>
            </a:r>
          </a:p>
          <a:p>
            <a:pPr lvl="1"/>
            <a:r>
              <a:rPr lang="en-US" dirty="0"/>
              <a:t>Multiple interfaces (Geant4, </a:t>
            </a:r>
            <a:r>
              <a:rPr lang="en-US" dirty="0" err="1"/>
              <a:t>McStas</a:t>
            </a:r>
            <a:r>
              <a:rPr lang="en-US" dirty="0"/>
              <a:t>, …), validated results</a:t>
            </a:r>
            <a:endParaRPr lang="hu-H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4746030" y="1484784"/>
            <a:ext cx="4248472" cy="246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Collaboration</a:t>
            </a:r>
            <a:r>
              <a:rPr lang="hu-HU" sz="2200" dirty="0"/>
              <a:t>:</a:t>
            </a:r>
          </a:p>
          <a:p>
            <a:pPr lvl="2"/>
            <a:r>
              <a:rPr lang="hu-HU" sz="2200" dirty="0" err="1"/>
              <a:t>Xiao</a:t>
            </a:r>
            <a:r>
              <a:rPr lang="hu-HU" sz="2200" dirty="0"/>
              <a:t> </a:t>
            </a:r>
            <a:r>
              <a:rPr lang="hu-HU" sz="2200" dirty="0" err="1"/>
              <a:t>Xiao</a:t>
            </a:r>
            <a:r>
              <a:rPr lang="hu-HU" sz="2200" dirty="0"/>
              <a:t> </a:t>
            </a:r>
            <a:r>
              <a:rPr lang="hu-HU" sz="2200" dirty="0" err="1"/>
              <a:t>Cai</a:t>
            </a:r>
            <a:r>
              <a:rPr lang="hu-HU" sz="2200" dirty="0"/>
              <a:t> (DTU, ESS)</a:t>
            </a:r>
            <a:endParaRPr lang="en-US" sz="2200" dirty="0"/>
          </a:p>
          <a:p>
            <a:pPr lvl="2"/>
            <a:r>
              <a:rPr lang="sv-SE" sz="2200" dirty="0"/>
              <a:t>Thomas </a:t>
            </a:r>
            <a:r>
              <a:rPr lang="sv-SE" sz="2200" dirty="0" err="1"/>
              <a:t>Kittelmann</a:t>
            </a:r>
            <a:r>
              <a:rPr lang="sv-SE" sz="2200" dirty="0"/>
              <a:t> (ESS)</a:t>
            </a:r>
          </a:p>
          <a:p>
            <a:pPr lvl="1"/>
            <a:r>
              <a:rPr lang="en-US" dirty="0"/>
              <a:t>Supported by:</a:t>
            </a:r>
          </a:p>
          <a:p>
            <a:pPr lvl="2"/>
            <a:r>
              <a:rPr lang="sv-SE" sz="2200" dirty="0" err="1"/>
              <a:t>BrightnESS</a:t>
            </a:r>
            <a:r>
              <a:rPr lang="sv-SE" sz="2200" dirty="0"/>
              <a:t> (No 676548)</a:t>
            </a:r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13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Tools: </a:t>
            </a:r>
            <a:r>
              <a:rPr lang="en-US" dirty="0" err="1"/>
              <a:t>NCrystal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0152" y="6381328"/>
            <a:ext cx="2424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ncrystal</a:t>
            </a:r>
            <a:r>
              <a:rPr lang="en-US" sz="1000" dirty="0"/>
              <a:t>/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16AB55-5B0D-F847-B83E-F6681B9A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8" y="1700808"/>
            <a:ext cx="9073008" cy="5157192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Enables Monte Carlo simulation of neutrons in crystals</a:t>
            </a:r>
          </a:p>
          <a:p>
            <a:pPr lvl="1"/>
            <a:r>
              <a:rPr lang="en-US" sz="2800" dirty="0"/>
              <a:t>S</a:t>
            </a:r>
            <a:r>
              <a:rPr lang="sv-SE" sz="2800" dirty="0" err="1"/>
              <a:t>ingle-crystals</a:t>
            </a:r>
            <a:endParaRPr lang="sv-SE" sz="2800" dirty="0"/>
          </a:p>
          <a:p>
            <a:pPr lvl="1"/>
            <a:r>
              <a:rPr lang="sv-SE" sz="2800" dirty="0" err="1"/>
              <a:t>Polycrystalline</a:t>
            </a:r>
            <a:r>
              <a:rPr lang="sv-SE" sz="2800" dirty="0"/>
              <a:t>/</a:t>
            </a:r>
            <a:r>
              <a:rPr lang="sv-SE" sz="2800" dirty="0" err="1"/>
              <a:t>powder</a:t>
            </a:r>
            <a:r>
              <a:rPr lang="sv-SE" sz="2800" dirty="0"/>
              <a:t> materials</a:t>
            </a:r>
          </a:p>
          <a:p>
            <a:pPr lvl="1"/>
            <a:r>
              <a:rPr lang="sv-SE" sz="2800" dirty="0" err="1"/>
              <a:t>Coherent</a:t>
            </a:r>
            <a:r>
              <a:rPr lang="sv-SE" sz="2800" dirty="0"/>
              <a:t> </a:t>
            </a:r>
            <a:r>
              <a:rPr lang="sv-SE" sz="2800" dirty="0" err="1"/>
              <a:t>elastic</a:t>
            </a:r>
            <a:r>
              <a:rPr lang="sv-SE" sz="2800" dirty="0"/>
              <a:t> (</a:t>
            </a:r>
            <a:r>
              <a:rPr lang="sv-SE" sz="2800" dirty="0" err="1"/>
              <a:t>Bragg</a:t>
            </a:r>
            <a:r>
              <a:rPr lang="sv-SE" sz="2800" dirty="0"/>
              <a:t>) </a:t>
            </a:r>
            <a:r>
              <a:rPr lang="sv-SE" sz="2800" dirty="0" err="1"/>
              <a:t>diffraction</a:t>
            </a:r>
            <a:endParaRPr lang="sv-SE" sz="2800" dirty="0"/>
          </a:p>
          <a:p>
            <a:pPr lvl="1"/>
            <a:r>
              <a:rPr lang="sv-SE" sz="2800" dirty="0" err="1"/>
              <a:t>Includes</a:t>
            </a:r>
            <a:r>
              <a:rPr lang="sv-SE" sz="2800" dirty="0"/>
              <a:t> ”</a:t>
            </a:r>
            <a:r>
              <a:rPr lang="sv-SE" sz="2800" dirty="0" err="1"/>
              <a:t>background</a:t>
            </a:r>
            <a:r>
              <a:rPr lang="sv-SE" sz="2800" dirty="0"/>
              <a:t>” (</a:t>
            </a:r>
            <a:r>
              <a:rPr lang="sv-SE" sz="2800" dirty="0" err="1"/>
              <a:t>inelastic</a:t>
            </a:r>
            <a:r>
              <a:rPr lang="sv-SE" sz="2800" dirty="0"/>
              <a:t>/</a:t>
            </a:r>
            <a:r>
              <a:rPr lang="sv-SE" sz="2800" dirty="0" err="1"/>
              <a:t>incoherent</a:t>
            </a:r>
            <a:r>
              <a:rPr lang="sv-SE" sz="2800" dirty="0"/>
              <a:t>)</a:t>
            </a:r>
          </a:p>
          <a:p>
            <a:pPr lvl="2"/>
            <a:r>
              <a:rPr lang="sv-SE" sz="2400" dirty="0" err="1"/>
              <a:t>harmonic</a:t>
            </a:r>
            <a:r>
              <a:rPr lang="sv-SE" sz="2400" dirty="0"/>
              <a:t> approximation</a:t>
            </a:r>
          </a:p>
          <a:p>
            <a:pPr lvl="2"/>
            <a:r>
              <a:rPr lang="sv-SE" sz="2400" dirty="0" err="1"/>
              <a:t>incoherent</a:t>
            </a:r>
            <a:r>
              <a:rPr lang="sv-SE" sz="2400" dirty="0"/>
              <a:t> approximation</a:t>
            </a:r>
          </a:p>
          <a:p>
            <a:pPr lvl="2"/>
            <a:r>
              <a:rPr lang="sv-SE" sz="2400" dirty="0" err="1"/>
              <a:t>Debye</a:t>
            </a:r>
            <a:r>
              <a:rPr lang="sv-SE" sz="2400" dirty="0"/>
              <a:t> approximation</a:t>
            </a:r>
            <a:endParaRPr lang="sv-SE" sz="2200" dirty="0"/>
          </a:p>
          <a:p>
            <a:pPr marL="457200" lvl="1" indent="0">
              <a:buNone/>
            </a:pPr>
            <a:endParaRPr lang="sv-SE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30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Tools: </a:t>
            </a:r>
            <a:r>
              <a:rPr lang="en-US" dirty="0" err="1"/>
              <a:t>NCrystal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0152" y="6381328"/>
            <a:ext cx="2424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https://</a:t>
            </a:r>
            <a:r>
              <a:rPr lang="en-US" sz="1000" dirty="0" err="1"/>
              <a:t>mctools.github.io</a:t>
            </a:r>
            <a:r>
              <a:rPr lang="en-US" sz="1000" dirty="0"/>
              <a:t>/</a:t>
            </a:r>
            <a:r>
              <a:rPr lang="en-US" sz="1000" dirty="0" err="1"/>
              <a:t>ncrystal</a:t>
            </a:r>
            <a:r>
              <a:rPr lang="en-US" sz="1000" dirty="0"/>
              <a:t>/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16AB55-5B0D-F847-B83E-F6681B9A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8" y="1700808"/>
            <a:ext cx="9073008" cy="5157192"/>
          </a:xfrm>
        </p:spPr>
        <p:txBody>
          <a:bodyPr>
            <a:normAutofit/>
          </a:bodyPr>
          <a:lstStyle/>
          <a:p>
            <a:pPr lvl="1"/>
            <a:r>
              <a:rPr lang="sv-SE" sz="2800" dirty="0" err="1"/>
              <a:t>Written</a:t>
            </a:r>
            <a:r>
              <a:rPr lang="sv-SE" sz="2800" dirty="0"/>
              <a:t> in C++ </a:t>
            </a:r>
          </a:p>
          <a:p>
            <a:pPr lvl="1"/>
            <a:r>
              <a:rPr lang="en-US" sz="2800" dirty="0"/>
              <a:t>Direct usage from C, </a:t>
            </a:r>
            <a:r>
              <a:rPr lang="sv-SE" sz="2800" dirty="0"/>
              <a:t>C++, or </a:t>
            </a:r>
            <a:r>
              <a:rPr lang="sv-SE" sz="2800" dirty="0" err="1"/>
              <a:t>Python</a:t>
            </a:r>
            <a:r>
              <a:rPr lang="sv-SE" sz="2800" dirty="0"/>
              <a:t> </a:t>
            </a:r>
            <a:r>
              <a:rPr lang="sv-SE" sz="2800" dirty="0" err="1"/>
              <a:t>code</a:t>
            </a:r>
            <a:endParaRPr lang="sv-SE" sz="2800" dirty="0"/>
          </a:p>
          <a:p>
            <a:pPr lvl="1"/>
            <a:r>
              <a:rPr lang="sv-SE" sz="2800" dirty="0" err="1"/>
              <a:t>Command-line</a:t>
            </a:r>
            <a:r>
              <a:rPr lang="sv-SE" sz="2800" dirty="0"/>
              <a:t> </a:t>
            </a:r>
            <a:r>
              <a:rPr lang="sv-SE" sz="2800" dirty="0" err="1"/>
              <a:t>tools</a:t>
            </a:r>
            <a:endParaRPr lang="en-US" sz="2800" dirty="0"/>
          </a:p>
          <a:p>
            <a:pPr lvl="1"/>
            <a:r>
              <a:rPr lang="en-US" sz="2800" b="1" dirty="0"/>
              <a:t>Components available for </a:t>
            </a:r>
            <a:r>
              <a:rPr lang="en-US" sz="2800" b="1" dirty="0" err="1"/>
              <a:t>McStas</a:t>
            </a:r>
            <a:r>
              <a:rPr lang="en-US" sz="2800" b="1" dirty="0"/>
              <a:t> and Geant4</a:t>
            </a:r>
          </a:p>
          <a:p>
            <a:pPr lvl="1"/>
            <a:endParaRPr lang="sv-SE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1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Simulation Tools - Options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E362C883-00F3-E142-BAC0-ABA2FE8E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  <a:solidFill>
            <a:schemeClr val="bg1"/>
          </a:solidFill>
          <a:effectLst>
            <a:outerShdw dir="5400000" algn="ctr" rotWithShape="0">
              <a:srgbClr val="000000">
                <a:alpha val="43137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/>
              <a:t>NCrystal</a:t>
            </a:r>
            <a:endParaRPr lang="sv-SE" sz="50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A1347B-C5D7-9144-910C-EF9A59C2E53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A1D6ED-C8C4-CD45-8845-CAD5764D1AF4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9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b="1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085092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 err="1"/>
              <a:t>McStas</a:t>
            </a:r>
            <a:r>
              <a:rPr lang="en-US" dirty="0"/>
              <a:t> Model – Full Instrument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FullInstrument.mov">
            <a:hlinkClick r:id="" action="ppaction://media"/>
            <a:extLst>
              <a:ext uri="{FF2B5EF4-FFF2-40B4-BE49-F238E27FC236}">
                <a16:creationId xmlns:a16="http://schemas.microsoft.com/office/drawing/2014/main" id="{70B016A4-08EC-A143-868A-0DFEA38686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953048"/>
            <a:ext cx="8229600" cy="3820266"/>
          </a:xfrm>
        </p:spPr>
      </p:pic>
    </p:spTree>
    <p:extLst>
      <p:ext uri="{BB962C8B-B14F-4D97-AF65-F5344CB8AC3E}">
        <p14:creationId xmlns:p14="http://schemas.microsoft.com/office/powerpoint/2010/main" val="3750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 err="1"/>
              <a:t>McStas</a:t>
            </a:r>
            <a:r>
              <a:rPr lang="en-US" dirty="0"/>
              <a:t> Model – Analyzer-Detector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shaking.mov">
            <a:hlinkClick r:id="" action="ppaction://media"/>
            <a:extLst>
              <a:ext uri="{FF2B5EF4-FFF2-40B4-BE49-F238E27FC236}">
                <a16:creationId xmlns:a16="http://schemas.microsoft.com/office/drawing/2014/main" id="{DABFCE23-A402-3E4D-AAD3-C5C53F659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" y="1600200"/>
            <a:ext cx="80010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b="1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65866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131838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TODO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6DD94-C477-F848-A7AB-93C3AD26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31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2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Change of energy spectrum on sample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6DD94-C477-F848-A7AB-93C3AD26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697310"/>
            <a:ext cx="896112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3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5DC34-31C6-ED4F-8724-DC916A4D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/>
              <a:t>Position on slit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3AE2B3-ED65-EF4A-89A5-2487CE7D0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781"/>
            <a:ext cx="9143999" cy="48985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079F9-9534-B449-A1C1-A9166300C115}"/>
              </a:ext>
            </a:extLst>
          </p:cNvPr>
          <p:cNvSpPr/>
          <p:nvPr/>
        </p:nvSpPr>
        <p:spPr>
          <a:xfrm>
            <a:off x="2987824" y="3931029"/>
            <a:ext cx="2016224" cy="4953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890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/>
              <a:t>Position on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6DD94-C477-F848-A7AB-93C3AD26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68"/>
            <a:ext cx="9143999" cy="48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1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/>
              <a:t>Position on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6DD94-C477-F848-A7AB-93C3AD26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68"/>
            <a:ext cx="9143999" cy="48985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10C0BD-87F4-754D-977F-B4B698856C28}"/>
              </a:ext>
            </a:extLst>
          </p:cNvPr>
          <p:cNvSpPr/>
          <p:nvPr/>
        </p:nvSpPr>
        <p:spPr>
          <a:xfrm>
            <a:off x="3023540" y="2996952"/>
            <a:ext cx="1890000" cy="75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F9C71A-2C00-C943-9D4B-D1E58325651A}"/>
              </a:ext>
            </a:extLst>
          </p:cNvPr>
          <p:cNvSpPr/>
          <p:nvPr/>
        </p:nvSpPr>
        <p:spPr>
          <a:xfrm>
            <a:off x="3023540" y="3752952"/>
            <a:ext cx="1890000" cy="75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1A88E-788E-FF43-A8AA-6191E13B806C}"/>
              </a:ext>
            </a:extLst>
          </p:cNvPr>
          <p:cNvSpPr/>
          <p:nvPr/>
        </p:nvSpPr>
        <p:spPr>
          <a:xfrm>
            <a:off x="3023540" y="4514066"/>
            <a:ext cx="1890000" cy="75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713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/>
              <a:t>Time average</a:t>
            </a:r>
            <a:r>
              <a:rPr lang="hu-HU" dirty="0"/>
              <a:t>d</a:t>
            </a:r>
            <a:r>
              <a:rPr lang="en-US" dirty="0"/>
              <a:t> incident rate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6DD94-C477-F848-A7AB-93C3AD26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68"/>
            <a:ext cx="9143999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7164288" cy="1421576"/>
          </a:xfrm>
        </p:spPr>
        <p:txBody>
          <a:bodyPr/>
          <a:lstStyle/>
          <a:p>
            <a:r>
              <a:rPr lang="en-US" dirty="0"/>
              <a:t>Peak instantaneous incident rate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836" y="6306111"/>
            <a:ext cx="2133600" cy="250932"/>
          </a:xfrm>
        </p:spPr>
        <p:txBody>
          <a:bodyPr/>
          <a:lstStyle/>
          <a:p>
            <a:fld id="{551115BC-487E-4422-894C-CB7CD3E79223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6DD94-C477-F848-A7AB-93C3AD26F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68"/>
            <a:ext cx="9143999" cy="48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0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Preliminary</a:t>
            </a:r>
            <a:r>
              <a:rPr lang="hu-HU" dirty="0"/>
              <a:t> </a:t>
            </a:r>
            <a:r>
              <a:rPr lang="hu-HU" dirty="0" err="1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6CA5D10-A050-9F4B-8EFB-936C2C8828E4}"/>
              </a:ext>
            </a:extLst>
          </p:cNvPr>
          <p:cNvSpPr txBox="1">
            <a:spLocks/>
          </p:cNvSpPr>
          <p:nvPr/>
        </p:nvSpPr>
        <p:spPr>
          <a:xfrm>
            <a:off x="251520" y="1484784"/>
            <a:ext cx="8640960" cy="4871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Parameters:</a:t>
            </a:r>
          </a:p>
          <a:p>
            <a:pPr lvl="1"/>
            <a:r>
              <a:rPr lang="en-US" dirty="0"/>
              <a:t>Sample: 	Y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single</a:t>
            </a:r>
            <a:r>
              <a:rPr lang="hu-HU" dirty="0"/>
              <a:t>-</a:t>
            </a:r>
            <a:r>
              <a:rPr lang="en-US" dirty="0"/>
              <a:t>crystal, </a:t>
            </a:r>
            <a:r>
              <a:rPr lang="hu-HU" dirty="0" err="1"/>
              <a:t>hkl</a:t>
            </a:r>
            <a:r>
              <a:rPr lang="en-US" dirty="0"/>
              <a:t>=</a:t>
            </a:r>
            <a:r>
              <a:rPr lang="sv-SE" dirty="0"/>
              <a:t>2,-2,-2 (</a:t>
            </a:r>
            <a:r>
              <a:rPr lang="sv-SE" dirty="0" err="1"/>
              <a:t>d</a:t>
            </a:r>
            <a:r>
              <a:rPr lang="sv-SE" baseline="-25000" dirty="0" err="1"/>
              <a:t>hkl</a:t>
            </a:r>
            <a:r>
              <a:rPr lang="sv-SE" baseline="-25000" dirty="0"/>
              <a:t> </a:t>
            </a:r>
            <a:r>
              <a:rPr lang="sv-SE" dirty="0"/>
              <a:t>= 3.0724 </a:t>
            </a:r>
            <a:r>
              <a:rPr lang="sv-SE" dirty="0" err="1"/>
              <a:t>Å</a:t>
            </a:r>
            <a:r>
              <a:rPr lang="sv-SE" dirty="0"/>
              <a:t>)</a:t>
            </a:r>
            <a:br>
              <a:rPr lang="en-US" dirty="0"/>
            </a:br>
            <a:r>
              <a:rPr lang="en-US" dirty="0"/>
              <a:t>		size = (1.5 cm)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 err="1"/>
              <a:t>mosaicity</a:t>
            </a:r>
            <a:r>
              <a:rPr lang="en-US" dirty="0"/>
              <a:t> = 60 </a:t>
            </a:r>
            <a:r>
              <a:rPr lang="en-US" dirty="0" err="1"/>
              <a:t>acrmin</a:t>
            </a:r>
            <a:endParaRPr lang="en-US" dirty="0"/>
          </a:p>
          <a:p>
            <a:pPr lvl="1"/>
            <a:r>
              <a:rPr lang="en-US" dirty="0"/>
              <a:t>Analyzer: thickness = 2 mm, </a:t>
            </a:r>
            <a:r>
              <a:rPr lang="en-US" dirty="0" err="1"/>
              <a:t>mosaicity</a:t>
            </a:r>
            <a:r>
              <a:rPr lang="en-US" dirty="0"/>
              <a:t> = 10 </a:t>
            </a:r>
            <a:r>
              <a:rPr lang="en-US" dirty="0" err="1"/>
              <a:t>arcmin</a:t>
            </a:r>
            <a:endParaRPr lang="en-US" dirty="0"/>
          </a:p>
          <a:p>
            <a:pPr lvl="1"/>
            <a:r>
              <a:rPr lang="en-US" dirty="0"/>
              <a:t>Source power = 5 MW</a:t>
            </a:r>
          </a:p>
          <a:p>
            <a:pPr lvl="1"/>
            <a:r>
              <a:rPr lang="en-US" dirty="0"/>
              <a:t>PSC opening time = 5 </a:t>
            </a:r>
            <a:r>
              <a:rPr lang="en-US" dirty="0" err="1"/>
              <a:t>ms</a:t>
            </a:r>
            <a:r>
              <a:rPr lang="en-US" dirty="0"/>
              <a:t> (full ESS pulse)</a:t>
            </a:r>
          </a:p>
          <a:p>
            <a:pPr lvl="1"/>
            <a:endParaRPr lang="en-US" dirty="0"/>
          </a:p>
          <a:p>
            <a:r>
              <a:rPr lang="en-US" dirty="0"/>
              <a:t>Time averaged incident rate on one He tube: </a:t>
            </a:r>
            <a:r>
              <a:rPr lang="en-US" b="1" dirty="0"/>
              <a:t>5e7 Hz</a:t>
            </a:r>
          </a:p>
          <a:p>
            <a:r>
              <a:rPr lang="en-US" dirty="0"/>
              <a:t>Peak instantaneous incident rate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Tube</a:t>
            </a:r>
            <a:r>
              <a:rPr lang="en-US" dirty="0"/>
              <a:t>:</a:t>
            </a:r>
            <a:r>
              <a:rPr lang="hu-HU" dirty="0"/>
              <a:t> </a:t>
            </a:r>
            <a:r>
              <a:rPr lang="hu-HU" b="1" dirty="0"/>
              <a:t>1e9 Hz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40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b="1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070856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ACC8460-2A89-6449-BDAB-1EAF9704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45" y="3212976"/>
            <a:ext cx="1495451" cy="58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/>
          <a:lstStyle/>
          <a:p>
            <a:r>
              <a:rPr lang="en-US" dirty="0"/>
              <a:t>Cross-check and Detector simulation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9ED506-A01E-D740-83DA-38EBCF0E95B4}"/>
              </a:ext>
            </a:extLst>
          </p:cNvPr>
          <p:cNvSpPr txBox="1">
            <a:spLocks/>
          </p:cNvSpPr>
          <p:nvPr/>
        </p:nvSpPr>
        <p:spPr>
          <a:xfrm>
            <a:off x="2992537" y="1514529"/>
            <a:ext cx="2773702" cy="86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Sample +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39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7EB418-4684-3244-87E4-0C3AE6D47C8B}"/>
              </a:ext>
            </a:extLst>
          </p:cNvPr>
          <p:cNvSpPr txBox="1">
            <a:spLocks/>
          </p:cNvSpPr>
          <p:nvPr/>
        </p:nvSpPr>
        <p:spPr>
          <a:xfrm>
            <a:off x="346689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Guide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DE5CED-A093-FE4C-8BDE-BD1E6A9EFCCF}"/>
              </a:ext>
            </a:extLst>
          </p:cNvPr>
          <p:cNvSpPr txBox="1">
            <a:spLocks/>
          </p:cNvSpPr>
          <p:nvPr/>
        </p:nvSpPr>
        <p:spPr>
          <a:xfrm>
            <a:off x="6827912" y="1636897"/>
            <a:ext cx="1584176" cy="51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600" dirty="0"/>
              <a:t>Detectors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6F0A1-8276-8941-882E-A36D3CFB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062546" cy="1210027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14CE1028-56A4-BA46-820F-995C1BE58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88" y="4161326"/>
            <a:ext cx="2502024" cy="609467"/>
          </a:xfr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E362C883-00F3-E142-BAC0-ABA2FE8E7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3216"/>
            <a:ext cx="2502024" cy="60946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AB1A3-245D-F146-A947-2BFFE2665728}"/>
              </a:ext>
            </a:extLst>
          </p:cNvPr>
          <p:cNvCxnSpPr>
            <a:cxnSpLocks/>
          </p:cNvCxnSpPr>
          <p:nvPr/>
        </p:nvCxnSpPr>
        <p:spPr>
          <a:xfrm flipV="1">
            <a:off x="2128950" y="3586540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55AED-BF1A-234B-ADA8-04D6DFED73A5}"/>
              </a:ext>
            </a:extLst>
          </p:cNvPr>
          <p:cNvCxnSpPr>
            <a:cxnSpLocks/>
          </p:cNvCxnSpPr>
          <p:nvPr/>
        </p:nvCxnSpPr>
        <p:spPr>
          <a:xfrm rot="5400000" flipV="1">
            <a:off x="2041863" y="4669988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FB52AE5-E512-8840-A991-428A704A6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8" y="5297475"/>
            <a:ext cx="1495451" cy="5835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D05B30-779D-FA4F-9186-1CD5F86B39EB}"/>
              </a:ext>
            </a:extLst>
          </p:cNvPr>
          <p:cNvCxnSpPr>
            <a:cxnSpLocks/>
          </p:cNvCxnSpPr>
          <p:nvPr/>
        </p:nvCxnSpPr>
        <p:spPr>
          <a:xfrm flipV="1">
            <a:off x="5580112" y="4827377"/>
            <a:ext cx="987932" cy="850572"/>
          </a:xfrm>
          <a:prstGeom prst="straightConnector1">
            <a:avLst/>
          </a:prstGeom>
          <a:ln w="127000">
            <a:solidFill>
              <a:srgbClr val="92D050"/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186C81-1C09-C347-B7FF-74213DC246B6}"/>
              </a:ext>
            </a:extLst>
          </p:cNvPr>
          <p:cNvSpPr txBox="1"/>
          <p:nvPr/>
        </p:nvSpPr>
        <p:spPr>
          <a:xfrm>
            <a:off x="3178365" y="4151402"/>
            <a:ext cx="2414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/>
              <a:t>NCrystal</a:t>
            </a:r>
            <a:endParaRPr lang="sv-SE" sz="50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E20353-F944-964D-9DA4-EA9A89B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5" y="2763432"/>
            <a:ext cx="2062546" cy="121002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87CE32-9CD2-9C42-A6BA-4B37D0E54542}"/>
              </a:ext>
            </a:extLst>
          </p:cNvPr>
          <p:cNvCxnSpPr>
            <a:cxnSpLocks/>
          </p:cNvCxnSpPr>
          <p:nvPr/>
        </p:nvCxnSpPr>
        <p:spPr>
          <a:xfrm rot="5400000" flipV="1">
            <a:off x="5272273" y="3435762"/>
            <a:ext cx="987932" cy="850572"/>
          </a:xfrm>
          <a:prstGeom prst="straightConnector1">
            <a:avLst/>
          </a:prstGeom>
          <a:ln w="127000">
            <a:solidFill>
              <a:srgbClr val="92D050">
                <a:alpha val="25000"/>
              </a:srgbClr>
            </a:solidFill>
            <a:prstDash val="sys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A1347B-C5D7-9144-910C-EF9A59C2E533}"/>
              </a:ext>
            </a:extLst>
          </p:cNvPr>
          <p:cNvSpPr txBox="1"/>
          <p:nvPr/>
        </p:nvSpPr>
        <p:spPr>
          <a:xfrm>
            <a:off x="4107669" y="385897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tx1">
                    <a:alpha val="25000"/>
                  </a:schemeClr>
                </a:solidFill>
              </a:rPr>
              <a:t>+</a:t>
            </a:r>
            <a:endParaRPr lang="sv-SE" sz="3000" b="1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904919-94A8-9747-B03B-9E0BAE227CD8}"/>
              </a:ext>
            </a:extLst>
          </p:cNvPr>
          <p:cNvSpPr txBox="1"/>
          <p:nvPr/>
        </p:nvSpPr>
        <p:spPr>
          <a:xfrm>
            <a:off x="4107669" y="48912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+</a:t>
            </a:r>
            <a:endParaRPr lang="sv-SE" sz="3000" b="1" dirty="0"/>
          </a:p>
        </p:txBody>
      </p:sp>
    </p:spTree>
    <p:extLst>
      <p:ext uri="{BB962C8B-B14F-4D97-AF65-F5344CB8AC3E}">
        <p14:creationId xmlns:p14="http://schemas.microsoft.com/office/powerpoint/2010/main" val="108434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7018" r="365" b="4636"/>
          <a:stretch/>
        </p:blipFill>
        <p:spPr>
          <a:xfrm>
            <a:off x="0" y="1340768"/>
            <a:ext cx="9144000" cy="5580184"/>
          </a:xfrm>
          <a:prstGeom prst="rect">
            <a:avLst/>
          </a:prstGeom>
        </p:spPr>
      </p:pic>
      <p:pic>
        <p:nvPicPr>
          <p:cNvPr id="90" name="Picture 89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129" y="4410127"/>
            <a:ext cx="1328400" cy="324000"/>
          </a:xfrm>
          <a:prstGeom prst="rect">
            <a:avLst/>
          </a:prstGeom>
        </p:spPr>
      </p:pic>
      <p:pic>
        <p:nvPicPr>
          <p:cNvPr id="92" name="Picture 91" descr="logo.gif;jsessionid=F764BA670D8CCC9EF18F9A6D1D7845E0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1253567" y="2872318"/>
            <a:ext cx="880691" cy="324000"/>
          </a:xfrm>
          <a:prstGeom prst="rect">
            <a:avLst/>
          </a:prstGeom>
        </p:spPr>
      </p:pic>
      <p:pic>
        <p:nvPicPr>
          <p:cNvPr id="95" name="Picture 94" descr="logo.gif;jsessionid=F764BA670D8CCC9EF18F9A6D1D7845E0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8216350" y="2987644"/>
            <a:ext cx="880691" cy="324000"/>
          </a:xfrm>
          <a:prstGeom prst="rect">
            <a:avLst/>
          </a:prstGeom>
        </p:spPr>
      </p:pic>
      <p:pic>
        <p:nvPicPr>
          <p:cNvPr id="96" name="Picture 95" descr="LogoLL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450" y="2616338"/>
            <a:ext cx="457200" cy="457200"/>
          </a:xfrm>
          <a:prstGeom prst="rect">
            <a:avLst/>
          </a:prstGeom>
        </p:spPr>
      </p:pic>
      <p:pic>
        <p:nvPicPr>
          <p:cNvPr id="97" name="Picture 96" descr="ess-superconductore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13" y="2308178"/>
            <a:ext cx="756000" cy="324000"/>
          </a:xfrm>
          <a:prstGeom prst="rect">
            <a:avLst/>
          </a:prstGeom>
        </p:spPr>
      </p:pic>
      <p:pic>
        <p:nvPicPr>
          <p:cNvPr id="98" name="Picture 97" descr="Danmarks_Tekniske_Universitet_(logo)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49" y="2145283"/>
            <a:ext cx="320040" cy="4663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0" name="Picture 99" descr="tum_logo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630" y="2821085"/>
            <a:ext cx="953486" cy="324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" name="Picture 101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7800" y="5152704"/>
            <a:ext cx="1328400" cy="324000"/>
          </a:xfrm>
          <a:prstGeom prst="rect">
            <a:avLst/>
          </a:prstGeom>
        </p:spPr>
      </p:pic>
      <p:pic>
        <p:nvPicPr>
          <p:cNvPr id="104" name="Picture 103" descr="logo-cnr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55" y="4702174"/>
            <a:ext cx="929740" cy="324000"/>
          </a:xfrm>
          <a:prstGeom prst="rect">
            <a:avLst/>
          </a:prstGeom>
        </p:spPr>
      </p:pic>
      <p:pic>
        <p:nvPicPr>
          <p:cNvPr id="105" name="Picture 104" descr="PSI-Logo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86" y="5733837"/>
            <a:ext cx="907200" cy="324000"/>
          </a:xfrm>
          <a:prstGeom prst="rect">
            <a:avLst/>
          </a:prstGeom>
        </p:spPr>
      </p:pic>
      <p:pic>
        <p:nvPicPr>
          <p:cNvPr id="106" name="Picture 105" descr="aulogo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97" y="3394881"/>
            <a:ext cx="816693" cy="324000"/>
          </a:xfrm>
          <a:prstGeom prst="rect">
            <a:avLst/>
          </a:prstGeom>
        </p:spPr>
      </p:pic>
      <p:pic>
        <p:nvPicPr>
          <p:cNvPr id="108" name="Picture 107" descr="Macintosh HD:Users:helenebjorkman:Desktop:ESS_Logo_Frugal_Blue_RGB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669" y="1402825"/>
            <a:ext cx="644499" cy="34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6037159" y="1275125"/>
            <a:ext cx="2108561" cy="480287"/>
            <a:chOff x="6037159" y="1275125"/>
            <a:chExt cx="2108561" cy="480287"/>
          </a:xfrm>
        </p:grpSpPr>
        <p:pic>
          <p:nvPicPr>
            <p:cNvPr id="59" name="Picture 58" descr="logoujf.gif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617" y="1305167"/>
              <a:ext cx="228264" cy="45024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037159" y="1275125"/>
              <a:ext cx="2108561" cy="423602"/>
              <a:chOff x="6486159" y="1474628"/>
              <a:chExt cx="2108561" cy="423602"/>
            </a:xfrm>
          </p:grpSpPr>
          <p:pic>
            <p:nvPicPr>
              <p:cNvPr id="103" name="Picture 102" descr="logo_hzg_cms10.gif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6159" y="1585803"/>
                <a:ext cx="1131570" cy="31242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7442217" y="1498122"/>
                <a:ext cx="350702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r"/>
                <a:r>
                  <a:rPr lang="en-US" sz="2000" dirty="0"/>
                  <a:t>+  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56417" y="1474628"/>
                <a:ext cx="838303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/>
                <a:r>
                  <a:rPr lang="en-US" sz="800" i="1" dirty="0"/>
                  <a:t>Nuclear Physics Institute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487452" y="1629792"/>
            <a:ext cx="1311129" cy="434211"/>
            <a:chOff x="6960986" y="1901896"/>
            <a:chExt cx="1311129" cy="434211"/>
          </a:xfrm>
        </p:grpSpPr>
        <p:pic>
          <p:nvPicPr>
            <p:cNvPr id="101" name="Picture 100" descr="tum_logo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86" y="2001317"/>
              <a:ext cx="953486" cy="324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81" name="Picture 80" descr="LogoLLB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215" y="1993207"/>
              <a:ext cx="342900" cy="3429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572501" y="1901896"/>
              <a:ext cx="35070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n-US" sz="2000" dirty="0"/>
                <a:t>+  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28711" y="6392383"/>
            <a:ext cx="170857" cy="276977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4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805074" y="3131231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576128" y="3374859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48925" y="1746325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21868" y="2599102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65198" y="1676241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42311" y="210818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507536" y="3032677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105038" y="2774223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267706" y="3366271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367006" y="4903513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449705" y="4418944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679188" y="5390106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744795" y="4684011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988551" y="5457438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33247" y="5695808"/>
            <a:ext cx="1454165" cy="353852"/>
            <a:chOff x="1253649" y="5594737"/>
            <a:chExt cx="1454165" cy="353852"/>
          </a:xfrm>
        </p:grpSpPr>
        <p:sp>
          <p:nvSpPr>
            <p:cNvPr id="135" name="TextBox 134"/>
            <p:cNvSpPr txBox="1"/>
            <p:nvPr/>
          </p:nvSpPr>
          <p:spPr>
            <a:xfrm>
              <a:off x="2018360" y="5598887"/>
              <a:ext cx="354270" cy="3497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36000" rIns="36000" bIns="36000" numCol="1" spcCol="38100" rtlCol="0" anchor="ctr" anchorCtr="0">
              <a:spAutoFit/>
            </a:bodyPr>
            <a:lstStyle/>
            <a:p>
              <a:pPr algn="r"/>
              <a:r>
                <a:rPr lang="en-US" dirty="0"/>
                <a:t>+  </a:t>
              </a:r>
            </a:p>
          </p:txBody>
        </p:sp>
        <p:pic>
          <p:nvPicPr>
            <p:cNvPr id="93" name="Picture 92" descr="logo.gif;jsessionid=F764BA670D8CCC9EF18F9A6D1D7845E0.gif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41" t="7488" r="7604" b="13948"/>
            <a:stretch/>
          </p:blipFill>
          <p:spPr>
            <a:xfrm>
              <a:off x="1253649" y="5594737"/>
              <a:ext cx="880691" cy="324000"/>
            </a:xfrm>
            <a:prstGeom prst="rect">
              <a:avLst/>
            </a:prstGeom>
          </p:spPr>
        </p:pic>
        <p:pic>
          <p:nvPicPr>
            <p:cNvPr id="134" name="Picture 133" descr="LogoLLB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914" y="5598476"/>
              <a:ext cx="342900" cy="34290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97ED08E-1C0D-DC4D-8018-2107184F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- Instruments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9232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Acknowledgments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40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8435280" cy="4464496"/>
          </a:xfrm>
        </p:spPr>
        <p:txBody>
          <a:bodyPr>
            <a:normAutofit/>
          </a:bodyPr>
          <a:lstStyle/>
          <a:p>
            <a:r>
              <a:rPr lang="hu-HU" dirty="0" err="1"/>
              <a:t>Rasmus</a:t>
            </a:r>
            <a:r>
              <a:rPr lang="hu-HU" dirty="0"/>
              <a:t> </a:t>
            </a:r>
            <a:r>
              <a:rPr lang="hu-HU" dirty="0" err="1"/>
              <a:t>Toft</a:t>
            </a:r>
            <a:r>
              <a:rPr lang="hu-HU" dirty="0"/>
              <a:t>-Petersen, Fatima </a:t>
            </a:r>
            <a:r>
              <a:rPr lang="hu-HU" dirty="0" err="1"/>
              <a:t>Issa</a:t>
            </a:r>
            <a:endParaRPr lang="hu-HU" dirty="0"/>
          </a:p>
          <a:p>
            <a:r>
              <a:rPr lang="sv-SE" dirty="0"/>
              <a:t>Thomas </a:t>
            </a:r>
            <a:r>
              <a:rPr lang="sv-SE" dirty="0" err="1"/>
              <a:t>Kittelmann</a:t>
            </a:r>
            <a:r>
              <a:rPr lang="hu-HU" dirty="0"/>
              <a:t>, </a:t>
            </a:r>
            <a:r>
              <a:rPr lang="sv-SE" dirty="0" err="1"/>
              <a:t>Xiao</a:t>
            </a:r>
            <a:r>
              <a:rPr lang="sv-SE" dirty="0"/>
              <a:t> </a:t>
            </a:r>
            <a:r>
              <a:rPr lang="sv-SE" dirty="0" err="1"/>
              <a:t>Xiao</a:t>
            </a:r>
            <a:r>
              <a:rPr lang="sv-SE" dirty="0"/>
              <a:t> Cai</a:t>
            </a:r>
            <a:r>
              <a:rPr lang="hu-HU" dirty="0"/>
              <a:t>, Peter </a:t>
            </a:r>
            <a:r>
              <a:rPr lang="hu-HU" dirty="0" err="1"/>
              <a:t>Willendrup</a:t>
            </a:r>
            <a:endParaRPr lang="hu-HU" dirty="0"/>
          </a:p>
          <a:p>
            <a:r>
              <a:rPr lang="hu-HU" dirty="0" err="1"/>
              <a:t>Kalliopi</a:t>
            </a:r>
            <a:r>
              <a:rPr lang="hu-HU" dirty="0"/>
              <a:t> </a:t>
            </a:r>
            <a:r>
              <a:rPr lang="hu-HU" dirty="0" err="1"/>
              <a:t>Kanaki</a:t>
            </a:r>
            <a:r>
              <a:rPr lang="hu-HU" dirty="0"/>
              <a:t>, Richard Hall-</a:t>
            </a:r>
            <a:r>
              <a:rPr lang="en-US" dirty="0"/>
              <a:t>Wilton</a:t>
            </a:r>
          </a:p>
          <a:p>
            <a:r>
              <a:rPr lang="en-US" dirty="0"/>
              <a:t>Data </a:t>
            </a:r>
            <a:r>
              <a:rPr lang="en-US" dirty="0" err="1"/>
              <a:t>Management&amp;Software</a:t>
            </a:r>
            <a:r>
              <a:rPr lang="en-US" dirty="0"/>
              <a:t> Centre (DMSC)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26C6ECE-8368-8B47-896C-C381419BBAB4}"/>
              </a:ext>
            </a:extLst>
          </p:cNvPr>
          <p:cNvSpPr txBox="1">
            <a:spLocks/>
          </p:cNvSpPr>
          <p:nvPr/>
        </p:nvSpPr>
        <p:spPr>
          <a:xfrm>
            <a:off x="832371" y="4293096"/>
            <a:ext cx="7684938" cy="1787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79095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spectrometer tank -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41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EC563E-70EC-F148-BB73-52EE3848B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" b="8571"/>
          <a:stretch/>
        </p:blipFill>
        <p:spPr>
          <a:xfrm>
            <a:off x="1465010" y="3618262"/>
            <a:ext cx="6109994" cy="2988218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1ED26-BC27-5146-90DA-B976E98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58" b="1346"/>
          <a:stretch/>
        </p:blipFill>
        <p:spPr>
          <a:xfrm>
            <a:off x="1465010" y="1499002"/>
            <a:ext cx="5976168" cy="21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3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spectrometer tank - Analyzers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42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1ED26-BC27-5146-90DA-B976E9818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8" b="1346"/>
          <a:stretch/>
        </p:blipFill>
        <p:spPr>
          <a:xfrm>
            <a:off x="1465010" y="1499002"/>
            <a:ext cx="5976168" cy="211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47F02-6C94-B14A-B659-BB758BAD5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558821"/>
            <a:ext cx="5904656" cy="32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1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Characterization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43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672208"/>
            <a:ext cx="4978896" cy="4421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Filtering system</a:t>
            </a:r>
          </a:p>
          <a:p>
            <a:pPr lvl="1"/>
            <a:r>
              <a:rPr lang="en-US" dirty="0"/>
              <a:t>Beryllium filter</a:t>
            </a:r>
          </a:p>
          <a:p>
            <a:pPr lvl="1"/>
            <a:r>
              <a:rPr lang="en-US" dirty="0"/>
              <a:t>Radial collimator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spectrometer tank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Vacuum vessel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Analyzers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Detectors and electronics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Crosstalk shielding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Tank positioning system</a:t>
            </a:r>
            <a:r>
              <a:rPr lang="en-US" dirty="0"/>
              <a:t>	</a:t>
            </a:r>
          </a:p>
          <a:p>
            <a:pPr lvl="8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A9941-E1E4-BA43-81E6-22F64247E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" y="3615424"/>
            <a:ext cx="5626968" cy="2981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ADAD3-D816-744B-B2BC-5D34D9590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89" b="14430"/>
          <a:stretch/>
        </p:blipFill>
        <p:spPr>
          <a:xfrm>
            <a:off x="4860032" y="1582564"/>
            <a:ext cx="3600400" cy="22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94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spectrometer tank -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44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0C16D-4CFC-E54B-8532-E85E8621A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808" y="1531777"/>
            <a:ext cx="2982266" cy="2920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31173-3EB5-FA4C-9644-250169A10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566138"/>
            <a:ext cx="5040560" cy="2258512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71B0858-9F0A-B840-83F0-B45BB1329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72208"/>
            <a:ext cx="4978896" cy="4421088"/>
          </a:xfrm>
        </p:spPr>
        <p:txBody>
          <a:bodyPr>
            <a:normAutofit/>
          </a:bodyPr>
          <a:lstStyle/>
          <a:p>
            <a:r>
              <a:rPr lang="en-US" dirty="0"/>
              <a:t>Crosstalk shielding</a:t>
            </a:r>
          </a:p>
          <a:p>
            <a:pPr lvl="1"/>
            <a:r>
              <a:rPr lang="en-US" dirty="0"/>
              <a:t>Prevent crosstalk between channels</a:t>
            </a:r>
          </a:p>
          <a:p>
            <a:r>
              <a:rPr lang="en-US" dirty="0"/>
              <a:t>Detectors and electronics</a:t>
            </a:r>
          </a:p>
          <a:p>
            <a:pPr lvl="1"/>
            <a:r>
              <a:rPr lang="en-US" dirty="0"/>
              <a:t>He-3 tubes</a:t>
            </a:r>
          </a:p>
          <a:p>
            <a:pPr lvl="1"/>
            <a:r>
              <a:rPr lang="en-US" dirty="0"/>
              <a:t>Approx. 2x analyzer length 					</a:t>
            </a:r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0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>
            <a:normAutofit/>
          </a:bodyPr>
          <a:lstStyle/>
          <a:p>
            <a:r>
              <a:rPr lang="en-US" dirty="0" err="1"/>
              <a:t>Ncrystal</a:t>
            </a:r>
            <a:r>
              <a:rPr lang="en-US" dirty="0"/>
              <a:t> - </a:t>
            </a:r>
            <a:r>
              <a:rPr lang="sv-SE" dirty="0"/>
              <a:t>Data </a:t>
            </a:r>
            <a:r>
              <a:rPr lang="sv-SE" dirty="0" err="1"/>
              <a:t>library</a:t>
            </a:r>
            <a:r>
              <a:rPr lang="sv-SE" dirty="0"/>
              <a:t> and </a:t>
            </a:r>
            <a:r>
              <a:rPr lang="sv-SE" dirty="0" err="1"/>
              <a:t>validation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45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022BD3-9F6F-F04D-9525-137F900D2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2" y="1574851"/>
            <a:ext cx="3639934" cy="1909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8712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A9C3EA8-5BDC-CC42-A8AE-0B2D7FE9F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7723" r="6409"/>
          <a:stretch/>
        </p:blipFill>
        <p:spPr>
          <a:xfrm>
            <a:off x="4769453" y="1493584"/>
            <a:ext cx="3462288" cy="2655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56" y="0"/>
            <a:ext cx="6876256" cy="1421576"/>
          </a:xfrm>
        </p:spPr>
        <p:txBody>
          <a:bodyPr>
            <a:normAutofit/>
          </a:bodyPr>
          <a:lstStyle/>
          <a:p>
            <a:r>
              <a:rPr lang="en-US" dirty="0" err="1"/>
              <a:t>Ncrystal</a:t>
            </a:r>
            <a:r>
              <a:rPr lang="en-US" dirty="0"/>
              <a:t> - </a:t>
            </a:r>
            <a:r>
              <a:rPr lang="sv-SE" dirty="0"/>
              <a:t>Data </a:t>
            </a:r>
            <a:r>
              <a:rPr lang="sv-SE" dirty="0" err="1"/>
              <a:t>library</a:t>
            </a:r>
            <a:r>
              <a:rPr lang="sv-SE" dirty="0"/>
              <a:t> and </a:t>
            </a:r>
            <a:r>
              <a:rPr lang="sv-SE" dirty="0" err="1"/>
              <a:t>validation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60578" y="9456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F9B3C54D-1EF7-D448-96E1-6456C5761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2" y="4149080"/>
            <a:ext cx="3486754" cy="2615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22BD3-9F6F-F04D-9525-137F900D2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2" y="1574851"/>
            <a:ext cx="3639934" cy="1909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862578-7C03-2A4C-90C3-39E46F0C7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601" y="4209374"/>
            <a:ext cx="3375992" cy="2531994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90A498FE-CE18-2D45-82AD-15E782F8F12D}"/>
              </a:ext>
            </a:extLst>
          </p:cNvPr>
          <p:cNvSpPr/>
          <p:nvPr/>
        </p:nvSpPr>
        <p:spPr>
          <a:xfrm>
            <a:off x="4067944" y="2636912"/>
            <a:ext cx="648072" cy="18442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C6A6CD78-75B0-F745-8508-7C41BFCC887C}"/>
              </a:ext>
            </a:extLst>
          </p:cNvPr>
          <p:cNvSpPr/>
          <p:nvPr/>
        </p:nvSpPr>
        <p:spPr>
          <a:xfrm rot="2651910">
            <a:off x="3943562" y="3677884"/>
            <a:ext cx="651587" cy="19816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6BE0696-806C-5F4D-B700-B368DF883A68}"/>
              </a:ext>
            </a:extLst>
          </p:cNvPr>
          <p:cNvSpPr/>
          <p:nvPr/>
        </p:nvSpPr>
        <p:spPr>
          <a:xfrm rot="5400000">
            <a:off x="1834872" y="3771756"/>
            <a:ext cx="569174" cy="185474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97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7018" r="365" b="4636"/>
          <a:stretch/>
        </p:blipFill>
        <p:spPr>
          <a:xfrm>
            <a:off x="0" y="1340768"/>
            <a:ext cx="9144000" cy="5580184"/>
          </a:xfrm>
          <a:prstGeom prst="rect">
            <a:avLst/>
          </a:prstGeom>
        </p:spPr>
      </p:pic>
      <p:pic>
        <p:nvPicPr>
          <p:cNvPr id="98" name="Picture 97" descr="Danmarks_Tekniske_Universitet_(logo)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49" y="2145283"/>
            <a:ext cx="320040" cy="4663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28711" y="6392383"/>
            <a:ext cx="170857" cy="276977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5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D8A69FB-BA48-824E-9734-A21AD48D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Location</a:t>
            </a:r>
            <a:r>
              <a:rPr lang="hu-HU" dirty="0"/>
              <a:t> of </a:t>
            </a:r>
            <a:r>
              <a:rPr lang="en-US" dirty="0"/>
              <a:t>BIFROST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87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hu-HU" dirty="0" err="1"/>
              <a:t>eam</a:t>
            </a:r>
            <a:r>
              <a:rPr lang="en-US" dirty="0"/>
              <a:t> </a:t>
            </a:r>
            <a:r>
              <a:rPr lang="hu-HU" dirty="0" err="1"/>
              <a:t>transport</a:t>
            </a:r>
            <a:r>
              <a:rPr lang="en-US" dirty="0"/>
              <a:t> </a:t>
            </a:r>
            <a:r>
              <a:rPr lang="hu-HU" dirty="0"/>
              <a:t>and</a:t>
            </a:r>
            <a:r>
              <a:rPr lang="en-US" dirty="0"/>
              <a:t> </a:t>
            </a:r>
            <a:r>
              <a:rPr lang="hu-HU" dirty="0" err="1"/>
              <a:t>conditioning</a:t>
            </a:r>
            <a:r>
              <a:rPr lang="en-US" dirty="0"/>
              <a:t> </a:t>
            </a:r>
            <a:r>
              <a:rPr lang="hu-HU" dirty="0" err="1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Curved guide section </a:t>
            </a:r>
          </a:p>
          <a:p>
            <a:r>
              <a:rPr lang="en-US" dirty="0"/>
              <a:t>Copper blocks </a:t>
            </a:r>
          </a:p>
          <a:p>
            <a:r>
              <a:rPr lang="en-US" dirty="0"/>
              <a:t>4 choppers (PSC, FO</a:t>
            </a:r>
            <a:r>
              <a:rPr lang="hu-HU" dirty="0"/>
              <a:t>C</a:t>
            </a:r>
            <a:r>
              <a:rPr lang="en-US" dirty="0"/>
              <a:t>, FO</a:t>
            </a:r>
            <a:r>
              <a:rPr lang="hu-HU" dirty="0"/>
              <a:t>C</a:t>
            </a:r>
            <a:r>
              <a:rPr lang="en-US" dirty="0"/>
              <a:t>, BC)</a:t>
            </a:r>
          </a:p>
          <a:p>
            <a:r>
              <a:rPr lang="en-US" b="1" dirty="0"/>
              <a:t>Option to use f</a:t>
            </a:r>
            <a:r>
              <a:rPr lang="hu-HU" b="1" dirty="0" err="1"/>
              <a:t>ull</a:t>
            </a:r>
            <a:r>
              <a:rPr lang="hu-HU" b="1" dirty="0"/>
              <a:t> </a:t>
            </a:r>
            <a:r>
              <a:rPr lang="en-US" b="1" dirty="0"/>
              <a:t>ESS pulse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3742C-7DC5-2744-B8E8-9DFFE039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97712"/>
            <a:ext cx="8381129" cy="24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Characterization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672208"/>
            <a:ext cx="4978896" cy="4421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Filtering system</a:t>
            </a:r>
          </a:p>
          <a:p>
            <a:pPr lvl="1"/>
            <a:r>
              <a:rPr lang="en-US" dirty="0"/>
              <a:t>Beryllium filter</a:t>
            </a:r>
          </a:p>
          <a:p>
            <a:pPr lvl="1"/>
            <a:r>
              <a:rPr lang="en-US" dirty="0"/>
              <a:t>Radial collimator</a:t>
            </a:r>
          </a:p>
          <a:p>
            <a:endParaRPr lang="en-US" dirty="0"/>
          </a:p>
          <a:p>
            <a:r>
              <a:rPr lang="en-US" dirty="0"/>
              <a:t>Secondary spectrometer tank</a:t>
            </a:r>
          </a:p>
          <a:p>
            <a:pPr lvl="1"/>
            <a:r>
              <a:rPr lang="en-US" dirty="0"/>
              <a:t>Vacuum vessel</a:t>
            </a:r>
          </a:p>
          <a:p>
            <a:pPr lvl="1"/>
            <a:r>
              <a:rPr lang="en-US" dirty="0"/>
              <a:t>Analyzers</a:t>
            </a:r>
          </a:p>
          <a:p>
            <a:pPr lvl="1"/>
            <a:r>
              <a:rPr lang="en-US" dirty="0"/>
              <a:t>Detectors and electronics</a:t>
            </a:r>
          </a:p>
          <a:p>
            <a:pPr lvl="1"/>
            <a:r>
              <a:rPr lang="en-US" dirty="0"/>
              <a:t>Crosstalk shielding</a:t>
            </a:r>
          </a:p>
          <a:p>
            <a:pPr lvl="1"/>
            <a:r>
              <a:rPr lang="en-US" dirty="0"/>
              <a:t>Tank positioning system	</a:t>
            </a:r>
          </a:p>
          <a:p>
            <a:pPr lvl="8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80EEC-5614-2A45-97BB-C9DCCB40A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0" t="26888" r="41261" b="-3806"/>
          <a:stretch/>
        </p:blipFill>
        <p:spPr>
          <a:xfrm>
            <a:off x="5076056" y="1578969"/>
            <a:ext cx="3768328" cy="49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0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Characterization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7B580-0085-5841-8E0E-BF9D000ED8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7984" y="2317532"/>
            <a:ext cx="4499992" cy="368254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672208"/>
            <a:ext cx="4978896" cy="4421088"/>
          </a:xfrm>
        </p:spPr>
        <p:txBody>
          <a:bodyPr>
            <a:normAutofit/>
          </a:bodyPr>
          <a:lstStyle/>
          <a:p>
            <a:r>
              <a:rPr lang="en-US" dirty="0"/>
              <a:t>Secondary spectrometer tank</a:t>
            </a:r>
          </a:p>
          <a:p>
            <a:pPr lvl="1"/>
            <a:r>
              <a:rPr lang="en-US" dirty="0"/>
              <a:t>Vacuum vessel</a:t>
            </a:r>
          </a:p>
          <a:p>
            <a:pPr lvl="1"/>
            <a:r>
              <a:rPr lang="en-US" dirty="0"/>
              <a:t>Analyzers</a:t>
            </a:r>
          </a:p>
          <a:p>
            <a:pPr lvl="1"/>
            <a:r>
              <a:rPr lang="en-US" dirty="0"/>
              <a:t>Detectors and electronics</a:t>
            </a:r>
          </a:p>
          <a:p>
            <a:pPr lvl="1"/>
            <a:r>
              <a:rPr lang="en-US" dirty="0"/>
              <a:t>Crosstalk shielding</a:t>
            </a:r>
          </a:p>
          <a:p>
            <a:pPr lvl="1"/>
            <a:r>
              <a:rPr lang="en-US" dirty="0"/>
              <a:t>Tank positioning system	</a:t>
            </a:r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2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37296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BIFROST Instrument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Simulation Tools</a:t>
            </a:r>
          </a:p>
          <a:p>
            <a:endParaRPr lang="en-US" dirty="0"/>
          </a:p>
          <a:p>
            <a:r>
              <a:rPr lang="en-US" dirty="0"/>
              <a:t>Simulation Model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18519435"/>
      </p:ext>
    </p:extLst>
  </p:cSld>
  <p:clrMapOvr>
    <a:masterClrMapping/>
  </p:clrMapOvr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39288</TotalTime>
  <Words>793</Words>
  <Application>Microsoft Macintosh PowerPoint</Application>
  <PresentationFormat>On-screen Show (4:3)</PresentationFormat>
  <Paragraphs>357</Paragraphs>
  <Slides>46</Slides>
  <Notes>46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Chess Core Powerpoint</vt:lpstr>
      <vt:lpstr>Detector rate estimate for the BIFROST instrument</vt:lpstr>
      <vt:lpstr>Outline</vt:lpstr>
      <vt:lpstr>Outline</vt:lpstr>
      <vt:lpstr>ESS - Instruments</vt:lpstr>
      <vt:lpstr>Location of BIFROST</vt:lpstr>
      <vt:lpstr>Beam transport and conditioning system</vt:lpstr>
      <vt:lpstr>Scattering Characterization System </vt:lpstr>
      <vt:lpstr>Scattering Characterization System </vt:lpstr>
      <vt:lpstr>Outline</vt:lpstr>
      <vt:lpstr>Simulation Tools - Options</vt:lpstr>
      <vt:lpstr>Simulation Tools - Options</vt:lpstr>
      <vt:lpstr>Simulation Tools: McStas</vt:lpstr>
      <vt:lpstr>Simulation Tools - Options</vt:lpstr>
      <vt:lpstr>Simulation Tools: Geant4 + DG Framework</vt:lpstr>
      <vt:lpstr>Simulation Tools - Options</vt:lpstr>
      <vt:lpstr>Simulation Tools - Options</vt:lpstr>
      <vt:lpstr>Simulation Tools - Options</vt:lpstr>
      <vt:lpstr>Simulation Tools - Options</vt:lpstr>
      <vt:lpstr>Monte Carlo Simulation: MCPL</vt:lpstr>
      <vt:lpstr>Simulation Tools - Options</vt:lpstr>
      <vt:lpstr>Simulation Tools - Options</vt:lpstr>
      <vt:lpstr>Simulation Tools: NCrystal</vt:lpstr>
      <vt:lpstr>Simulation Tools: NCrystal</vt:lpstr>
      <vt:lpstr>Simulation Tools: NCrystal</vt:lpstr>
      <vt:lpstr>Simulation Tools - Options</vt:lpstr>
      <vt:lpstr>Outline</vt:lpstr>
      <vt:lpstr>McStas Model – Full Instrument</vt:lpstr>
      <vt:lpstr>McStas Model – Analyzer-Detector system</vt:lpstr>
      <vt:lpstr>Outline</vt:lpstr>
      <vt:lpstr>TODO</vt:lpstr>
      <vt:lpstr>Change of energy spectrum on sample</vt:lpstr>
      <vt:lpstr>Position on slit</vt:lpstr>
      <vt:lpstr>Position on detector</vt:lpstr>
      <vt:lpstr>Position on detector</vt:lpstr>
      <vt:lpstr>Time averaged incident rate</vt:lpstr>
      <vt:lpstr>Peak instantaneous incident rate</vt:lpstr>
      <vt:lpstr>Preliminary results</vt:lpstr>
      <vt:lpstr>Outline</vt:lpstr>
      <vt:lpstr>Cross-check and Detector simulation</vt:lpstr>
      <vt:lpstr>Acknowledgments</vt:lpstr>
      <vt:lpstr>Secondary spectrometer tank - Analyzers</vt:lpstr>
      <vt:lpstr>Secondary spectrometer tank - Analyzers</vt:lpstr>
      <vt:lpstr>Scattering Characterization System </vt:lpstr>
      <vt:lpstr>Secondary spectrometer tank - Detectors</vt:lpstr>
      <vt:lpstr>Ncrystal - Data library and validation</vt:lpstr>
      <vt:lpstr>Ncrystal - Data library and validation</vt:lpstr>
    </vt:vector>
  </TitlesOfParts>
  <Company>ESS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1313</cp:revision>
  <dcterms:created xsi:type="dcterms:W3CDTF">2013-10-29T16:05:10Z</dcterms:created>
  <dcterms:modified xsi:type="dcterms:W3CDTF">2018-02-12T06:05:23Z</dcterms:modified>
</cp:coreProperties>
</file>