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4" r:id="rId2"/>
    <p:sldMasterId id="2147483659" r:id="rId3"/>
  </p:sldMasterIdLst>
  <p:notesMasterIdLst>
    <p:notesMasterId r:id="rId42"/>
  </p:notesMasterIdLst>
  <p:sldIdLst>
    <p:sldId id="256" r:id="rId4"/>
    <p:sldId id="291" r:id="rId5"/>
    <p:sldId id="260" r:id="rId6"/>
    <p:sldId id="292" r:id="rId7"/>
    <p:sldId id="293" r:id="rId8"/>
    <p:sldId id="295" r:id="rId9"/>
    <p:sldId id="296" r:id="rId10"/>
    <p:sldId id="282" r:id="rId11"/>
    <p:sldId id="298" r:id="rId12"/>
    <p:sldId id="299" r:id="rId13"/>
    <p:sldId id="300" r:id="rId14"/>
    <p:sldId id="302" r:id="rId15"/>
    <p:sldId id="303" r:id="rId16"/>
    <p:sldId id="304" r:id="rId17"/>
    <p:sldId id="305" r:id="rId18"/>
    <p:sldId id="306" r:id="rId19"/>
    <p:sldId id="307" r:id="rId20"/>
    <p:sldId id="308" r:id="rId21"/>
    <p:sldId id="309" r:id="rId22"/>
    <p:sldId id="310" r:id="rId23"/>
    <p:sldId id="325" r:id="rId24"/>
    <p:sldId id="326" r:id="rId25"/>
    <p:sldId id="313" r:id="rId26"/>
    <p:sldId id="315" r:id="rId27"/>
    <p:sldId id="316" r:id="rId28"/>
    <p:sldId id="317" r:id="rId29"/>
    <p:sldId id="323" r:id="rId30"/>
    <p:sldId id="322" r:id="rId31"/>
    <p:sldId id="320" r:id="rId32"/>
    <p:sldId id="286" r:id="rId33"/>
    <p:sldId id="262" r:id="rId34"/>
    <p:sldId id="319" r:id="rId35"/>
    <p:sldId id="297" r:id="rId36"/>
    <p:sldId id="318" r:id="rId37"/>
    <p:sldId id="283" r:id="rId38"/>
    <p:sldId id="268" r:id="rId39"/>
    <p:sldId id="324" r:id="rId40"/>
    <p:sldId id="272" r:id="rId41"/>
  </p:sldIdLst>
  <p:sldSz cx="9144000" cy="6858000" type="screen4x3"/>
  <p:notesSz cx="7315200" cy="96012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46" autoAdjust="0"/>
    <p:restoredTop sz="85843" autoAdjust="0"/>
  </p:normalViewPr>
  <p:slideViewPr>
    <p:cSldViewPr>
      <p:cViewPr varScale="1">
        <p:scale>
          <a:sx n="96" d="100"/>
          <a:sy n="96" d="100"/>
        </p:scale>
        <p:origin x="218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B716F4-F4E9-4687-8EDF-29D95E310671}" type="doc">
      <dgm:prSet loTypeId="urn:microsoft.com/office/officeart/2005/8/layout/cycle7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9CC6036-4AD3-4D6D-AE33-AE2CA37925C7}">
      <dgm:prSet phldrT="[Text]" custT="1"/>
      <dgm:spPr/>
      <dgm:t>
        <a:bodyPr/>
        <a:lstStyle/>
        <a:p>
          <a:r>
            <a:rPr lang="en-US" sz="1800" b="1" smtClean="0"/>
            <a:t>Physics</a:t>
          </a:r>
          <a:endParaRPr lang="en-US" sz="1800" b="1"/>
        </a:p>
      </dgm:t>
    </dgm:pt>
    <dgm:pt modelId="{39529C8C-A8B1-4820-9760-9AC1AC3DE98F}" type="parTrans" cxnId="{0CEC04EA-6116-4167-A4D1-BF9D56C71700}">
      <dgm:prSet/>
      <dgm:spPr/>
      <dgm:t>
        <a:bodyPr/>
        <a:lstStyle/>
        <a:p>
          <a:endParaRPr lang="en-US"/>
        </a:p>
      </dgm:t>
    </dgm:pt>
    <dgm:pt modelId="{363DBFA8-FC42-4B61-B219-38B6ACB535B8}" type="sibTrans" cxnId="{0CEC04EA-6116-4167-A4D1-BF9D56C71700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endParaRPr lang="en-US"/>
        </a:p>
      </dgm:t>
    </dgm:pt>
    <dgm:pt modelId="{21270981-B931-4C3C-8C95-0394954CE411}">
      <dgm:prSet phldrT="[Text]" custT="1"/>
      <dgm:spPr/>
      <dgm:t>
        <a:bodyPr/>
        <a:lstStyle/>
        <a:p>
          <a:r>
            <a:rPr lang="en-US" sz="1800" b="1" smtClean="0"/>
            <a:t>Engineering</a:t>
          </a:r>
          <a:endParaRPr lang="en-US" sz="1800" b="1"/>
        </a:p>
      </dgm:t>
    </dgm:pt>
    <dgm:pt modelId="{75E1AC62-DC4B-4BEA-B803-B723FFFCB824}" type="parTrans" cxnId="{08456AE7-6FA2-41E8-8D50-7885EB2156CF}">
      <dgm:prSet/>
      <dgm:spPr/>
      <dgm:t>
        <a:bodyPr/>
        <a:lstStyle/>
        <a:p>
          <a:endParaRPr lang="en-US"/>
        </a:p>
      </dgm:t>
    </dgm:pt>
    <dgm:pt modelId="{64C9CD18-1710-418F-B957-689708179DCC}" type="sibTrans" cxnId="{08456AE7-6FA2-41E8-8D50-7885EB2156CF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endParaRPr lang="en-US"/>
        </a:p>
      </dgm:t>
    </dgm:pt>
    <dgm:pt modelId="{201A2566-9C0E-4040-AFAD-1FF6C711B342}">
      <dgm:prSet phldrT="[Text]" custT="1"/>
      <dgm:spPr/>
      <dgm:t>
        <a:bodyPr/>
        <a:lstStyle/>
        <a:p>
          <a:r>
            <a:rPr lang="en-US" sz="1800" b="1" smtClean="0"/>
            <a:t>Manufacturing</a:t>
          </a:r>
          <a:endParaRPr lang="en-US" sz="1800" b="1"/>
        </a:p>
      </dgm:t>
    </dgm:pt>
    <dgm:pt modelId="{E22F22A7-9DE4-405A-9DC1-10112EA25B46}" type="parTrans" cxnId="{BD5C9E62-2D98-40A3-8C93-FAEB07709A26}">
      <dgm:prSet/>
      <dgm:spPr/>
      <dgm:t>
        <a:bodyPr/>
        <a:lstStyle/>
        <a:p>
          <a:endParaRPr lang="en-US"/>
        </a:p>
      </dgm:t>
    </dgm:pt>
    <dgm:pt modelId="{14E635E3-5177-4252-8274-D2A68D2B054E}" type="sibTrans" cxnId="{BD5C9E62-2D98-40A3-8C93-FAEB07709A26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endParaRPr lang="en-US"/>
        </a:p>
      </dgm:t>
    </dgm:pt>
    <dgm:pt modelId="{7CF6AB2F-5A22-4680-A854-92424BAD6257}" type="pres">
      <dgm:prSet presAssocID="{5AB716F4-F4E9-4687-8EDF-29D95E31067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C32DECD-3071-40A8-9B2C-AE49D719957C}" type="pres">
      <dgm:prSet presAssocID="{B9CC6036-4AD3-4D6D-AE33-AE2CA37925C7}" presName="node" presStyleLbl="node1" presStyleIdx="0" presStyleCnt="3" custRadScaleRad="600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B21FAD-6BD2-49C4-B2C9-78D4EB4080D2}" type="pres">
      <dgm:prSet presAssocID="{363DBFA8-FC42-4B61-B219-38B6ACB535B8}" presName="sibTrans" presStyleLbl="sibTrans2D1" presStyleIdx="0" presStyleCnt="3"/>
      <dgm:spPr/>
      <dgm:t>
        <a:bodyPr/>
        <a:lstStyle/>
        <a:p>
          <a:endParaRPr lang="en-US"/>
        </a:p>
      </dgm:t>
    </dgm:pt>
    <dgm:pt modelId="{483DE6A6-1617-4DC8-94AC-71AF72786055}" type="pres">
      <dgm:prSet presAssocID="{363DBFA8-FC42-4B61-B219-38B6ACB535B8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58FF5AFF-6404-44E7-93DF-42F22B6F6499}" type="pres">
      <dgm:prSet presAssocID="{21270981-B931-4C3C-8C95-0394954CE41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F3CA74-13A0-4AFB-ABFA-1AE36E3BC90D}" type="pres">
      <dgm:prSet presAssocID="{64C9CD18-1710-418F-B957-689708179DCC}" presName="sibTrans" presStyleLbl="sibTrans2D1" presStyleIdx="1" presStyleCnt="3"/>
      <dgm:spPr/>
      <dgm:t>
        <a:bodyPr/>
        <a:lstStyle/>
        <a:p>
          <a:endParaRPr lang="en-US"/>
        </a:p>
      </dgm:t>
    </dgm:pt>
    <dgm:pt modelId="{C714562B-0D3A-4DC0-9633-375181BAD2FA}" type="pres">
      <dgm:prSet presAssocID="{64C9CD18-1710-418F-B957-689708179DCC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EF6B2D12-AD7D-45D7-B3BA-C3C523ABEC14}" type="pres">
      <dgm:prSet presAssocID="{201A2566-9C0E-4040-AFAD-1FF6C711B34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EF6922-94F0-44C9-9B21-8805898695F3}" type="pres">
      <dgm:prSet presAssocID="{14E635E3-5177-4252-8274-D2A68D2B054E}" presName="sibTrans" presStyleLbl="sibTrans2D1" presStyleIdx="2" presStyleCnt="3"/>
      <dgm:spPr/>
      <dgm:t>
        <a:bodyPr/>
        <a:lstStyle/>
        <a:p>
          <a:endParaRPr lang="en-US"/>
        </a:p>
      </dgm:t>
    </dgm:pt>
    <dgm:pt modelId="{64FDF219-CFCE-4498-B642-F553DC4F2646}" type="pres">
      <dgm:prSet presAssocID="{14E635E3-5177-4252-8274-D2A68D2B054E}" presName="connectorText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FD18B4E4-24A5-4A64-A2E8-27A9D798636B}" type="presOf" srcId="{14E635E3-5177-4252-8274-D2A68D2B054E}" destId="{64FDF219-CFCE-4498-B642-F553DC4F2646}" srcOrd="1" destOrd="0" presId="urn:microsoft.com/office/officeart/2005/8/layout/cycle7"/>
    <dgm:cxn modelId="{3B7168E9-B993-4943-8836-A2090B751349}" type="presOf" srcId="{64C9CD18-1710-418F-B957-689708179DCC}" destId="{C714562B-0D3A-4DC0-9633-375181BAD2FA}" srcOrd="1" destOrd="0" presId="urn:microsoft.com/office/officeart/2005/8/layout/cycle7"/>
    <dgm:cxn modelId="{58BC77C3-7146-4C79-B139-C8123DF0BE75}" type="presOf" srcId="{14E635E3-5177-4252-8274-D2A68D2B054E}" destId="{A2EF6922-94F0-44C9-9B21-8805898695F3}" srcOrd="0" destOrd="0" presId="urn:microsoft.com/office/officeart/2005/8/layout/cycle7"/>
    <dgm:cxn modelId="{194F0D03-429C-4FC2-9224-3947DC992FB0}" type="presOf" srcId="{201A2566-9C0E-4040-AFAD-1FF6C711B342}" destId="{EF6B2D12-AD7D-45D7-B3BA-C3C523ABEC14}" srcOrd="0" destOrd="0" presId="urn:microsoft.com/office/officeart/2005/8/layout/cycle7"/>
    <dgm:cxn modelId="{BD5C9E62-2D98-40A3-8C93-FAEB07709A26}" srcId="{5AB716F4-F4E9-4687-8EDF-29D95E310671}" destId="{201A2566-9C0E-4040-AFAD-1FF6C711B342}" srcOrd="2" destOrd="0" parTransId="{E22F22A7-9DE4-405A-9DC1-10112EA25B46}" sibTransId="{14E635E3-5177-4252-8274-D2A68D2B054E}"/>
    <dgm:cxn modelId="{A00B3E2A-71CF-4E08-A4C3-DB1F69D1792C}" type="presOf" srcId="{363DBFA8-FC42-4B61-B219-38B6ACB535B8}" destId="{483DE6A6-1617-4DC8-94AC-71AF72786055}" srcOrd="1" destOrd="0" presId="urn:microsoft.com/office/officeart/2005/8/layout/cycle7"/>
    <dgm:cxn modelId="{BB40C96E-9D54-4E1C-8E25-28D982BC1ECA}" type="presOf" srcId="{363DBFA8-FC42-4B61-B219-38B6ACB535B8}" destId="{85B21FAD-6BD2-49C4-B2C9-78D4EB4080D2}" srcOrd="0" destOrd="0" presId="urn:microsoft.com/office/officeart/2005/8/layout/cycle7"/>
    <dgm:cxn modelId="{08456AE7-6FA2-41E8-8D50-7885EB2156CF}" srcId="{5AB716F4-F4E9-4687-8EDF-29D95E310671}" destId="{21270981-B931-4C3C-8C95-0394954CE411}" srcOrd="1" destOrd="0" parTransId="{75E1AC62-DC4B-4BEA-B803-B723FFFCB824}" sibTransId="{64C9CD18-1710-418F-B957-689708179DCC}"/>
    <dgm:cxn modelId="{B8FAF8FF-7DCD-43BB-AC2C-46C8EBA35337}" type="presOf" srcId="{64C9CD18-1710-418F-B957-689708179DCC}" destId="{0BF3CA74-13A0-4AFB-ABFA-1AE36E3BC90D}" srcOrd="0" destOrd="0" presId="urn:microsoft.com/office/officeart/2005/8/layout/cycle7"/>
    <dgm:cxn modelId="{5477BED0-F01C-41CE-A273-1AFA6678C829}" type="presOf" srcId="{B9CC6036-4AD3-4D6D-AE33-AE2CA37925C7}" destId="{FC32DECD-3071-40A8-9B2C-AE49D719957C}" srcOrd="0" destOrd="0" presId="urn:microsoft.com/office/officeart/2005/8/layout/cycle7"/>
    <dgm:cxn modelId="{2E7F21A4-B6E9-4C28-BAC5-3E78B97E226D}" type="presOf" srcId="{5AB716F4-F4E9-4687-8EDF-29D95E310671}" destId="{7CF6AB2F-5A22-4680-A854-92424BAD6257}" srcOrd="0" destOrd="0" presId="urn:microsoft.com/office/officeart/2005/8/layout/cycle7"/>
    <dgm:cxn modelId="{ABD037FC-F3EF-4ED3-98E9-DB4A98E39AB5}" type="presOf" srcId="{21270981-B931-4C3C-8C95-0394954CE411}" destId="{58FF5AFF-6404-44E7-93DF-42F22B6F6499}" srcOrd="0" destOrd="0" presId="urn:microsoft.com/office/officeart/2005/8/layout/cycle7"/>
    <dgm:cxn modelId="{0CEC04EA-6116-4167-A4D1-BF9D56C71700}" srcId="{5AB716F4-F4E9-4687-8EDF-29D95E310671}" destId="{B9CC6036-4AD3-4D6D-AE33-AE2CA37925C7}" srcOrd="0" destOrd="0" parTransId="{39529C8C-A8B1-4820-9760-9AC1AC3DE98F}" sibTransId="{363DBFA8-FC42-4B61-B219-38B6ACB535B8}"/>
    <dgm:cxn modelId="{5054AAE4-F11A-4A43-9163-6CE2F2E572C7}" type="presParOf" srcId="{7CF6AB2F-5A22-4680-A854-92424BAD6257}" destId="{FC32DECD-3071-40A8-9B2C-AE49D719957C}" srcOrd="0" destOrd="0" presId="urn:microsoft.com/office/officeart/2005/8/layout/cycle7"/>
    <dgm:cxn modelId="{924F9794-98C2-4BC5-9C3E-E731DA148B2F}" type="presParOf" srcId="{7CF6AB2F-5A22-4680-A854-92424BAD6257}" destId="{85B21FAD-6BD2-49C4-B2C9-78D4EB4080D2}" srcOrd="1" destOrd="0" presId="urn:microsoft.com/office/officeart/2005/8/layout/cycle7"/>
    <dgm:cxn modelId="{CB8BD5D6-72AC-469B-AE4C-CE15D95C7FCE}" type="presParOf" srcId="{85B21FAD-6BD2-49C4-B2C9-78D4EB4080D2}" destId="{483DE6A6-1617-4DC8-94AC-71AF72786055}" srcOrd="0" destOrd="0" presId="urn:microsoft.com/office/officeart/2005/8/layout/cycle7"/>
    <dgm:cxn modelId="{43D119C2-881E-4C61-ABEF-9DE663B63CE3}" type="presParOf" srcId="{7CF6AB2F-5A22-4680-A854-92424BAD6257}" destId="{58FF5AFF-6404-44E7-93DF-42F22B6F6499}" srcOrd="2" destOrd="0" presId="urn:microsoft.com/office/officeart/2005/8/layout/cycle7"/>
    <dgm:cxn modelId="{17FDB772-0A37-4ABD-B5B0-7577AA4732B4}" type="presParOf" srcId="{7CF6AB2F-5A22-4680-A854-92424BAD6257}" destId="{0BF3CA74-13A0-4AFB-ABFA-1AE36E3BC90D}" srcOrd="3" destOrd="0" presId="urn:microsoft.com/office/officeart/2005/8/layout/cycle7"/>
    <dgm:cxn modelId="{2D875024-E9D3-4787-9C3B-CE6CF8327164}" type="presParOf" srcId="{0BF3CA74-13A0-4AFB-ABFA-1AE36E3BC90D}" destId="{C714562B-0D3A-4DC0-9633-375181BAD2FA}" srcOrd="0" destOrd="0" presId="urn:microsoft.com/office/officeart/2005/8/layout/cycle7"/>
    <dgm:cxn modelId="{94A1A21A-5D41-4BD9-AC02-AA3800450058}" type="presParOf" srcId="{7CF6AB2F-5A22-4680-A854-92424BAD6257}" destId="{EF6B2D12-AD7D-45D7-B3BA-C3C523ABEC14}" srcOrd="4" destOrd="0" presId="urn:microsoft.com/office/officeart/2005/8/layout/cycle7"/>
    <dgm:cxn modelId="{779CC391-1B67-4C6B-829F-6E8BA730826A}" type="presParOf" srcId="{7CF6AB2F-5A22-4680-A854-92424BAD6257}" destId="{A2EF6922-94F0-44C9-9B21-8805898695F3}" srcOrd="5" destOrd="0" presId="urn:microsoft.com/office/officeart/2005/8/layout/cycle7"/>
    <dgm:cxn modelId="{5B3B87B7-28CA-47FA-8659-9125565221D5}" type="presParOf" srcId="{A2EF6922-94F0-44C9-9B21-8805898695F3}" destId="{64FDF219-CFCE-4498-B642-F553DC4F2646}" srcOrd="0" destOrd="0" presId="urn:microsoft.com/office/officeart/2005/8/layout/cycle7"/>
  </dgm:cxnLst>
  <dgm:bg/>
  <dgm:whole>
    <a:ln w="38100"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32DECD-3071-40A8-9B2C-AE49D719957C}">
      <dsp:nvSpPr>
        <dsp:cNvPr id="0" name=""/>
        <dsp:cNvSpPr/>
      </dsp:nvSpPr>
      <dsp:spPr>
        <a:xfrm>
          <a:off x="2886930" y="654677"/>
          <a:ext cx="1714971" cy="85748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smtClean="0"/>
            <a:t>Physics</a:t>
          </a:r>
          <a:endParaRPr lang="en-US" sz="1800" b="1" kern="1200"/>
        </a:p>
      </dsp:txBody>
      <dsp:txXfrm>
        <a:off x="2912045" y="679792"/>
        <a:ext cx="1664741" cy="807255"/>
      </dsp:txXfrm>
    </dsp:sp>
    <dsp:sp modelId="{85B21FAD-6BD2-49C4-B2C9-78D4EB4080D2}">
      <dsp:nvSpPr>
        <dsp:cNvPr id="0" name=""/>
        <dsp:cNvSpPr/>
      </dsp:nvSpPr>
      <dsp:spPr>
        <a:xfrm rot="3107602">
          <a:off x="4005553" y="1832961"/>
          <a:ext cx="893895" cy="300120"/>
        </a:xfrm>
        <a:prstGeom prst="leftRightArrow">
          <a:avLst>
            <a:gd name="adj1" fmla="val 60000"/>
            <a:gd name="adj2" fmla="val 50000"/>
          </a:avLst>
        </a:prstGeom>
        <a:solidFill>
          <a:schemeClr val="tx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4095589" y="1892985"/>
        <a:ext cx="713823" cy="180072"/>
      </dsp:txXfrm>
    </dsp:sp>
    <dsp:sp modelId="{58FF5AFF-6404-44E7-93DF-42F22B6F6499}">
      <dsp:nvSpPr>
        <dsp:cNvPr id="0" name=""/>
        <dsp:cNvSpPr/>
      </dsp:nvSpPr>
      <dsp:spPr>
        <a:xfrm>
          <a:off x="4303100" y="2453880"/>
          <a:ext cx="1714971" cy="85748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smtClean="0"/>
            <a:t>Engineering</a:t>
          </a:r>
          <a:endParaRPr lang="en-US" sz="1800" b="1" kern="1200"/>
        </a:p>
      </dsp:txBody>
      <dsp:txXfrm>
        <a:off x="4328215" y="2478995"/>
        <a:ext cx="1664741" cy="807255"/>
      </dsp:txXfrm>
    </dsp:sp>
    <dsp:sp modelId="{0BF3CA74-13A0-4AFB-ABFA-1AE36E3BC90D}">
      <dsp:nvSpPr>
        <dsp:cNvPr id="0" name=""/>
        <dsp:cNvSpPr/>
      </dsp:nvSpPr>
      <dsp:spPr>
        <a:xfrm rot="10800000">
          <a:off x="3297468" y="2732563"/>
          <a:ext cx="893895" cy="300120"/>
        </a:xfrm>
        <a:prstGeom prst="leftRightArrow">
          <a:avLst>
            <a:gd name="adj1" fmla="val 60000"/>
            <a:gd name="adj2" fmla="val 50000"/>
          </a:avLst>
        </a:prstGeom>
        <a:solidFill>
          <a:schemeClr val="tx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 rot="10800000">
        <a:off x="3387504" y="2792587"/>
        <a:ext cx="713823" cy="180072"/>
      </dsp:txXfrm>
    </dsp:sp>
    <dsp:sp modelId="{EF6B2D12-AD7D-45D7-B3BA-C3C523ABEC14}">
      <dsp:nvSpPr>
        <dsp:cNvPr id="0" name=""/>
        <dsp:cNvSpPr/>
      </dsp:nvSpPr>
      <dsp:spPr>
        <a:xfrm>
          <a:off x="1470759" y="2453880"/>
          <a:ext cx="1714971" cy="85748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smtClean="0"/>
            <a:t>Manufacturing</a:t>
          </a:r>
          <a:endParaRPr lang="en-US" sz="1800" b="1" kern="1200"/>
        </a:p>
      </dsp:txBody>
      <dsp:txXfrm>
        <a:off x="1495874" y="2478995"/>
        <a:ext cx="1664741" cy="807255"/>
      </dsp:txXfrm>
    </dsp:sp>
    <dsp:sp modelId="{A2EF6922-94F0-44C9-9B21-8805898695F3}">
      <dsp:nvSpPr>
        <dsp:cNvPr id="0" name=""/>
        <dsp:cNvSpPr/>
      </dsp:nvSpPr>
      <dsp:spPr>
        <a:xfrm rot="18492398">
          <a:off x="2589383" y="1832961"/>
          <a:ext cx="893895" cy="300120"/>
        </a:xfrm>
        <a:prstGeom prst="leftRightArrow">
          <a:avLst>
            <a:gd name="adj1" fmla="val 60000"/>
            <a:gd name="adj2" fmla="val 50000"/>
          </a:avLst>
        </a:prstGeom>
        <a:solidFill>
          <a:schemeClr val="tx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2679419" y="1892985"/>
        <a:ext cx="713823" cy="1800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E09F57FC-B3FF-4DF2-9417-962901C07B3B}" type="datetimeFigureOut">
              <a:rPr lang="sv-SE" smtClean="0"/>
              <a:t>2018-02-11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Add contac</a:t>
            </a:r>
            <a:r>
              <a:rPr lang="en-US" baseline="0" smtClean="0"/>
              <a:t>t person for each technology</a:t>
            </a:r>
          </a:p>
          <a:p>
            <a:r>
              <a:rPr lang="en-US" baseline="0" smtClean="0"/>
              <a:t>Add reference to other talks </a:t>
            </a:r>
          </a:p>
          <a:p>
            <a:r>
              <a:rPr lang="en-US" baseline="0" smtClean="0"/>
              <a:t>Possible additions to </a:t>
            </a:r>
            <a:r>
              <a:rPr lang="en-US" baseline="0" err="1" smtClean="0"/>
              <a:t>embla</a:t>
            </a:r>
            <a:r>
              <a:rPr lang="en-US" baseline="0" smtClean="0"/>
              <a:t> </a:t>
            </a:r>
            <a:r>
              <a:rPr lang="en-US" baseline="0" err="1" smtClean="0"/>
              <a:t>capabilties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38801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>
                <a:solidFill>
                  <a:prstClr val="black"/>
                </a:solidFill>
              </a:rPr>
              <a:pPr/>
              <a:t>10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7146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>
                <a:solidFill>
                  <a:prstClr val="black"/>
                </a:solidFill>
              </a:rPr>
              <a:pPr/>
              <a:t>11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375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>
                <a:solidFill>
                  <a:prstClr val="black"/>
                </a:solidFill>
              </a:rPr>
              <a:pPr/>
              <a:t>12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641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>
                <a:solidFill>
                  <a:prstClr val="black"/>
                </a:solidFill>
              </a:rPr>
              <a:pPr/>
              <a:t>13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024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>
                <a:solidFill>
                  <a:prstClr val="black"/>
                </a:solidFill>
              </a:rPr>
              <a:pPr/>
              <a:t>14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1761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>
                <a:solidFill>
                  <a:prstClr val="black"/>
                </a:solidFill>
              </a:rPr>
              <a:pPr/>
              <a:t>15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1254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>
                <a:solidFill>
                  <a:prstClr val="black"/>
                </a:solidFill>
              </a:rPr>
              <a:pPr/>
              <a:t>16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8750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>
                <a:solidFill>
                  <a:prstClr val="black"/>
                </a:solidFill>
              </a:rPr>
              <a:pPr/>
              <a:t>17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0142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>
                <a:solidFill>
                  <a:prstClr val="black"/>
                </a:solidFill>
              </a:rPr>
              <a:pPr/>
              <a:t>18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2470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>
                <a:solidFill>
                  <a:prstClr val="black"/>
                </a:solidFill>
              </a:rPr>
              <a:pPr/>
              <a:t>19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774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22441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>
                <a:solidFill>
                  <a:prstClr val="black"/>
                </a:solidFill>
              </a:rPr>
              <a:pPr/>
              <a:t>20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8047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>
                <a:solidFill>
                  <a:prstClr val="black"/>
                </a:solidFill>
              </a:rPr>
              <a:pPr/>
              <a:t>21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9390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>
                <a:solidFill>
                  <a:prstClr val="black"/>
                </a:solidFill>
              </a:rPr>
              <a:pPr/>
              <a:t>22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5224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917282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Check status with Irina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514137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Photo of printers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227840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Photo of printers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227840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Annual</a:t>
            </a:r>
            <a:r>
              <a:rPr lang="en-US" baseline="0" smtClean="0"/>
              <a:t> Review slides: 5, 7, 12, 13, 23, 28, 33,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3880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2244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Shall I put titles? Include Judith</a:t>
            </a:r>
            <a:r>
              <a:rPr lang="en-US" baseline="0" smtClean="0"/>
              <a:t>?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2244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2244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2244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2244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3880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>
                <a:solidFill>
                  <a:prstClr val="black"/>
                </a:solidFill>
              </a:rPr>
              <a:pPr/>
              <a:t>9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79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9408D-462A-43E7-90B8-F7468CCE593D}" type="datetime1">
              <a:rPr lang="sv-SE" smtClean="0"/>
              <a:t>2018-02-11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26A5F-047B-48B6-89E4-A0205EA30D4D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t>2018-02-11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142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52508-72F1-4510-B0D4-02DC17448D26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t>2018-02-11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519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D0D36-2ED6-4DAA-AB6B-26588DB040A6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t>2018-02-11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474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9B4C1-DCF0-4976-AA53-49FAF7C7DF4B}" type="datetime1">
              <a:rPr lang="sv-SE" smtClean="0"/>
              <a:t>2018-02-11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20272" y="6525344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1AC59-4D4F-4DF7-B31B-5DAE7E758C11}" type="datetime1">
              <a:rPr lang="sv-SE" smtClean="0"/>
              <a:t>2018-02-11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CB5C5-0448-4BA3-B532-600B333F3F84}" type="datetime1">
              <a:rPr lang="sv-SE" smtClean="0"/>
              <a:t>2018-02-11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B5EB1-E480-480E-A538-6F17216F54CC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t>2018-02-11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770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A5ECC-79AC-4742-982C-2B9E604C2C7B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t>2018-02-11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61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BF712-7D2F-4CA6-BB8F-E4151CF76D1A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t>2018-02-11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65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B9E5-DC82-45F2-8A77-56C929A50012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t>2018-02-11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391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CFB1D-B3E6-420C-B579-EF48301D58EC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t>2018-02-11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64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1EE0F-0E19-4EF5-B544-4B6B462C1923}" type="datetime1">
              <a:rPr lang="sv-SE" smtClean="0"/>
              <a:t>2018-02-11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104B0-A447-485E-A40D-8515E5E3C1DA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t>2018-02-11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730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F3E09E-35D9-4002-A11A-282FD04FC0BA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t>2018-02-11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073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6.png"/><Relationship Id="rId4" Type="http://schemas.openxmlformats.org/officeDocument/2006/relationships/image" Target="../media/image6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1.pn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pn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10" Type="http://schemas.openxmlformats.org/officeDocument/2006/relationships/image" Target="../media/image83.jpg"/><Relationship Id="rId4" Type="http://schemas.openxmlformats.org/officeDocument/2006/relationships/image" Target="../media/image77.png"/><Relationship Id="rId9" Type="http://schemas.openxmlformats.org/officeDocument/2006/relationships/image" Target="../media/image8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9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.png"/><Relationship Id="rId18" Type="http://schemas.microsoft.com/office/2007/relationships/hdphoto" Target="../media/hdphoto8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microsoft.com/office/2007/relationships/hdphoto" Target="../media/hdphoto5.wdp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microsoft.com/office/2007/relationships/hdphoto" Target="../media/hdphoto4.wdp"/><Relationship Id="rId19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image" Target="../media/image10.png"/><Relationship Id="rId1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74999"/>
            <a:ext cx="77724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/>
              <a:t>Mechanical Engineering for Detectors at the ESS Detector Group</a:t>
            </a:r>
            <a:br>
              <a:rPr lang="en-US" sz="4000" dirty="0" smtClean="0"/>
            </a:b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013176"/>
            <a:ext cx="6400800" cy="1152128"/>
          </a:xfrm>
        </p:spPr>
        <p:txBody>
          <a:bodyPr>
            <a:noAutofit/>
          </a:bodyPr>
          <a:lstStyle/>
          <a:p>
            <a:r>
              <a:rPr lang="sv-SE" sz="2000" smtClean="0">
                <a:solidFill>
                  <a:schemeClr val="bg1"/>
                </a:solidFill>
              </a:rPr>
              <a:t>Michail </a:t>
            </a:r>
            <a:r>
              <a:rPr lang="en-US" sz="2000" dirty="0" err="1" smtClean="0">
                <a:solidFill>
                  <a:schemeClr val="bg1"/>
                </a:solidFill>
              </a:rPr>
              <a:t>Anastasopoulos</a:t>
            </a:r>
            <a:r>
              <a:rPr lang="sv-SE" sz="2000" dirty="0" smtClean="0">
                <a:solidFill>
                  <a:schemeClr val="bg1"/>
                </a:solidFill>
              </a:rPr>
              <a:t> </a:t>
            </a:r>
          </a:p>
          <a:p>
            <a:r>
              <a:rPr lang="sv-SE" sz="1600" dirty="0" err="1" smtClean="0">
                <a:solidFill>
                  <a:schemeClr val="bg1"/>
                </a:solidFill>
              </a:rPr>
              <a:t>Lead</a:t>
            </a:r>
            <a:r>
              <a:rPr lang="sv-SE" sz="1600" dirty="0" smtClean="0">
                <a:solidFill>
                  <a:schemeClr val="bg1"/>
                </a:solidFill>
              </a:rPr>
              <a:t> </a:t>
            </a:r>
            <a:r>
              <a:rPr lang="sv-SE" sz="1600" dirty="0" err="1" smtClean="0">
                <a:solidFill>
                  <a:schemeClr val="bg1"/>
                </a:solidFill>
              </a:rPr>
              <a:t>Detector</a:t>
            </a:r>
            <a:r>
              <a:rPr lang="sv-SE" sz="1600" dirty="0" smtClean="0">
                <a:solidFill>
                  <a:schemeClr val="bg1"/>
                </a:solidFill>
              </a:rPr>
              <a:t> Design </a:t>
            </a:r>
            <a:r>
              <a:rPr lang="sv-SE" sz="1600" dirty="0" err="1" smtClean="0">
                <a:solidFill>
                  <a:schemeClr val="bg1"/>
                </a:solidFill>
              </a:rPr>
              <a:t>Engineer</a:t>
            </a:r>
            <a:endParaRPr lang="sv-SE" sz="1600" dirty="0" smtClean="0">
              <a:solidFill>
                <a:schemeClr val="bg1"/>
              </a:solidFill>
            </a:endParaRPr>
          </a:p>
          <a:p>
            <a:r>
              <a:rPr lang="sv-SE" sz="1600" dirty="0" smtClean="0">
                <a:solidFill>
                  <a:schemeClr val="bg1"/>
                </a:solidFill>
              </a:rPr>
              <a:t>on </a:t>
            </a:r>
            <a:r>
              <a:rPr lang="sv-SE" sz="1600" dirty="0" err="1" smtClean="0">
                <a:solidFill>
                  <a:schemeClr val="bg1"/>
                </a:solidFill>
              </a:rPr>
              <a:t>behalf</a:t>
            </a:r>
            <a:r>
              <a:rPr lang="sv-SE" sz="1600" dirty="0" smtClean="0">
                <a:solidFill>
                  <a:schemeClr val="bg1"/>
                </a:solidFill>
              </a:rPr>
              <a:t> </a:t>
            </a:r>
            <a:r>
              <a:rPr lang="sv-SE" sz="1600" dirty="0" err="1" smtClean="0">
                <a:solidFill>
                  <a:schemeClr val="bg1"/>
                </a:solidFill>
              </a:rPr>
              <a:t>of</a:t>
            </a:r>
            <a:r>
              <a:rPr lang="sv-SE" sz="1600" dirty="0" smtClean="0">
                <a:solidFill>
                  <a:schemeClr val="bg1"/>
                </a:solidFill>
              </a:rPr>
              <a:t> the </a:t>
            </a:r>
            <a:r>
              <a:rPr lang="sv-SE" sz="1600" dirty="0" err="1" smtClean="0">
                <a:solidFill>
                  <a:schemeClr val="bg1"/>
                </a:solidFill>
              </a:rPr>
              <a:t>Detector</a:t>
            </a:r>
            <a:r>
              <a:rPr lang="sv-SE" sz="1600" dirty="0" smtClean="0">
                <a:solidFill>
                  <a:schemeClr val="bg1"/>
                </a:solidFill>
              </a:rPr>
              <a:t>  Systems Services </a:t>
            </a:r>
            <a:r>
              <a:rPr lang="sv-SE" sz="1600" dirty="0" err="1" smtClean="0">
                <a:solidFill>
                  <a:schemeClr val="bg1"/>
                </a:solidFill>
              </a:rPr>
              <a:t>Section</a:t>
            </a:r>
            <a:r>
              <a:rPr lang="sv-SE" sz="1600" dirty="0" smtClean="0">
                <a:solidFill>
                  <a:schemeClr val="bg1"/>
                </a:solidFill>
              </a:rPr>
              <a:t> (DG)</a:t>
            </a:r>
            <a:endParaRPr lang="sv-SE" sz="1400" dirty="0" smtClean="0">
              <a:solidFill>
                <a:schemeClr val="bg1"/>
              </a:solidFill>
            </a:endParaRPr>
          </a:p>
        </p:txBody>
      </p:sp>
      <p:pic>
        <p:nvPicPr>
          <p:cNvPr id="4" name="Picture 16" descr="Image result for brightness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863" y="6326082"/>
            <a:ext cx="1661143" cy="41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3851" y="5445224"/>
            <a:ext cx="1144196" cy="76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657800" y="2924944"/>
            <a:ext cx="3234680" cy="3650922"/>
            <a:chOff x="5657800" y="2924944"/>
            <a:chExt cx="3234680" cy="3650922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7800" y="2924944"/>
              <a:ext cx="3103786" cy="3415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6588224" y="6237312"/>
              <a:ext cx="23042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smtClean="0">
                  <a:solidFill>
                    <a:prstClr val="black"/>
                  </a:solidFill>
                </a:rPr>
                <a:t>Cassette assembly</a:t>
              </a:r>
              <a:endParaRPr lang="sv-SE" sz="1600" i="1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smtClean="0"/>
              <a:t>Multi-Blade</a:t>
            </a:r>
            <a:r>
              <a:rPr lang="sv-SE" smtClean="0"/>
              <a:t/>
            </a:r>
            <a:br>
              <a:rPr lang="sv-SE" smtClean="0"/>
            </a:br>
            <a:r>
              <a:rPr lang="en-US" sz="2400" smtClean="0"/>
              <a:t>How it works: Basic mechanics</a:t>
            </a:r>
            <a:endParaRPr lang="sv-SE" sz="40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495325"/>
            <a:ext cx="8229600" cy="45259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sv-SE" sz="2000" smtClean="0">
                <a:solidFill>
                  <a:schemeClr val="tx1"/>
                </a:solidFill>
              </a:rPr>
              <a:t>Radial arrangement (R= 4m) and 5˚ inclination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v-SE" sz="2000" smtClean="0">
                <a:solidFill>
                  <a:schemeClr val="tx1"/>
                </a:solidFill>
              </a:rPr>
              <a:t>Coated converter with ”knife” edge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20272" y="6525344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929496"/>
            <a:ext cx="3960440" cy="1911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16044"/>
            <a:ext cx="4298999" cy="2513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7884368" y="5229200"/>
            <a:ext cx="877218" cy="65615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717028" y="5805264"/>
            <a:ext cx="382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smtClean="0">
                <a:solidFill>
                  <a:srgbClr val="4F81BD"/>
                </a:solidFill>
              </a:rPr>
              <a:t>n</a:t>
            </a:r>
            <a:endParaRPr lang="sv-SE" b="1">
              <a:solidFill>
                <a:srgbClr val="4F81BD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82344" y="1549914"/>
            <a:ext cx="30780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sv-SE" sz="1400"/>
              <a:t>Concept introduced in </a:t>
            </a:r>
            <a:r>
              <a:rPr lang="sv-SE" sz="1400" smtClean="0"/>
              <a:t>2005 at ILL</a:t>
            </a:r>
            <a:endParaRPr lang="sv-SE" sz="140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sv-SE" sz="1400"/>
              <a:t>Proof of concept in 2012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7075" y="1538656"/>
            <a:ext cx="631160" cy="594200"/>
          </a:xfrm>
          <a:prstGeom prst="rect">
            <a:avLst/>
          </a:prstGeom>
        </p:spPr>
      </p:pic>
      <p:pic>
        <p:nvPicPr>
          <p:cNvPr id="16" name="Image 5" descr="Logo_Università_di_Perugia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44408" y="2132856"/>
            <a:ext cx="594320" cy="589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04" y="2476297"/>
            <a:ext cx="1470176" cy="1196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768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60" y="3004462"/>
            <a:ext cx="283845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IMG_6700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9932" y="1475598"/>
            <a:ext cx="1692188" cy="11617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542"/>
          <a:stretch/>
        </p:blipFill>
        <p:spPr>
          <a:xfrm>
            <a:off x="2123728" y="1470051"/>
            <a:ext cx="1712394" cy="11673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1459898"/>
            <a:ext cx="1840140" cy="11774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smtClean="0"/>
              <a:t>Multi-Blade</a:t>
            </a:r>
            <a:r>
              <a:rPr lang="sv-SE" smtClean="0"/>
              <a:t/>
            </a:r>
            <a:br>
              <a:rPr lang="sv-SE" smtClean="0"/>
            </a:br>
            <a:r>
              <a:rPr lang="sv-SE" sz="2400" smtClean="0"/>
              <a:t>How it works: Cassette assembly</a:t>
            </a:r>
            <a:endParaRPr lang="sv-SE" sz="400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45"/>
          <a:stretch/>
        </p:blipFill>
        <p:spPr>
          <a:xfrm>
            <a:off x="5781199" y="1477901"/>
            <a:ext cx="1599113" cy="115716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946" r="-648"/>
          <a:stretch/>
        </p:blipFill>
        <p:spPr>
          <a:xfrm rot="5400000">
            <a:off x="7677911" y="1334689"/>
            <a:ext cx="1132994" cy="1440160"/>
          </a:xfrm>
          <a:prstGeom prst="rect">
            <a:avLst/>
          </a:prstGeom>
        </p:spPr>
      </p:pic>
      <p:sp>
        <p:nvSpPr>
          <p:cNvPr id="22" name="Right Arrow 21"/>
          <p:cNvSpPr/>
          <p:nvPr/>
        </p:nvSpPr>
        <p:spPr>
          <a:xfrm>
            <a:off x="3736504" y="4410937"/>
            <a:ext cx="936104" cy="406499"/>
          </a:xfrm>
          <a:prstGeom prst="rightArrow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848" y="3109139"/>
            <a:ext cx="3609600" cy="3560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46912" y="6520259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08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smtClean="0"/>
              <a:t>Multi-Blade demonstrators</a:t>
            </a:r>
            <a:r>
              <a:rPr lang="sv-SE"/>
              <a:t/>
            </a:r>
            <a:br>
              <a:rPr lang="sv-SE"/>
            </a:br>
            <a:r>
              <a:rPr lang="sv-SE" sz="2400" smtClean="0"/>
              <a:t>MB15</a:t>
            </a:r>
            <a:endParaRPr lang="sv-SE" sz="1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75" y="1484784"/>
            <a:ext cx="8378825" cy="4641379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tx1"/>
                </a:solidFill>
              </a:rPr>
              <a:t>First demonstrator at ESS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</a:rPr>
              <a:t>100x140mm active </a:t>
            </a:r>
            <a:r>
              <a:rPr lang="en-US" sz="2000" dirty="0" smtClean="0">
                <a:solidFill>
                  <a:schemeClr val="tx1"/>
                </a:solidFill>
              </a:rPr>
              <a:t>area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tx1"/>
                </a:solidFill>
              </a:rPr>
              <a:t>Overall size 440x430x320mm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tx1"/>
                </a:solidFill>
              </a:rPr>
              <a:t>Verify </a:t>
            </a:r>
            <a:r>
              <a:rPr lang="en-US" sz="2000" dirty="0" smtClean="0">
                <a:solidFill>
                  <a:schemeClr val="tx1"/>
                </a:solidFill>
              </a:rPr>
              <a:t>alignment</a:t>
            </a:r>
            <a:endParaRPr lang="en-US" sz="2000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tx1"/>
                </a:solidFill>
              </a:rPr>
              <a:t>Discover clashes</a:t>
            </a:r>
            <a:endParaRPr lang="en-US" sz="20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6" name="AutoShape 2" descr="IMG_483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pic>
        <p:nvPicPr>
          <p:cNvPr id="3079" name="Picture 7" descr="D:\Dropbox\TEMP\PICS for PRES\mb phot\mb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3" r="29761" b="10301"/>
          <a:stretch/>
        </p:blipFill>
        <p:spPr bwMode="auto">
          <a:xfrm>
            <a:off x="307975" y="3356992"/>
            <a:ext cx="3499811" cy="333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355976" y="1556792"/>
            <a:ext cx="4656891" cy="5150348"/>
            <a:chOff x="4355976" y="1556792"/>
            <a:chExt cx="4656891" cy="5150348"/>
          </a:xfrm>
        </p:grpSpPr>
        <p:pic>
          <p:nvPicPr>
            <p:cNvPr id="3075" name="Picture 3" descr="D:\Dropbox\TEMP\PICS for PRES\mb phot\IMG_20151202_151414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66" b="4112"/>
            <a:stretch/>
          </p:blipFill>
          <p:spPr bwMode="auto">
            <a:xfrm>
              <a:off x="5436096" y="1556792"/>
              <a:ext cx="3576771" cy="22083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7" name="Picture 5" descr="D:\Dropbox\TEMP\PICS for PRES\mb phot\IMG_20151202_151427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09" t="18370" r="5159" b="7731"/>
            <a:stretch/>
          </p:blipFill>
          <p:spPr bwMode="auto">
            <a:xfrm>
              <a:off x="6041890" y="3809709"/>
              <a:ext cx="2365181" cy="2897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ight Arrow 13"/>
            <p:cNvSpPr/>
            <p:nvPr/>
          </p:nvSpPr>
          <p:spPr>
            <a:xfrm>
              <a:off x="4355976" y="4077072"/>
              <a:ext cx="936104" cy="406499"/>
            </a:xfrm>
            <a:prstGeom prst="rightArrow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prstClr val="white"/>
                </a:solidFill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46912" y="6525344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53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ropbox\TEMP\PICS for PRES\mb16 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7" t="3563" b="4058"/>
          <a:stretch/>
        </p:blipFill>
        <p:spPr bwMode="auto">
          <a:xfrm>
            <a:off x="0" y="2956142"/>
            <a:ext cx="6804248" cy="3901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Dropbox\TEMP\PICS for PRES\mb16 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7" t="3563" r="17355" b="4058"/>
          <a:stretch/>
        </p:blipFill>
        <p:spPr bwMode="auto">
          <a:xfrm>
            <a:off x="0" y="2956142"/>
            <a:ext cx="5292080" cy="3901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smtClean="0"/>
              <a:t>Multi-Blade demonstrators</a:t>
            </a:r>
            <a:r>
              <a:rPr lang="sv-SE" smtClean="0"/>
              <a:t/>
            </a:r>
            <a:br>
              <a:rPr lang="sv-SE" smtClean="0"/>
            </a:br>
            <a:r>
              <a:rPr lang="sv-SE" sz="2400" smtClean="0"/>
              <a:t>MB16</a:t>
            </a:r>
            <a:endParaRPr lang="sv-SE" sz="1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840" y="1484784"/>
            <a:ext cx="7005464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sv-SE" sz="2000" smtClean="0">
                <a:solidFill>
                  <a:schemeClr val="tx1"/>
                </a:solidFill>
              </a:rPr>
              <a:t>360˚ access to the cassettes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v-SE" sz="2000" smtClean="0">
                <a:solidFill>
                  <a:schemeClr val="tx1"/>
                </a:solidFill>
              </a:rPr>
              <a:t>Interchangeable windows (0.5, 1, 2mm)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smtClean="0">
                <a:solidFill>
                  <a:schemeClr val="tx1"/>
                </a:solidFill>
              </a:rPr>
              <a:t>Overall size 340x500x400mm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smtClean="0">
                <a:solidFill>
                  <a:schemeClr val="tx1"/>
                </a:solidFill>
              </a:rPr>
              <a:t>Integrate improvements upon MB15 (rails)</a:t>
            </a:r>
            <a:endParaRPr lang="sv-SE" sz="200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sv-SE"/>
          </a:p>
        </p:txBody>
      </p:sp>
      <p:grpSp>
        <p:nvGrpSpPr>
          <p:cNvPr id="5" name="Group 4"/>
          <p:cNvGrpSpPr/>
          <p:nvPr/>
        </p:nvGrpSpPr>
        <p:grpSpPr>
          <a:xfrm>
            <a:off x="4355976" y="2331393"/>
            <a:ext cx="4608512" cy="4121943"/>
            <a:chOff x="4355976" y="1971353"/>
            <a:chExt cx="4608512" cy="4121943"/>
          </a:xfrm>
        </p:grpSpPr>
        <p:sp>
          <p:nvSpPr>
            <p:cNvPr id="11" name="Right Arrow 10"/>
            <p:cNvSpPr/>
            <p:nvPr/>
          </p:nvSpPr>
          <p:spPr>
            <a:xfrm>
              <a:off x="4355976" y="4077072"/>
              <a:ext cx="936104" cy="406499"/>
            </a:xfrm>
            <a:prstGeom prst="rightArrow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prstClr val="white"/>
                </a:solidFill>
              </a:endParaRPr>
            </a:p>
          </p:txBody>
        </p:sp>
        <p:pic>
          <p:nvPicPr>
            <p:cNvPr id="2053" name="Picture 5" descr="D:\Dropbox\TEMP\PICS for PRES\mb phot\mb16 4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3031" y="1971353"/>
              <a:ext cx="3091457" cy="4121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D:\Dropbox\TEMP\PICS for PRES\mb phot\mb16 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6" t="7167" r="14488" b="15085"/>
          <a:stretch/>
        </p:blipFill>
        <p:spPr bwMode="auto">
          <a:xfrm>
            <a:off x="5868144" y="2331393"/>
            <a:ext cx="3083808" cy="412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46912" y="6520259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34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Dropbox\TEMP\PICS for PRES\mb phot\mb compact 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6" r="4720" b="6871"/>
          <a:stretch/>
        </p:blipFill>
        <p:spPr bwMode="auto">
          <a:xfrm>
            <a:off x="0" y="3212977"/>
            <a:ext cx="5187529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9776"/>
            <a:ext cx="7139136" cy="1143000"/>
          </a:xfrm>
        </p:spPr>
        <p:txBody>
          <a:bodyPr>
            <a:normAutofit fontScale="90000"/>
          </a:bodyPr>
          <a:lstStyle/>
          <a:p>
            <a:r>
              <a:rPr lang="sv-SE" sz="4400" smtClean="0"/>
              <a:t>Multi-Blade demonstrators</a:t>
            </a:r>
            <a:r>
              <a:rPr lang="sv-SE" smtClean="0"/>
              <a:t/>
            </a:r>
            <a:br>
              <a:rPr lang="sv-SE" smtClean="0"/>
            </a:br>
            <a:r>
              <a:rPr lang="sv-SE" sz="2700" smtClean="0"/>
              <a:t>MB16SS (compact)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412776"/>
            <a:ext cx="4831174" cy="45259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tx1"/>
                </a:solidFill>
              </a:rPr>
              <a:t>More </a:t>
            </a:r>
            <a:r>
              <a:rPr lang="en-US" sz="2000" dirty="0" smtClean="0">
                <a:solidFill>
                  <a:schemeClr val="tx1"/>
                </a:solidFill>
              </a:rPr>
              <a:t>compact: </a:t>
            </a:r>
            <a:r>
              <a:rPr lang="en-US" sz="2000" dirty="0" smtClean="0">
                <a:solidFill>
                  <a:schemeClr val="tx1"/>
                </a:solidFill>
              </a:rPr>
              <a:t>340x230x380mm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tx1"/>
                </a:solidFill>
              </a:rPr>
              <a:t>Relocate electronics outside of the vessel (easy access, less pollution of </a:t>
            </a:r>
            <a:r>
              <a:rPr lang="en-US" sz="2000" dirty="0" err="1" smtClean="0">
                <a:solidFill>
                  <a:schemeClr val="tx1"/>
                </a:solidFill>
              </a:rPr>
              <a:t>Ar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&amp; heat)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tx1"/>
                </a:solidFill>
              </a:rPr>
              <a:t>Replace Al with Titanium for the blades (improve post-coating flatness)</a:t>
            </a:r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46912" y="6525344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100" name="Picture 4" descr="D:\Dropbox\TEMP\PICS for PRES\mb phot\mb compact 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6" r="4830" b="5045"/>
          <a:stretch/>
        </p:blipFill>
        <p:spPr bwMode="auto">
          <a:xfrm>
            <a:off x="-36512" y="3140969"/>
            <a:ext cx="5187529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635896" y="1556792"/>
            <a:ext cx="5328593" cy="4858936"/>
            <a:chOff x="3232801" y="1505462"/>
            <a:chExt cx="5864243" cy="5195691"/>
          </a:xfrm>
        </p:grpSpPr>
        <p:pic>
          <p:nvPicPr>
            <p:cNvPr id="4101" name="Picture 5" descr="C:\Temp\IMG_7536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41" t="11106"/>
            <a:stretch/>
          </p:blipFill>
          <p:spPr bwMode="auto">
            <a:xfrm>
              <a:off x="4067944" y="3474166"/>
              <a:ext cx="2438331" cy="32269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C:\Temp\IMG_7553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73" t="22660" r="18453" b="5879"/>
            <a:stretch/>
          </p:blipFill>
          <p:spPr bwMode="auto">
            <a:xfrm>
              <a:off x="6732239" y="3497590"/>
              <a:ext cx="2342605" cy="3203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ight Arrow 18"/>
            <p:cNvSpPr/>
            <p:nvPr/>
          </p:nvSpPr>
          <p:spPr>
            <a:xfrm>
              <a:off x="3232801" y="4431409"/>
              <a:ext cx="713219" cy="406499"/>
            </a:xfrm>
            <a:prstGeom prst="rightArrow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prstClr val="white"/>
                </a:solidFill>
              </a:endParaRPr>
            </a:p>
          </p:txBody>
        </p:sp>
        <p:pic>
          <p:nvPicPr>
            <p:cNvPr id="13" name="Picture 12" descr="IMG_0244.JP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87529" y="1505462"/>
              <a:ext cx="3909515" cy="1635506"/>
            </a:xfrm>
            <a:prstGeom prst="rect">
              <a:avLst/>
            </a:prstGeom>
          </p:spPr>
        </p:pic>
      </p:grpSp>
      <p:pic>
        <p:nvPicPr>
          <p:cNvPr id="4103" name="Picture 7" descr="C:\Temp\IMG_756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92" b="22152"/>
          <a:stretch/>
        </p:blipFill>
        <p:spPr bwMode="auto">
          <a:xfrm>
            <a:off x="4392229" y="3413144"/>
            <a:ext cx="4572259" cy="300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39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smtClean="0"/>
              <a:t>Multi-Blade demonstrator</a:t>
            </a:r>
            <a:r>
              <a:rPr lang="sv-SE" smtClean="0"/>
              <a:t/>
            </a:r>
            <a:br>
              <a:rPr lang="sv-SE" smtClean="0"/>
            </a:br>
            <a:r>
              <a:rPr lang="sv-SE" sz="2400" smtClean="0"/>
              <a:t>MB16SS and test at RAL</a:t>
            </a:r>
            <a:endParaRPr lang="sv-SE" sz="24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1" y="1484784"/>
            <a:ext cx="3664056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smtClean="0">
                <a:solidFill>
                  <a:schemeClr val="tx1"/>
                </a:solidFill>
              </a:rPr>
              <a:t>Tested at RAL, in a horizontal reflectometer</a:t>
            </a:r>
            <a:endParaRPr lang="sv-SE" sz="200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sv-SE" sz="2000" smtClean="0">
                <a:solidFill>
                  <a:schemeClr val="tx1"/>
                </a:solidFill>
              </a:rPr>
              <a:t>Use of a goniometer, </a:t>
            </a:r>
            <a:r>
              <a:rPr lang="sv-SE" sz="2000">
                <a:solidFill>
                  <a:schemeClr val="tx1"/>
                </a:solidFill>
              </a:rPr>
              <a:t>±</a:t>
            </a:r>
            <a:r>
              <a:rPr lang="sv-SE" sz="2000" smtClean="0">
                <a:solidFill>
                  <a:schemeClr val="tx1"/>
                </a:solidFill>
              </a:rPr>
              <a:t>18˚ of rotation</a:t>
            </a:r>
          </a:p>
          <a:p>
            <a:pPr marL="0" indent="0">
              <a:buNone/>
            </a:pPr>
            <a:endParaRPr lang="sv-SE"/>
          </a:p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46912" y="6520259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41420" y="1523414"/>
            <a:ext cx="24802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smtClean="0">
                <a:solidFill>
                  <a:prstClr val="black"/>
                </a:solidFill>
              </a:rPr>
              <a:t>Set up for the test at RAL</a:t>
            </a:r>
            <a:endParaRPr lang="sv-SE" sz="1600" i="1">
              <a:solidFill>
                <a:prstClr val="black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026552" y="3861048"/>
            <a:ext cx="4039453" cy="2906197"/>
            <a:chOff x="5026552" y="3885693"/>
            <a:chExt cx="4039453" cy="29061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5733447" y="3178798"/>
              <a:ext cx="2625664" cy="403945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796136" y="6453336"/>
              <a:ext cx="26997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smtClean="0">
                  <a:solidFill>
                    <a:prstClr val="black"/>
                  </a:solidFill>
                </a:rPr>
                <a:t>Installation for the test at RAL</a:t>
              </a:r>
              <a:endParaRPr lang="sv-SE" sz="1600" i="1">
                <a:solidFill>
                  <a:prstClr val="black"/>
                </a:solidFill>
              </a:endParaRPr>
            </a:p>
          </p:txBody>
        </p:sp>
      </p:grpSp>
      <p:grpSp>
        <p:nvGrpSpPr>
          <p:cNvPr id="14347" name="Group 14346"/>
          <p:cNvGrpSpPr/>
          <p:nvPr/>
        </p:nvGrpSpPr>
        <p:grpSpPr>
          <a:xfrm>
            <a:off x="3923928" y="1528402"/>
            <a:ext cx="5590933" cy="2044614"/>
            <a:chOff x="-45185" y="3256594"/>
            <a:chExt cx="5888806" cy="2298208"/>
          </a:xfrm>
        </p:grpSpPr>
        <p:grpSp>
          <p:nvGrpSpPr>
            <p:cNvPr id="14345" name="Group 14344"/>
            <p:cNvGrpSpPr/>
            <p:nvPr/>
          </p:nvGrpSpPr>
          <p:grpSpPr>
            <a:xfrm>
              <a:off x="-45185" y="3256594"/>
              <a:ext cx="5888806" cy="2256979"/>
              <a:chOff x="-45185" y="3256594"/>
              <a:chExt cx="5888806" cy="2256979"/>
            </a:xfrm>
          </p:grpSpPr>
          <p:grpSp>
            <p:nvGrpSpPr>
              <p:cNvPr id="14339" name="Group 14338"/>
              <p:cNvGrpSpPr/>
              <p:nvPr/>
            </p:nvGrpSpPr>
            <p:grpSpPr>
              <a:xfrm>
                <a:off x="-45185" y="3256594"/>
                <a:ext cx="5888806" cy="2203376"/>
                <a:chOff x="-86018" y="3901474"/>
                <a:chExt cx="5888806" cy="2203376"/>
              </a:xfrm>
            </p:grpSpPr>
            <p:grpSp>
              <p:nvGrpSpPr>
                <p:cNvPr id="14337" name="Group 14336"/>
                <p:cNvGrpSpPr/>
                <p:nvPr/>
              </p:nvGrpSpPr>
              <p:grpSpPr>
                <a:xfrm>
                  <a:off x="-86018" y="3901474"/>
                  <a:ext cx="5888806" cy="2203376"/>
                  <a:chOff x="-14030" y="2689951"/>
                  <a:chExt cx="5888806" cy="2203376"/>
                </a:xfrm>
              </p:grpSpPr>
              <p:sp>
                <p:nvSpPr>
                  <p:cNvPr id="35" name="Rounded Rectangle 34"/>
                  <p:cNvSpPr/>
                  <p:nvPr/>
                </p:nvSpPr>
                <p:spPr>
                  <a:xfrm>
                    <a:off x="3419872" y="4480730"/>
                    <a:ext cx="864096" cy="133175"/>
                  </a:xfrm>
                  <a:prstGeom prst="round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v-SE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40" name="Straight Arrow Connector 39"/>
                  <p:cNvCxnSpPr/>
                  <p:nvPr/>
                </p:nvCxnSpPr>
                <p:spPr>
                  <a:xfrm flipH="1" flipV="1">
                    <a:off x="2336363" y="3717032"/>
                    <a:ext cx="1386111" cy="668294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Arrow Connector 41"/>
                  <p:cNvCxnSpPr/>
                  <p:nvPr/>
                </p:nvCxnSpPr>
                <p:spPr>
                  <a:xfrm flipH="1">
                    <a:off x="4067944" y="3717032"/>
                    <a:ext cx="1008112" cy="668294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59" name="Group 58"/>
                  <p:cNvGrpSpPr/>
                  <p:nvPr/>
                </p:nvGrpSpPr>
                <p:grpSpPr>
                  <a:xfrm>
                    <a:off x="-14030" y="2689951"/>
                    <a:ext cx="2498202" cy="2203376"/>
                    <a:chOff x="-14030" y="2689951"/>
                    <a:chExt cx="2498202" cy="2203376"/>
                  </a:xfrm>
                </p:grpSpPr>
                <p:grpSp>
                  <p:nvGrpSpPr>
                    <p:cNvPr id="66" name="Group 65"/>
                    <p:cNvGrpSpPr/>
                    <p:nvPr/>
                  </p:nvGrpSpPr>
                  <p:grpSpPr>
                    <a:xfrm>
                      <a:off x="-14030" y="2689951"/>
                      <a:ext cx="2498202" cy="2203376"/>
                      <a:chOff x="-14030" y="2694391"/>
                      <a:chExt cx="2498202" cy="2203376"/>
                    </a:xfrm>
                  </p:grpSpPr>
                  <p:sp>
                    <p:nvSpPr>
                      <p:cNvPr id="67" name="TextBox 66"/>
                      <p:cNvSpPr txBox="1"/>
                      <p:nvPr/>
                    </p:nvSpPr>
                    <p:spPr>
                      <a:xfrm rot="1313679">
                        <a:off x="1332044" y="2694391"/>
                        <a:ext cx="1152128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sv-SE" smtClean="0">
                            <a:solidFill>
                              <a:prstClr val="black"/>
                            </a:solidFill>
                          </a:rPr>
                          <a:t>MB16SS</a:t>
                        </a:r>
                        <a:endParaRPr lang="sv-SE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grpSp>
                    <p:nvGrpSpPr>
                      <p:cNvPr id="68" name="Group 67"/>
                      <p:cNvGrpSpPr/>
                      <p:nvPr/>
                    </p:nvGrpSpPr>
                    <p:grpSpPr>
                      <a:xfrm>
                        <a:off x="-14030" y="2951980"/>
                        <a:ext cx="2350393" cy="1945787"/>
                        <a:chOff x="277202" y="2775186"/>
                        <a:chExt cx="2350393" cy="1945787"/>
                      </a:xfrm>
                    </p:grpSpPr>
                    <p:grpSp>
                      <p:nvGrpSpPr>
                        <p:cNvPr id="69" name="Group 68"/>
                        <p:cNvGrpSpPr/>
                        <p:nvPr/>
                      </p:nvGrpSpPr>
                      <p:grpSpPr>
                        <a:xfrm>
                          <a:off x="647083" y="2775186"/>
                          <a:ext cx="1980512" cy="1661926"/>
                          <a:chOff x="683568" y="2908361"/>
                          <a:chExt cx="1980512" cy="1661926"/>
                        </a:xfrm>
                      </p:grpSpPr>
                      <p:sp>
                        <p:nvSpPr>
                          <p:cNvPr id="75" name="Rectangle 74"/>
                          <p:cNvSpPr/>
                          <p:nvPr/>
                        </p:nvSpPr>
                        <p:spPr>
                          <a:xfrm rot="1288476">
                            <a:off x="1310201" y="2908361"/>
                            <a:ext cx="1238706" cy="864096"/>
                          </a:xfrm>
                          <a:prstGeom prst="rect">
                            <a:avLst/>
                          </a:prstGeom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sv-SE">
                              <a:solidFill>
                                <a:prstClr val="white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6" name="Rectangle 75"/>
                          <p:cNvSpPr/>
                          <p:nvPr/>
                        </p:nvSpPr>
                        <p:spPr>
                          <a:xfrm rot="1283419">
                            <a:off x="1257689" y="3794392"/>
                            <a:ext cx="941905" cy="252171"/>
                          </a:xfrm>
                          <a:prstGeom prst="rect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2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sv-SE">
                              <a:solidFill>
                                <a:prstClr val="black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7" name="Right Triangle 76"/>
                          <p:cNvSpPr/>
                          <p:nvPr/>
                        </p:nvSpPr>
                        <p:spPr>
                          <a:xfrm>
                            <a:off x="1021494" y="3862295"/>
                            <a:ext cx="1241540" cy="479412"/>
                          </a:xfrm>
                          <a:prstGeom prst="rtTriangle">
                            <a:avLst/>
                          </a:prstGeom>
                        </p:spPr>
                        <p:style>
                          <a:lnRef idx="0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3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sv-SE">
                              <a:solidFill>
                                <a:prstClr val="white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8" name="Rectangle 77"/>
                          <p:cNvSpPr/>
                          <p:nvPr/>
                        </p:nvSpPr>
                        <p:spPr>
                          <a:xfrm>
                            <a:off x="683568" y="4437112"/>
                            <a:ext cx="1980512" cy="133175"/>
                          </a:xfrm>
                          <a:prstGeom prst="rect">
                            <a:avLst/>
                          </a:prstGeom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sv-SE">
                              <a:solidFill>
                                <a:prstClr val="white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0" name="Group 69"/>
                        <p:cNvGrpSpPr/>
                        <p:nvPr/>
                      </p:nvGrpSpPr>
                      <p:grpSpPr>
                        <a:xfrm>
                          <a:off x="1335049" y="3942021"/>
                          <a:ext cx="714214" cy="382880"/>
                          <a:chOff x="1335049" y="3942021"/>
                          <a:chExt cx="714214" cy="382880"/>
                        </a:xfrm>
                      </p:grpSpPr>
                      <p:sp>
                        <p:nvSpPr>
                          <p:cNvPr id="73" name="Arc 72"/>
                          <p:cNvSpPr/>
                          <p:nvPr/>
                        </p:nvSpPr>
                        <p:spPr>
                          <a:xfrm rot="14525596">
                            <a:off x="1635994" y="4038313"/>
                            <a:ext cx="324428" cy="248748"/>
                          </a:xfrm>
                          <a:prstGeom prst="arc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sv-SE">
                              <a:solidFill>
                                <a:prstClr val="black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4" name="TextBox 73"/>
                          <p:cNvSpPr txBox="1"/>
                          <p:nvPr/>
                        </p:nvSpPr>
                        <p:spPr>
                          <a:xfrm>
                            <a:off x="1335049" y="3942021"/>
                            <a:ext cx="714214" cy="307777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r>
                              <a:rPr lang="sv-SE" sz="1400" smtClean="0">
                                <a:solidFill>
                                  <a:srgbClr val="FF0000"/>
                                </a:solidFill>
                              </a:rPr>
                              <a:t>18˚</a:t>
                            </a:r>
                            <a:endParaRPr lang="sv-SE" sz="1400">
                              <a:solidFill>
                                <a:srgbClr val="FF0000"/>
                              </a:solidFill>
                            </a:endParaRPr>
                          </a:p>
                        </p:txBody>
                      </p:sp>
                    </p:grpSp>
                    <p:sp>
                      <p:nvSpPr>
                        <p:cNvPr id="71" name="TextBox 70"/>
                        <p:cNvSpPr txBox="1"/>
                        <p:nvPr/>
                      </p:nvSpPr>
                      <p:spPr>
                        <a:xfrm>
                          <a:off x="277202" y="3814937"/>
                          <a:ext cx="805497" cy="307776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sv-SE" sz="1400" smtClean="0">
                              <a:solidFill>
                                <a:prstClr val="black"/>
                              </a:solidFill>
                            </a:rPr>
                            <a:t>Wedge</a:t>
                          </a:r>
                          <a:endParaRPr lang="sv-SE" sz="14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72" name="TextBox 71"/>
                        <p:cNvSpPr txBox="1"/>
                        <p:nvPr/>
                      </p:nvSpPr>
                      <p:spPr>
                        <a:xfrm>
                          <a:off x="1199089" y="4413196"/>
                          <a:ext cx="930303" cy="30777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sv-SE" sz="1400" smtClean="0">
                              <a:solidFill>
                                <a:prstClr val="black"/>
                              </a:solidFill>
                            </a:rPr>
                            <a:t>Table</a:t>
                          </a:r>
                          <a:endParaRPr lang="sv-SE" sz="14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79" name="Group 78"/>
                    <p:cNvGrpSpPr/>
                    <p:nvPr/>
                  </p:nvGrpSpPr>
                  <p:grpSpPr>
                    <a:xfrm>
                      <a:off x="1517462" y="3136528"/>
                      <a:ext cx="648579" cy="610586"/>
                      <a:chOff x="1517462" y="3140968"/>
                      <a:chExt cx="648579" cy="610586"/>
                    </a:xfrm>
                  </p:grpSpPr>
                  <p:cxnSp>
                    <p:nvCxnSpPr>
                      <p:cNvPr id="80" name="Straight Connector 79"/>
                      <p:cNvCxnSpPr/>
                      <p:nvPr/>
                    </p:nvCxnSpPr>
                    <p:spPr>
                      <a:xfrm>
                        <a:off x="1684903" y="3140968"/>
                        <a:ext cx="481138" cy="24306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1" name="Straight Connector 80"/>
                      <p:cNvCxnSpPr/>
                      <p:nvPr/>
                    </p:nvCxnSpPr>
                    <p:spPr>
                      <a:xfrm>
                        <a:off x="1660965" y="3218939"/>
                        <a:ext cx="481138" cy="24306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2" name="Straight Connector 81"/>
                      <p:cNvCxnSpPr/>
                      <p:nvPr/>
                    </p:nvCxnSpPr>
                    <p:spPr>
                      <a:xfrm>
                        <a:off x="1619387" y="3281332"/>
                        <a:ext cx="481138" cy="24306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3" name="Straight Connector 82"/>
                      <p:cNvCxnSpPr/>
                      <p:nvPr/>
                    </p:nvCxnSpPr>
                    <p:spPr>
                      <a:xfrm>
                        <a:off x="1595050" y="3363740"/>
                        <a:ext cx="481138" cy="24306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" name="Straight Connector 83"/>
                      <p:cNvCxnSpPr/>
                      <p:nvPr/>
                    </p:nvCxnSpPr>
                    <p:spPr>
                      <a:xfrm>
                        <a:off x="1554047" y="3444019"/>
                        <a:ext cx="481138" cy="24306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" name="Straight Connector 84"/>
                      <p:cNvCxnSpPr/>
                      <p:nvPr/>
                    </p:nvCxnSpPr>
                    <p:spPr>
                      <a:xfrm>
                        <a:off x="1517462" y="3508494"/>
                        <a:ext cx="481138" cy="24306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sp>
                <p:nvSpPr>
                  <p:cNvPr id="14336" name="TextBox 14335"/>
                  <p:cNvSpPr txBox="1"/>
                  <p:nvPr/>
                </p:nvSpPr>
                <p:spPr>
                  <a:xfrm rot="19591381">
                    <a:off x="3858552" y="3455562"/>
                    <a:ext cx="2016224" cy="41514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sv-SE" smtClean="0">
                        <a:solidFill>
                          <a:srgbClr val="FF0000"/>
                        </a:solidFill>
                      </a:rPr>
                      <a:t>  N beam</a:t>
                    </a:r>
                    <a:endParaRPr lang="sv-SE">
                      <a:solidFill>
                        <a:srgbClr val="FF0000"/>
                      </a:solidFill>
                    </a:endParaRPr>
                  </a:p>
                </p:txBody>
              </p:sp>
            </p:grpSp>
            <p:sp>
              <p:nvSpPr>
                <p:cNvPr id="27" name="TextBox 26"/>
                <p:cNvSpPr txBox="1"/>
                <p:nvPr/>
              </p:nvSpPr>
              <p:spPr>
                <a:xfrm rot="1303629">
                  <a:off x="773570" y="5135001"/>
                  <a:ext cx="1678688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v-SE" sz="1200" smtClean="0">
                      <a:solidFill>
                        <a:prstClr val="black"/>
                      </a:solidFill>
                    </a:rPr>
                    <a:t>Goniometer</a:t>
                  </a:r>
                  <a:endParaRPr lang="sv-SE">
                    <a:solidFill>
                      <a:prstClr val="black"/>
                    </a:solidFill>
                  </a:endParaRPr>
                </a:p>
              </p:txBody>
            </p:sp>
          </p:grpSp>
          <p:cxnSp>
            <p:nvCxnSpPr>
              <p:cNvPr id="14341" name="Straight Connector 14340"/>
              <p:cNvCxnSpPr/>
              <p:nvPr/>
            </p:nvCxnSpPr>
            <p:spPr>
              <a:xfrm>
                <a:off x="2134886" y="5513573"/>
                <a:ext cx="17578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diamond"/>
                <a:tailEnd type="diamon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346" name="TextBox 14345"/>
            <p:cNvSpPr txBox="1"/>
            <p:nvPr/>
          </p:nvSpPr>
          <p:spPr>
            <a:xfrm>
              <a:off x="2480329" y="5216249"/>
              <a:ext cx="1319589" cy="33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600" smtClean="0">
                  <a:solidFill>
                    <a:prstClr val="black"/>
                  </a:solidFill>
                </a:rPr>
                <a:t>2.3m</a:t>
              </a:r>
              <a:endParaRPr lang="sv-SE" sz="1600">
                <a:solidFill>
                  <a:prstClr val="black"/>
                </a:solidFill>
              </a:endParaRPr>
            </a:p>
          </p:txBody>
        </p:sp>
      </p:grpSp>
      <p:sp>
        <p:nvSpPr>
          <p:cNvPr id="14" name="Arc 13"/>
          <p:cNvSpPr/>
          <p:nvPr/>
        </p:nvSpPr>
        <p:spPr>
          <a:xfrm rot="1708333">
            <a:off x="6037975" y="2181808"/>
            <a:ext cx="735799" cy="730205"/>
          </a:xfrm>
          <a:prstGeom prst="arc">
            <a:avLst>
              <a:gd name="adj1" fmla="val 16200000"/>
              <a:gd name="adj2" fmla="val 5332149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0" y="3361694"/>
            <a:ext cx="4716016" cy="3430196"/>
            <a:chOff x="0" y="3361694"/>
            <a:chExt cx="4716016" cy="3430196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0"/>
            <a:stretch/>
          </p:blipFill>
          <p:spPr bwMode="auto">
            <a:xfrm>
              <a:off x="0" y="3361694"/>
              <a:ext cx="4716016" cy="3163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" name="TextBox 59"/>
            <p:cNvSpPr txBox="1"/>
            <p:nvPr/>
          </p:nvSpPr>
          <p:spPr>
            <a:xfrm>
              <a:off x="1979712" y="6453336"/>
              <a:ext cx="13498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smtClean="0">
                  <a:solidFill>
                    <a:prstClr val="black"/>
                  </a:solidFill>
                </a:rPr>
                <a:t>3D concept</a:t>
              </a:r>
              <a:endParaRPr lang="sv-SE" sz="1600" i="1">
                <a:solidFill>
                  <a:prstClr val="black"/>
                </a:solidFill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7221069" y="3180819"/>
            <a:ext cx="883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smtClean="0">
                <a:solidFill>
                  <a:prstClr val="black"/>
                </a:solidFill>
              </a:rPr>
              <a:t>sample</a:t>
            </a:r>
            <a:endParaRPr lang="sv-SE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99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Multi-Blade demonstrator</a:t>
            </a:r>
            <a:r>
              <a:rPr lang="en-US" smtClean="0"/>
              <a:t/>
            </a:r>
            <a:br>
              <a:rPr lang="en-US" smtClean="0"/>
            </a:br>
            <a:r>
              <a:rPr lang="en-US" sz="2400" smtClean="0"/>
              <a:t>MB16SS and test at RAL</a:t>
            </a:r>
            <a:endParaRPr lang="sv-SE" sz="180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688405"/>
            <a:ext cx="2466329" cy="1812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494" y="1455506"/>
            <a:ext cx="3672408" cy="2866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95535" y="1706374"/>
            <a:ext cx="1800200" cy="2010658"/>
            <a:chOff x="395535" y="1502752"/>
            <a:chExt cx="1800200" cy="201065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430899" y="1467388"/>
              <a:ext cx="1729471" cy="18002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827584" y="3174856"/>
              <a:ext cx="12961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600" i="1" smtClean="0">
                  <a:solidFill>
                    <a:prstClr val="black"/>
                  </a:solidFill>
                </a:rPr>
                <a:t>BNi mask</a:t>
              </a:r>
              <a:endParaRPr lang="sv-SE" sz="1600" i="1">
                <a:solidFill>
                  <a:prstClr val="black"/>
                </a:solidFill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29" y="3835723"/>
            <a:ext cx="3704115" cy="293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lowchart: Process 5"/>
          <p:cNvSpPr/>
          <p:nvPr/>
        </p:nvSpPr>
        <p:spPr>
          <a:xfrm>
            <a:off x="4860032" y="4437112"/>
            <a:ext cx="3816424" cy="1944216"/>
          </a:xfrm>
          <a:prstGeom prst="flowChartProcess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mtClean="0">
                <a:solidFill>
                  <a:schemeClr val="tx1"/>
                </a:solidFill>
              </a:rPr>
              <a:t>Tests in real Reflectometry environment (CRISP) successful </a:t>
            </a:r>
          </a:p>
          <a:p>
            <a:endParaRPr lang="en-US" smtClean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mtClean="0">
                <a:solidFill>
                  <a:schemeClr val="tx1"/>
                </a:solidFill>
              </a:rPr>
              <a:t> Scientific results well reproduced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mtClean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mtClean="0">
                <a:solidFill>
                  <a:schemeClr val="tx1"/>
                </a:solidFill>
              </a:rPr>
              <a:t>Ready to up-scale for ESTIA/FREIA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46912" y="6520259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32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179512" y="1388216"/>
            <a:ext cx="6469400" cy="4000598"/>
            <a:chOff x="107504" y="2832062"/>
            <a:chExt cx="6469400" cy="400059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2937848"/>
              <a:ext cx="5000192" cy="3894812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H="1">
              <a:off x="4656708" y="4390591"/>
              <a:ext cx="936104" cy="5167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31" idx="3"/>
            </p:cNvCxnSpPr>
            <p:nvPr/>
          </p:nvCxnSpPr>
          <p:spPr>
            <a:xfrm>
              <a:off x="3005399" y="3016728"/>
              <a:ext cx="552417" cy="67943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141303" y="2832062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mtClean="0">
                  <a:solidFill>
                    <a:srgbClr val="FF0000"/>
                  </a:solidFill>
                </a:rPr>
                <a:t>CSPEC</a:t>
              </a:r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545145" y="4205925"/>
              <a:ext cx="10317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mtClean="0">
                  <a:solidFill>
                    <a:srgbClr val="FF0000"/>
                  </a:solidFill>
                </a:rPr>
                <a:t>T-REX</a:t>
              </a:r>
              <a:endParaRPr lang="sv-SE">
                <a:solidFill>
                  <a:srgbClr val="FF0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Multi-Grid</a:t>
            </a:r>
            <a:r>
              <a:rPr lang="en-US"/>
              <a:t/>
            </a:r>
            <a:br>
              <a:rPr lang="en-US"/>
            </a:br>
            <a:r>
              <a:rPr lang="en-US" sz="2400" smtClean="0"/>
              <a:t>Multi-Grid </a:t>
            </a:r>
            <a:r>
              <a:rPr lang="en-US" sz="2400"/>
              <a:t>detector technology for ESS instruments</a:t>
            </a:r>
            <a:endParaRPr lang="en-US" sz="180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129425"/>
              </p:ext>
            </p:extLst>
          </p:nvPr>
        </p:nvGraphicFramePr>
        <p:xfrm>
          <a:off x="3487261" y="3537980"/>
          <a:ext cx="5333211" cy="3320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77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19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8350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4924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>
                        <a:ln>
                          <a:noFill/>
                        </a:ln>
                      </a:endParaRPr>
                    </a:p>
                  </a:txBody>
                  <a:tcPr>
                    <a:lnR w="12700" cmpd="sng"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smtClean="0">
                          <a:ln>
                            <a:noFill/>
                          </a:ln>
                        </a:rPr>
                        <a:t>CSPEC (cold)</a:t>
                      </a:r>
                      <a:endParaRPr lang="en-US" sz="1600">
                        <a:ln>
                          <a:noFill/>
                        </a:ln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n>
                            <a:noFill/>
                          </a:ln>
                        </a:rPr>
                        <a:t>T-REX (thermal/</a:t>
                      </a:r>
                      <a:r>
                        <a:rPr lang="en-US" sz="1600" dirty="0" err="1" smtClean="0">
                          <a:ln>
                            <a:noFill/>
                          </a:ln>
                        </a:rPr>
                        <a:t>bispectral</a:t>
                      </a:r>
                      <a:r>
                        <a:rPr lang="en-US" sz="1600" dirty="0" smtClean="0">
                          <a:ln>
                            <a:noFill/>
                          </a:ln>
                        </a:rPr>
                        <a:t>)</a:t>
                      </a:r>
                      <a:endParaRPr lang="en-US" sz="1600" dirty="0">
                        <a:ln>
                          <a:noFill/>
                        </a:ln>
                      </a:endParaRPr>
                    </a:p>
                  </a:txBody>
                  <a:tcPr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586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smtClean="0">
                          <a:ln>
                            <a:noFill/>
                          </a:ln>
                        </a:rPr>
                        <a:t>Sample-detector</a:t>
                      </a:r>
                      <a:r>
                        <a:rPr lang="en-US" sz="1600" baseline="0" smtClean="0">
                          <a:ln>
                            <a:noFill/>
                          </a:ln>
                        </a:rPr>
                        <a:t> distance</a:t>
                      </a:r>
                      <a:endParaRPr lang="en-US" sz="1600" smtClean="0">
                        <a:ln>
                          <a:noFill/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smtClean="0">
                          <a:ln>
                            <a:noFill/>
                          </a:ln>
                        </a:rPr>
                        <a:t>3.5m</a:t>
                      </a:r>
                      <a:endParaRPr lang="en-US" sz="1600">
                        <a:ln>
                          <a:noFill/>
                        </a:ln>
                      </a:endParaRPr>
                    </a:p>
                  </a:txBody>
                  <a:tcP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smtClean="0">
                          <a:ln>
                            <a:noFill/>
                          </a:ln>
                        </a:rPr>
                        <a:t>3m</a:t>
                      </a:r>
                      <a:endParaRPr lang="en-US" sz="1600">
                        <a:ln>
                          <a:noFill/>
                        </a:ln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586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smtClean="0">
                          <a:ln>
                            <a:noFill/>
                          </a:ln>
                        </a:rPr>
                        <a:t>Typical initial </a:t>
                      </a:r>
                      <a:r>
                        <a:rPr lang="en-US" sz="1600" err="1" smtClean="0">
                          <a:ln>
                            <a:noFill/>
                          </a:ln>
                        </a:rPr>
                        <a:t>λ</a:t>
                      </a:r>
                      <a:r>
                        <a:rPr lang="en-US" sz="1600" smtClean="0">
                          <a:ln>
                            <a:noFill/>
                          </a:ln>
                        </a:rPr>
                        <a:t>, </a:t>
                      </a:r>
                      <a:r>
                        <a:rPr lang="en-US" sz="1600" err="1" smtClean="0">
                          <a:ln>
                            <a:noFill/>
                          </a:ln>
                        </a:rPr>
                        <a:t>Å</a:t>
                      </a:r>
                      <a:r>
                        <a:rPr lang="en-US" sz="1600" smtClean="0">
                          <a:ln>
                            <a:noFill/>
                          </a:ln>
                        </a:rPr>
                        <a:t> (</a:t>
                      </a:r>
                      <a:r>
                        <a:rPr lang="en-US" sz="1600" err="1" smtClean="0">
                          <a:ln>
                            <a:noFill/>
                          </a:ln>
                        </a:rPr>
                        <a:t>meV</a:t>
                      </a:r>
                      <a:r>
                        <a:rPr lang="en-US" sz="1600" smtClean="0">
                          <a:ln>
                            <a:noFill/>
                          </a:ln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smtClean="0">
                          <a:ln>
                            <a:noFill/>
                          </a:ln>
                        </a:rPr>
                        <a:t>2 to 15 </a:t>
                      </a:r>
                      <a:r>
                        <a:rPr lang="en-US" sz="1600" err="1" smtClean="0">
                          <a:ln>
                            <a:noFill/>
                          </a:ln>
                        </a:rPr>
                        <a:t>Å</a:t>
                      </a:r>
                      <a:endParaRPr lang="en-US" sz="1600" smtClean="0">
                        <a:ln>
                          <a:noFill/>
                        </a:ln>
                      </a:endParaRPr>
                    </a:p>
                    <a:p>
                      <a:r>
                        <a:rPr lang="en-US" sz="1600" smtClean="0">
                          <a:ln>
                            <a:noFill/>
                          </a:ln>
                        </a:rPr>
                        <a:t>(20 to 0.36 </a:t>
                      </a:r>
                      <a:r>
                        <a:rPr lang="en-US" sz="1600" err="1" smtClean="0">
                          <a:ln>
                            <a:noFill/>
                          </a:ln>
                        </a:rPr>
                        <a:t>meV</a:t>
                      </a:r>
                      <a:r>
                        <a:rPr lang="en-US" sz="1600" smtClean="0">
                          <a:ln>
                            <a:noFill/>
                          </a:ln>
                        </a:rPr>
                        <a:t>)</a:t>
                      </a:r>
                      <a:endParaRPr lang="en-US" sz="1600">
                        <a:ln>
                          <a:noFill/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smtClean="0">
                          <a:ln>
                            <a:noFill/>
                          </a:ln>
                        </a:rPr>
                        <a:t>0.7</a:t>
                      </a:r>
                      <a:r>
                        <a:rPr lang="en-US" sz="1600" baseline="0" smtClean="0">
                          <a:ln>
                            <a:noFill/>
                          </a:ln>
                        </a:rPr>
                        <a:t> to 6.4 </a:t>
                      </a:r>
                      <a:r>
                        <a:rPr lang="en-US" sz="1600" baseline="0" err="1" smtClean="0">
                          <a:ln>
                            <a:noFill/>
                          </a:ln>
                        </a:rPr>
                        <a:t>Å</a:t>
                      </a:r>
                      <a:endParaRPr lang="en-US" sz="1600" baseline="0" smtClean="0">
                        <a:ln>
                          <a:noFill/>
                        </a:ln>
                      </a:endParaRPr>
                    </a:p>
                    <a:p>
                      <a:r>
                        <a:rPr lang="en-US" sz="1600" baseline="0" smtClean="0">
                          <a:ln>
                            <a:noFill/>
                          </a:ln>
                        </a:rPr>
                        <a:t>(160 to 2 </a:t>
                      </a:r>
                      <a:r>
                        <a:rPr lang="en-US" sz="1600" baseline="0" err="1" smtClean="0">
                          <a:ln>
                            <a:noFill/>
                          </a:ln>
                        </a:rPr>
                        <a:t>meV</a:t>
                      </a:r>
                      <a:r>
                        <a:rPr lang="en-US" sz="1600" baseline="0" smtClean="0">
                          <a:ln>
                            <a:noFill/>
                          </a:ln>
                        </a:rPr>
                        <a:t>)</a:t>
                      </a:r>
                      <a:endParaRPr lang="en-US" sz="1600">
                        <a:ln>
                          <a:noFill/>
                        </a:ln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414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smtClean="0">
                          <a:ln>
                            <a:noFill/>
                          </a:ln>
                        </a:rPr>
                        <a:t>Detector coverage,</a:t>
                      </a:r>
                      <a:r>
                        <a:rPr lang="en-US" sz="1600" baseline="0" smtClean="0">
                          <a:ln>
                            <a:noFill/>
                          </a:ln>
                        </a:rPr>
                        <a:t> </a:t>
                      </a:r>
                      <a:r>
                        <a:rPr lang="en-US" sz="1600" baseline="0" err="1" smtClean="0">
                          <a:ln>
                            <a:noFill/>
                          </a:ln>
                        </a:rPr>
                        <a:t>deg</a:t>
                      </a:r>
                      <a:endParaRPr lang="en-US" sz="1600" smtClean="0">
                        <a:ln>
                          <a:noFill/>
                        </a:ln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smtClean="0">
                        <a:ln>
                          <a:noFill/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smtClean="0">
                          <a:ln>
                            <a:noFill/>
                          </a:ln>
                        </a:rPr>
                        <a:t>-30 to 140</a:t>
                      </a:r>
                    </a:p>
                    <a:p>
                      <a:r>
                        <a:rPr lang="en-US" sz="1600" smtClean="0">
                          <a:ln>
                            <a:noFill/>
                          </a:ln>
                        </a:rPr>
                        <a:t>+-26</a:t>
                      </a:r>
                    </a:p>
                    <a:p>
                      <a:endParaRPr lang="en-US" sz="1600">
                        <a:ln>
                          <a:noFill/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smtClean="0">
                          <a:ln>
                            <a:noFill/>
                          </a:ln>
                        </a:rPr>
                        <a:t>-30 to 150</a:t>
                      </a:r>
                    </a:p>
                    <a:p>
                      <a:r>
                        <a:rPr lang="en-US" sz="1600" smtClean="0">
                          <a:ln>
                            <a:noFill/>
                          </a:ln>
                        </a:rPr>
                        <a:t>-15 to +25</a:t>
                      </a:r>
                    </a:p>
                    <a:p>
                      <a:endParaRPr lang="en-US" sz="1600">
                        <a:ln>
                          <a:noFill/>
                        </a:ln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586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smtClean="0">
                          <a:ln>
                            <a:noFill/>
                          </a:ln>
                        </a:rPr>
                        <a:t>Detector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smtClean="0">
                          <a:ln>
                            <a:noFill/>
                          </a:ln>
                        </a:rPr>
                        <a:t>29m2</a:t>
                      </a:r>
                      <a:endParaRPr lang="en-US" sz="1600">
                        <a:ln>
                          <a:noFill/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n>
                            <a:noFill/>
                          </a:ln>
                        </a:rPr>
                        <a:t>21m2</a:t>
                      </a:r>
                      <a:endParaRPr lang="en-US" sz="1600" dirty="0">
                        <a:ln>
                          <a:noFill/>
                        </a:ln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16" name="Picture 15" descr="ILL-web-png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3797" y="1865177"/>
            <a:ext cx="484978" cy="45818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5110165" y="1861695"/>
            <a:ext cx="3446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mtClean="0">
                <a:solidFill>
                  <a:prstClr val="black"/>
                </a:solidFill>
              </a:rPr>
              <a:t>The Multi-Grid technology will be used in the spectrometers: </a:t>
            </a:r>
            <a:r>
              <a:rPr lang="sv-SE" b="1" smtClean="0">
                <a:solidFill>
                  <a:prstClr val="black"/>
                </a:solidFill>
              </a:rPr>
              <a:t>CSPEC</a:t>
            </a:r>
            <a:r>
              <a:rPr lang="sv-SE" smtClean="0">
                <a:solidFill>
                  <a:prstClr val="black"/>
                </a:solidFill>
              </a:rPr>
              <a:t> and </a:t>
            </a:r>
            <a:r>
              <a:rPr lang="sv-SE" b="1" smtClean="0">
                <a:solidFill>
                  <a:prstClr val="black"/>
                </a:solidFill>
              </a:rPr>
              <a:t>T-REX</a:t>
            </a:r>
            <a:endParaRPr lang="sv-SE" b="1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5494777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smtClean="0">
                <a:solidFill>
                  <a:prstClr val="black"/>
                </a:solidFill>
              </a:rPr>
              <a:t>Instruments layout at ESS</a:t>
            </a:r>
            <a:endParaRPr lang="sv-SE" sz="1600" i="1">
              <a:solidFill>
                <a:prstClr val="black"/>
              </a:solidFill>
            </a:endParaRPr>
          </a:p>
        </p:txBody>
      </p:sp>
      <p:pic>
        <p:nvPicPr>
          <p:cNvPr id="18" name="Picture 16" descr="Image result for brightness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812" y="1494002"/>
            <a:ext cx="1345563" cy="33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20272" y="6525344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88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smtClean="0"/>
              <a:t>Multi-Grid</a:t>
            </a:r>
            <a:r>
              <a:rPr lang="sv-SE" smtClean="0"/>
              <a:t/>
            </a:r>
            <a:br>
              <a:rPr lang="sv-SE" smtClean="0"/>
            </a:br>
            <a:r>
              <a:rPr lang="sv-SE" sz="2400" smtClean="0"/>
              <a:t>How it works: The Grid</a:t>
            </a:r>
            <a:endParaRPr lang="sv-SE" sz="4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46912" y="6520259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99651"/>
            <a:ext cx="4464496" cy="2626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21797" y="5356373"/>
            <a:ext cx="35502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Layer thicknesses for cold spectrometer optimization used at MG.CNCS and applies to CSPEC(16 blades):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7 blades 0.5</a:t>
            </a:r>
            <a:r>
              <a:rPr lang="en-US" sz="1400" dirty="0">
                <a:solidFill>
                  <a:srgbClr val="FF0000"/>
                </a:solidFill>
              </a:rPr>
              <a:t>μ</a:t>
            </a:r>
            <a:r>
              <a:rPr lang="en-US" sz="1400" dirty="0" smtClean="0">
                <a:solidFill>
                  <a:srgbClr val="FF0000"/>
                </a:solidFill>
              </a:rPr>
              <a:t>m</a:t>
            </a:r>
            <a:r>
              <a:rPr lang="en-US" sz="1400" dirty="0">
                <a:solidFill>
                  <a:srgbClr val="FF0000"/>
                </a:solidFill>
              </a:rPr>
              <a:t>, </a:t>
            </a:r>
          </a:p>
          <a:p>
            <a:r>
              <a:rPr lang="en-US" sz="1400" dirty="0" smtClean="0">
                <a:solidFill>
                  <a:srgbClr val="0000FF"/>
                </a:solidFill>
              </a:rPr>
              <a:t>7 blades 1.0</a:t>
            </a:r>
            <a:r>
              <a:rPr lang="en-US" sz="1400" dirty="0">
                <a:solidFill>
                  <a:srgbClr val="0000FF"/>
                </a:solidFill>
              </a:rPr>
              <a:t>μ</a:t>
            </a:r>
            <a:r>
              <a:rPr lang="en-US" sz="1400" dirty="0" smtClean="0">
                <a:solidFill>
                  <a:srgbClr val="0000FF"/>
                </a:solidFill>
              </a:rPr>
              <a:t>m</a:t>
            </a:r>
            <a:r>
              <a:rPr lang="en-US" sz="1400" dirty="0">
                <a:solidFill>
                  <a:srgbClr val="0000FF"/>
                </a:solidFill>
              </a:rPr>
              <a:t>, </a:t>
            </a:r>
          </a:p>
          <a:p>
            <a:r>
              <a:rPr lang="en-US" sz="1400" dirty="0">
                <a:solidFill>
                  <a:srgbClr val="008000"/>
                </a:solidFill>
              </a:rPr>
              <a:t>3 blades </a:t>
            </a:r>
            <a:r>
              <a:rPr lang="en-US" sz="1400" dirty="0" smtClean="0">
                <a:solidFill>
                  <a:srgbClr val="008000"/>
                </a:solidFill>
              </a:rPr>
              <a:t>1.5μm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36096" y="5643245"/>
            <a:ext cx="316894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For thermal optimization 20 blades total:</a:t>
            </a:r>
          </a:p>
          <a:p>
            <a:r>
              <a:rPr lang="en-US" sz="1400" dirty="0">
                <a:solidFill>
                  <a:srgbClr val="FF0000"/>
                </a:solidFill>
              </a:rPr>
              <a:t>4</a:t>
            </a:r>
            <a:r>
              <a:rPr lang="en-US" sz="1400" dirty="0" smtClean="0">
                <a:solidFill>
                  <a:srgbClr val="FF0000"/>
                </a:solidFill>
              </a:rPr>
              <a:t> blades 1.0μm</a:t>
            </a:r>
            <a:r>
              <a:rPr lang="en-US" sz="1400" dirty="0">
                <a:solidFill>
                  <a:srgbClr val="FF0000"/>
                </a:solidFill>
              </a:rPr>
              <a:t>, </a:t>
            </a:r>
          </a:p>
          <a:p>
            <a:r>
              <a:rPr lang="en-US" sz="1400" dirty="0" smtClean="0">
                <a:solidFill>
                  <a:srgbClr val="0000FF"/>
                </a:solidFill>
              </a:rPr>
              <a:t>10 blades 1.25μm</a:t>
            </a:r>
            <a:r>
              <a:rPr lang="en-US" sz="1400" dirty="0">
                <a:solidFill>
                  <a:srgbClr val="0000FF"/>
                </a:solidFill>
              </a:rPr>
              <a:t>, </a:t>
            </a:r>
          </a:p>
          <a:p>
            <a:r>
              <a:rPr lang="en-US" sz="1400" dirty="0">
                <a:solidFill>
                  <a:srgbClr val="008000"/>
                </a:solidFill>
              </a:rPr>
              <a:t>6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en-US" sz="1400" dirty="0">
                <a:solidFill>
                  <a:srgbClr val="008000"/>
                </a:solidFill>
              </a:rPr>
              <a:t>blades </a:t>
            </a:r>
            <a:r>
              <a:rPr lang="en-US" sz="1400" dirty="0" smtClean="0">
                <a:solidFill>
                  <a:srgbClr val="008000"/>
                </a:solidFill>
              </a:rPr>
              <a:t>2.0μm.</a:t>
            </a:r>
            <a:endParaRPr lang="en-US" sz="1400" dirty="0">
              <a:solidFill>
                <a:srgbClr val="008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56176" y="5085184"/>
            <a:ext cx="154882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i="1" dirty="0" smtClean="0">
                <a:solidFill>
                  <a:prstClr val="black"/>
                </a:solidFill>
              </a:rPr>
              <a:t>Column assembly</a:t>
            </a:r>
            <a:endParaRPr lang="sv-SE" sz="1500" i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64084" y="4941168"/>
            <a:ext cx="53976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 dirty="0" smtClean="0">
                <a:solidFill>
                  <a:prstClr val="black"/>
                </a:solidFill>
              </a:rPr>
              <a:t>Grid</a:t>
            </a:r>
            <a:endParaRPr lang="sv-SE" sz="1500" i="1" dirty="0">
              <a:solidFill>
                <a:prstClr val="black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814898" y="1988840"/>
            <a:ext cx="4148459" cy="3732410"/>
            <a:chOff x="4769875" y="1578090"/>
            <a:chExt cx="4148459" cy="3732410"/>
          </a:xfrm>
        </p:grpSpPr>
        <p:pic>
          <p:nvPicPr>
            <p:cNvPr id="1026" name="Picture 2" descr="M:\MG_photos\MG_24\2016_02_14\DSCF0313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9875" y="1578090"/>
              <a:ext cx="4148459" cy="3111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Down Arrow 2"/>
            <p:cNvSpPr/>
            <p:nvPr/>
          </p:nvSpPr>
          <p:spPr>
            <a:xfrm rot="11573569">
              <a:off x="5110890" y="4017267"/>
              <a:ext cx="151168" cy="1004700"/>
            </a:xfrm>
            <a:prstGeom prst="downArrow">
              <a:avLst/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prstClr val="white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964641" y="4941168"/>
              <a:ext cx="5760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b="1" smtClean="0">
                  <a:solidFill>
                    <a:srgbClr val="C00000"/>
                  </a:solidFill>
                </a:rPr>
                <a:t>n</a:t>
              </a:r>
              <a:endParaRPr lang="sv-SE" b="1">
                <a:solidFill>
                  <a:srgbClr val="C00000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51520" y="1484784"/>
            <a:ext cx="8291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sv-SE" dirty="0" smtClean="0">
                <a:solidFill>
                  <a:prstClr val="black"/>
                </a:solidFill>
              </a:rPr>
              <a:t>Invented </a:t>
            </a:r>
            <a:r>
              <a:rPr lang="sv-SE" dirty="0">
                <a:solidFill>
                  <a:prstClr val="black"/>
                </a:solidFill>
              </a:rPr>
              <a:t>by the ILL </a:t>
            </a:r>
            <a:r>
              <a:rPr lang="sv-SE" dirty="0" smtClean="0">
                <a:solidFill>
                  <a:prstClr val="black"/>
                </a:solidFill>
              </a:rPr>
              <a:t>                  and </a:t>
            </a:r>
            <a:r>
              <a:rPr lang="sv-SE" dirty="0" smtClean="0">
                <a:solidFill>
                  <a:prstClr val="black"/>
                </a:solidFill>
              </a:rPr>
              <a:t>jointly </a:t>
            </a:r>
            <a:r>
              <a:rPr lang="sv-SE" dirty="0">
                <a:solidFill>
                  <a:prstClr val="black"/>
                </a:solidFill>
              </a:rPr>
              <a:t>developed by the </a:t>
            </a:r>
            <a:r>
              <a:rPr lang="sv-SE" dirty="0" smtClean="0">
                <a:solidFill>
                  <a:prstClr val="black"/>
                </a:solidFill>
              </a:rPr>
              <a:t>ILL and </a:t>
            </a:r>
            <a:r>
              <a:rPr lang="sv-SE" dirty="0">
                <a:solidFill>
                  <a:prstClr val="black"/>
                </a:solidFill>
              </a:rPr>
              <a:t>ESS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0680" y="1484784"/>
            <a:ext cx="631160" cy="5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75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smtClean="0"/>
              <a:t>Multi-Grid</a:t>
            </a:r>
            <a:r>
              <a:rPr lang="sv-SE" smtClean="0"/>
              <a:t/>
            </a:r>
            <a:br>
              <a:rPr lang="sv-SE" smtClean="0"/>
            </a:br>
            <a:r>
              <a:rPr lang="sv-SE" sz="2400" smtClean="0"/>
              <a:t>How it works: column assembly</a:t>
            </a:r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20272" y="6520259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104" y="1510151"/>
            <a:ext cx="5645696" cy="5336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275856" y="1408413"/>
            <a:ext cx="576064" cy="580427"/>
            <a:chOff x="3563888" y="1336405"/>
            <a:chExt cx="576064" cy="580427"/>
          </a:xfrm>
        </p:grpSpPr>
        <p:sp>
          <p:nvSpPr>
            <p:cNvPr id="3" name="Down Arrow 2"/>
            <p:cNvSpPr/>
            <p:nvPr/>
          </p:nvSpPr>
          <p:spPr>
            <a:xfrm>
              <a:off x="3563888" y="1412776"/>
              <a:ext cx="144016" cy="50405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635896" y="1336405"/>
              <a:ext cx="504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b="1" smtClean="0">
                  <a:solidFill>
                    <a:srgbClr val="1F497D">
                      <a:lumMod val="60000"/>
                      <a:lumOff val="40000"/>
                    </a:srgbClr>
                  </a:solidFill>
                </a:rPr>
                <a:t>n</a:t>
              </a:r>
              <a:endParaRPr lang="sv-SE" b="1">
                <a:solidFill>
                  <a:srgbClr val="1F497D">
                    <a:lumMod val="60000"/>
                    <a:lumOff val="40000"/>
                  </a:srgbClr>
                </a:solidFill>
              </a:endParaRPr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477210"/>
            <a:ext cx="8888818" cy="5369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Outline</a:t>
            </a:r>
            <a:endParaRPr lang="sv-SE"/>
          </a:p>
        </p:txBody>
      </p:sp>
      <p:sp>
        <p:nvSpPr>
          <p:cNvPr id="5" name="TextBox 4"/>
          <p:cNvSpPr txBox="1"/>
          <p:nvPr/>
        </p:nvSpPr>
        <p:spPr>
          <a:xfrm>
            <a:off x="70992" y="1469097"/>
            <a:ext cx="907300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u="sng" smtClean="0"/>
              <a:t>Intro to the ESS DG Mechanical and Technical Teams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smtClean="0"/>
              <a:t>Scope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smtClean="0"/>
              <a:t>Teams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smtClean="0"/>
              <a:t>Facilities and capabilities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smtClean="0"/>
          </a:p>
          <a:p>
            <a:r>
              <a:rPr lang="en-US" sz="2000" b="1" i="1" u="sng" smtClean="0"/>
              <a:t>The work so far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smtClean="0"/>
              <a:t>Multi-Grid development for CSPEC and T-REX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smtClean="0"/>
              <a:t>Multi-Blade development for ESTIA and FREIA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err="1" smtClean="0"/>
              <a:t>Gd</a:t>
            </a:r>
            <a:r>
              <a:rPr lang="en-US" sz="2000" smtClean="0"/>
              <a:t>-GEM detector for NMX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err="1" smtClean="0"/>
              <a:t>SoNDe</a:t>
            </a:r>
            <a:r>
              <a:rPr lang="en-US" sz="2000" smtClean="0"/>
              <a:t> detector for SKADI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smtClean="0"/>
              <a:t>Macro-Structure B10 based test detectors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smtClean="0"/>
              <a:t>3D printing availability</a:t>
            </a:r>
          </a:p>
          <a:p>
            <a:endParaRPr lang="en-US" sz="2000" smtClean="0"/>
          </a:p>
          <a:p>
            <a:r>
              <a:rPr lang="en-US" sz="2000" b="1" i="1" u="sng" smtClean="0"/>
              <a:t>Next steps</a:t>
            </a:r>
            <a:endParaRPr lang="en-US" sz="2000" smtClean="0"/>
          </a:p>
          <a:p>
            <a:endParaRPr lang="en-US" sz="2000" b="1" i="1" u="sng" smtClean="0"/>
          </a:p>
          <a:p>
            <a:r>
              <a:rPr lang="en-US" sz="2000" b="1" i="1" u="sng" smtClean="0"/>
              <a:t>Conclusion</a:t>
            </a:r>
          </a:p>
          <a:p>
            <a:endParaRPr lang="en-US" sz="20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1717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C:\Users\isaaklhiguera\Pictures\Catia Screenshots\MG\MG24\vessel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5771" y="1492590"/>
            <a:ext cx="3529702" cy="216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smtClean="0"/>
              <a:t>Multi-Grid demonstrator</a:t>
            </a:r>
            <a:r>
              <a:rPr lang="sv-SE" smtClean="0"/>
              <a:t/>
            </a:r>
            <a:br>
              <a:rPr lang="sv-SE" smtClean="0"/>
            </a:br>
            <a:r>
              <a:rPr lang="sv-SE" sz="2400" smtClean="0"/>
              <a:t>MG24 iterations</a:t>
            </a:r>
            <a:endParaRPr lang="sv-SE" sz="2400"/>
          </a:p>
        </p:txBody>
      </p:sp>
      <p:sp>
        <p:nvSpPr>
          <p:cNvPr id="6" name="TextBox 5"/>
          <p:cNvSpPr txBox="1"/>
          <p:nvPr/>
        </p:nvSpPr>
        <p:spPr>
          <a:xfrm>
            <a:off x="377517" y="170080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mtClean="0">
                <a:solidFill>
                  <a:prstClr val="black"/>
                </a:solidFill>
              </a:rPr>
              <a:t>MG24: First demonstrator</a:t>
            </a:r>
            <a:endParaRPr lang="sv-SE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7126" y="2348880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mtClean="0">
                <a:solidFill>
                  <a:prstClr val="black"/>
                </a:solidFill>
              </a:rPr>
              <a:t>MG24.Copper: Test with low </a:t>
            </a:r>
            <a:r>
              <a:rPr lang="el-GR" smtClean="0">
                <a:solidFill>
                  <a:prstClr val="black"/>
                </a:solidFill>
              </a:rPr>
              <a:t>α</a:t>
            </a:r>
            <a:endParaRPr lang="sv-SE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7126" y="3009470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mtClean="0">
                <a:solidFill>
                  <a:prstClr val="black"/>
                </a:solidFill>
              </a:rPr>
              <a:t>MG24.T: Optimized for thermal neutrons</a:t>
            </a:r>
            <a:endParaRPr lang="sv-SE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7126" y="3789040"/>
            <a:ext cx="3432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mtClean="0">
                <a:solidFill>
                  <a:prstClr val="black"/>
                </a:solidFill>
              </a:rPr>
              <a:t>MG24.Alu foil: Test with foil window</a:t>
            </a:r>
            <a:endParaRPr lang="sv-SE">
              <a:solidFill>
                <a:prstClr val="black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762" y="3924157"/>
            <a:ext cx="4255720" cy="2590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M:\MG_photos\MG_24\2016_09_09\IMG_276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957" y="2213820"/>
            <a:ext cx="4124525" cy="309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576" y="2093223"/>
            <a:ext cx="5281549" cy="3190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C:\Users\isaaklhiguera\Pictures\Catia Screenshots\MG\MG24\vesselAlFoil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3733" y="2845693"/>
            <a:ext cx="3714749" cy="236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46912" y="6525344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34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smtClean="0"/>
              <a:t>Multi-Grid</a:t>
            </a:r>
            <a:r>
              <a:rPr lang="sv-SE" smtClean="0"/>
              <a:t/>
            </a:r>
            <a:br>
              <a:rPr lang="sv-SE" smtClean="0"/>
            </a:br>
            <a:r>
              <a:rPr lang="sv-SE" sz="2400" smtClean="0"/>
              <a:t>MG test in CNCS at SNS</a:t>
            </a:r>
            <a:endParaRPr lang="sv-SE"/>
          </a:p>
        </p:txBody>
      </p:sp>
      <p:sp>
        <p:nvSpPr>
          <p:cNvPr id="9" name="TextBox 8"/>
          <p:cNvSpPr txBox="1"/>
          <p:nvPr/>
        </p:nvSpPr>
        <p:spPr>
          <a:xfrm>
            <a:off x="107504" y="1564050"/>
            <a:ext cx="2736304" cy="7848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sv-SE" sz="1500" smtClean="0">
                <a:solidFill>
                  <a:prstClr val="black"/>
                </a:solidFill>
              </a:rPr>
              <a:t>2 </a:t>
            </a:r>
            <a:r>
              <a:rPr lang="sv-SE" sz="1500" err="1" smtClean="0">
                <a:solidFill>
                  <a:prstClr val="black"/>
                </a:solidFill>
              </a:rPr>
              <a:t>columns</a:t>
            </a:r>
            <a:r>
              <a:rPr lang="sv-SE" sz="1500" smtClean="0">
                <a:solidFill>
                  <a:prstClr val="black"/>
                </a:solidFill>
              </a:rPr>
              <a:t> </a:t>
            </a:r>
            <a:r>
              <a:rPr lang="sv-SE" sz="1500" err="1" smtClean="0">
                <a:solidFill>
                  <a:prstClr val="black"/>
                </a:solidFill>
              </a:rPr>
              <a:t>of</a:t>
            </a:r>
            <a:r>
              <a:rPr lang="sv-SE" sz="1500" smtClean="0">
                <a:solidFill>
                  <a:prstClr val="black"/>
                </a:solidFill>
              </a:rPr>
              <a:t> 48 </a:t>
            </a:r>
            <a:r>
              <a:rPr lang="sv-SE" sz="1500" err="1" smtClean="0">
                <a:solidFill>
                  <a:prstClr val="black"/>
                </a:solidFill>
              </a:rPr>
              <a:t>grids</a:t>
            </a:r>
            <a:endParaRPr lang="sv-SE" sz="150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v-SE" sz="1500" smtClean="0">
                <a:solidFill>
                  <a:prstClr val="black"/>
                </a:solidFill>
              </a:rPr>
              <a:t>3mm </a:t>
            </a:r>
            <a:r>
              <a:rPr lang="sv-SE" sz="1500" err="1" smtClean="0">
                <a:solidFill>
                  <a:prstClr val="black"/>
                </a:solidFill>
              </a:rPr>
              <a:t>thickness</a:t>
            </a:r>
            <a:r>
              <a:rPr lang="sv-SE" sz="1500" smtClean="0">
                <a:solidFill>
                  <a:prstClr val="black"/>
                </a:solidFill>
              </a:rPr>
              <a:t> </a:t>
            </a:r>
            <a:r>
              <a:rPr lang="sv-SE" sz="1500" err="1" smtClean="0">
                <a:solidFill>
                  <a:prstClr val="black"/>
                </a:solidFill>
              </a:rPr>
              <a:t>window</a:t>
            </a:r>
            <a:endParaRPr lang="sv-SE" sz="150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v-SE" sz="1500" err="1" smtClean="0">
                <a:solidFill>
                  <a:prstClr val="black"/>
                </a:solidFill>
              </a:rPr>
              <a:t>Detector</a:t>
            </a:r>
            <a:r>
              <a:rPr lang="sv-SE" sz="1500" smtClean="0">
                <a:solidFill>
                  <a:prstClr val="black"/>
                </a:solidFill>
              </a:rPr>
              <a:t> area 1150x185mm²</a:t>
            </a:r>
            <a:endParaRPr lang="sv-SE" sz="1500">
              <a:solidFill>
                <a:prstClr val="black"/>
              </a:solidFill>
            </a:endParaRPr>
          </a:p>
        </p:txBody>
      </p:sp>
      <p:pic>
        <p:nvPicPr>
          <p:cNvPr id="5122" name="Picture 2" descr="D:\Dropbox\TEMP\PICS for PRES\cncs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03" b="31935"/>
          <a:stretch/>
        </p:blipFill>
        <p:spPr bwMode="auto">
          <a:xfrm>
            <a:off x="107504" y="2519277"/>
            <a:ext cx="2461900" cy="213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Dropbox\TEMP\PICS for PRES\cncs 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23"/>
          <a:stretch/>
        </p:blipFill>
        <p:spPr bwMode="auto">
          <a:xfrm>
            <a:off x="107504" y="4761130"/>
            <a:ext cx="2461900" cy="197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Dropbox\TEMP\PICS for PRES\cncs 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3" r="22160" b="9541"/>
          <a:stretch/>
        </p:blipFill>
        <p:spPr bwMode="auto">
          <a:xfrm>
            <a:off x="4043622" y="1568440"/>
            <a:ext cx="1052423" cy="251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Dropbox\TEMP\PICS for PRES\cncs 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492896"/>
            <a:ext cx="1228702" cy="426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D:\Dropbox\TEMP\PICS for PRES\cncs 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91" b="8944"/>
          <a:stretch/>
        </p:blipFill>
        <p:spPr bwMode="auto">
          <a:xfrm>
            <a:off x="7452320" y="1551838"/>
            <a:ext cx="1528692" cy="253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D:\Dropbox\TEMP\PICS for PRES\cncs 7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8" b="19622"/>
          <a:stretch/>
        </p:blipFill>
        <p:spPr bwMode="auto">
          <a:xfrm>
            <a:off x="5220072" y="1551837"/>
            <a:ext cx="2131002" cy="253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D:\Dropbox\TEMP\PICS for PRES\cncs 8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"/>
          <a:stretch/>
        </p:blipFill>
        <p:spPr bwMode="auto">
          <a:xfrm>
            <a:off x="4043622" y="4235570"/>
            <a:ext cx="1968538" cy="253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5" t="7416" r="4657"/>
          <a:stretch/>
        </p:blipFill>
        <p:spPr>
          <a:xfrm>
            <a:off x="6156176" y="4307713"/>
            <a:ext cx="2824836" cy="244881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46912" y="6520259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87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smtClean="0"/>
              <a:t>Multi-Grid</a:t>
            </a:r>
            <a:r>
              <a:rPr lang="sv-SE" smtClean="0"/>
              <a:t/>
            </a:r>
            <a:br>
              <a:rPr lang="sv-SE" smtClean="0"/>
            </a:br>
            <a:r>
              <a:rPr lang="sv-SE" sz="2400" smtClean="0"/>
              <a:t>MG test in CNCS at SNS</a:t>
            </a:r>
            <a:endParaRPr lang="sv-SE"/>
          </a:p>
        </p:txBody>
      </p:sp>
      <p:sp>
        <p:nvSpPr>
          <p:cNvPr id="9" name="TextBox 8"/>
          <p:cNvSpPr txBox="1"/>
          <p:nvPr/>
        </p:nvSpPr>
        <p:spPr>
          <a:xfrm>
            <a:off x="5220072" y="5805264"/>
            <a:ext cx="3600400" cy="78483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sv-SE" sz="1500" err="1" smtClean="0">
                <a:solidFill>
                  <a:prstClr val="black"/>
                </a:solidFill>
              </a:rPr>
              <a:t>Successful</a:t>
            </a:r>
            <a:r>
              <a:rPr lang="sv-SE" sz="1500" smtClean="0">
                <a:solidFill>
                  <a:prstClr val="black"/>
                </a:solidFill>
              </a:rPr>
              <a:t> operation for 12 </a:t>
            </a:r>
            <a:r>
              <a:rPr lang="sv-SE" sz="1500" err="1" smtClean="0">
                <a:solidFill>
                  <a:prstClr val="black"/>
                </a:solidFill>
              </a:rPr>
              <a:t>months</a:t>
            </a:r>
            <a:endParaRPr lang="sv-SE" sz="150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500" smtClean="0">
                <a:solidFill>
                  <a:prstClr val="black"/>
                </a:solidFill>
              </a:rPr>
              <a:t>Matched 3He detectors performance</a:t>
            </a:r>
            <a:r>
              <a:rPr lang="sv-SE" sz="1500">
                <a:solidFill>
                  <a:prstClr val="black"/>
                </a:solidFill>
              </a:rPr>
              <a:t> </a:t>
            </a:r>
            <a:r>
              <a:rPr lang="sv-SE" sz="1500" smtClean="0">
                <a:solidFill>
                  <a:prstClr val="black"/>
                </a:solidFill>
              </a:rPr>
              <a:t>(spatial and </a:t>
            </a:r>
            <a:r>
              <a:rPr lang="sv-SE" sz="1500" err="1" smtClean="0">
                <a:solidFill>
                  <a:prstClr val="black"/>
                </a:solidFill>
              </a:rPr>
              <a:t>energy</a:t>
            </a:r>
            <a:r>
              <a:rPr lang="sv-SE" sz="1500" smtClean="0">
                <a:solidFill>
                  <a:prstClr val="black"/>
                </a:solidFill>
              </a:rPr>
              <a:t> resolution etc.)</a:t>
            </a:r>
            <a:endParaRPr lang="en-US" sz="1500" smtClean="0">
              <a:solidFill>
                <a:prstClr val="black"/>
              </a:solidFill>
            </a:endParaRPr>
          </a:p>
        </p:txBody>
      </p:sp>
      <p:pic>
        <p:nvPicPr>
          <p:cNvPr id="5129" name="Picture 9" descr="D:\Dropbox\TEMP\PICS for PRES\cncs 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43" t="5075" r="-3270"/>
          <a:stretch/>
        </p:blipFill>
        <p:spPr bwMode="auto">
          <a:xfrm>
            <a:off x="107504" y="4432252"/>
            <a:ext cx="3456384" cy="229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251521" y="1556793"/>
            <a:ext cx="3963638" cy="2736304"/>
            <a:chOff x="0" y="980728"/>
            <a:chExt cx="4067944" cy="2808312"/>
          </a:xfrm>
        </p:grpSpPr>
        <p:pic>
          <p:nvPicPr>
            <p:cNvPr id="14" name="Picture 13" descr="P6300423_crop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52736"/>
              <a:ext cx="4067944" cy="2723845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3203848" y="980728"/>
              <a:ext cx="720080" cy="2808312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107504" y="3140968"/>
              <a:ext cx="2880320" cy="288032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30"/>
            <p:cNvSpPr txBox="1"/>
            <p:nvPr/>
          </p:nvSpPr>
          <p:spPr>
            <a:xfrm>
              <a:off x="3275856" y="3356992"/>
              <a:ext cx="576064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/>
              <a:r>
                <a:rPr lang="en-US" smtClean="0">
                  <a:solidFill>
                    <a:prstClr val="black"/>
                  </a:solidFill>
                  <a:latin typeface="Calibri"/>
                </a:rPr>
                <a:t>MG</a:t>
              </a: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31"/>
            <p:cNvSpPr txBox="1"/>
            <p:nvPr/>
          </p:nvSpPr>
          <p:spPr>
            <a:xfrm>
              <a:off x="1475656" y="3356992"/>
              <a:ext cx="1080120" cy="36933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/>
              <a:r>
                <a:rPr lang="en-US" smtClean="0">
                  <a:solidFill>
                    <a:prstClr val="black"/>
                  </a:solidFill>
                  <a:latin typeface="Calibri"/>
                </a:rPr>
                <a:t>He-tubes</a:t>
              </a: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9" name="Picture 18" descr="He3_16tubes_image_frames_300Hz_frame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227" y="1469463"/>
            <a:ext cx="1099861" cy="4221088"/>
          </a:xfrm>
          <a:prstGeom prst="rect">
            <a:avLst/>
          </a:prstGeom>
        </p:spPr>
      </p:pic>
      <p:pic>
        <p:nvPicPr>
          <p:cNvPr id="20" name="Picture 19" descr="image_frames_300Hz_front_frame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348880"/>
            <a:ext cx="823969" cy="328010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458302" y="2022311"/>
            <a:ext cx="689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He3</a:t>
            </a:r>
            <a:endParaRPr lang="en-US" sz="2400" b="1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77082" y="2694112"/>
            <a:ext cx="649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MG</a:t>
            </a:r>
            <a:endParaRPr lang="en-US" sz="2400" b="1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/>
          <a:srcRect t="1" b="-328"/>
          <a:stretch/>
        </p:blipFill>
        <p:spPr>
          <a:xfrm>
            <a:off x="6166749" y="2501229"/>
            <a:ext cx="2859173" cy="236793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20272" y="6525344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6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7128792" cy="1228998"/>
          </a:xfrm>
        </p:spPr>
        <p:txBody>
          <a:bodyPr>
            <a:normAutofit fontScale="90000"/>
          </a:bodyPr>
          <a:lstStyle/>
          <a:p>
            <a:r>
              <a:rPr lang="sv-SE" sz="4400" smtClean="0"/>
              <a:t/>
            </a:r>
            <a:br>
              <a:rPr lang="sv-SE" sz="4400" smtClean="0"/>
            </a:br>
            <a:r>
              <a:rPr lang="sv-SE" sz="4400" smtClean="0"/>
              <a:t>Multi-Grid demonstrator </a:t>
            </a:r>
            <a:br>
              <a:rPr lang="sv-SE" sz="4400" smtClean="0"/>
            </a:br>
            <a:r>
              <a:rPr lang="sv-SE" sz="2200" smtClean="0"/>
              <a:t>MG.SEQ: I</a:t>
            </a:r>
            <a:r>
              <a:rPr lang="sv-SE" sz="2200" smtClean="0">
                <a:solidFill>
                  <a:prstClr val="white"/>
                </a:solidFill>
              </a:rPr>
              <a:t>nstallation </a:t>
            </a:r>
            <a:r>
              <a:rPr lang="sv-SE" sz="2200" b="1" smtClean="0">
                <a:solidFill>
                  <a:prstClr val="white"/>
                </a:solidFill>
              </a:rPr>
              <a:t>proposal</a:t>
            </a:r>
            <a:r>
              <a:rPr lang="sv-SE" sz="2200" smtClean="0">
                <a:solidFill>
                  <a:prstClr val="white"/>
                </a:solidFill>
              </a:rPr>
              <a:t> </a:t>
            </a:r>
            <a:r>
              <a:rPr lang="sv-SE" sz="2200">
                <a:solidFill>
                  <a:prstClr val="white"/>
                </a:solidFill>
              </a:rPr>
              <a:t>at SNS in the SEQUOIA instrument </a:t>
            </a:r>
            <a:r>
              <a:rPr lang="sv-SE" smtClean="0"/>
              <a:t>	</a:t>
            </a:r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46912" y="6520259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486235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20072" y="1628800"/>
            <a:ext cx="38164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smtClean="0">
                <a:solidFill>
                  <a:prstClr val="black"/>
                </a:solidFill>
              </a:rPr>
              <a:t>Test with </a:t>
            </a:r>
            <a:r>
              <a:rPr lang="sv-SE" sz="1600" b="1" smtClean="0">
                <a:solidFill>
                  <a:prstClr val="black"/>
                </a:solidFill>
              </a:rPr>
              <a:t>thermal/epithermal</a:t>
            </a:r>
            <a:r>
              <a:rPr lang="sv-SE" sz="1600" smtClean="0">
                <a:solidFill>
                  <a:prstClr val="black"/>
                </a:solidFill>
              </a:rPr>
              <a:t> neutrons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smtClean="0">
                <a:solidFill>
                  <a:prstClr val="black"/>
                </a:solidFill>
              </a:rPr>
              <a:t>First large area detector under </a:t>
            </a:r>
            <a:r>
              <a:rPr lang="sv-SE" sz="1600" b="1" smtClean="0">
                <a:solidFill>
                  <a:prstClr val="black"/>
                </a:solidFill>
              </a:rPr>
              <a:t>vacuum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smtClean="0">
                <a:solidFill>
                  <a:prstClr val="black"/>
                </a:solidFill>
              </a:rPr>
              <a:t>Mounted in the lower bank ~5m and 25˚ </a:t>
            </a:r>
            <a:r>
              <a:rPr lang="sv-SE" sz="1600">
                <a:solidFill>
                  <a:prstClr val="black"/>
                </a:solidFill>
              </a:rPr>
              <a:t>from </a:t>
            </a:r>
            <a:r>
              <a:rPr lang="sv-SE" sz="1600" smtClean="0">
                <a:solidFill>
                  <a:prstClr val="black"/>
                </a:solidFill>
              </a:rPr>
              <a:t>sample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b="1" smtClean="0">
                <a:solidFill>
                  <a:prstClr val="black"/>
                </a:solidFill>
              </a:rPr>
              <a:t>˞  1m² of detection area</a:t>
            </a:r>
            <a:endParaRPr lang="sv-SE" sz="1600" b="1">
              <a:solidFill>
                <a:prstClr val="black"/>
              </a:solidFill>
            </a:endParaRPr>
          </a:p>
        </p:txBody>
      </p:sp>
      <p:pic>
        <p:nvPicPr>
          <p:cNvPr id="3074" name="Picture 2" descr="C:\Users\isaaklhiguera\Desktop\SEQUOIA\P530085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3011977"/>
            <a:ext cx="2664296" cy="355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6413025"/>
            <a:ext cx="4536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i="1" smtClean="0">
                <a:solidFill>
                  <a:prstClr val="black"/>
                </a:solidFill>
              </a:rPr>
              <a:t>View of SEQUOIA instrument with MG.SEQ in green</a:t>
            </a:r>
            <a:endParaRPr lang="sv-SE" sz="1600" i="1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84168" y="652074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i="1" smtClean="0">
                <a:solidFill>
                  <a:prstClr val="black"/>
                </a:solidFill>
              </a:rPr>
              <a:t>SEQUOIA instrument</a:t>
            </a:r>
            <a:endParaRPr lang="sv-SE" sz="1600" i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23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7504" y="1484784"/>
            <a:ext cx="40204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sv-SE" sz="2000" smtClean="0">
                <a:solidFill>
                  <a:prstClr val="black"/>
                </a:solidFill>
              </a:rPr>
              <a:t>Original design: 9 columns, 40 grids, 1m x 1m 3mm window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v-SE" sz="2000">
                <a:solidFill>
                  <a:prstClr val="black"/>
                </a:solidFill>
              </a:rPr>
              <a:t>Wedges for column orientation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v-SE" sz="2000" smtClean="0">
                <a:solidFill>
                  <a:prstClr val="black"/>
                </a:solidFill>
              </a:rPr>
              <a:t>Reinforce </a:t>
            </a:r>
            <a:r>
              <a:rPr lang="sv-SE" sz="2000">
                <a:solidFill>
                  <a:prstClr val="black"/>
                </a:solidFill>
              </a:rPr>
              <a:t>vessel with rods due to pressure-thickness-size </a:t>
            </a:r>
            <a:r>
              <a:rPr lang="sv-SE" sz="2000" smtClean="0">
                <a:solidFill>
                  <a:prstClr val="black"/>
                </a:solidFill>
              </a:rPr>
              <a:t>combo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v-SE" sz="2000" smtClean="0">
                <a:solidFill>
                  <a:prstClr val="black"/>
                </a:solidFill>
              </a:rPr>
              <a:t>Structural </a:t>
            </a:r>
            <a:r>
              <a:rPr lang="sv-SE" sz="2000">
                <a:solidFill>
                  <a:prstClr val="black"/>
                </a:solidFill>
              </a:rPr>
              <a:t>verification via </a:t>
            </a:r>
            <a:r>
              <a:rPr lang="sv-SE" sz="2000" smtClean="0">
                <a:solidFill>
                  <a:prstClr val="black"/>
                </a:solidFill>
              </a:rPr>
              <a:t>simulation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v-SE" sz="2000" smtClean="0">
                <a:solidFill>
                  <a:prstClr val="black"/>
                </a:solidFill>
              </a:rPr>
              <a:t>Telescopic slides used for column access</a:t>
            </a:r>
            <a:endParaRPr lang="sv-SE" sz="2000">
              <a:solidFill>
                <a:prstClr val="black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154115" y="1556792"/>
            <a:ext cx="4810373" cy="3033628"/>
            <a:chOff x="4154115" y="1763524"/>
            <a:chExt cx="4810373" cy="3033628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4115" y="2348880"/>
              <a:ext cx="4810373" cy="2448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Down Arrow 5"/>
            <p:cNvSpPr/>
            <p:nvPr/>
          </p:nvSpPr>
          <p:spPr>
            <a:xfrm>
              <a:off x="6457432" y="1844872"/>
              <a:ext cx="202800" cy="4320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588224" y="1763524"/>
              <a:ext cx="345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b="1" smtClean="0">
                  <a:solidFill>
                    <a:srgbClr val="4F81BD"/>
                  </a:solidFill>
                </a:rPr>
                <a:t>n</a:t>
              </a:r>
              <a:endParaRPr lang="sv-SE" b="1">
                <a:solidFill>
                  <a:srgbClr val="4F81BD"/>
                </a:solidFill>
              </a:endParaRPr>
            </a:p>
          </p:txBody>
        </p:sp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7504" y="-99392"/>
            <a:ext cx="8136904" cy="1228998"/>
          </a:xfrm>
        </p:spPr>
        <p:txBody>
          <a:bodyPr>
            <a:normAutofit fontScale="90000"/>
          </a:bodyPr>
          <a:lstStyle/>
          <a:p>
            <a:r>
              <a:rPr lang="sv-SE" sz="4400" smtClean="0"/>
              <a:t/>
            </a:r>
            <a:br>
              <a:rPr lang="sv-SE" sz="4400" smtClean="0"/>
            </a:br>
            <a:r>
              <a:rPr lang="sv-SE" sz="4400" smtClean="0"/>
              <a:t>Multi-Grid demonstrator </a:t>
            </a:r>
            <a:br>
              <a:rPr lang="sv-SE" sz="4400" smtClean="0"/>
            </a:br>
            <a:r>
              <a:rPr lang="sv-SE" sz="2200" smtClean="0"/>
              <a:t>MG.SEQ: I</a:t>
            </a:r>
            <a:r>
              <a:rPr lang="sv-SE" sz="2200" smtClean="0">
                <a:solidFill>
                  <a:prstClr val="white"/>
                </a:solidFill>
              </a:rPr>
              <a:t>nstallation </a:t>
            </a:r>
            <a:r>
              <a:rPr lang="sv-SE" sz="2200" b="1" smtClean="0">
                <a:solidFill>
                  <a:prstClr val="white"/>
                </a:solidFill>
              </a:rPr>
              <a:t>proposal</a:t>
            </a:r>
            <a:r>
              <a:rPr lang="sv-SE" sz="2200" smtClean="0">
                <a:solidFill>
                  <a:prstClr val="white"/>
                </a:solidFill>
              </a:rPr>
              <a:t> </a:t>
            </a:r>
            <a:r>
              <a:rPr lang="sv-SE" sz="2200">
                <a:solidFill>
                  <a:prstClr val="white"/>
                </a:solidFill>
              </a:rPr>
              <a:t>at SNS in the SEQUOIA instrument </a:t>
            </a:r>
            <a:r>
              <a:rPr lang="sv-SE" smtClean="0"/>
              <a:t>	</a:t>
            </a:r>
            <a:endParaRPr lang="sv-SE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76" y="4308640"/>
            <a:ext cx="3727452" cy="236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4115" y="4870681"/>
            <a:ext cx="4810373" cy="165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46912" y="6520259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6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28427" y="183778"/>
            <a:ext cx="7215881" cy="1228998"/>
          </a:xfrm>
        </p:spPr>
        <p:txBody>
          <a:bodyPr>
            <a:normAutofit fontScale="90000"/>
          </a:bodyPr>
          <a:lstStyle/>
          <a:p>
            <a:r>
              <a:rPr lang="sv-SE" sz="4400" smtClean="0"/>
              <a:t/>
            </a:r>
            <a:br>
              <a:rPr lang="sv-SE" sz="4400" smtClean="0"/>
            </a:br>
            <a:r>
              <a:rPr lang="sv-SE" sz="4400" smtClean="0"/>
              <a:t>Multi-Grid demonstrator </a:t>
            </a:r>
            <a:br>
              <a:rPr lang="sv-SE" sz="4400" smtClean="0"/>
            </a:br>
            <a:r>
              <a:rPr lang="sv-SE" sz="2200" smtClean="0"/>
              <a:t>MG.SEQ: I</a:t>
            </a:r>
            <a:r>
              <a:rPr lang="sv-SE" sz="2200" smtClean="0">
                <a:solidFill>
                  <a:prstClr val="white"/>
                </a:solidFill>
              </a:rPr>
              <a:t>nstallation </a:t>
            </a:r>
            <a:r>
              <a:rPr lang="sv-SE" sz="2200" b="1" smtClean="0">
                <a:solidFill>
                  <a:prstClr val="white"/>
                </a:solidFill>
              </a:rPr>
              <a:t>proposal</a:t>
            </a:r>
            <a:r>
              <a:rPr lang="sv-SE" sz="2200" smtClean="0">
                <a:solidFill>
                  <a:prstClr val="white"/>
                </a:solidFill>
              </a:rPr>
              <a:t> </a:t>
            </a:r>
            <a:r>
              <a:rPr lang="sv-SE" sz="2200">
                <a:solidFill>
                  <a:prstClr val="white"/>
                </a:solidFill>
              </a:rPr>
              <a:t>at SNS in the SEQUOIA instrument </a:t>
            </a:r>
            <a:r>
              <a:rPr lang="sv-SE" smtClean="0"/>
              <a:t>	</a:t>
            </a:r>
            <a:endParaRPr lang="sv-SE"/>
          </a:p>
        </p:txBody>
      </p:sp>
      <p:sp>
        <p:nvSpPr>
          <p:cNvPr id="7" name="TextBox 6"/>
          <p:cNvSpPr txBox="1"/>
          <p:nvPr/>
        </p:nvSpPr>
        <p:spPr>
          <a:xfrm>
            <a:off x="179512" y="1556792"/>
            <a:ext cx="51125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sv-SE" sz="2000" smtClean="0">
                <a:solidFill>
                  <a:prstClr val="black"/>
                </a:solidFill>
              </a:rPr>
              <a:t>Switch to 3x smaller 3 column vessels (closer to CSPEC design)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v-SE" sz="2000" smtClean="0">
                <a:solidFill>
                  <a:prstClr val="black"/>
                </a:solidFill>
              </a:rPr>
              <a:t>4mm window, no need for internal  stiffeners</a:t>
            </a:r>
            <a:endParaRPr lang="sv-SE" sz="2000">
              <a:solidFill>
                <a:prstClr val="black"/>
              </a:solidFill>
            </a:endParaRPr>
          </a:p>
        </p:txBody>
      </p:sp>
      <p:pic>
        <p:nvPicPr>
          <p:cNvPr id="10242" name="Picture 2" descr="D:\Dropbox\TEMP\PICS for PRES\mg seq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3" t="579" r="41064" b="11305"/>
          <a:stretch/>
        </p:blipFill>
        <p:spPr bwMode="auto">
          <a:xfrm>
            <a:off x="5940152" y="1556792"/>
            <a:ext cx="2808312" cy="50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Dropbox\TEMP\PICS for PRES\mg seq 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3"/>
          <a:stretch/>
        </p:blipFill>
        <p:spPr bwMode="auto">
          <a:xfrm>
            <a:off x="205797" y="2924944"/>
            <a:ext cx="5469959" cy="349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691680" y="6248475"/>
            <a:ext cx="3240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i="1" smtClean="0">
                <a:solidFill>
                  <a:prstClr val="black"/>
                </a:solidFill>
              </a:rPr>
              <a:t>Close-up of vacuum interface</a:t>
            </a:r>
            <a:endParaRPr lang="sv-SE" sz="1600" i="1">
              <a:solidFill>
                <a:prstClr val="black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20272" y="6520259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52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4000" smtClean="0"/>
              <a:t>Multi-Grid for CSPEC</a:t>
            </a:r>
            <a:r>
              <a:rPr lang="sv-SE" smtClean="0"/>
              <a:t/>
            </a:r>
            <a:br>
              <a:rPr lang="sv-SE" smtClean="0"/>
            </a:br>
            <a:r>
              <a:rPr lang="sv-SE" sz="2400" smtClean="0"/>
              <a:t>Design for instrument</a:t>
            </a:r>
            <a:endParaRPr lang="sv-SE" sz="4000"/>
          </a:p>
        </p:txBody>
      </p:sp>
      <p:grpSp>
        <p:nvGrpSpPr>
          <p:cNvPr id="20" name="Group 19"/>
          <p:cNvGrpSpPr/>
          <p:nvPr/>
        </p:nvGrpSpPr>
        <p:grpSpPr>
          <a:xfrm>
            <a:off x="99118" y="3093410"/>
            <a:ext cx="4760913" cy="3500223"/>
            <a:chOff x="99118" y="2628206"/>
            <a:chExt cx="4760913" cy="3500223"/>
          </a:xfrm>
        </p:grpSpPr>
        <p:grpSp>
          <p:nvGrpSpPr>
            <p:cNvPr id="19" name="Group 18"/>
            <p:cNvGrpSpPr/>
            <p:nvPr/>
          </p:nvGrpSpPr>
          <p:grpSpPr>
            <a:xfrm>
              <a:off x="99118" y="2628206"/>
              <a:ext cx="4760913" cy="3500223"/>
              <a:chOff x="99118" y="2628206"/>
              <a:chExt cx="4760913" cy="3500223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99118" y="2628206"/>
                <a:ext cx="4760913" cy="3182984"/>
                <a:chOff x="2718254" y="2937848"/>
                <a:chExt cx="2747566" cy="1947406"/>
              </a:xfrm>
            </p:grpSpPr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2213" b="50000"/>
                <a:stretch/>
              </p:blipFill>
              <p:spPr>
                <a:xfrm>
                  <a:off x="2718254" y="2937848"/>
                  <a:ext cx="2389442" cy="1947406"/>
                </a:xfrm>
                <a:prstGeom prst="rect">
                  <a:avLst/>
                </a:prstGeom>
              </p:spPr>
            </p:pic>
            <p:cxnSp>
              <p:nvCxnSpPr>
                <p:cNvPr id="15" name="Straight Arrow Connector 14"/>
                <p:cNvCxnSpPr>
                  <a:stCxn id="10" idx="6"/>
                </p:cNvCxnSpPr>
                <p:nvPr/>
              </p:nvCxnSpPr>
              <p:spPr>
                <a:xfrm>
                  <a:off x="3790091" y="3692123"/>
                  <a:ext cx="1675729" cy="13680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5" name="TextBox 24"/>
              <p:cNvSpPr txBox="1"/>
              <p:nvPr/>
            </p:nvSpPr>
            <p:spPr>
              <a:xfrm>
                <a:off x="1259632" y="5805264"/>
                <a:ext cx="1872208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sz="1500" i="1" smtClean="0">
                    <a:solidFill>
                      <a:prstClr val="black"/>
                    </a:solidFill>
                  </a:rPr>
                  <a:t>CSPEC in hall (W3)</a:t>
                </a:r>
                <a:endParaRPr lang="sv-SE" sz="1500" i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Oval 9"/>
            <p:cNvSpPr/>
            <p:nvPr/>
          </p:nvSpPr>
          <p:spPr>
            <a:xfrm>
              <a:off x="1259632" y="3501008"/>
              <a:ext cx="696739" cy="72008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004048" y="2492896"/>
            <a:ext cx="4060816" cy="4028729"/>
            <a:chOff x="5004048" y="2171708"/>
            <a:chExt cx="4060816" cy="4028729"/>
          </a:xfrm>
        </p:grpSpPr>
        <p:pic>
          <p:nvPicPr>
            <p:cNvPr id="6148" name="Picture 4" descr="D:\Dropbox\TEMP\PICS for PRES\CSPEC 3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06" t="6133" r="26736" b="11673"/>
            <a:stretch/>
          </p:blipFill>
          <p:spPr bwMode="auto">
            <a:xfrm>
              <a:off x="5004048" y="2171708"/>
              <a:ext cx="4060816" cy="39215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5436096" y="5877272"/>
              <a:ext cx="229055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500" i="1" smtClean="0">
                  <a:solidFill>
                    <a:prstClr val="black"/>
                  </a:solidFill>
                </a:rPr>
                <a:t>Cave and vacuum tank</a:t>
              </a:r>
              <a:endParaRPr lang="sv-SE" sz="1500" i="1">
                <a:solidFill>
                  <a:prstClr val="black"/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79512" y="1484784"/>
            <a:ext cx="8885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mtClean="0">
                <a:solidFill>
                  <a:prstClr val="black"/>
                </a:solidFill>
              </a:rPr>
              <a:t>Up-scale of everything: Address issues not present on demonstrators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mtClean="0">
                <a:solidFill>
                  <a:prstClr val="black"/>
                </a:solidFill>
              </a:rPr>
              <a:t>Design for higher specs of size, pressure, heat, maintenance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mtClean="0">
                <a:solidFill>
                  <a:prstClr val="black"/>
                </a:solidFill>
              </a:rPr>
              <a:t>Integrate electronics and vacuum interfaces for a complete ”ready-to-install” system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20272" y="6520259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55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4000" smtClean="0"/>
              <a:t>Multi-Grid for CSPEC</a:t>
            </a:r>
            <a:r>
              <a:rPr lang="sv-SE" smtClean="0"/>
              <a:t/>
            </a:r>
            <a:br>
              <a:rPr lang="sv-SE" smtClean="0"/>
            </a:br>
            <a:r>
              <a:rPr lang="sv-SE" sz="2400" smtClean="0"/>
              <a:t>Design for instrument</a:t>
            </a:r>
            <a:endParaRPr lang="sv-SE" sz="4000"/>
          </a:p>
        </p:txBody>
      </p:sp>
      <p:sp>
        <p:nvSpPr>
          <p:cNvPr id="9" name="TextBox 8"/>
          <p:cNvSpPr txBox="1"/>
          <p:nvPr/>
        </p:nvSpPr>
        <p:spPr>
          <a:xfrm>
            <a:off x="179512" y="1484784"/>
            <a:ext cx="52920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sv-SE">
                <a:solidFill>
                  <a:prstClr val="black"/>
                </a:solidFill>
              </a:rPr>
              <a:t>Several options explored for detector arrangement (8, 4, 2 </a:t>
            </a:r>
            <a:r>
              <a:rPr lang="sv-SE" smtClean="0">
                <a:solidFill>
                  <a:prstClr val="black"/>
                </a:solidFill>
              </a:rPr>
              <a:t>columns </a:t>
            </a:r>
            <a:r>
              <a:rPr lang="sv-SE">
                <a:solidFill>
                  <a:prstClr val="black"/>
                </a:solidFill>
              </a:rPr>
              <a:t>per vessel</a:t>
            </a:r>
            <a:r>
              <a:rPr lang="sv-SE" smtClean="0">
                <a:solidFill>
                  <a:prstClr val="black"/>
                </a:solidFill>
              </a:rPr>
              <a:t>) and vessel geometry (radial, rectangular, trapezoid)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v-SE" smtClean="0">
                <a:solidFill>
                  <a:prstClr val="black"/>
                </a:solidFill>
              </a:rPr>
              <a:t>Trade-off between: dead-space, grid size, structural rigidity, coating capabilities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v-SE" smtClean="0">
                <a:solidFill>
                  <a:prstClr val="black"/>
                </a:solidFill>
              </a:rPr>
              <a:t>Verify concepts against realistic manufacturing possibilities within a reasonable cost</a:t>
            </a:r>
            <a:endParaRPr lang="sv-SE">
              <a:solidFill>
                <a:prstClr val="black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27584" y="3212976"/>
            <a:ext cx="7488832" cy="3384376"/>
            <a:chOff x="827584" y="3356992"/>
            <a:chExt cx="7488832" cy="3384376"/>
          </a:xfrm>
        </p:grpSpPr>
        <p:graphicFrame>
          <p:nvGraphicFramePr>
            <p:cNvPr id="16" name="Diagram 15"/>
            <p:cNvGraphicFramePr/>
            <p:nvPr>
              <p:extLst>
                <p:ext uri="{D42A27DB-BD31-4B8C-83A1-F6EECF244321}">
                  <p14:modId xmlns:p14="http://schemas.microsoft.com/office/powerpoint/2010/main" val="220045251"/>
                </p:ext>
              </p:extLst>
            </p:nvPr>
          </p:nvGraphicFramePr>
          <p:xfrm>
            <a:off x="827584" y="3356992"/>
            <a:ext cx="7488832" cy="331236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9" name="Rectangle 18"/>
            <p:cNvSpPr/>
            <p:nvPr/>
          </p:nvSpPr>
          <p:spPr>
            <a:xfrm>
              <a:off x="2195736" y="3933056"/>
              <a:ext cx="4752528" cy="2808312"/>
            </a:xfrm>
            <a:prstGeom prst="rect">
              <a:avLst/>
            </a:prstGeom>
            <a:noFill/>
            <a:ln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ight Arrow 20"/>
          <p:cNvSpPr/>
          <p:nvPr/>
        </p:nvSpPr>
        <p:spPr>
          <a:xfrm>
            <a:off x="6804248" y="4918186"/>
            <a:ext cx="1619672" cy="55002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smtClean="0"/>
              <a:t>Final design</a:t>
            </a:r>
            <a:endParaRPr lang="en-US" sz="1500"/>
          </a:p>
        </p:txBody>
      </p:sp>
      <p:sp>
        <p:nvSpPr>
          <p:cNvPr id="20" name="Right Arrow 19"/>
          <p:cNvSpPr/>
          <p:nvPr/>
        </p:nvSpPr>
        <p:spPr>
          <a:xfrm>
            <a:off x="720080" y="4918186"/>
            <a:ext cx="1619672" cy="55002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smtClean="0"/>
              <a:t>Concept</a:t>
            </a:r>
            <a:endParaRPr lang="en-US" sz="1500"/>
          </a:p>
        </p:txBody>
      </p:sp>
      <p:grpSp>
        <p:nvGrpSpPr>
          <p:cNvPr id="4" name="Group 3"/>
          <p:cNvGrpSpPr/>
          <p:nvPr/>
        </p:nvGrpSpPr>
        <p:grpSpPr>
          <a:xfrm>
            <a:off x="5988576" y="1497393"/>
            <a:ext cx="3108117" cy="2280614"/>
            <a:chOff x="5988576" y="1497393"/>
            <a:chExt cx="3108117" cy="228061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8576" y="1497393"/>
              <a:ext cx="3108117" cy="2039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7092280" y="3501008"/>
              <a:ext cx="15036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200" i="1" smtClean="0">
                  <a:solidFill>
                    <a:prstClr val="black"/>
                  </a:solidFill>
                </a:rPr>
                <a:t>early vessel concept</a:t>
              </a:r>
              <a:endParaRPr lang="sv-SE" sz="1200" i="1">
                <a:solidFill>
                  <a:prstClr val="black"/>
                </a:solidFill>
              </a:endParaRP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20272" y="6520259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62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Dropbox\TEMP\PICS for PRES\CSPEC 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6" r="5047" b="4131"/>
          <a:stretch/>
        </p:blipFill>
        <p:spPr bwMode="auto">
          <a:xfrm>
            <a:off x="1259632" y="2420889"/>
            <a:ext cx="6930196" cy="44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4000" smtClean="0"/>
              <a:t>Multi-Grid for CSPEC</a:t>
            </a:r>
            <a:r>
              <a:rPr lang="sv-SE" smtClean="0"/>
              <a:t/>
            </a:r>
            <a:br>
              <a:rPr lang="sv-SE" smtClean="0"/>
            </a:br>
            <a:r>
              <a:rPr lang="sv-SE" sz="2400" smtClean="0"/>
              <a:t>Design for instrument</a:t>
            </a:r>
            <a:endParaRPr lang="sv-SE" sz="4000"/>
          </a:p>
        </p:txBody>
      </p:sp>
      <p:sp>
        <p:nvSpPr>
          <p:cNvPr id="9" name="TextBox 8"/>
          <p:cNvSpPr txBox="1"/>
          <p:nvPr/>
        </p:nvSpPr>
        <p:spPr>
          <a:xfrm>
            <a:off x="179512" y="1484784"/>
            <a:ext cx="8853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sv-SE" dirty="0" smtClean="0">
                <a:solidFill>
                  <a:prstClr val="black"/>
                </a:solidFill>
              </a:rPr>
              <a:t>Final detector configuration: 2 MG columns per vessel (column width: 153.5mm)</a:t>
            </a:r>
            <a:endParaRPr lang="sv-SE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v-SE" dirty="0" smtClean="0">
                <a:solidFill>
                  <a:prstClr val="black"/>
                </a:solidFill>
              </a:rPr>
              <a:t>26 </a:t>
            </a:r>
            <a:r>
              <a:rPr lang="sv-SE" dirty="0">
                <a:solidFill>
                  <a:prstClr val="black"/>
                </a:solidFill>
              </a:rPr>
              <a:t>vessels radially arranged (R=3.5m) covering ~135</a:t>
            </a:r>
            <a:r>
              <a:rPr lang="sv-SE" dirty="0" smtClean="0">
                <a:solidFill>
                  <a:prstClr val="black"/>
                </a:solidFill>
              </a:rPr>
              <a:t>°, 4m high (active: 3.5m)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v-SE" dirty="0" smtClean="0">
                <a:solidFill>
                  <a:prstClr val="black"/>
                </a:solidFill>
              </a:rPr>
              <a:t>Electronics and vacuum interface at the bottom and back for easier </a:t>
            </a:r>
            <a:r>
              <a:rPr lang="en-US" dirty="0" smtClean="0">
                <a:solidFill>
                  <a:prstClr val="black"/>
                </a:solidFill>
              </a:rPr>
              <a:t>access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20272" y="6520259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62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457200" y="26064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000" smtClean="0"/>
              <a:t>Multi-Grid for CSPEC</a:t>
            </a:r>
            <a:r>
              <a:rPr lang="sv-SE" smtClean="0"/>
              <a:t/>
            </a:r>
            <a:br>
              <a:rPr lang="sv-SE" smtClean="0"/>
            </a:br>
            <a:r>
              <a:rPr lang="sv-SE" sz="2400" smtClean="0"/>
              <a:t>Design for instrument</a:t>
            </a:r>
            <a:endParaRPr lang="sv-SE" sz="4000"/>
          </a:p>
        </p:txBody>
      </p:sp>
      <p:sp>
        <p:nvSpPr>
          <p:cNvPr id="9" name="TextBox 8"/>
          <p:cNvSpPr txBox="1"/>
          <p:nvPr/>
        </p:nvSpPr>
        <p:spPr>
          <a:xfrm>
            <a:off x="179512" y="1484784"/>
            <a:ext cx="41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sv-SE" smtClean="0">
                <a:solidFill>
                  <a:prstClr val="black"/>
                </a:solidFill>
              </a:rPr>
              <a:t>Mounting and installation system inside the tank under development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v-SE" smtClean="0">
                <a:solidFill>
                  <a:prstClr val="black"/>
                </a:solidFill>
              </a:rPr>
              <a:t>Finalize details and approve interfaces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v-SE" smtClean="0">
                <a:solidFill>
                  <a:prstClr val="black"/>
                </a:solidFill>
              </a:rPr>
              <a:t>Detail manufacturing approach</a:t>
            </a:r>
            <a:endParaRPr lang="sv-SE">
              <a:solidFill>
                <a:prstClr val="black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644008" y="4221088"/>
            <a:ext cx="4176464" cy="2527014"/>
            <a:chOff x="6429303" y="3573016"/>
            <a:chExt cx="3884796" cy="2572226"/>
          </a:xfrm>
        </p:grpSpPr>
        <p:pic>
          <p:nvPicPr>
            <p:cNvPr id="6147" name="Picture 3" descr="D:\Dropbox\TEMP\PICS for PRES\CSPEC 1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66" r="16663" b="16721"/>
            <a:stretch/>
          </p:blipFill>
          <p:spPr bwMode="auto">
            <a:xfrm>
              <a:off x="6429303" y="3573016"/>
              <a:ext cx="3884796" cy="2572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6800842" y="5521870"/>
              <a:ext cx="1704817" cy="469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200" i="1" smtClean="0">
                  <a:solidFill>
                    <a:prstClr val="black"/>
                  </a:solidFill>
                </a:rPr>
                <a:t>Currently suggested vacuum interface </a:t>
              </a:r>
              <a:endParaRPr lang="sv-SE" sz="1200" i="1"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355976" y="1628800"/>
            <a:ext cx="2010842" cy="2410546"/>
            <a:chOff x="3995936" y="1978658"/>
            <a:chExt cx="2010842" cy="2410546"/>
          </a:xfrm>
        </p:grpSpPr>
        <p:pic>
          <p:nvPicPr>
            <p:cNvPr id="7171" name="Picture 3" descr="D:\Dropbox\TEMP\PICS for PRES\cspec 4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18" t="3789" r="26722" b="11662"/>
            <a:stretch/>
          </p:blipFill>
          <p:spPr bwMode="auto">
            <a:xfrm>
              <a:off x="3995936" y="1978658"/>
              <a:ext cx="2010842" cy="2154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4600501" y="4112205"/>
              <a:ext cx="11956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200" i="1">
                  <a:solidFill>
                    <a:prstClr val="black"/>
                  </a:solidFill>
                </a:rPr>
                <a:t>l</a:t>
              </a:r>
              <a:r>
                <a:rPr lang="sv-SE" sz="1200" i="1" smtClean="0">
                  <a:solidFill>
                    <a:prstClr val="black"/>
                  </a:solidFill>
                </a:rPr>
                <a:t>inear guides</a:t>
              </a:r>
              <a:endParaRPr lang="sv-SE" sz="1200" i="1">
                <a:solidFill>
                  <a:prstClr val="black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715309" y="1700808"/>
            <a:ext cx="2279399" cy="2161982"/>
            <a:chOff x="6444208" y="2084948"/>
            <a:chExt cx="2279399" cy="2161982"/>
          </a:xfrm>
        </p:grpSpPr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08" y="2084948"/>
              <a:ext cx="2249179" cy="1934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6893187" y="3969931"/>
              <a:ext cx="18304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200" i="1" smtClean="0">
                  <a:solidFill>
                    <a:prstClr val="black"/>
                  </a:solidFill>
                </a:rPr>
                <a:t>Installation system</a:t>
              </a:r>
              <a:endParaRPr lang="sv-SE" sz="1200" i="1">
                <a:solidFill>
                  <a:prstClr val="black"/>
                </a:solidFill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1" r="608" b="9897"/>
          <a:stretch/>
        </p:blipFill>
        <p:spPr bwMode="auto">
          <a:xfrm>
            <a:off x="318273" y="4725145"/>
            <a:ext cx="3533647" cy="21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23711" y="4437112"/>
            <a:ext cx="44399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i="1" smtClean="0">
                <a:solidFill>
                  <a:prstClr val="black"/>
                </a:solidFill>
              </a:rPr>
              <a:t>Alternating high-low configuration to minimize dead-space</a:t>
            </a:r>
            <a:endParaRPr lang="sv-SE" sz="1200" i="1">
              <a:solidFill>
                <a:prstClr val="black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1" t="14981" r="10065"/>
          <a:stretch/>
        </p:blipFill>
        <p:spPr bwMode="auto">
          <a:xfrm>
            <a:off x="318273" y="2636912"/>
            <a:ext cx="3533647" cy="186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20272" y="6520259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80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Scope of </a:t>
            </a:r>
            <a:r>
              <a:rPr lang="sv-SE"/>
              <a:t>M</a:t>
            </a:r>
            <a:r>
              <a:rPr lang="sv-SE" smtClean="0"/>
              <a:t>echanical and Technical DG Teams</a:t>
            </a:r>
            <a:endParaRPr lang="sv-SE"/>
          </a:p>
        </p:txBody>
      </p:sp>
      <p:grpSp>
        <p:nvGrpSpPr>
          <p:cNvPr id="3" name="Group 2"/>
          <p:cNvGrpSpPr/>
          <p:nvPr/>
        </p:nvGrpSpPr>
        <p:grpSpPr>
          <a:xfrm>
            <a:off x="1619672" y="1844824"/>
            <a:ext cx="6524096" cy="4524315"/>
            <a:chOff x="971600" y="1844824"/>
            <a:chExt cx="6524096" cy="4524315"/>
          </a:xfrm>
        </p:grpSpPr>
        <p:sp>
          <p:nvSpPr>
            <p:cNvPr id="10" name="TextBox 9"/>
            <p:cNvSpPr txBox="1"/>
            <p:nvPr/>
          </p:nvSpPr>
          <p:spPr>
            <a:xfrm>
              <a:off x="1043608" y="1844824"/>
              <a:ext cx="6452088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mtClean="0"/>
                <a:t>Design and build test detectors and demonstrators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endParaRPr lang="en-US"/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mtClean="0"/>
                <a:t>Operate facilities to assist in detectors development</a:t>
              </a:r>
            </a:p>
            <a:p>
              <a:endParaRPr lang="en-US" smtClean="0"/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/>
                <a:t>Deliver complete detector systems for instruments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endParaRPr lang="en-US" smtClean="0"/>
            </a:p>
            <a:p>
              <a:pPr marL="285750" indent="-285750">
                <a:buFont typeface="Wingdings" panose="05000000000000000000" pitchFamily="2" charset="2"/>
                <a:buChar char="§"/>
              </a:pPr>
              <a:endParaRPr lang="en-US" smtClean="0"/>
            </a:p>
            <a:p>
              <a:pPr marL="285750" indent="-285750">
                <a:buFont typeface="Wingdings" panose="05000000000000000000" pitchFamily="2" charset="2"/>
                <a:buChar char="§"/>
              </a:pPr>
              <a:endParaRPr lang="en-US" smtClean="0"/>
            </a:p>
            <a:p>
              <a:pPr marL="285750" indent="-285750">
                <a:buFont typeface="Wingdings" panose="05000000000000000000" pitchFamily="2" charset="2"/>
                <a:buChar char="§"/>
              </a:pPr>
              <a:endParaRPr lang="en-US" smtClean="0"/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mtClean="0"/>
                <a:t>Support </a:t>
              </a:r>
              <a:r>
                <a:rPr lang="en-US"/>
                <a:t>and provide know-how to </a:t>
              </a:r>
              <a:r>
                <a:rPr lang="en-US" smtClean="0"/>
                <a:t>in-kind </a:t>
              </a:r>
              <a:r>
                <a:rPr lang="en-US"/>
                <a:t>partners</a:t>
              </a:r>
            </a:p>
            <a:p>
              <a:endParaRPr lang="en-US"/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mtClean="0"/>
                <a:t>Interface management for in-kind partners with other parts of NSS and ESS and other in-kind partners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endParaRPr lang="en-US" smtClean="0"/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mtClean="0"/>
                <a:t>Operate </a:t>
              </a:r>
              <a:r>
                <a:rPr lang="en-US"/>
                <a:t>and maintain detectors throughout their lifetime</a:t>
              </a:r>
            </a:p>
            <a:p>
              <a:endParaRPr lang="en-US" smtClean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71600" y="3553852"/>
              <a:ext cx="5400600" cy="523220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mtClean="0"/>
                <a:t>Design - Integrate - Support</a:t>
              </a:r>
              <a:endParaRPr lang="en-US" sz="2800" b="1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094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Gd-GEM Detector for NMX</a:t>
            </a:r>
            <a:endParaRPr lang="sv-SE"/>
          </a:p>
        </p:txBody>
      </p:sp>
      <p:sp>
        <p:nvSpPr>
          <p:cNvPr id="6" name="Content Placeholder 4"/>
          <p:cNvSpPr>
            <a:spLocks noGrp="1"/>
          </p:cNvSpPr>
          <p:nvPr>
            <p:ph idx="1"/>
          </p:nvPr>
        </p:nvSpPr>
        <p:spPr>
          <a:xfrm>
            <a:off x="251521" y="1556792"/>
            <a:ext cx="5256584" cy="240486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800" dirty="0" smtClean="0">
                <a:solidFill>
                  <a:schemeClr val="tx1"/>
                </a:solidFill>
              </a:rPr>
              <a:t>High resolution detectors (position res &lt;= 200</a:t>
            </a:r>
            <a:r>
              <a:rPr lang="el-GR" sz="1800" dirty="0" smtClean="0">
                <a:solidFill>
                  <a:schemeClr val="tx1"/>
                </a:solidFill>
              </a:rPr>
              <a:t>μ</a:t>
            </a:r>
            <a:r>
              <a:rPr lang="en-US" sz="1800" dirty="0" smtClean="0">
                <a:solidFill>
                  <a:schemeClr val="tx1"/>
                </a:solidFill>
              </a:rPr>
              <a:t>m)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 smtClean="0">
                <a:solidFill>
                  <a:schemeClr val="tx1"/>
                </a:solidFill>
              </a:rPr>
              <a:t>No fixed detector geometry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 smtClean="0">
                <a:solidFill>
                  <a:schemeClr val="tx1"/>
                </a:solidFill>
              </a:rPr>
              <a:t>Keep read-out chips safe from irradiation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 smtClean="0">
                <a:solidFill>
                  <a:schemeClr val="tx1"/>
                </a:solidFill>
              </a:rPr>
              <a:t>Services need to be portable and move around together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with the detectors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 smtClean="0">
                <a:solidFill>
                  <a:schemeClr val="tx1"/>
                </a:solidFill>
              </a:rPr>
              <a:t>In-kind development with CERN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4088" y="3356992"/>
            <a:ext cx="35283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sv-SE" sz="1200" i="1" smtClean="0"/>
              <a:t>Gd cathodes attached via ultrasonic welding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t="17124" r="16666" b="11218"/>
          <a:stretch/>
        </p:blipFill>
        <p:spPr>
          <a:xfrm>
            <a:off x="5364088" y="3953497"/>
            <a:ext cx="3695015" cy="2386291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294" y="3933056"/>
            <a:ext cx="3782633" cy="2440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7164288" y="6096689"/>
            <a:ext cx="18849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sv-SE" sz="1200" i="1" smtClean="0"/>
              <a:t>Complete detector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542234" y="1471183"/>
            <a:ext cx="3487117" cy="1914093"/>
            <a:chOff x="2092995" y="2327937"/>
            <a:chExt cx="3487117" cy="1914093"/>
          </a:xfrm>
        </p:grpSpPr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2995" y="2327937"/>
              <a:ext cx="3133485" cy="1914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Straight Arrow Connector 4"/>
            <p:cNvCxnSpPr/>
            <p:nvPr/>
          </p:nvCxnSpPr>
          <p:spPr>
            <a:xfrm flipH="1" flipV="1">
              <a:off x="3995936" y="3717032"/>
              <a:ext cx="320266" cy="21878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 flipV="1">
              <a:off x="4067944" y="3212976"/>
              <a:ext cx="685065" cy="45593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4499992" y="3645024"/>
              <a:ext cx="108012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/>
                <a:t>g</a:t>
              </a:r>
              <a:r>
                <a:rPr lang="en-US" sz="1000" smtClean="0"/>
                <a:t>adolinium foil</a:t>
              </a:r>
              <a:endParaRPr lang="en-US" sz="100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995936" y="3902859"/>
              <a:ext cx="124164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err="1"/>
                <a:t>a</a:t>
              </a:r>
              <a:r>
                <a:rPr lang="en-US" sz="1000" err="1" smtClean="0"/>
                <a:t>luminium</a:t>
              </a:r>
              <a:r>
                <a:rPr lang="en-US" sz="1000" smtClean="0"/>
                <a:t> frame</a:t>
              </a:r>
              <a:endParaRPr lang="en-US" sz="1000"/>
            </a:p>
          </p:txBody>
        </p:sp>
      </p:grpSp>
      <p:pic>
        <p:nvPicPr>
          <p:cNvPr id="2050" name="Picture 2" descr="E:\Untitle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57458"/>
            <a:ext cx="4968552" cy="263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30</a:t>
            </a:fld>
            <a:endParaRPr lang="sv-S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227" y="1474589"/>
            <a:ext cx="672535" cy="67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66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212" y="2208599"/>
            <a:ext cx="1821836" cy="1685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sv-SE" smtClean="0"/>
              <a:t>B10 based test detectors</a:t>
            </a:r>
            <a:endParaRPr lang="sv-SE"/>
          </a:p>
        </p:txBody>
      </p:sp>
      <p:sp>
        <p:nvSpPr>
          <p:cNvPr id="14" name="TextBox 13"/>
          <p:cNvSpPr txBox="1"/>
          <p:nvPr/>
        </p:nvSpPr>
        <p:spPr>
          <a:xfrm>
            <a:off x="2494538" y="3894041"/>
            <a:ext cx="92533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 smtClean="0"/>
              <a:t>3D model</a:t>
            </a:r>
            <a:endParaRPr lang="en-US" sz="1500" i="1"/>
          </a:p>
        </p:txBody>
      </p:sp>
      <p:sp>
        <p:nvSpPr>
          <p:cNvPr id="15" name="TextBox 14"/>
          <p:cNvSpPr txBox="1"/>
          <p:nvPr/>
        </p:nvSpPr>
        <p:spPr>
          <a:xfrm>
            <a:off x="7236297" y="2292686"/>
            <a:ext cx="19077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 smtClean="0"/>
              <a:t>V1 – 5 counter, 1 read-out channel per counter for basic testing</a:t>
            </a:r>
            <a:endParaRPr lang="en-US" sz="1500" i="1"/>
          </a:p>
        </p:txBody>
      </p:sp>
      <p:sp>
        <p:nvSpPr>
          <p:cNvPr id="9" name="TextBox 8"/>
          <p:cNvSpPr txBox="1"/>
          <p:nvPr/>
        </p:nvSpPr>
        <p:spPr>
          <a:xfrm>
            <a:off x="132878" y="1484784"/>
            <a:ext cx="8903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mtClean="0"/>
              <a:t>Simple setup to study quality of Boron coatings, gas mixtures, anode wire planes, etc. 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mtClean="0"/>
              <a:t>Evolution to more capable variants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4067944" y="2856671"/>
            <a:ext cx="576064" cy="389298"/>
          </a:xfrm>
          <a:prstGeom prst="rightArrow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788024" y="4293096"/>
            <a:ext cx="3601667" cy="2554171"/>
            <a:chOff x="5514329" y="4418029"/>
            <a:chExt cx="3601667" cy="255417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13" b="9586"/>
            <a:stretch/>
          </p:blipFill>
          <p:spPr bwMode="auto">
            <a:xfrm>
              <a:off x="5514329" y="4418029"/>
              <a:ext cx="3535884" cy="1819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5580112" y="6187370"/>
              <a:ext cx="3535884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i="1" smtClean="0"/>
                <a:t>FRMII demonstrator with modifications for new electronics and wire frame design to facilitate detector assembly &amp; maintenance</a:t>
              </a:r>
              <a:endParaRPr lang="en-US" sz="1500" i="1"/>
            </a:p>
          </p:txBody>
        </p:sp>
      </p:grp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516" y="2204864"/>
            <a:ext cx="2440780" cy="166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827584" y="4293096"/>
            <a:ext cx="3030740" cy="2339389"/>
            <a:chOff x="1037204" y="4437112"/>
            <a:chExt cx="3030740" cy="2339389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7204" y="4437112"/>
              <a:ext cx="3030740" cy="2071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1987204" y="6453336"/>
              <a:ext cx="143266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i="1" smtClean="0"/>
                <a:t>V2 - 64 channel</a:t>
              </a:r>
              <a:endParaRPr lang="en-US" sz="1500" i="1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20272" y="6520259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1469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err="1" smtClean="0"/>
              <a:t>SoNDe</a:t>
            </a:r>
            <a:r>
              <a:rPr lang="sv-SE" smtClean="0"/>
              <a:t> 2x2 </a:t>
            </a:r>
            <a:r>
              <a:rPr lang="sv-SE" err="1" smtClean="0"/>
              <a:t>Demonstrator</a:t>
            </a:r>
            <a:endParaRPr lang="sv-SE"/>
          </a:p>
        </p:txBody>
      </p:sp>
      <p:sp>
        <p:nvSpPr>
          <p:cNvPr id="32" name="Content Placeholder 4"/>
          <p:cNvSpPr>
            <a:spLocks noGrp="1"/>
          </p:cNvSpPr>
          <p:nvPr>
            <p:ph idx="1"/>
          </p:nvPr>
        </p:nvSpPr>
        <p:spPr>
          <a:xfrm>
            <a:off x="251520" y="1556792"/>
            <a:ext cx="4968552" cy="240486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800" smtClean="0">
                <a:solidFill>
                  <a:schemeClr val="tx1"/>
                </a:solidFill>
              </a:rPr>
              <a:t>400 modules, 64 channels per module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smtClean="0">
                <a:solidFill>
                  <a:schemeClr val="tx1"/>
                </a:solidFill>
              </a:rPr>
              <a:t>Group individual detectors in 2x2 enclosures (light-tight, bring electronics and DAQ together)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smtClean="0">
                <a:solidFill>
                  <a:schemeClr val="tx1"/>
                </a:solidFill>
              </a:rPr>
              <a:t>Form an independent, portable test unit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4" r="32642" b="13532"/>
          <a:stretch/>
        </p:blipFill>
        <p:spPr>
          <a:xfrm>
            <a:off x="5465376" y="3051395"/>
            <a:ext cx="3211080" cy="3294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16116" y="6351708"/>
            <a:ext cx="295232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sv-SE" sz="1500" i="1" smtClean="0"/>
              <a:t>As 3D printed (and painted)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08" y="3061211"/>
            <a:ext cx="3838384" cy="328498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24616" y="6346195"/>
            <a:ext cx="331236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500" i="1" smtClean="0"/>
              <a:t>3D model of concept solution</a:t>
            </a:r>
            <a:endParaRPr lang="sv-SE" sz="1500" i="1" smtClean="0"/>
          </a:p>
        </p:txBody>
      </p:sp>
      <p:sp>
        <p:nvSpPr>
          <p:cNvPr id="5" name="Rectangle 4"/>
          <p:cNvSpPr/>
          <p:nvPr/>
        </p:nvSpPr>
        <p:spPr>
          <a:xfrm>
            <a:off x="5652120" y="1916832"/>
            <a:ext cx="2844316" cy="50405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Under development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5809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3D printing</a:t>
            </a:r>
            <a:endParaRPr lang="sv-SE"/>
          </a:p>
        </p:txBody>
      </p:sp>
      <p:sp>
        <p:nvSpPr>
          <p:cNvPr id="7" name="Rectangle 6"/>
          <p:cNvSpPr/>
          <p:nvPr/>
        </p:nvSpPr>
        <p:spPr>
          <a:xfrm>
            <a:off x="755576" y="6346195"/>
            <a:ext cx="367240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sv-SE" sz="1500" i="1" smtClean="0"/>
              <a:t>BCN3D Sigma 3D </a:t>
            </a:r>
            <a:r>
              <a:rPr lang="sv-SE" sz="1500" i="1"/>
              <a:t>printer </a:t>
            </a:r>
            <a:r>
              <a:rPr lang="sv-SE" sz="1500" i="1" smtClean="0"/>
              <a:t>(filament)</a:t>
            </a:r>
            <a:endParaRPr lang="sv-SE" sz="1500" i="1"/>
          </a:p>
        </p:txBody>
      </p:sp>
      <p:sp>
        <p:nvSpPr>
          <p:cNvPr id="8" name="Rectangle 7"/>
          <p:cNvSpPr/>
          <p:nvPr/>
        </p:nvSpPr>
        <p:spPr>
          <a:xfrm>
            <a:off x="0" y="1484784"/>
            <a:ext cx="81369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v-SE" sz="2000" dirty="0" smtClean="0"/>
              <a:t>Evaluation of test pieces/designs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v-SE" sz="2000" dirty="0" smtClean="0"/>
              <a:t>Custom or one-off items (repairs/replacements)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v-SE" sz="2000" dirty="0" smtClean="0"/>
              <a:t>Mockups to help understand complex geometries</a:t>
            </a:r>
            <a:endParaRPr lang="sv-SE" sz="2000" dirty="0" smtClean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v-SE" sz="2000" dirty="0" smtClean="0"/>
              <a:t>Actual parts used in detectors</a:t>
            </a:r>
            <a:endParaRPr lang="sv-SE" sz="2000" dirty="0"/>
          </a:p>
        </p:txBody>
      </p:sp>
      <p:grpSp>
        <p:nvGrpSpPr>
          <p:cNvPr id="3" name="Group 2"/>
          <p:cNvGrpSpPr/>
          <p:nvPr/>
        </p:nvGrpSpPr>
        <p:grpSpPr>
          <a:xfrm>
            <a:off x="5220072" y="2492896"/>
            <a:ext cx="2952328" cy="4176464"/>
            <a:chOff x="5580112" y="2420888"/>
            <a:chExt cx="2664296" cy="3960440"/>
          </a:xfrm>
        </p:grpSpPr>
        <p:sp>
          <p:nvSpPr>
            <p:cNvPr id="6" name="Rectangle 5"/>
            <p:cNvSpPr/>
            <p:nvPr/>
          </p:nvSpPr>
          <p:spPr>
            <a:xfrm>
              <a:off x="5580112" y="6058163"/>
              <a:ext cx="2664296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sv-SE" sz="1500" i="1"/>
                <a:t>Form 2 3D printer (SLA)</a:t>
              </a:r>
            </a:p>
          </p:txBody>
        </p: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2420888"/>
              <a:ext cx="2091713" cy="3632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9" t="3933"/>
          <a:stretch/>
        </p:blipFill>
        <p:spPr bwMode="auto">
          <a:xfrm>
            <a:off x="1084233" y="2927131"/>
            <a:ext cx="3055719" cy="338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4443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3D printing</a:t>
            </a:r>
            <a:endParaRPr lang="sv-SE"/>
          </a:p>
        </p:txBody>
      </p:sp>
      <p:sp>
        <p:nvSpPr>
          <p:cNvPr id="7" name="Rectangle 6"/>
          <p:cNvSpPr/>
          <p:nvPr/>
        </p:nvSpPr>
        <p:spPr>
          <a:xfrm>
            <a:off x="755576" y="3573016"/>
            <a:ext cx="223224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sv-SE" sz="1500" i="1" smtClean="0"/>
              <a:t>wire aligner tests</a:t>
            </a:r>
            <a:endParaRPr lang="sv-SE" sz="1500" i="1"/>
          </a:p>
        </p:txBody>
      </p:sp>
      <p:pic>
        <p:nvPicPr>
          <p:cNvPr id="9" name="Picture 2" descr="C:\Users\michailanastasopoulo\Desktop\Archive\First_prototype_2017_10_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6" t="3379" b="12798"/>
          <a:stretch/>
        </p:blipFill>
        <p:spPr bwMode="auto">
          <a:xfrm>
            <a:off x="6904968" y="1571789"/>
            <a:ext cx="1918617" cy="257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362" y="1547775"/>
            <a:ext cx="2088231" cy="2608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283516" y="4155819"/>
            <a:ext cx="216069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sv-SE" sz="1500" i="1" smtClean="0"/>
              <a:t>PCB supports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76256" y="4077072"/>
            <a:ext cx="208797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sv-SE" sz="1500" i="1" smtClean="0"/>
              <a:t>custom holder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7504" y="4077073"/>
            <a:ext cx="3672408" cy="2808312"/>
            <a:chOff x="467544" y="4653136"/>
            <a:chExt cx="2995958" cy="2051357"/>
          </a:xfrm>
        </p:grpSpPr>
        <p:pic>
          <p:nvPicPr>
            <p:cNvPr id="4100" name="Picture 4" descr="C:\Users\michailanastasopoulo\Desktop\Archive\P8240570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4653136"/>
              <a:ext cx="2995958" cy="1786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971600" y="6381328"/>
              <a:ext cx="2087971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sv-SE" sz="1500" i="1" smtClean="0"/>
                <a:t>Board cases</a:t>
              </a:r>
            </a:p>
          </p:txBody>
        </p:sp>
      </p:grpSp>
      <p:pic>
        <p:nvPicPr>
          <p:cNvPr id="4101" name="Picture 5" descr="C:\Users\michailanastasopoulo\Desktop\Archive\P823056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4" b="9458"/>
          <a:stretch/>
        </p:blipFill>
        <p:spPr bwMode="auto">
          <a:xfrm>
            <a:off x="4393228" y="4581128"/>
            <a:ext cx="1801101" cy="171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29"/>
          <a:stretch/>
        </p:blipFill>
        <p:spPr bwMode="auto">
          <a:xfrm>
            <a:off x="6692056" y="4559524"/>
            <a:ext cx="2344440" cy="1728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6761213" y="6291862"/>
            <a:ext cx="208797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sv-SE" sz="1500" i="1" smtClean="0"/>
              <a:t>Jalousie concept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067944" y="6357589"/>
            <a:ext cx="252028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sv-SE" sz="1500" i="1" err="1" smtClean="0"/>
              <a:t>SoNDe</a:t>
            </a:r>
            <a:r>
              <a:rPr lang="sv-SE" sz="1500" i="1" smtClean="0"/>
              <a:t> 2x2 </a:t>
            </a:r>
            <a:r>
              <a:rPr lang="sv-SE" sz="1500" i="1" err="1" smtClean="0"/>
              <a:t>concept</a:t>
            </a:r>
            <a:endParaRPr lang="sv-SE" sz="1500" i="1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3711308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46912" y="6520259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7418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5229200"/>
            <a:ext cx="7772400" cy="1470025"/>
          </a:xfrm>
        </p:spPr>
        <p:txBody>
          <a:bodyPr>
            <a:normAutofit/>
          </a:bodyPr>
          <a:lstStyle/>
          <a:p>
            <a:r>
              <a:rPr lang="sv-SE" sz="4000" smtClean="0"/>
              <a:t>What’s next</a:t>
            </a:r>
            <a:endParaRPr lang="sv-SE" sz="4000"/>
          </a:p>
        </p:txBody>
      </p:sp>
    </p:spTree>
    <p:extLst>
      <p:ext uri="{BB962C8B-B14F-4D97-AF65-F5344CB8AC3E}">
        <p14:creationId xmlns:p14="http://schemas.microsoft.com/office/powerpoint/2010/main" val="249400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Next steps</a:t>
            </a:r>
            <a:endParaRPr lang="sv-SE"/>
          </a:p>
        </p:txBody>
      </p:sp>
      <p:sp>
        <p:nvSpPr>
          <p:cNvPr id="6" name="TextBox 5"/>
          <p:cNvSpPr txBox="1"/>
          <p:nvPr/>
        </p:nvSpPr>
        <p:spPr>
          <a:xfrm>
            <a:off x="395536" y="1916832"/>
            <a:ext cx="878497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smtClean="0"/>
              <a:t>Complete remaining demonstrators of different classes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b="1" smtClean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b="1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smtClean="0"/>
              <a:t>Set up testing for actual instrument solutions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b="1" smtClean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b="1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smtClean="0"/>
              <a:t>Focus on </a:t>
            </a:r>
            <a:r>
              <a:rPr lang="en-US" sz="2000" b="1"/>
              <a:t>interfaces and integration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b="1" smtClean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b="1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smtClean="0"/>
              <a:t>Move </a:t>
            </a:r>
            <a:r>
              <a:rPr lang="en-US" sz="2000" b="1"/>
              <a:t>to design for </a:t>
            </a:r>
            <a:r>
              <a:rPr lang="en-US" sz="2000" b="1" smtClean="0"/>
              <a:t>construction and installation</a:t>
            </a:r>
            <a:endParaRPr lang="en-US" sz="2000" b="1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b="1" smtClean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b="1" smtClean="0"/>
          </a:p>
          <a:p>
            <a:pPr lvl="1"/>
            <a:endParaRPr lang="en-US" sz="2000" b="1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9402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Conclusion</a:t>
            </a:r>
            <a:endParaRPr lang="sv-SE"/>
          </a:p>
        </p:txBody>
      </p:sp>
      <p:sp>
        <p:nvSpPr>
          <p:cNvPr id="6" name="TextBox 5"/>
          <p:cNvSpPr txBox="1"/>
          <p:nvPr/>
        </p:nvSpPr>
        <p:spPr>
          <a:xfrm>
            <a:off x="611560" y="1987093"/>
            <a:ext cx="82809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smtClean="0"/>
              <a:t>Mechanical and Technical </a:t>
            </a:r>
            <a:r>
              <a:rPr lang="en-US" sz="2000" b="1"/>
              <a:t>teams </a:t>
            </a:r>
            <a:r>
              <a:rPr lang="en-US" sz="2000" b="1" smtClean="0"/>
              <a:t>offering detectors </a:t>
            </a:r>
            <a:r>
              <a:rPr lang="en-US" sz="2000" b="1"/>
              <a:t>expertise and knowledge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b="1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smtClean="0"/>
              <a:t>Facilities equipped and running for in-house work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b="1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smtClean="0"/>
              <a:t>Provide support and know-how from consulting to complete detector system design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b="1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/>
              <a:t>We welcome all </a:t>
            </a:r>
            <a:r>
              <a:rPr lang="en-US" sz="2000" b="1" smtClean="0"/>
              <a:t>mechanical </a:t>
            </a:r>
            <a:r>
              <a:rPr lang="en-US" sz="2000" b="1"/>
              <a:t>and technical detector </a:t>
            </a:r>
            <a:r>
              <a:rPr lang="en-US" sz="2000" b="1" smtClean="0"/>
              <a:t>projects from instrument teams</a:t>
            </a:r>
            <a:endParaRPr lang="en-US" sz="2000" b="1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b="1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/>
              <a:t>Come and talk to us!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08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36096" y="2905780"/>
            <a:ext cx="1988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/>
              <a:t>THANK YOU</a:t>
            </a:r>
          </a:p>
        </p:txBody>
      </p:sp>
      <p:pic>
        <p:nvPicPr>
          <p:cNvPr id="3" name="Picture 16" descr="Image result for brightness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966042"/>
            <a:ext cx="1661143" cy="41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6276" y="5085184"/>
            <a:ext cx="1144196" cy="7647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89137" y="6381328"/>
            <a:ext cx="35658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>
                <a:solidFill>
                  <a:prstClr val="black"/>
                </a:solidFill>
              </a:rPr>
              <a:t>Horizon 2020 grant </a:t>
            </a:r>
            <a:r>
              <a:rPr lang="en-US" sz="1600" i="1" smtClean="0">
                <a:solidFill>
                  <a:prstClr val="black"/>
                </a:solidFill>
              </a:rPr>
              <a:t>agreement: </a:t>
            </a:r>
            <a:r>
              <a:rPr lang="en-US" sz="1600" i="1">
                <a:solidFill>
                  <a:prstClr val="black"/>
                </a:solidFill>
              </a:rPr>
              <a:t>676548</a:t>
            </a:r>
          </a:p>
        </p:txBody>
      </p:sp>
    </p:spTree>
    <p:extLst>
      <p:ext uri="{BB962C8B-B14F-4D97-AF65-F5344CB8AC3E}">
        <p14:creationId xmlns:p14="http://schemas.microsoft.com/office/powerpoint/2010/main" val="73308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788024" y="1484784"/>
            <a:ext cx="4536504" cy="5181687"/>
            <a:chOff x="4499992" y="1484784"/>
            <a:chExt cx="4536504" cy="5181687"/>
          </a:xfrm>
        </p:grpSpPr>
        <p:sp>
          <p:nvSpPr>
            <p:cNvPr id="8" name="TextBox 7"/>
            <p:cNvSpPr txBox="1"/>
            <p:nvPr/>
          </p:nvSpPr>
          <p:spPr>
            <a:xfrm>
              <a:off x="4499992" y="1484784"/>
              <a:ext cx="4536504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u="sng" dirty="0" smtClean="0"/>
                <a:t>Technicians:</a:t>
              </a:r>
            </a:p>
            <a:p>
              <a:endParaRPr lang="en-US" sz="2000" b="1" u="sng" dirty="0" smtClean="0"/>
            </a:p>
            <a:p>
              <a:r>
                <a:rPr lang="en-US" sz="2000" dirty="0" smtClean="0"/>
                <a:t>Anders </a:t>
              </a:r>
              <a:r>
                <a:rPr lang="en-US" sz="2000" dirty="0"/>
                <a:t>Lindh </a:t>
              </a:r>
              <a:r>
                <a:rPr lang="en-US" sz="2000" dirty="0" smtClean="0"/>
                <a:t>Olsson</a:t>
              </a:r>
            </a:p>
            <a:p>
              <a:endParaRPr lang="en-US" sz="2000" dirty="0" smtClean="0"/>
            </a:p>
            <a:p>
              <a:endParaRPr lang="en-US" sz="2000" dirty="0"/>
            </a:p>
            <a:p>
              <a:r>
                <a:rPr lang="en-US" sz="2000" dirty="0" smtClean="0"/>
                <a:t>Edgars </a:t>
              </a:r>
              <a:r>
                <a:rPr lang="en-US" sz="2000" dirty="0" err="1" smtClean="0"/>
                <a:t>Karnickis</a:t>
              </a:r>
              <a:endParaRPr lang="en-US" sz="2000" dirty="0" smtClean="0"/>
            </a:p>
            <a:p>
              <a:endParaRPr lang="en-US" sz="2000" dirty="0" smtClean="0"/>
            </a:p>
            <a:p>
              <a:endParaRPr lang="en-US" sz="2000" dirty="0" smtClean="0"/>
            </a:p>
            <a:p>
              <a:r>
                <a:rPr lang="en-US" sz="2000" dirty="0" smtClean="0"/>
                <a:t>Nicholai </a:t>
              </a:r>
              <a:r>
                <a:rPr lang="en-US" sz="2000" dirty="0" err="1" smtClean="0"/>
                <a:t>Mauritzson</a:t>
              </a:r>
              <a:endParaRPr lang="en-US" sz="2000" dirty="0" smtClean="0"/>
            </a:p>
            <a:p>
              <a:endParaRPr lang="en-US" sz="2000" dirty="0" smtClean="0"/>
            </a:p>
            <a:p>
              <a:endParaRPr lang="en-US" sz="2000" dirty="0" smtClean="0"/>
            </a:p>
            <a:p>
              <a:r>
                <a:rPr lang="en-US" sz="2000" dirty="0" err="1" smtClean="0"/>
                <a:t>Alessio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Laloni</a:t>
              </a:r>
              <a:endParaRPr lang="en-US" sz="2000" dirty="0" smtClean="0"/>
            </a:p>
            <a:p>
              <a:endParaRPr lang="en-US" sz="2000" dirty="0" smtClean="0"/>
            </a:p>
            <a:p>
              <a:endParaRPr lang="en-US" sz="2000" dirty="0"/>
            </a:p>
            <a:p>
              <a:r>
                <a:rPr lang="en-US" sz="2000" dirty="0" smtClean="0"/>
                <a:t>Richard </a:t>
              </a:r>
              <a:r>
                <a:rPr lang="en-US" sz="2000" dirty="0" err="1" smtClean="0"/>
                <a:t>Ammer</a:t>
              </a:r>
              <a:endParaRPr lang="en-US" sz="2000" dirty="0"/>
            </a:p>
          </p:txBody>
        </p:sp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81538" l="9346" r="897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4581128"/>
              <a:ext cx="1061124" cy="1288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326" b="89922" l="9615" r="89423">
                          <a14:foregroundMark x1="25962" y1="20155" x2="43269" y2="2326"/>
                        </a14:backgroundRemoval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0232" y="3716014"/>
              <a:ext cx="871548" cy="1081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4248" y="5606185"/>
              <a:ext cx="684137" cy="106028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Detector Systems Services Section:</a:t>
            </a:r>
            <a:br>
              <a:rPr lang="sv-SE" smtClean="0"/>
            </a:br>
            <a:r>
              <a:rPr lang="sv-SE" smtClean="0"/>
              <a:t>Mechanical and Technical DG Teams</a:t>
            </a:r>
            <a:endParaRPr lang="sv-SE"/>
          </a:p>
        </p:txBody>
      </p:sp>
      <p:sp>
        <p:nvSpPr>
          <p:cNvPr id="6" name="TextBox 5"/>
          <p:cNvSpPr txBox="1"/>
          <p:nvPr/>
        </p:nvSpPr>
        <p:spPr>
          <a:xfrm>
            <a:off x="467544" y="1483037"/>
            <a:ext cx="304822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Mechanical </a:t>
            </a:r>
            <a:r>
              <a:rPr lang="en-US" sz="2000" b="1" u="sng" dirty="0"/>
              <a:t>Engineers: </a:t>
            </a:r>
            <a:endParaRPr lang="en-US" sz="2000" b="1" u="sng" dirty="0" smtClean="0"/>
          </a:p>
          <a:p>
            <a:endParaRPr lang="en-US" sz="2000" dirty="0" smtClean="0"/>
          </a:p>
          <a:p>
            <a:r>
              <a:rPr lang="en-US" sz="2000" dirty="0" err="1" smtClean="0"/>
              <a:t>Michail</a:t>
            </a:r>
            <a:r>
              <a:rPr lang="en-US" sz="2000" dirty="0" smtClean="0"/>
              <a:t> </a:t>
            </a:r>
            <a:r>
              <a:rPr lang="en-US" sz="2000" dirty="0" err="1" smtClean="0"/>
              <a:t>Anastasopoulos</a:t>
            </a:r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Isaak </a:t>
            </a:r>
            <a:r>
              <a:rPr lang="en-US" sz="2000" dirty="0" err="1" smtClean="0"/>
              <a:t>López-Higuera</a:t>
            </a:r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err="1" smtClean="0"/>
              <a:t>Ioannis</a:t>
            </a:r>
            <a:r>
              <a:rPr lang="en-US" sz="2000" dirty="0" smtClean="0"/>
              <a:t> </a:t>
            </a:r>
            <a:r>
              <a:rPr lang="en-US" sz="2000" dirty="0" err="1" smtClean="0"/>
              <a:t>Apostolidis</a:t>
            </a:r>
            <a:endParaRPr lang="en-US" sz="2000" dirty="0"/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155" b="71186" l="31613" r="722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78" t="21171" r="27213" b="34024"/>
          <a:stretch/>
        </p:blipFill>
        <p:spPr bwMode="auto">
          <a:xfrm>
            <a:off x="7128223" y="1844824"/>
            <a:ext cx="594732" cy="855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D:\Dropbox\TEMP\PICS for PRES\people\michail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85515" l="22556" r="770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29" r="15857" b="4880"/>
          <a:stretch/>
        </p:blipFill>
        <p:spPr bwMode="auto">
          <a:xfrm>
            <a:off x="3059832" y="1885123"/>
            <a:ext cx="591633" cy="111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238" b="100000" l="21144" r="898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861048"/>
            <a:ext cx="861129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895" b="87719" l="17895" r="83158">
                        <a14:foregroundMark x1="27368" y1="83333" x2="74737" y2="81579"/>
                        <a14:backgroundMark x1="30526" y1="71053" x2="28421" y2="85088"/>
                        <a14:backgroundMark x1="22105" y1="79825" x2="32632" y2="8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61" r="15063" b="13357"/>
          <a:stretch/>
        </p:blipFill>
        <p:spPr bwMode="auto">
          <a:xfrm>
            <a:off x="7056276" y="2775198"/>
            <a:ext cx="666679" cy="940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852936"/>
            <a:ext cx="864096" cy="1112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</a:t>
            </a:fld>
            <a:endParaRPr lang="sv-SE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000" b="81667" l="16038" r="9245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9792" y="5899565"/>
            <a:ext cx="950262" cy="107576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9552" y="5589240"/>
            <a:ext cx="206819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smtClean="0"/>
              <a:t>Section Leader:</a:t>
            </a:r>
          </a:p>
          <a:p>
            <a:endParaRPr lang="en-US" u="sng" dirty="0" smtClean="0"/>
          </a:p>
          <a:p>
            <a:r>
              <a:rPr lang="en-US" dirty="0" smtClean="0"/>
              <a:t>Judith Freita Ramos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4788024" y="1483037"/>
            <a:ext cx="4536504" cy="5181687"/>
            <a:chOff x="4499992" y="1484784"/>
            <a:chExt cx="4536504" cy="5181687"/>
          </a:xfrm>
        </p:grpSpPr>
        <p:sp>
          <p:nvSpPr>
            <p:cNvPr id="18" name="TextBox 17"/>
            <p:cNvSpPr txBox="1"/>
            <p:nvPr/>
          </p:nvSpPr>
          <p:spPr>
            <a:xfrm>
              <a:off x="4499992" y="1484784"/>
              <a:ext cx="4536504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u="sng" dirty="0" smtClean="0"/>
                <a:t>Technicians:</a:t>
              </a:r>
            </a:p>
            <a:p>
              <a:endParaRPr lang="en-US" sz="2000" b="1" u="sng" dirty="0" smtClean="0"/>
            </a:p>
            <a:p>
              <a:r>
                <a:rPr lang="en-US" sz="2000" dirty="0" smtClean="0"/>
                <a:t>Anders </a:t>
              </a:r>
              <a:r>
                <a:rPr lang="en-US" sz="2000" dirty="0"/>
                <a:t>Lindh </a:t>
              </a:r>
              <a:r>
                <a:rPr lang="en-US" sz="2000" dirty="0" smtClean="0"/>
                <a:t>Olsson</a:t>
              </a:r>
            </a:p>
            <a:p>
              <a:endParaRPr lang="en-US" sz="2000" dirty="0" smtClean="0"/>
            </a:p>
            <a:p>
              <a:endParaRPr lang="en-US" sz="2000" dirty="0"/>
            </a:p>
            <a:p>
              <a:r>
                <a:rPr lang="en-US" sz="2000" dirty="0" smtClean="0"/>
                <a:t>Edgars </a:t>
              </a:r>
              <a:r>
                <a:rPr lang="en-US" sz="2000" dirty="0" err="1" smtClean="0"/>
                <a:t>Karnickis</a:t>
              </a:r>
              <a:endParaRPr lang="en-US" sz="2000" dirty="0" smtClean="0"/>
            </a:p>
            <a:p>
              <a:endParaRPr lang="en-US" sz="2000" dirty="0" smtClean="0"/>
            </a:p>
            <a:p>
              <a:endParaRPr lang="en-US" sz="2000" dirty="0" smtClean="0"/>
            </a:p>
            <a:p>
              <a:r>
                <a:rPr lang="en-US" sz="2000" dirty="0" smtClean="0"/>
                <a:t>Nicholai </a:t>
              </a:r>
              <a:r>
                <a:rPr lang="en-US" sz="2000" dirty="0" err="1" smtClean="0"/>
                <a:t>Mauritzson</a:t>
              </a:r>
              <a:endParaRPr lang="en-US" sz="2000" dirty="0" smtClean="0"/>
            </a:p>
            <a:p>
              <a:endParaRPr lang="en-US" sz="2000" dirty="0" smtClean="0"/>
            </a:p>
            <a:p>
              <a:endParaRPr lang="en-US" sz="2000" dirty="0" smtClean="0"/>
            </a:p>
            <a:p>
              <a:r>
                <a:rPr lang="en-US" sz="2000" dirty="0" err="1" smtClean="0"/>
                <a:t>Alessio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Laloni</a:t>
              </a:r>
              <a:endParaRPr lang="en-US" sz="2000" dirty="0" smtClean="0"/>
            </a:p>
            <a:p>
              <a:endParaRPr lang="en-US" sz="2000" dirty="0" smtClean="0"/>
            </a:p>
            <a:p>
              <a:endParaRPr lang="en-US" sz="2000" dirty="0"/>
            </a:p>
            <a:p>
              <a:r>
                <a:rPr lang="en-US" sz="2000" dirty="0" smtClean="0"/>
                <a:t>Richard </a:t>
              </a:r>
              <a:r>
                <a:rPr lang="en-US" sz="2000" dirty="0" err="1" smtClean="0"/>
                <a:t>Ammer</a:t>
              </a:r>
              <a:endParaRPr lang="en-US" sz="2000" dirty="0"/>
            </a:p>
          </p:txBody>
        </p:sp>
        <p:pic>
          <p:nvPicPr>
            <p:cNvPr id="19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81538" l="9346" r="897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4581128"/>
              <a:ext cx="1061124" cy="1288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326" b="89922" l="9615" r="89423">
                          <a14:foregroundMark x1="25962" y1="20155" x2="43269" y2="2326"/>
                        </a14:backgroundRemoval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0232" y="3716014"/>
              <a:ext cx="871548" cy="1081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4248" y="5606185"/>
              <a:ext cx="684137" cy="1060286"/>
            </a:xfrm>
            <a:prstGeom prst="rect">
              <a:avLst/>
            </a:prstGeom>
          </p:spPr>
        </p:pic>
      </p:grpSp>
      <p:pic>
        <p:nvPicPr>
          <p:cNvPr id="22" name="Picture 11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155" b="71186" l="31613" r="722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78" t="21171" r="27213" b="34024"/>
          <a:stretch/>
        </p:blipFill>
        <p:spPr bwMode="auto">
          <a:xfrm>
            <a:off x="7128223" y="1843077"/>
            <a:ext cx="594732" cy="855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895" b="87719" l="17895" r="83158">
                        <a14:foregroundMark x1="27368" y1="83333" x2="74737" y2="81579"/>
                        <a14:backgroundMark x1="30526" y1="71053" x2="28421" y2="85088"/>
                        <a14:backgroundMark x1="22105" y1="79825" x2="32632" y2="8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61" r="15063" b="13357"/>
          <a:stretch/>
        </p:blipFill>
        <p:spPr bwMode="auto">
          <a:xfrm>
            <a:off x="7056276" y="2773451"/>
            <a:ext cx="666679" cy="940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207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Dropbox\WORK\ESS\ESS_MyDoc\CAD\01 Design\2016 02 MG24\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r="17534"/>
          <a:stretch/>
        </p:blipFill>
        <p:spPr bwMode="auto">
          <a:xfrm>
            <a:off x="395536" y="3304922"/>
            <a:ext cx="2667056" cy="185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Mechanical capabilities</a:t>
            </a:r>
            <a:endParaRPr lang="sv-SE"/>
          </a:p>
        </p:txBody>
      </p:sp>
      <p:sp>
        <p:nvSpPr>
          <p:cNvPr id="8" name="TextBox 7"/>
          <p:cNvSpPr txBox="1"/>
          <p:nvPr/>
        </p:nvSpPr>
        <p:spPr>
          <a:xfrm>
            <a:off x="107504" y="1484784"/>
            <a:ext cx="54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/>
              <a:t>In-house expertise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smtClean="0"/>
              <a:t>Mechanical Design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smtClean="0"/>
              <a:t>Integration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smtClean="0"/>
              <a:t>Simulation and Analysis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smtClean="0"/>
              <a:t>Drawings and fabrication</a:t>
            </a:r>
            <a:endParaRPr lang="en-US" sz="2800" b="1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118" y="4707989"/>
            <a:ext cx="3022090" cy="213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5"/>
          <a:stretch/>
        </p:blipFill>
        <p:spPr bwMode="auto">
          <a:xfrm>
            <a:off x="6537006" y="4149080"/>
            <a:ext cx="2427482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118168"/>
            <a:ext cx="3080329" cy="16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89"/>
          <a:stretch/>
        </p:blipFill>
        <p:spPr bwMode="auto">
          <a:xfrm>
            <a:off x="5327372" y="1600876"/>
            <a:ext cx="3639874" cy="2476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665" y="1624969"/>
            <a:ext cx="1827415" cy="3028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20272" y="6525344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5608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oth machines crop[10]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464" y="4437112"/>
            <a:ext cx="2808706" cy="21868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7504" y="1484784"/>
            <a:ext cx="32403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/>
              <a:t>EMBLA workshop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smtClean="0"/>
              <a:t>Small-scale </a:t>
            </a:r>
            <a:r>
              <a:rPr lang="en-US" sz="2000"/>
              <a:t>machining (milling, </a:t>
            </a:r>
            <a:r>
              <a:rPr lang="en-US" sz="2000" smtClean="0"/>
              <a:t>cutting)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smtClean="0"/>
              <a:t>Standard </a:t>
            </a:r>
            <a:r>
              <a:rPr lang="en-US" sz="2000"/>
              <a:t>parts </a:t>
            </a:r>
            <a:r>
              <a:rPr lang="en-US" sz="2000" smtClean="0"/>
              <a:t>(</a:t>
            </a:r>
            <a:r>
              <a:rPr lang="en-US" sz="2000"/>
              <a:t>fasteners, raw materials) </a:t>
            </a:r>
            <a:endParaRPr lang="en-US" sz="200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smtClean="0"/>
              <a:t>Mechanical testing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smtClean="0"/>
              <a:t>Micro </a:t>
            </a:r>
            <a:r>
              <a:rPr lang="en-US" sz="2000"/>
              <a:t>TIG </a:t>
            </a:r>
            <a:r>
              <a:rPr lang="en-US" sz="2000" smtClean="0"/>
              <a:t>welding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smtClean="0"/>
              <a:t>3D printing</a:t>
            </a:r>
          </a:p>
          <a:p>
            <a:endParaRPr lang="en-US" sz="2800" b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Facilities and technical capabilities</a:t>
            </a:r>
            <a:endParaRPr lang="sv-SE"/>
          </a:p>
        </p:txBody>
      </p:sp>
      <p:pic>
        <p:nvPicPr>
          <p:cNvPr id="15" name="Picture 14" descr="IMG_2132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5"/>
          <a:stretch/>
        </p:blipFill>
        <p:spPr>
          <a:xfrm>
            <a:off x="6220464" y="1988840"/>
            <a:ext cx="2798150" cy="2304256"/>
          </a:xfrm>
          <a:prstGeom prst="rect">
            <a:avLst/>
          </a:prstGeom>
        </p:spPr>
      </p:pic>
      <p:pic>
        <p:nvPicPr>
          <p:cNvPr id="14" name="Picture 13" descr="IMG_2031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7" r="4504" b="13343"/>
          <a:stretch/>
        </p:blipFill>
        <p:spPr>
          <a:xfrm>
            <a:off x="3245396" y="2564904"/>
            <a:ext cx="2870464" cy="1728192"/>
          </a:xfrm>
          <a:prstGeom prst="rect">
            <a:avLst/>
          </a:prstGeom>
        </p:spPr>
      </p:pic>
      <p:pic>
        <p:nvPicPr>
          <p:cNvPr id="3074" name="Picture 2" descr="D:\Dropbox\TEMP\PICS for PRES\IMG_011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210" y="4417523"/>
            <a:ext cx="2992923" cy="224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5"/>
          <a:stretch/>
        </p:blipFill>
        <p:spPr bwMode="auto">
          <a:xfrm>
            <a:off x="107504" y="4437112"/>
            <a:ext cx="2815962" cy="2226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20272" y="6525344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348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8449" y="2023680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§"/>
            </a:pPr>
            <a:endParaRPr lang="en-US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 t="33489"/>
          <a:stretch/>
        </p:blipFill>
        <p:spPr bwMode="auto">
          <a:xfrm>
            <a:off x="459885" y="5047066"/>
            <a:ext cx="3953755" cy="1766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30575" y="1340768"/>
            <a:ext cx="436941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err="1" smtClean="0"/>
              <a:t>Utgard</a:t>
            </a:r>
            <a:endParaRPr lang="en-US" sz="2800" b="1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/>
              <a:t>Detectors </a:t>
            </a:r>
            <a:r>
              <a:rPr lang="en-US" sz="2000" smtClean="0"/>
              <a:t>assembly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smtClean="0"/>
              <a:t>Detectors testing</a:t>
            </a:r>
            <a:endParaRPr lang="en-US" sz="200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smtClean="0"/>
              <a:t>Soldering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smtClean="0"/>
              <a:t>Collaborative projects for readout systems and event formation </a:t>
            </a:r>
            <a:endParaRPr lang="en-US" sz="2000"/>
          </a:p>
          <a:p>
            <a:endParaRPr lang="en-US" sz="200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sv-SE" smtClean="0"/>
              <a:t>Facilities and technical capabilities</a:t>
            </a:r>
            <a:endParaRPr lang="sv-SE"/>
          </a:p>
        </p:txBody>
      </p:sp>
      <p:pic>
        <p:nvPicPr>
          <p:cNvPr id="4098" name="Picture 2" descr="D:\Dropbox\TEMP\PICS for PRES\P100032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4371" r="909" b="11306"/>
          <a:stretch/>
        </p:blipFill>
        <p:spPr bwMode="auto">
          <a:xfrm>
            <a:off x="474229" y="3334695"/>
            <a:ext cx="3953755" cy="162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Dropbox\TEMP\PICS for PRES\IMG_0167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" t="18919" r="168" b="21687"/>
          <a:stretch/>
        </p:blipFill>
        <p:spPr bwMode="auto">
          <a:xfrm>
            <a:off x="4925442" y="1556790"/>
            <a:ext cx="4039044" cy="180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87" b="7446"/>
          <a:stretch/>
        </p:blipFill>
        <p:spPr bwMode="auto">
          <a:xfrm>
            <a:off x="4925442" y="5085184"/>
            <a:ext cx="4039046" cy="1687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69"/>
          <a:stretch/>
        </p:blipFill>
        <p:spPr bwMode="auto">
          <a:xfrm>
            <a:off x="4925442" y="3429000"/>
            <a:ext cx="4039046" cy="159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2852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5229200"/>
            <a:ext cx="8856984" cy="1470025"/>
          </a:xfrm>
        </p:spPr>
        <p:txBody>
          <a:bodyPr>
            <a:normAutofit/>
          </a:bodyPr>
          <a:lstStyle/>
          <a:p>
            <a:r>
              <a:rPr lang="sv-SE" sz="4000" smtClean="0"/>
              <a:t>Work so far</a:t>
            </a:r>
            <a:endParaRPr lang="sv-SE" sz="4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72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isaaklhiguera\Desktop\complete layout white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310711"/>
            <a:ext cx="4714668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031432" y="4898484"/>
            <a:ext cx="511256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mtClean="0">
                <a:solidFill>
                  <a:prstClr val="black"/>
                </a:solidFill>
              </a:rPr>
              <a:t>Detector requirements:</a:t>
            </a:r>
          </a:p>
          <a:p>
            <a:endParaRPr lang="sv-SE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>
                <a:solidFill>
                  <a:prstClr val="black"/>
                </a:solidFill>
              </a:rPr>
              <a:t>High instantaneous rate capability: </a:t>
            </a:r>
            <a:r>
              <a:rPr lang="en-US" b="1">
                <a:solidFill>
                  <a:prstClr val="black"/>
                </a:solidFill>
                <a:cs typeface="Avenir Book"/>
              </a:rPr>
              <a:t>100 kHz/mm</a:t>
            </a:r>
            <a:r>
              <a:rPr lang="en-US" b="1" baseline="30000">
                <a:solidFill>
                  <a:prstClr val="black"/>
                </a:solidFill>
                <a:cs typeface="Avenir Book"/>
              </a:rPr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mtClean="0">
                <a:solidFill>
                  <a:prstClr val="black"/>
                </a:solidFill>
              </a:rPr>
              <a:t>High spacial resolution: </a:t>
            </a:r>
            <a:r>
              <a:rPr lang="sv-SE" b="1" smtClean="0">
                <a:solidFill>
                  <a:prstClr val="black"/>
                </a:solidFill>
              </a:rPr>
              <a:t>0.5mm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b="1" smtClean="0">
              <a:solidFill>
                <a:prstClr val="black"/>
              </a:solidFill>
            </a:endParaRPr>
          </a:p>
          <a:p>
            <a:pPr algn="ctr"/>
            <a:endParaRPr lang="en-US" b="1" baseline="30000">
              <a:solidFill>
                <a:prstClr val="black"/>
              </a:solidFill>
              <a:cs typeface="Avenir Book"/>
            </a:endParaRPr>
          </a:p>
          <a:p>
            <a:pPr algn="ctr"/>
            <a:endParaRPr lang="en-US" b="1" baseline="30000">
              <a:solidFill>
                <a:prstClr val="black"/>
              </a:solidFill>
              <a:cs typeface="Avenir Book"/>
            </a:endParaRPr>
          </a:p>
          <a:p>
            <a:endParaRPr lang="sv-SE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4000" smtClean="0"/>
              <a:t>Multi-Blade</a:t>
            </a:r>
            <a:r>
              <a:rPr lang="sv-SE" smtClean="0"/>
              <a:t/>
            </a:r>
            <a:br>
              <a:rPr lang="sv-SE" smtClean="0"/>
            </a:br>
            <a:r>
              <a:rPr lang="en-US" sz="2400"/>
              <a:t>Multi-Blade detector technology for ESS instruments</a:t>
            </a:r>
            <a:endParaRPr lang="sv-SE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74904" y="6525344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1556792"/>
            <a:ext cx="7344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smtClean="0">
                <a:solidFill>
                  <a:prstClr val="black"/>
                </a:solidFill>
              </a:rPr>
              <a:t>The Multi-Blade will be used in the reflectometers </a:t>
            </a:r>
            <a:r>
              <a:rPr lang="sv-SE" sz="2000" b="1" smtClean="0">
                <a:solidFill>
                  <a:prstClr val="black"/>
                </a:solidFill>
              </a:rPr>
              <a:t>ESTIA</a:t>
            </a:r>
            <a:r>
              <a:rPr lang="sv-SE" sz="2000" smtClean="0">
                <a:solidFill>
                  <a:prstClr val="black"/>
                </a:solidFill>
              </a:rPr>
              <a:t> and </a:t>
            </a:r>
            <a:r>
              <a:rPr lang="sv-SE" sz="2000" b="1" smtClean="0">
                <a:solidFill>
                  <a:prstClr val="black"/>
                </a:solidFill>
              </a:rPr>
              <a:t>FREIA</a:t>
            </a:r>
            <a:endParaRPr lang="sv-SE" sz="2000">
              <a:solidFill>
                <a:prstClr val="black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100064" y="4902999"/>
            <a:ext cx="1554088" cy="504056"/>
            <a:chOff x="2483768" y="5013176"/>
            <a:chExt cx="1554088" cy="504056"/>
          </a:xfrm>
        </p:grpSpPr>
        <p:cxnSp>
          <p:nvCxnSpPr>
            <p:cNvPr id="10" name="Straight Arrow Connector 9"/>
            <p:cNvCxnSpPr/>
            <p:nvPr/>
          </p:nvCxnSpPr>
          <p:spPr>
            <a:xfrm flipH="1" flipV="1">
              <a:off x="2483768" y="5013176"/>
              <a:ext cx="576064" cy="22938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029744" y="514790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mtClean="0">
                  <a:solidFill>
                    <a:srgbClr val="FF0000"/>
                  </a:solidFill>
                </a:rPr>
                <a:t>FREIA</a:t>
              </a:r>
              <a:endParaRPr lang="sv-SE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12243" y="5407055"/>
            <a:ext cx="1152128" cy="830257"/>
            <a:chOff x="795947" y="5517232"/>
            <a:chExt cx="1152128" cy="830257"/>
          </a:xfrm>
        </p:grpSpPr>
        <p:cxnSp>
          <p:nvCxnSpPr>
            <p:cNvPr id="14" name="Straight Arrow Connector 13"/>
            <p:cNvCxnSpPr/>
            <p:nvPr/>
          </p:nvCxnSpPr>
          <p:spPr>
            <a:xfrm flipV="1">
              <a:off x="1475656" y="5517232"/>
              <a:ext cx="0" cy="64807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795947" y="5978157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mtClean="0">
                  <a:solidFill>
                    <a:srgbClr val="FF0000"/>
                  </a:solidFill>
                </a:rPr>
                <a:t>ESTIA</a:t>
              </a:r>
              <a:endParaRPr lang="sv-SE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473459"/>
              </p:ext>
            </p:extLst>
          </p:nvPr>
        </p:nvGraphicFramePr>
        <p:xfrm>
          <a:off x="4788024" y="2300972"/>
          <a:ext cx="4212976" cy="239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008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FREIA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ESTIA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mtClean="0"/>
                        <a:t>Wavelength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2.5-12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4-10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mtClean="0"/>
                        <a:t>Sample-detector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3m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4m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mtClean="0"/>
                        <a:t>Max instantaneous flux kHz/mm2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100-200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100-500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mtClean="0"/>
                        <a:t>Size</a:t>
                      </a:r>
                      <a:r>
                        <a:rPr lang="en-US" baseline="0" smtClean="0"/>
                        <a:t> x (mm)</a:t>
                      </a:r>
                    </a:p>
                    <a:p>
                      <a:r>
                        <a:rPr lang="en-US" smtClean="0"/>
                        <a:t>        y (mm)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300</a:t>
                      </a:r>
                    </a:p>
                    <a:p>
                      <a:r>
                        <a:rPr lang="en-US" smtClean="0"/>
                        <a:t>300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500</a:t>
                      </a:r>
                    </a:p>
                    <a:p>
                      <a:r>
                        <a:rPr lang="en-US" smtClean="0"/>
                        <a:t>250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349896" y="6419497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smtClean="0">
                <a:solidFill>
                  <a:prstClr val="black"/>
                </a:solidFill>
              </a:rPr>
              <a:t>Instruments layout at ESS</a:t>
            </a:r>
            <a:endParaRPr lang="sv-SE" sz="1600" i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38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S Core 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SS 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ESS 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 template.potx</Template>
  <TotalTime>9364</TotalTime>
  <Words>1393</Words>
  <Application>Microsoft Office PowerPoint</Application>
  <PresentationFormat>On-screen Show (4:3)</PresentationFormat>
  <Paragraphs>405</Paragraphs>
  <Slides>38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Avenir Book</vt:lpstr>
      <vt:lpstr>Calibri</vt:lpstr>
      <vt:lpstr>Wingdings</vt:lpstr>
      <vt:lpstr>ESS Core Powerpoint template</vt:lpstr>
      <vt:lpstr>ESS Powerpoint template</vt:lpstr>
      <vt:lpstr>1_ESS Powerpoint template</vt:lpstr>
      <vt:lpstr>Mechanical Engineering for Detectors at the ESS Detector Group </vt:lpstr>
      <vt:lpstr>Outline</vt:lpstr>
      <vt:lpstr>Scope of Mechanical and Technical DG Teams</vt:lpstr>
      <vt:lpstr>Detector Systems Services Section: Mechanical and Technical DG Teams</vt:lpstr>
      <vt:lpstr>Mechanical capabilities</vt:lpstr>
      <vt:lpstr>Facilities and technical capabilities</vt:lpstr>
      <vt:lpstr>Facilities and technical capabilities</vt:lpstr>
      <vt:lpstr>Work so far</vt:lpstr>
      <vt:lpstr>Multi-Blade Multi-Blade detector technology for ESS instruments</vt:lpstr>
      <vt:lpstr>Multi-Blade How it works: Basic mechanics</vt:lpstr>
      <vt:lpstr>Multi-Blade How it works: Cassette assembly</vt:lpstr>
      <vt:lpstr>Multi-Blade demonstrators MB15</vt:lpstr>
      <vt:lpstr>Multi-Blade demonstrators MB16</vt:lpstr>
      <vt:lpstr>Multi-Blade demonstrators MB16SS (compact)</vt:lpstr>
      <vt:lpstr>Multi-Blade demonstrator MB16SS and test at RAL</vt:lpstr>
      <vt:lpstr>Multi-Blade demonstrator MB16SS and test at RAL</vt:lpstr>
      <vt:lpstr>Multi-Grid Multi-Grid detector technology for ESS instruments</vt:lpstr>
      <vt:lpstr>Multi-Grid How it works: The Grid</vt:lpstr>
      <vt:lpstr>Multi-Grid How it works: column assembly</vt:lpstr>
      <vt:lpstr>Multi-Grid demonstrator MG24 iterations</vt:lpstr>
      <vt:lpstr>Multi-Grid MG test in CNCS at SNS</vt:lpstr>
      <vt:lpstr>Multi-Grid MG test in CNCS at SNS</vt:lpstr>
      <vt:lpstr> Multi-Grid demonstrator  MG.SEQ: Installation proposal at SNS in the SEQUOIA instrument  </vt:lpstr>
      <vt:lpstr> Multi-Grid demonstrator  MG.SEQ: Installation proposal at SNS in the SEQUOIA instrument  </vt:lpstr>
      <vt:lpstr> Multi-Grid demonstrator  MG.SEQ: Installation proposal at SNS in the SEQUOIA instrument  </vt:lpstr>
      <vt:lpstr>Multi-Grid for CSPEC Design for instrument</vt:lpstr>
      <vt:lpstr>Multi-Grid for CSPEC Design for instrument</vt:lpstr>
      <vt:lpstr>Multi-Grid for CSPEC Design for instrument</vt:lpstr>
      <vt:lpstr>PowerPoint Presentation</vt:lpstr>
      <vt:lpstr>Gd-GEM Detector for NMX</vt:lpstr>
      <vt:lpstr>B10 based test detectors</vt:lpstr>
      <vt:lpstr>SoNDe 2x2 Demonstrator</vt:lpstr>
      <vt:lpstr>3D printing</vt:lpstr>
      <vt:lpstr>3D printing</vt:lpstr>
      <vt:lpstr>What’s next</vt:lpstr>
      <vt:lpstr>Next steps</vt:lpstr>
      <vt:lpstr>Conclusion</vt:lpstr>
      <vt:lpstr>PowerPoint Presentation</vt:lpstr>
    </vt:vector>
  </TitlesOfParts>
  <Company>ESS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Michail Anastasopoulos</dc:creator>
  <cp:lastModifiedBy>MCL</cp:lastModifiedBy>
  <cp:revision>396</cp:revision>
  <cp:lastPrinted>2015-06-01T10:24:10Z</cp:lastPrinted>
  <dcterms:created xsi:type="dcterms:W3CDTF">2013-10-29T16:05:10Z</dcterms:created>
  <dcterms:modified xsi:type="dcterms:W3CDTF">2018-02-11T11:32:33Z</dcterms:modified>
</cp:coreProperties>
</file>