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59" r:id="rId2"/>
    <p:sldId id="330" r:id="rId3"/>
    <p:sldId id="345" r:id="rId4"/>
    <p:sldId id="344" r:id="rId5"/>
    <p:sldId id="351" r:id="rId6"/>
    <p:sldId id="321" r:id="rId7"/>
    <p:sldId id="348" r:id="rId8"/>
    <p:sldId id="349" r:id="rId9"/>
    <p:sldId id="350" r:id="rId10"/>
    <p:sldId id="346" r:id="rId11"/>
    <p:sldId id="347" r:id="rId12"/>
    <p:sldId id="352" r:id="rId13"/>
    <p:sldId id="356" r:id="rId14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6">
          <p15:clr>
            <a:srgbClr val="A4A3A4"/>
          </p15:clr>
        </p15:guide>
        <p15:guide id="4" orient="horz" pos="63">
          <p15:clr>
            <a:srgbClr val="A4A3A4"/>
          </p15:clr>
        </p15:guide>
        <p15:guide id="5" pos="38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8AB805"/>
    <a:srgbClr val="C86BA4"/>
    <a:srgbClr val="82AA1E"/>
    <a:srgbClr val="82AF19"/>
    <a:srgbClr val="485156"/>
    <a:srgbClr val="82B819"/>
    <a:srgbClr val="82B80F"/>
    <a:srgbClr val="8AB80F"/>
    <a:srgbClr val="7D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3" autoAdjust="0"/>
    <p:restoredTop sz="93074"/>
  </p:normalViewPr>
  <p:slideViewPr>
    <p:cSldViewPr snapToGrid="0" snapToObjects="1">
      <p:cViewPr varScale="1">
        <p:scale>
          <a:sx n="130" d="100"/>
          <a:sy n="130" d="100"/>
        </p:scale>
        <p:origin x="200" y="704"/>
      </p:cViewPr>
      <p:guideLst>
        <p:guide orient="horz" pos="1620"/>
        <p:guide pos="2880"/>
        <p:guide pos="2776"/>
        <p:guide orient="horz" pos="63"/>
        <p:guide pos="38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128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F373C-62F2-E542-A31B-D414FBBD2CE2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329FE-1567-AC46-B510-35DD9DCF628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536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95BDF-3F42-4B44-9926-2C470335BF83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60E1A-7BE3-3D46-9629-02100BF95167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31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0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16g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24" y="0"/>
            <a:ext cx="481107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700" y="1657354"/>
            <a:ext cx="4929550" cy="1102519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rgbClr val="485156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r>
              <a:rPr lang="da-DK" dirty="0"/>
              <a:t> and </a:t>
            </a:r>
            <a:r>
              <a:rPr lang="da-DK" dirty="0" err="1"/>
              <a:t>second</a:t>
            </a:r>
            <a:r>
              <a:rPr lang="da-DK" dirty="0"/>
              <a:t> line of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6300" y="2763838"/>
            <a:ext cx="4930950" cy="1314450"/>
          </a:xfrm>
        </p:spPr>
        <p:txBody>
          <a:bodyPr>
            <a:noAutofit/>
          </a:bodyPr>
          <a:lstStyle>
            <a:lvl1pPr marL="0" indent="0" algn="l">
              <a:buNone/>
              <a:defRPr sz="1600" baseline="0">
                <a:solidFill>
                  <a:srgbClr val="48515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subtitlte</a:t>
            </a:r>
            <a:endParaRPr lang="da-DK" dirty="0"/>
          </a:p>
        </p:txBody>
      </p:sp>
      <p:sp>
        <p:nvSpPr>
          <p:cNvPr id="17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5366462" y="1397000"/>
            <a:ext cx="3987089" cy="3871038"/>
          </a:xfrm>
          <a:custGeom>
            <a:avLst/>
            <a:gdLst/>
            <a:ahLst/>
            <a:cxnLst/>
            <a:rect l="l" t="t" r="r" b="b"/>
            <a:pathLst>
              <a:path w="3987089" h="3871038">
                <a:moveTo>
                  <a:pt x="3733089" y="0"/>
                </a:moveTo>
                <a:cubicBezTo>
                  <a:pt x="3797518" y="0"/>
                  <a:pt x="3861566" y="1632"/>
                  <a:pt x="3925193" y="4858"/>
                </a:cubicBezTo>
                <a:lnTo>
                  <a:pt x="3987089" y="9564"/>
                </a:lnTo>
                <a:lnTo>
                  <a:pt x="3987089" y="3871038"/>
                </a:lnTo>
                <a:lnTo>
                  <a:pt x="3488" y="3871038"/>
                </a:lnTo>
                <a:lnTo>
                  <a:pt x="0" y="3733089"/>
                </a:lnTo>
                <a:cubicBezTo>
                  <a:pt x="0" y="1671361"/>
                  <a:pt x="1671361" y="0"/>
                  <a:pt x="3733089" y="0"/>
                </a:cubicBezTo>
                <a:close/>
              </a:path>
            </a:pathLst>
          </a:custGeom>
          <a:ln>
            <a:solidFill>
              <a:srgbClr val="82AF19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rgbClr val="485156"/>
                </a:solidFill>
              </a:defRPr>
            </a:lvl1pPr>
          </a:lstStyle>
          <a:p>
            <a:r>
              <a:rPr lang="da-DK" dirty="0"/>
              <a:t>Drag </a:t>
            </a:r>
            <a:r>
              <a:rPr lang="da-DK" dirty="0" err="1"/>
              <a:t>picture</a:t>
            </a:r>
            <a:r>
              <a:rPr lang="da-DK" dirty="0"/>
              <a:t> or </a:t>
            </a:r>
            <a:r>
              <a:rPr lang="da-DK" dirty="0" err="1"/>
              <a:t>click</a:t>
            </a:r>
            <a:r>
              <a:rPr lang="da-DK" dirty="0"/>
              <a:t> on </a:t>
            </a:r>
            <a:r>
              <a:rPr lang="da-DK" dirty="0" err="1"/>
              <a:t>icon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photo</a:t>
            </a:r>
            <a:endParaRPr lang="da-DK" dirty="0"/>
          </a:p>
        </p:txBody>
      </p:sp>
      <p:pic>
        <p:nvPicPr>
          <p:cNvPr id="11" name="Billede 10" descr="euFl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3" y="4723510"/>
            <a:ext cx="264706" cy="180000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602961" y="4689845"/>
            <a:ext cx="250536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BrightnESS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da-DK" sz="550" kern="1200" dirty="0" err="1">
                <a:solidFill>
                  <a:srgbClr val="485156"/>
                </a:solidFill>
                <a:latin typeface="+mn-lt"/>
                <a:ea typeface="+mn-ea"/>
                <a:cs typeface="+mn-cs"/>
              </a:rPr>
              <a:t>funded</a:t>
            </a: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 by the European Union Framework Programme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550" kern="1200" dirty="0">
                <a:solidFill>
                  <a:srgbClr val="485156"/>
                </a:solidFill>
                <a:latin typeface="+mn-lt"/>
                <a:ea typeface="+mn-ea"/>
                <a:cs typeface="+mn-cs"/>
              </a:rPr>
              <a:t>Research and Innovation Horizon 2020, under grant agreement 676548</a:t>
            </a:r>
          </a:p>
          <a:p>
            <a:endParaRPr lang="da-DK" sz="550" dirty="0">
              <a:solidFill>
                <a:srgbClr val="4851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2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6300" y="861616"/>
            <a:ext cx="7767742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slide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1006300" y="1697039"/>
            <a:ext cx="7767742" cy="2808685"/>
          </a:xfrm>
        </p:spPr>
        <p:txBody>
          <a:bodyPr/>
          <a:lstStyle>
            <a:lvl5pPr>
              <a:defRPr baseline="0"/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First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9827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-1" y="0"/>
            <a:ext cx="9144001" cy="107576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pic>
        <p:nvPicPr>
          <p:cNvPr id="139" name="ESS-vit-logga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3" y="284069"/>
            <a:ext cx="1359827" cy="54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"/>
          <p:cNvSpPr/>
          <p:nvPr/>
        </p:nvSpPr>
        <p:spPr>
          <a:xfrm>
            <a:off x="8930" y="0"/>
            <a:ext cx="9144001" cy="107576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98238" y="-152976"/>
            <a:ext cx="7139138" cy="1131094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482146">
              <a:defRPr sz="221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199" y="1200150"/>
            <a:ext cx="4038602" cy="394335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245377" indent="-245377" defTabSz="482146">
              <a:lnSpc>
                <a:spcPts val="1793"/>
              </a:lnSpc>
              <a:spcBef>
                <a:spcPts val="896"/>
              </a:spcBef>
              <a:buSzTx/>
              <a:buNone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93155" indent="-223651" defTabSz="482146">
              <a:lnSpc>
                <a:spcPts val="1793"/>
              </a:lnSpc>
              <a:spcBef>
                <a:spcPts val="896"/>
              </a:spcBef>
              <a:buSzPct val="100000"/>
              <a:buChar char="–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5377" indent="93631" defTabSz="482146">
              <a:lnSpc>
                <a:spcPts val="1793"/>
              </a:lnSpc>
              <a:spcBef>
                <a:spcPts val="896"/>
              </a:spcBef>
              <a:buSzTx/>
              <a:buNone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7075" indent="-238562" defTabSz="482146">
              <a:lnSpc>
                <a:spcPts val="1793"/>
              </a:lnSpc>
              <a:spcBef>
                <a:spcPts val="896"/>
              </a:spcBef>
              <a:buSzPct val="100000"/>
              <a:buChar char="–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16579" indent="-238562" defTabSz="482146">
              <a:lnSpc>
                <a:spcPts val="1793"/>
              </a:lnSpc>
              <a:spcBef>
                <a:spcPts val="896"/>
              </a:spcBef>
              <a:buSzPct val="100000"/>
              <a:buChar char="»"/>
              <a:defRPr sz="1898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7809" y="4823014"/>
            <a:ext cx="208991" cy="16234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482146">
              <a:defRPr sz="6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4" name="ESS-vit-logga.png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239647"/>
            <a:ext cx="1370481" cy="549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79597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-14287"/>
            <a:ext cx="9175750" cy="772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1.png" descr="imag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274" y="7143"/>
            <a:ext cx="1360489" cy="545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9969"/>
            <a:ext cx="2133601" cy="2745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342872">
              <a:defRPr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43675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"/>
          <p:cNvSpPr/>
          <p:nvPr/>
        </p:nvSpPr>
        <p:spPr>
          <a:xfrm>
            <a:off x="-1" y="-1"/>
            <a:ext cx="9144001" cy="863017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342872">
              <a:defRPr sz="2200" b="0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pic>
        <p:nvPicPr>
          <p:cNvPr id="172" name="ESS-vit-logga.png" descr="ESS-vit-logg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4273" y="158693"/>
            <a:ext cx="1359827" cy="54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504612" y="-109037"/>
            <a:ext cx="5762624" cy="1081089"/>
          </a:xfrm>
          <a:prstGeom prst="rect">
            <a:avLst/>
          </a:prstGeom>
        </p:spPr>
        <p:txBody>
          <a:bodyPr lIns="0" tIns="0" rIns="0" bIns="0"/>
          <a:lstStyle>
            <a:lvl1pPr algn="l" defTabSz="342872">
              <a:defRPr sz="18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Line"/>
          <p:cNvSpPr/>
          <p:nvPr/>
        </p:nvSpPr>
        <p:spPr>
          <a:xfrm>
            <a:off x="-326074" y="1089299"/>
            <a:ext cx="9696395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algn="l" defTabSz="342872">
              <a:defRPr sz="2200" b="0">
                <a:latin typeface="Calibri"/>
                <a:ea typeface="Calibri"/>
                <a:cs typeface="Calibri"/>
                <a:sym typeface="Calibri"/>
              </a:defRPr>
            </a:pPr>
            <a:endParaRPr sz="1160"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9969"/>
            <a:ext cx="2133601" cy="2745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342872">
              <a:defRPr sz="738">
                <a:solidFill>
                  <a:srgbClr val="0094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4903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537" y="71755"/>
            <a:ext cx="5918926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903"/>
            <a:ext cx="8229600" cy="3453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5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3028" y="205979"/>
            <a:ext cx="5918926" cy="8572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BC99C-C17F-0247-AD48-9BD861AA6815}" type="datetimeFigureOut">
              <a:rPr lang="da-DK" smtClean="0"/>
              <a:t>03/02/2018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0D9F-E2C0-6343-AB13-5EC8705A22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lede 13" descr="bl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00" y="379128"/>
            <a:ext cx="1146048" cy="256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112" y="188774"/>
            <a:ext cx="1183341" cy="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tiff"/><Relationship Id="rId7" Type="http://schemas.openxmlformats.org/officeDocument/2006/relationships/image" Target="../media/image59.jpeg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2.gif"/><Relationship Id="rId5" Type="http://schemas.openxmlformats.org/officeDocument/2006/relationships/image" Target="../media/image57.jpeg"/><Relationship Id="rId10" Type="http://schemas.openxmlformats.org/officeDocument/2006/relationships/image" Target="../media/image27.png"/><Relationship Id="rId4" Type="http://schemas.openxmlformats.org/officeDocument/2006/relationships/image" Target="../media/image56.tiff"/><Relationship Id="rId9" Type="http://schemas.openxmlformats.org/officeDocument/2006/relationships/image" Target="../media/image6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emf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7700" y="1657354"/>
            <a:ext cx="6017102" cy="1102519"/>
          </a:xfrm>
        </p:spPr>
        <p:txBody>
          <a:bodyPr>
            <a:normAutofit/>
          </a:bodyPr>
          <a:lstStyle/>
          <a:p>
            <a:r>
              <a:rPr lang="en-GB" dirty="0"/>
              <a:t>Data Acquisition Update from DMSC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006300" y="2763837"/>
            <a:ext cx="6299068" cy="1792481"/>
          </a:xfrm>
        </p:spPr>
        <p:txBody>
          <a:bodyPr/>
          <a:lstStyle/>
          <a:p>
            <a:endParaRPr lang="en-US" b="1" dirty="0"/>
          </a:p>
          <a:p>
            <a:r>
              <a:rPr lang="en-US" b="1" dirty="0"/>
              <a:t>Tobias Richter</a:t>
            </a:r>
          </a:p>
          <a:p>
            <a:r>
              <a:rPr lang="en-US" dirty="0"/>
              <a:t>Data Management Group – Experiment Control and Data Curation (ECDC)</a:t>
            </a:r>
          </a:p>
          <a:p>
            <a:endParaRPr lang="en-US" dirty="0"/>
          </a:p>
          <a:p>
            <a:r>
              <a:rPr lang="en-GB" dirty="0"/>
              <a:t>Detectors and Data Acquisition for Instruments Meeting</a:t>
            </a:r>
            <a:endParaRPr lang="en-US" dirty="0"/>
          </a:p>
          <a:p>
            <a:r>
              <a:rPr lang="en-US" dirty="0"/>
              <a:t>February 2018 (IKON 14 satellite)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0071" y="672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3825" y="3986098"/>
            <a:ext cx="826727" cy="10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3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V20 beam-line at HZB"/>
          <p:cNvSpPr txBox="1">
            <a:spLocks noGrp="1"/>
          </p:cNvSpPr>
          <p:nvPr>
            <p:ph type="title"/>
          </p:nvPr>
        </p:nvSpPr>
        <p:spPr>
          <a:xfrm>
            <a:off x="1612537" y="93731"/>
            <a:ext cx="5918926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Control and Readout</a:t>
            </a:r>
            <a:endParaRPr dirty="0"/>
          </a:p>
        </p:txBody>
      </p:sp>
      <p:sp>
        <p:nvSpPr>
          <p:cNvPr id="135" name="Rectangle"/>
          <p:cNvSpPr/>
          <p:nvPr/>
        </p:nvSpPr>
        <p:spPr>
          <a:xfrm>
            <a:off x="734065" y="4742651"/>
            <a:ext cx="204947" cy="1198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6" name="Line"/>
          <p:cNvSpPr/>
          <p:nvPr/>
        </p:nvSpPr>
        <p:spPr>
          <a:xfrm flipV="1">
            <a:off x="1116444" y="3105086"/>
            <a:ext cx="144048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7" name="Oval"/>
          <p:cNvSpPr/>
          <p:nvPr/>
        </p:nvSpPr>
        <p:spPr>
          <a:xfrm>
            <a:off x="2616917" y="3033259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8" name="Oval"/>
          <p:cNvSpPr/>
          <p:nvPr/>
        </p:nvSpPr>
        <p:spPr>
          <a:xfrm>
            <a:off x="2730902" y="3052769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39" name="Line"/>
          <p:cNvSpPr/>
          <p:nvPr/>
        </p:nvSpPr>
        <p:spPr>
          <a:xfrm>
            <a:off x="2565203" y="3009828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0" name="Chopper"/>
          <p:cNvSpPr txBox="1"/>
          <p:nvPr/>
        </p:nvSpPr>
        <p:spPr>
          <a:xfrm>
            <a:off x="2316209" y="2655063"/>
            <a:ext cx="96781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Source </a:t>
            </a:r>
            <a:r>
              <a:rPr sz="1100" dirty="0"/>
              <a:t>Chopper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77FB46-E044-0B44-BDB6-F3902637755D}"/>
              </a:ext>
            </a:extLst>
          </p:cNvPr>
          <p:cNvGrpSpPr/>
          <p:nvPr/>
        </p:nvGrpSpPr>
        <p:grpSpPr>
          <a:xfrm>
            <a:off x="338423" y="2583101"/>
            <a:ext cx="758414" cy="1183869"/>
            <a:chOff x="258124" y="1381309"/>
            <a:chExt cx="758414" cy="11838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504375-485B-8D45-B3BE-A8FA54368DDE}"/>
                </a:ext>
              </a:extLst>
            </p:cNvPr>
            <p:cNvGrpSpPr/>
            <p:nvPr/>
          </p:nvGrpSpPr>
          <p:grpSpPr>
            <a:xfrm>
              <a:off x="258124" y="1381309"/>
              <a:ext cx="758414" cy="917552"/>
              <a:chOff x="6869142" y="2342611"/>
              <a:chExt cx="758414" cy="917552"/>
            </a:xfrm>
          </p:grpSpPr>
          <p:pic>
            <p:nvPicPr>
              <p:cNvPr id="13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6956522" y="2459277"/>
                <a:ext cx="647765" cy="64776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34" name="Rectangle"/>
              <p:cNvSpPr/>
              <p:nvPr/>
            </p:nvSpPr>
            <p:spPr>
              <a:xfrm>
                <a:off x="6869142" y="2342611"/>
                <a:ext cx="758414" cy="917552"/>
              </a:xfrm>
              <a:prstGeom prst="rect">
                <a:avLst/>
              </a:prstGeom>
              <a:ln w="63500">
                <a:solidFill>
                  <a:srgbClr val="000000"/>
                </a:solidFill>
                <a:miter lim="400000"/>
              </a:ln>
            </p:spPr>
            <p:txBody>
              <a:bodyPr lIns="26789" tIns="26789" rIns="26789" bIns="26789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100"/>
              </a:p>
            </p:txBody>
          </p:sp>
        </p:grpSp>
        <p:sp>
          <p:nvSpPr>
            <p:cNvPr id="141" name="Reactor"/>
            <p:cNvSpPr txBox="1"/>
            <p:nvPr/>
          </p:nvSpPr>
          <p:spPr>
            <a:xfrm>
              <a:off x="407420" y="2341800"/>
              <a:ext cx="498134" cy="223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anchor="ctr">
              <a:spAutoFit/>
            </a:bodyPr>
            <a:lstStyle/>
            <a:p>
              <a:r>
                <a:rPr sz="1100" dirty="0"/>
                <a:t>Reactor</a:t>
              </a:r>
            </a:p>
          </p:txBody>
        </p:sp>
      </p:grpSp>
      <p:sp>
        <p:nvSpPr>
          <p:cNvPr id="142" name="Oval"/>
          <p:cNvSpPr/>
          <p:nvPr/>
        </p:nvSpPr>
        <p:spPr>
          <a:xfrm>
            <a:off x="5313614" y="3033259"/>
            <a:ext cx="269422" cy="575965"/>
          </a:xfrm>
          <a:prstGeom prst="ellipse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3" name="Oval"/>
          <p:cNvSpPr/>
          <p:nvPr/>
        </p:nvSpPr>
        <p:spPr>
          <a:xfrm>
            <a:off x="5427598" y="3052769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4" name="Line"/>
          <p:cNvSpPr/>
          <p:nvPr/>
        </p:nvSpPr>
        <p:spPr>
          <a:xfrm>
            <a:off x="5261899" y="3009828"/>
            <a:ext cx="367610" cy="65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3" h="21371" extrusionOk="0">
                <a:moveTo>
                  <a:pt x="5733" y="0"/>
                </a:moveTo>
                <a:cubicBezTo>
                  <a:pt x="3066" y="1874"/>
                  <a:pt x="1261" y="4094"/>
                  <a:pt x="480" y="6461"/>
                </a:cubicBezTo>
                <a:cubicBezTo>
                  <a:pt x="-327" y="8907"/>
                  <a:pt x="-2" y="11409"/>
                  <a:pt x="620" y="13870"/>
                </a:cubicBezTo>
                <a:cubicBezTo>
                  <a:pt x="1508" y="17383"/>
                  <a:pt x="4015" y="20994"/>
                  <a:pt x="9896" y="21347"/>
                </a:cubicBezTo>
                <a:cubicBezTo>
                  <a:pt x="14112" y="21600"/>
                  <a:pt x="17684" y="19804"/>
                  <a:pt x="19462" y="17543"/>
                </a:cubicBezTo>
                <a:cubicBezTo>
                  <a:pt x="20722" y="15940"/>
                  <a:pt x="21021" y="14132"/>
                  <a:pt x="21273" y="12269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5" name="Line"/>
          <p:cNvSpPr/>
          <p:nvPr/>
        </p:nvSpPr>
        <p:spPr>
          <a:xfrm flipV="1">
            <a:off x="2932813" y="3105086"/>
            <a:ext cx="1417690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6" name="Oval"/>
          <p:cNvSpPr/>
          <p:nvPr/>
        </p:nvSpPr>
        <p:spPr>
          <a:xfrm>
            <a:off x="5427598" y="3461302"/>
            <a:ext cx="41453" cy="13805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7" name="Mini-chopper"/>
          <p:cNvSpPr txBox="1"/>
          <p:nvPr/>
        </p:nvSpPr>
        <p:spPr>
          <a:xfrm>
            <a:off x="5088435" y="2652877"/>
            <a:ext cx="818734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Mini</a:t>
            </a:r>
            <a:r>
              <a:rPr lang="en-US" sz="1100" dirty="0"/>
              <a:t> </a:t>
            </a:r>
            <a:r>
              <a:rPr sz="1100" dirty="0"/>
              <a:t>chopper</a:t>
            </a:r>
          </a:p>
        </p:txBody>
      </p:sp>
      <p:sp>
        <p:nvSpPr>
          <p:cNvPr id="148" name="Rectangle"/>
          <p:cNvSpPr/>
          <p:nvPr/>
        </p:nvSpPr>
        <p:spPr>
          <a:xfrm>
            <a:off x="4396977" y="2959264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49" name="Oval"/>
          <p:cNvSpPr/>
          <p:nvPr/>
        </p:nvSpPr>
        <p:spPr>
          <a:xfrm>
            <a:off x="5447690" y="3293871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0" name="Oval"/>
          <p:cNvSpPr/>
          <p:nvPr/>
        </p:nvSpPr>
        <p:spPr>
          <a:xfrm>
            <a:off x="2737599" y="3300568"/>
            <a:ext cx="11752" cy="5033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1" name="Line"/>
          <p:cNvSpPr/>
          <p:nvPr/>
        </p:nvSpPr>
        <p:spPr>
          <a:xfrm>
            <a:off x="4652299" y="309996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4" name="Monitor 1"/>
          <p:cNvSpPr txBox="1"/>
          <p:nvPr/>
        </p:nvSpPr>
        <p:spPr>
          <a:xfrm>
            <a:off x="4094906" y="2654002"/>
            <a:ext cx="86361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Front </a:t>
            </a:r>
            <a:r>
              <a:rPr sz="1100" dirty="0"/>
              <a:t>Monitor</a:t>
            </a:r>
          </a:p>
        </p:txBody>
      </p:sp>
      <p:sp>
        <p:nvSpPr>
          <p:cNvPr id="155" name="Monitor 2"/>
          <p:cNvSpPr txBox="1"/>
          <p:nvPr/>
        </p:nvSpPr>
        <p:spPr>
          <a:xfrm>
            <a:off x="5977019" y="2663856"/>
            <a:ext cx="82354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lang="en-US" sz="1100" dirty="0"/>
              <a:t>Back </a:t>
            </a:r>
            <a:r>
              <a:rPr sz="1100" dirty="0"/>
              <a:t>Monitor</a:t>
            </a:r>
          </a:p>
        </p:txBody>
      </p:sp>
      <p:sp>
        <p:nvSpPr>
          <p:cNvPr id="156" name="Timing system"/>
          <p:cNvSpPr txBox="1"/>
          <p:nvPr/>
        </p:nvSpPr>
        <p:spPr>
          <a:xfrm>
            <a:off x="2351252" y="4200561"/>
            <a:ext cx="87323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Timing system</a:t>
            </a:r>
          </a:p>
        </p:txBody>
      </p:sp>
      <p:sp>
        <p:nvSpPr>
          <p:cNvPr id="157" name="Rectangle"/>
          <p:cNvSpPr/>
          <p:nvPr/>
        </p:nvSpPr>
        <p:spPr>
          <a:xfrm>
            <a:off x="2471642" y="3998500"/>
            <a:ext cx="546819" cy="14064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8" name="Line"/>
          <p:cNvSpPr/>
          <p:nvPr/>
        </p:nvSpPr>
        <p:spPr>
          <a:xfrm>
            <a:off x="3052238" y="4064195"/>
            <a:ext cx="661219" cy="23722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59" name="Line"/>
          <p:cNvSpPr/>
          <p:nvPr/>
        </p:nvSpPr>
        <p:spPr>
          <a:xfrm flipH="1" flipV="1">
            <a:off x="2745051" y="3684045"/>
            <a:ext cx="3533" cy="294237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2" name="Line"/>
          <p:cNvSpPr/>
          <p:nvPr/>
        </p:nvSpPr>
        <p:spPr>
          <a:xfrm>
            <a:off x="4478870" y="3445551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3" name="Rectangle"/>
          <p:cNvSpPr/>
          <p:nvPr/>
        </p:nvSpPr>
        <p:spPr>
          <a:xfrm>
            <a:off x="2552458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4" name="EFU"/>
          <p:cNvSpPr txBox="1"/>
          <p:nvPr/>
        </p:nvSpPr>
        <p:spPr>
          <a:xfrm>
            <a:off x="2701834" y="4855779"/>
            <a:ext cx="276919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EFU</a:t>
            </a:r>
          </a:p>
        </p:txBody>
      </p:sp>
      <p:sp>
        <p:nvSpPr>
          <p:cNvPr id="165" name="Rectangle"/>
          <p:cNvSpPr/>
          <p:nvPr/>
        </p:nvSpPr>
        <p:spPr>
          <a:xfrm>
            <a:off x="1502447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6" name="Kafka"/>
          <p:cNvSpPr txBox="1"/>
          <p:nvPr/>
        </p:nvSpPr>
        <p:spPr>
          <a:xfrm>
            <a:off x="1592581" y="4853898"/>
            <a:ext cx="369893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Kafka</a:t>
            </a:r>
          </a:p>
        </p:txBody>
      </p:sp>
      <p:sp>
        <p:nvSpPr>
          <p:cNvPr id="167" name="Rectangle"/>
          <p:cNvSpPr/>
          <p:nvPr/>
        </p:nvSpPr>
        <p:spPr>
          <a:xfrm>
            <a:off x="452436" y="4679287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68" name="File writer"/>
          <p:cNvSpPr txBox="1"/>
          <p:nvPr/>
        </p:nvSpPr>
        <p:spPr>
          <a:xfrm>
            <a:off x="458549" y="4896074"/>
            <a:ext cx="634388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File writer</a:t>
            </a:r>
          </a:p>
        </p:txBody>
      </p:sp>
      <p:sp>
        <p:nvSpPr>
          <p:cNvPr id="169" name="Line"/>
          <p:cNvSpPr/>
          <p:nvPr/>
        </p:nvSpPr>
        <p:spPr>
          <a:xfrm flipH="1">
            <a:off x="1050635" y="4746913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73" name="Rectangle"/>
          <p:cNvSpPr/>
          <p:nvPr/>
        </p:nvSpPr>
        <p:spPr>
          <a:xfrm>
            <a:off x="1500951" y="3995709"/>
            <a:ext cx="546819" cy="14064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81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74" name="EPICS Forwarder"/>
          <p:cNvSpPr txBox="1"/>
          <p:nvPr/>
        </p:nvSpPr>
        <p:spPr>
          <a:xfrm>
            <a:off x="465698" y="3959430"/>
            <a:ext cx="1001476" cy="22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1100" dirty="0"/>
              <a:t>EPICS Forwarder</a:t>
            </a:r>
          </a:p>
        </p:txBody>
      </p:sp>
      <p:sp>
        <p:nvSpPr>
          <p:cNvPr id="179" name="Line"/>
          <p:cNvSpPr/>
          <p:nvPr/>
        </p:nvSpPr>
        <p:spPr>
          <a:xfrm flipH="1">
            <a:off x="3182730" y="4743923"/>
            <a:ext cx="617386" cy="1586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D3F45362-AB62-BD43-8574-5B24253A21B6}"/>
              </a:ext>
            </a:extLst>
          </p:cNvPr>
          <p:cNvSpPr/>
          <p:nvPr/>
        </p:nvSpPr>
        <p:spPr>
          <a:xfrm>
            <a:off x="6260014" y="2955109"/>
            <a:ext cx="156278" cy="325062"/>
          </a:xfrm>
          <a:prstGeom prst="rect">
            <a:avLst/>
          </a:prstGeom>
          <a:solidFill>
            <a:schemeClr val="accent3"/>
          </a:solidFill>
          <a:ln w="38100">
            <a:solidFill>
              <a:srgbClr val="929292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EA91BF97-3328-F840-8481-C7B9A7ECC8B0}"/>
              </a:ext>
            </a:extLst>
          </p:cNvPr>
          <p:cNvSpPr/>
          <p:nvPr/>
        </p:nvSpPr>
        <p:spPr>
          <a:xfrm>
            <a:off x="5629509" y="3099961"/>
            <a:ext cx="531461" cy="0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55" name="Image" descr="Image">
            <a:extLst>
              <a:ext uri="{FF2B5EF4-FFF2-40B4-BE49-F238E27FC236}">
                <a16:creationId xmlns:a16="http://schemas.microsoft.com/office/drawing/2014/main" id="{FD5FCA10-FF99-AB4A-9F64-DB92A096F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065" y="920046"/>
            <a:ext cx="3025143" cy="1513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>
            <a:extLst>
              <a:ext uri="{FF2B5EF4-FFF2-40B4-BE49-F238E27FC236}">
                <a16:creationId xmlns:a16="http://schemas.microsoft.com/office/drawing/2014/main" id="{1A72155B-0ADE-AD41-BFAF-36BD29C93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103" y="919338"/>
            <a:ext cx="3020727" cy="15136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1F397CF-51CD-5740-83C6-7300607BA008}"/>
              </a:ext>
            </a:extLst>
          </p:cNvPr>
          <p:cNvGrpSpPr/>
          <p:nvPr/>
        </p:nvGrpSpPr>
        <p:grpSpPr>
          <a:xfrm>
            <a:off x="3877726" y="4134018"/>
            <a:ext cx="3099744" cy="873745"/>
            <a:chOff x="4711485" y="1366502"/>
            <a:chExt cx="4343400" cy="122430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F26D611-4C9D-6A4C-A9F2-538E7A49C507}"/>
                </a:ext>
              </a:extLst>
            </p:cNvPr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953A99A-8BF9-E840-91F8-CA5B6E806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2CB4F58B-F102-3A44-87D0-956BB033A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BC13CAD-C158-484E-B629-FAFDC9E07D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63" name="Hexagon 62">
                <a:extLst>
                  <a:ext uri="{FF2B5EF4-FFF2-40B4-BE49-F238E27FC236}">
                    <a16:creationId xmlns:a16="http://schemas.microsoft.com/office/drawing/2014/main" id="{345F37AB-E8A6-214B-A0D7-3888F76C0B87}"/>
                  </a:ext>
                </a:extLst>
              </p:cNvPr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32B13917-03F9-F04E-924C-D875B66A13CC}"/>
                  </a:ext>
                </a:extLst>
              </p:cNvPr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9B8F7A40-46C2-1F46-A1D7-883693806011}"/>
                  </a:ext>
                </a:extLst>
              </p:cNvPr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Hexagon 65">
                <a:extLst>
                  <a:ext uri="{FF2B5EF4-FFF2-40B4-BE49-F238E27FC236}">
                    <a16:creationId xmlns:a16="http://schemas.microsoft.com/office/drawing/2014/main" id="{061C3DDF-DAAF-7C4C-B1D2-7E1E29219779}"/>
                  </a:ext>
                </a:extLst>
              </p:cNvPr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4F3BB4A-E410-A645-AEDF-213B73415587}"/>
                  </a:ext>
                </a:extLst>
              </p:cNvPr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14B939-C3B9-B847-9BCE-DF9E0D233A33}"/>
                  </a:ext>
                </a:extLst>
              </p:cNvPr>
              <p:cNvSpPr txBox="1"/>
              <p:nvPr/>
            </p:nvSpPr>
            <p:spPr>
              <a:xfrm>
                <a:off x="1248873" y="366543"/>
                <a:ext cx="199734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ADC</a:t>
                </a:r>
                <a:endParaRPr lang="en-US" dirty="0"/>
              </a:p>
            </p:txBody>
          </p:sp>
          <p:sp>
            <p:nvSpPr>
              <p:cNvPr id="69" name="Hexagon 68">
                <a:extLst>
                  <a:ext uri="{FF2B5EF4-FFF2-40B4-BE49-F238E27FC236}">
                    <a16:creationId xmlns:a16="http://schemas.microsoft.com/office/drawing/2014/main" id="{EF21F177-30CB-C243-BD38-6C142E530CD2}"/>
                  </a:ext>
                </a:extLst>
              </p:cNvPr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Hexagon 69">
                <a:extLst>
                  <a:ext uri="{FF2B5EF4-FFF2-40B4-BE49-F238E27FC236}">
                    <a16:creationId xmlns:a16="http://schemas.microsoft.com/office/drawing/2014/main" id="{4E33D11E-9DD0-184E-9D76-EC808151B18A}"/>
                  </a:ext>
                </a:extLst>
              </p:cNvPr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Hexagon 70">
                <a:extLst>
                  <a:ext uri="{FF2B5EF4-FFF2-40B4-BE49-F238E27FC236}">
                    <a16:creationId xmlns:a16="http://schemas.microsoft.com/office/drawing/2014/main" id="{7D5190AC-D8C8-DB4A-AC1A-4B8BD4B41318}"/>
                  </a:ext>
                </a:extLst>
              </p:cNvPr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Hexagon 71">
                <a:extLst>
                  <a:ext uri="{FF2B5EF4-FFF2-40B4-BE49-F238E27FC236}">
                    <a16:creationId xmlns:a16="http://schemas.microsoft.com/office/drawing/2014/main" id="{856F83E9-1FEB-8C4B-B390-AD9F6A0D7D9F}"/>
                  </a:ext>
                </a:extLst>
              </p:cNvPr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9EFF601C-8A1B-A945-B84A-AA13CB056A7C}"/>
                  </a:ext>
                </a:extLst>
              </p:cNvPr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843ACDE-4BDA-884B-9015-01A51FCC19D4}"/>
                  </a:ext>
                </a:extLst>
              </p:cNvPr>
              <p:cNvSpPr txBox="1"/>
              <p:nvPr/>
            </p:nvSpPr>
            <p:spPr>
              <a:xfrm>
                <a:off x="1714500" y="366543"/>
                <a:ext cx="632388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TEST</a:t>
                </a:r>
                <a:endParaRPr lang="en-US" dirty="0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B55C6A-AE05-5F46-BBBE-46CA2293AFE3}"/>
                  </a:ext>
                </a:extLst>
              </p:cNvPr>
              <p:cNvGrpSpPr/>
              <p:nvPr/>
            </p:nvGrpSpPr>
            <p:grpSpPr>
              <a:xfrm>
                <a:off x="1028700" y="610978"/>
                <a:ext cx="640080" cy="382492"/>
                <a:chOff x="1028700" y="457355"/>
                <a:chExt cx="640080" cy="382492"/>
              </a:xfrm>
            </p:grpSpPr>
            <p:sp>
              <p:nvSpPr>
                <p:cNvPr id="107" name="Hexagon 106">
                  <a:extLst>
                    <a:ext uri="{FF2B5EF4-FFF2-40B4-BE49-F238E27FC236}">
                      <a16:creationId xmlns:a16="http://schemas.microsoft.com/office/drawing/2014/main" id="{B5A87741-E177-AB4C-8E10-65A2DDF67063}"/>
                    </a:ext>
                  </a:extLst>
                </p:cNvPr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Hexagon 107">
                  <a:extLst>
                    <a:ext uri="{FF2B5EF4-FFF2-40B4-BE49-F238E27FC236}">
                      <a16:creationId xmlns:a16="http://schemas.microsoft.com/office/drawing/2014/main" id="{F0C647E5-2E0D-7543-B3E3-AF746450E433}"/>
                    </a:ext>
                  </a:extLst>
                </p:cNvPr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ounded Rectangle 108">
                  <a:extLst>
                    <a:ext uri="{FF2B5EF4-FFF2-40B4-BE49-F238E27FC236}">
                      <a16:creationId xmlns:a16="http://schemas.microsoft.com/office/drawing/2014/main" id="{8C21B486-9DBD-6A44-B257-3D7278791767}"/>
                    </a:ext>
                  </a:extLst>
                </p:cNvPr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B24728B0-4DC5-614E-B775-85F32C93930E}"/>
                    </a:ext>
                  </a:extLst>
                </p:cNvPr>
                <p:cNvSpPr txBox="1"/>
                <p:nvPr/>
              </p:nvSpPr>
              <p:spPr>
                <a:xfrm>
                  <a:off x="1028700" y="685959"/>
                  <a:ext cx="640080" cy="153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" dirty="0"/>
                    <a:t>DATA</a:t>
                  </a:r>
                  <a:endParaRPr lang="en-US" dirty="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5389F1B-E8BC-A141-B86B-5BF07F90443E}"/>
                  </a:ext>
                </a:extLst>
              </p:cNvPr>
              <p:cNvGrpSpPr/>
              <p:nvPr/>
            </p:nvGrpSpPr>
            <p:grpSpPr>
              <a:xfrm>
                <a:off x="1714500" y="610982"/>
                <a:ext cx="320040" cy="382488"/>
                <a:chOff x="1668780" y="457359"/>
                <a:chExt cx="320040" cy="382488"/>
              </a:xfrm>
            </p:grpSpPr>
            <p:sp>
              <p:nvSpPr>
                <p:cNvPr id="104" name="Hexagon 103">
                  <a:extLst>
                    <a:ext uri="{FF2B5EF4-FFF2-40B4-BE49-F238E27FC236}">
                      <a16:creationId xmlns:a16="http://schemas.microsoft.com/office/drawing/2014/main" id="{C36CDFB1-CF14-1248-BB97-5ED1B9310B2A}"/>
                    </a:ext>
                  </a:extLst>
                </p:cNvPr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ounded Rectangle 104">
                  <a:extLst>
                    <a:ext uri="{FF2B5EF4-FFF2-40B4-BE49-F238E27FC236}">
                      <a16:creationId xmlns:a16="http://schemas.microsoft.com/office/drawing/2014/main" id="{DEFE2E48-B99B-F244-87A1-0C9C9B2ECB5F}"/>
                    </a:ext>
                  </a:extLst>
                </p:cNvPr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A7DE03C-D200-7840-AB82-A1998BE3AA7C}"/>
                    </a:ext>
                  </a:extLst>
                </p:cNvPr>
                <p:cNvSpPr txBox="1"/>
                <p:nvPr/>
              </p:nvSpPr>
              <p:spPr>
                <a:xfrm>
                  <a:off x="166878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TIMING</a:t>
                  </a:r>
                  <a:endParaRPr lang="en-US" dirty="0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553EAEB-40BD-6841-B725-D51DC0B8A5E7}"/>
                  </a:ext>
                </a:extLst>
              </p:cNvPr>
              <p:cNvGrpSpPr/>
              <p:nvPr/>
            </p:nvGrpSpPr>
            <p:grpSpPr>
              <a:xfrm>
                <a:off x="2080260" y="610986"/>
                <a:ext cx="320040" cy="382484"/>
                <a:chOff x="1988820" y="457363"/>
                <a:chExt cx="320040" cy="382484"/>
              </a:xfrm>
            </p:grpSpPr>
            <p:sp>
              <p:nvSpPr>
                <p:cNvPr id="101" name="Hexagon 100">
                  <a:extLst>
                    <a:ext uri="{FF2B5EF4-FFF2-40B4-BE49-F238E27FC236}">
                      <a16:creationId xmlns:a16="http://schemas.microsoft.com/office/drawing/2014/main" id="{65763AD0-74CE-2B4A-B4C6-0AB870DC5531}"/>
                    </a:ext>
                  </a:extLst>
                </p:cNvPr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ounded Rectangle 101">
                  <a:extLst>
                    <a:ext uri="{FF2B5EF4-FFF2-40B4-BE49-F238E27FC236}">
                      <a16:creationId xmlns:a16="http://schemas.microsoft.com/office/drawing/2014/main" id="{DB136361-69AD-6F48-950A-EFCA26EF4DBF}"/>
                    </a:ext>
                  </a:extLst>
                </p:cNvPr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2873BCF-14F2-C444-8E04-407D7D7FA044}"/>
                    </a:ext>
                  </a:extLst>
                </p:cNvPr>
                <p:cNvSpPr txBox="1"/>
                <p:nvPr/>
              </p:nvSpPr>
              <p:spPr>
                <a:xfrm>
                  <a:off x="198882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400" dirty="0"/>
                    <a:t>CONTROL</a:t>
                  </a:r>
                  <a:endParaRPr lang="en-US" dirty="0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B8BFBD6-F66A-964F-8EEF-A324DCDC54AF}"/>
                  </a:ext>
                </a:extLst>
              </p:cNvPr>
              <p:cNvGrpSpPr/>
              <p:nvPr/>
            </p:nvGrpSpPr>
            <p:grpSpPr>
              <a:xfrm>
                <a:off x="2442734" y="610990"/>
                <a:ext cx="323326" cy="382480"/>
                <a:chOff x="2305574" y="457367"/>
                <a:chExt cx="323326" cy="382480"/>
              </a:xfrm>
            </p:grpSpPr>
            <p:sp>
              <p:nvSpPr>
                <p:cNvPr id="97" name="Hexagon 96">
                  <a:extLst>
                    <a:ext uri="{FF2B5EF4-FFF2-40B4-BE49-F238E27FC236}">
                      <a16:creationId xmlns:a16="http://schemas.microsoft.com/office/drawing/2014/main" id="{62A82491-DDF4-EC49-BF45-985A2F5EAA8A}"/>
                    </a:ext>
                  </a:extLst>
                </p:cNvPr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Hexagon 97">
                  <a:extLst>
                    <a:ext uri="{FF2B5EF4-FFF2-40B4-BE49-F238E27FC236}">
                      <a16:creationId xmlns:a16="http://schemas.microsoft.com/office/drawing/2014/main" id="{07E9D812-3D60-684B-9C74-EB5CE2173282}"/>
                    </a:ext>
                  </a:extLst>
                </p:cNvPr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ounded Rectangle 98">
                  <a:extLst>
                    <a:ext uri="{FF2B5EF4-FFF2-40B4-BE49-F238E27FC236}">
                      <a16:creationId xmlns:a16="http://schemas.microsoft.com/office/drawing/2014/main" id="{6ED22D98-69AA-E64C-8C17-2EBEC2AADB47}"/>
                    </a:ext>
                  </a:extLst>
                </p:cNvPr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9536037E-4B52-3C4A-AC2F-6F5C1766D1E9}"/>
                    </a:ext>
                  </a:extLst>
                </p:cNvPr>
                <p:cNvSpPr txBox="1"/>
                <p:nvPr/>
              </p:nvSpPr>
              <p:spPr>
                <a:xfrm>
                  <a:off x="2305574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JTAG</a:t>
                  </a:r>
                  <a:endParaRPr lang="en-US" dirty="0"/>
                </a:p>
              </p:txBody>
            </p:sp>
          </p:grpSp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2B2E91EA-A09E-CB40-A17E-0AB16DA72765}"/>
                  </a:ext>
                </a:extLst>
              </p:cNvPr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FA8CB3C-E465-C34F-A7D1-D5D35FB6E7F8}"/>
                  </a:ext>
                </a:extLst>
              </p:cNvPr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706F843-1504-F848-863D-CF3F3CFADBC9}"/>
                  </a:ext>
                </a:extLst>
              </p:cNvPr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442418B7-9A62-1B45-9A16-46F93CB6B2C5}"/>
                  </a:ext>
                </a:extLst>
              </p:cNvPr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D04A1B3-0C27-D642-A05D-113B97F8F02A}"/>
                  </a:ext>
                </a:extLst>
              </p:cNvPr>
              <p:cNvSpPr txBox="1"/>
              <p:nvPr/>
            </p:nvSpPr>
            <p:spPr>
              <a:xfrm>
                <a:off x="2819590" y="840218"/>
                <a:ext cx="357950" cy="153888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400" dirty="0"/>
                  <a:t>POWER</a:t>
                </a:r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B724C3C-6D39-BA48-994E-14CE0FD44C2B}"/>
                  </a:ext>
                </a:extLst>
              </p:cNvPr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C123C79-E7BB-E246-97FC-CCB7724F9445}"/>
                  </a:ext>
                </a:extLst>
              </p:cNvPr>
              <p:cNvSpPr txBox="1"/>
              <p:nvPr/>
            </p:nvSpPr>
            <p:spPr>
              <a:xfrm>
                <a:off x="0" y="159"/>
                <a:ext cx="43434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DETECTOR GROUP CONTROL &amp; TIMING DEMONSTRATOR</a:t>
                </a:r>
                <a:endParaRPr lang="en-US" sz="9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5166D3E-F8BD-2C47-AA2D-E863510B0DE9}"/>
                  </a:ext>
                </a:extLst>
              </p:cNvPr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D5393DC-BD60-5C46-BEE7-0C3CBD566C7D}"/>
                  </a:ext>
                </a:extLst>
              </p:cNvPr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1CB0266-3DFD-DA4C-92F2-5A79519A26DA}"/>
                  </a:ext>
                </a:extLst>
              </p:cNvPr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72EA9A2-BED5-3147-A80A-81E8948584B6}"/>
                  </a:ext>
                </a:extLst>
              </p:cNvPr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6ADAB5E-835B-8D4D-A6A0-B8E5E375F3B1}"/>
                  </a:ext>
                </a:extLst>
              </p:cNvPr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193F1BC-B5CD-2641-8B2B-1BA8B4A571F5}"/>
                  </a:ext>
                </a:extLst>
              </p:cNvPr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1CA7212-A793-034A-B86D-540EAAD0E4C7}"/>
                  </a:ext>
                </a:extLst>
              </p:cNvPr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8958F1F8-7F34-C445-862F-7A9E7D082B73}"/>
                  </a:ext>
                </a:extLst>
              </p:cNvPr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C69EBD4-0494-0342-8DB1-092CCA0A6FFB}"/>
                  </a:ext>
                </a:extLst>
              </p:cNvPr>
              <p:cNvSpPr txBox="1"/>
              <p:nvPr/>
            </p:nvSpPr>
            <p:spPr>
              <a:xfrm>
                <a:off x="2400300" y="366542"/>
                <a:ext cx="777240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STATUS</a:t>
                </a:r>
                <a:endParaRPr lang="en-US" dirty="0"/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D243807-D6A6-C24F-94A3-74733C711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96" name="Donut 95">
                <a:extLst>
                  <a:ext uri="{FF2B5EF4-FFF2-40B4-BE49-F238E27FC236}">
                    <a16:creationId xmlns:a16="http://schemas.microsoft.com/office/drawing/2014/main" id="{B187F3EE-91C7-4E44-97A9-FFB87BE411FA}"/>
                  </a:ext>
                </a:extLst>
              </p:cNvPr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1383887-52A2-D443-A278-28D72674024D}"/>
                </a:ext>
              </a:extLst>
            </p:cNvPr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1" name="Line">
            <a:extLst>
              <a:ext uri="{FF2B5EF4-FFF2-40B4-BE49-F238E27FC236}">
                <a16:creationId xmlns:a16="http://schemas.microsoft.com/office/drawing/2014/main" id="{079651B3-831C-9E4A-89E7-72405F119C28}"/>
              </a:ext>
            </a:extLst>
          </p:cNvPr>
          <p:cNvSpPr/>
          <p:nvPr/>
        </p:nvSpPr>
        <p:spPr>
          <a:xfrm>
            <a:off x="6330049" y="3445551"/>
            <a:ext cx="16207" cy="53739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2" name="Line">
            <a:extLst>
              <a:ext uri="{FF2B5EF4-FFF2-40B4-BE49-F238E27FC236}">
                <a16:creationId xmlns:a16="http://schemas.microsoft.com/office/drawing/2014/main" id="{A349E045-1B7F-B347-9DB5-C83E306A7FE8}"/>
              </a:ext>
            </a:extLst>
          </p:cNvPr>
          <p:cNvSpPr/>
          <p:nvPr/>
        </p:nvSpPr>
        <p:spPr>
          <a:xfrm flipV="1">
            <a:off x="3070175" y="3435368"/>
            <a:ext cx="2125791" cy="570040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3" name="Line">
            <a:extLst>
              <a:ext uri="{FF2B5EF4-FFF2-40B4-BE49-F238E27FC236}">
                <a16:creationId xmlns:a16="http://schemas.microsoft.com/office/drawing/2014/main" id="{A50071AB-B2E3-A14D-8313-DB4F8044FC29}"/>
              </a:ext>
            </a:extLst>
          </p:cNvPr>
          <p:cNvSpPr/>
          <p:nvPr/>
        </p:nvSpPr>
        <p:spPr>
          <a:xfrm flipH="1">
            <a:off x="2100646" y="4746913"/>
            <a:ext cx="400432" cy="53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sp>
        <p:nvSpPr>
          <p:cNvPr id="114" name="Line">
            <a:extLst>
              <a:ext uri="{FF2B5EF4-FFF2-40B4-BE49-F238E27FC236}">
                <a16:creationId xmlns:a16="http://schemas.microsoft.com/office/drawing/2014/main" id="{829C055D-5C57-2144-81C2-7F24CE3CFBD2}"/>
              </a:ext>
            </a:extLst>
          </p:cNvPr>
          <p:cNvSpPr/>
          <p:nvPr/>
        </p:nvSpPr>
        <p:spPr>
          <a:xfrm>
            <a:off x="1752600" y="4223657"/>
            <a:ext cx="1542" cy="35993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16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528AE-DD59-2C4C-A21E-504E29214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3389" y="1393285"/>
            <a:ext cx="1649472" cy="565769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CCF4DA53-4FE3-EB4B-A115-78EC8875FDD2}"/>
              </a:ext>
            </a:extLst>
          </p:cNvPr>
          <p:cNvSpPr/>
          <p:nvPr/>
        </p:nvSpPr>
        <p:spPr>
          <a:xfrm flipV="1">
            <a:off x="5553880" y="868034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Triangle 9">
            <a:extLst>
              <a:ext uri="{FF2B5EF4-FFF2-40B4-BE49-F238E27FC236}">
                <a16:creationId xmlns:a16="http://schemas.microsoft.com/office/drawing/2014/main" id="{14F2D692-0661-B946-A56C-09012DD5F0A1}"/>
              </a:ext>
            </a:extLst>
          </p:cNvPr>
          <p:cNvSpPr/>
          <p:nvPr/>
        </p:nvSpPr>
        <p:spPr>
          <a:xfrm flipH="1" flipV="1">
            <a:off x="1936666" y="873832"/>
            <a:ext cx="3409983" cy="1849403"/>
          </a:xfrm>
          <a:custGeom>
            <a:avLst/>
            <a:gdLst>
              <a:gd name="connsiteX0" fmla="*/ 0 w 2284501"/>
              <a:gd name="connsiteY0" fmla="*/ 984437 h 984437"/>
              <a:gd name="connsiteX1" fmla="*/ 1142251 w 2284501"/>
              <a:gd name="connsiteY1" fmla="*/ 0 h 984437"/>
              <a:gd name="connsiteX2" fmla="*/ 2284501 w 2284501"/>
              <a:gd name="connsiteY2" fmla="*/ 984437 h 984437"/>
              <a:gd name="connsiteX3" fmla="*/ 0 w 2284501"/>
              <a:gd name="connsiteY3" fmla="*/ 984437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0 w 1631358"/>
              <a:gd name="connsiteY3" fmla="*/ 940894 h 984437"/>
              <a:gd name="connsiteX0" fmla="*/ 0 w 1631358"/>
              <a:gd name="connsiteY0" fmla="*/ 940894 h 984437"/>
              <a:gd name="connsiteX1" fmla="*/ 489108 w 1631358"/>
              <a:gd name="connsiteY1" fmla="*/ 0 h 984437"/>
              <a:gd name="connsiteX2" fmla="*/ 1631358 w 1631358"/>
              <a:gd name="connsiteY2" fmla="*/ 984437 h 984437"/>
              <a:gd name="connsiteX3" fmla="*/ 616104 w 1631358"/>
              <a:gd name="connsiteY3" fmla="*/ 914768 h 984437"/>
              <a:gd name="connsiteX4" fmla="*/ 0 w 1631358"/>
              <a:gd name="connsiteY4" fmla="*/ 940894 h 984437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0 w 1644712"/>
              <a:gd name="connsiteY3" fmla="*/ 3683803 h 3683803"/>
              <a:gd name="connsiteX4" fmla="*/ 13354 w 1644712"/>
              <a:gd name="connsiteY4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150622 w 1644712"/>
              <a:gd name="connsiteY3" fmla="*/ 1766779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940894 h 3683803"/>
              <a:gd name="connsiteX1" fmla="*/ 502462 w 1644712"/>
              <a:gd name="connsiteY1" fmla="*/ 0 h 3683803"/>
              <a:gd name="connsiteX2" fmla="*/ 1644712 w 1644712"/>
              <a:gd name="connsiteY2" fmla="*/ 984437 h 3683803"/>
              <a:gd name="connsiteX3" fmla="*/ 1637943 w 1644712"/>
              <a:gd name="connsiteY3" fmla="*/ 3683803 h 3683803"/>
              <a:gd name="connsiteX4" fmla="*/ 0 w 1644712"/>
              <a:gd name="connsiteY4" fmla="*/ 3683803 h 3683803"/>
              <a:gd name="connsiteX5" fmla="*/ 13354 w 1644712"/>
              <a:gd name="connsiteY5" fmla="*/ 940894 h 3683803"/>
              <a:gd name="connsiteX0" fmla="*/ 13354 w 1644712"/>
              <a:gd name="connsiteY0" fmla="*/ 899392 h 3642301"/>
              <a:gd name="connsiteX1" fmla="*/ 444712 w 1644712"/>
              <a:gd name="connsiteY1" fmla="*/ 0 h 3642301"/>
              <a:gd name="connsiteX2" fmla="*/ 1644712 w 1644712"/>
              <a:gd name="connsiteY2" fmla="*/ 942935 h 3642301"/>
              <a:gd name="connsiteX3" fmla="*/ 1637943 w 1644712"/>
              <a:gd name="connsiteY3" fmla="*/ 3642301 h 3642301"/>
              <a:gd name="connsiteX4" fmla="*/ 0 w 1644712"/>
              <a:gd name="connsiteY4" fmla="*/ 3642301 h 3642301"/>
              <a:gd name="connsiteX5" fmla="*/ 13354 w 1644712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637943 w 1725561"/>
              <a:gd name="connsiteY3" fmla="*/ 3642301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13354 w 1725561"/>
              <a:gd name="connsiteY0" fmla="*/ 899392 h 3642301"/>
              <a:gd name="connsiteX1" fmla="*/ 444712 w 1725561"/>
              <a:gd name="connsiteY1" fmla="*/ 0 h 3642301"/>
              <a:gd name="connsiteX2" fmla="*/ 1725561 w 1725561"/>
              <a:gd name="connsiteY2" fmla="*/ 527911 h 3642301"/>
              <a:gd name="connsiteX3" fmla="*/ 1701467 w 1725561"/>
              <a:gd name="connsiteY3" fmla="*/ 3580048 h 3642301"/>
              <a:gd name="connsiteX4" fmla="*/ 0 w 1725561"/>
              <a:gd name="connsiteY4" fmla="*/ 3642301 h 3642301"/>
              <a:gd name="connsiteX5" fmla="*/ 13354 w 1725561"/>
              <a:gd name="connsiteY5" fmla="*/ 899392 h 3642301"/>
              <a:gd name="connsiteX0" fmla="*/ 693 w 1712900"/>
              <a:gd name="connsiteY0" fmla="*/ 899392 h 3621549"/>
              <a:gd name="connsiteX1" fmla="*/ 432051 w 1712900"/>
              <a:gd name="connsiteY1" fmla="*/ 0 h 3621549"/>
              <a:gd name="connsiteX2" fmla="*/ 1712900 w 1712900"/>
              <a:gd name="connsiteY2" fmla="*/ 527911 h 3621549"/>
              <a:gd name="connsiteX3" fmla="*/ 1688806 w 1712900"/>
              <a:gd name="connsiteY3" fmla="*/ 3580048 h 3621549"/>
              <a:gd name="connsiteX4" fmla="*/ 10439 w 1712900"/>
              <a:gd name="connsiteY4" fmla="*/ 3621549 h 3621549"/>
              <a:gd name="connsiteX5" fmla="*/ 693 w 1712900"/>
              <a:gd name="connsiteY5" fmla="*/ 899392 h 3621549"/>
              <a:gd name="connsiteX0" fmla="*/ 1804 w 1702461"/>
              <a:gd name="connsiteY0" fmla="*/ 857891 h 3621549"/>
              <a:gd name="connsiteX1" fmla="*/ 421612 w 1702461"/>
              <a:gd name="connsiteY1" fmla="*/ 0 h 3621549"/>
              <a:gd name="connsiteX2" fmla="*/ 1702461 w 1702461"/>
              <a:gd name="connsiteY2" fmla="*/ 527911 h 3621549"/>
              <a:gd name="connsiteX3" fmla="*/ 1678367 w 1702461"/>
              <a:gd name="connsiteY3" fmla="*/ 3580048 h 3621549"/>
              <a:gd name="connsiteX4" fmla="*/ 0 w 1702461"/>
              <a:gd name="connsiteY4" fmla="*/ 3621549 h 3621549"/>
              <a:gd name="connsiteX5" fmla="*/ 1804 w 1702461"/>
              <a:gd name="connsiteY5" fmla="*/ 857891 h 3621549"/>
              <a:gd name="connsiteX0" fmla="*/ 1804 w 1704171"/>
              <a:gd name="connsiteY0" fmla="*/ 857891 h 3621549"/>
              <a:gd name="connsiteX1" fmla="*/ 421612 w 1704171"/>
              <a:gd name="connsiteY1" fmla="*/ 0 h 3621549"/>
              <a:gd name="connsiteX2" fmla="*/ 1702461 w 1704171"/>
              <a:gd name="connsiteY2" fmla="*/ 527911 h 3621549"/>
              <a:gd name="connsiteX3" fmla="*/ 1703631 w 1704171"/>
              <a:gd name="connsiteY3" fmla="*/ 3600635 h 3621549"/>
              <a:gd name="connsiteX4" fmla="*/ 0 w 1704171"/>
              <a:gd name="connsiteY4" fmla="*/ 3621549 h 3621549"/>
              <a:gd name="connsiteX5" fmla="*/ 1804 w 1704171"/>
              <a:gd name="connsiteY5" fmla="*/ 857891 h 3621549"/>
              <a:gd name="connsiteX0" fmla="*/ 1804 w 1709349"/>
              <a:gd name="connsiteY0" fmla="*/ 857891 h 3621549"/>
              <a:gd name="connsiteX1" fmla="*/ 421612 w 1709349"/>
              <a:gd name="connsiteY1" fmla="*/ 0 h 3621549"/>
              <a:gd name="connsiteX2" fmla="*/ 1702461 w 1709349"/>
              <a:gd name="connsiteY2" fmla="*/ 527911 h 3621549"/>
              <a:gd name="connsiteX3" fmla="*/ 1709045 w 1709349"/>
              <a:gd name="connsiteY3" fmla="*/ 3504559 h 3621549"/>
              <a:gd name="connsiteX4" fmla="*/ 0 w 1709349"/>
              <a:gd name="connsiteY4" fmla="*/ 3621549 h 3621549"/>
              <a:gd name="connsiteX5" fmla="*/ 1804 w 1709349"/>
              <a:gd name="connsiteY5" fmla="*/ 857891 h 3621549"/>
              <a:gd name="connsiteX0" fmla="*/ 1804 w 1709349"/>
              <a:gd name="connsiteY0" fmla="*/ 857891 h 3525473"/>
              <a:gd name="connsiteX1" fmla="*/ 421612 w 1709349"/>
              <a:gd name="connsiteY1" fmla="*/ 0 h 3525473"/>
              <a:gd name="connsiteX2" fmla="*/ 1702461 w 1709349"/>
              <a:gd name="connsiteY2" fmla="*/ 527911 h 3525473"/>
              <a:gd name="connsiteX3" fmla="*/ 1709045 w 1709349"/>
              <a:gd name="connsiteY3" fmla="*/ 3504559 h 3525473"/>
              <a:gd name="connsiteX4" fmla="*/ 0 w 1709349"/>
              <a:gd name="connsiteY4" fmla="*/ 3525473 h 3525473"/>
              <a:gd name="connsiteX5" fmla="*/ 1804 w 1709349"/>
              <a:gd name="connsiteY5" fmla="*/ 857891 h 35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9349" h="3525473">
                <a:moveTo>
                  <a:pt x="1804" y="857891"/>
                </a:moveTo>
                <a:lnTo>
                  <a:pt x="421612" y="0"/>
                </a:lnTo>
                <a:lnTo>
                  <a:pt x="1702461" y="527911"/>
                </a:lnTo>
                <a:cubicBezTo>
                  <a:pt x="1700205" y="1427700"/>
                  <a:pt x="1711301" y="2604770"/>
                  <a:pt x="1709045" y="3504559"/>
                </a:cubicBezTo>
                <a:lnTo>
                  <a:pt x="0" y="3525473"/>
                </a:lnTo>
                <a:cubicBezTo>
                  <a:pt x="4451" y="2611170"/>
                  <a:pt x="-2647" y="1772194"/>
                  <a:pt x="1804" y="857891"/>
                </a:cubicBezTo>
                <a:close/>
              </a:path>
            </a:pathLst>
          </a:custGeom>
          <a:solidFill>
            <a:schemeClr val="bg1">
              <a:lumMod val="50000"/>
              <a:alpha val="5098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3" name="Picture 5" descr="Picture 5">
            <a:extLst>
              <a:ext uri="{FF2B5EF4-FFF2-40B4-BE49-F238E27FC236}">
                <a16:creationId xmlns:a16="http://schemas.microsoft.com/office/drawing/2014/main" id="{FEEC9558-02F9-4046-A0BC-2C49872FEC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19" y="2975509"/>
            <a:ext cx="1848723" cy="7507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Group 535">
            <a:extLst>
              <a:ext uri="{FF2B5EF4-FFF2-40B4-BE49-F238E27FC236}">
                <a16:creationId xmlns:a16="http://schemas.microsoft.com/office/drawing/2014/main" id="{AD6BBDC2-F6F8-3549-94B9-069AEBFEA339}"/>
              </a:ext>
            </a:extLst>
          </p:cNvPr>
          <p:cNvGrpSpPr/>
          <p:nvPr/>
        </p:nvGrpSpPr>
        <p:grpSpPr>
          <a:xfrm>
            <a:off x="11266050" y="3650707"/>
            <a:ext cx="1685543" cy="1331525"/>
            <a:chOff x="0" y="0"/>
            <a:chExt cx="1685542" cy="1331524"/>
          </a:xfrm>
        </p:grpSpPr>
        <p:pic>
          <p:nvPicPr>
            <p:cNvPr id="184" name="image4.gif" descr="logo101.gif">
              <a:extLst>
                <a:ext uri="{FF2B5EF4-FFF2-40B4-BE49-F238E27FC236}">
                  <a16:creationId xmlns:a16="http://schemas.microsoft.com/office/drawing/2014/main" id="{AD630283-E281-1340-BC63-B28DE6A4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331525" cy="1331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Shape 534">
              <a:extLst>
                <a:ext uri="{FF2B5EF4-FFF2-40B4-BE49-F238E27FC236}">
                  <a16:creationId xmlns:a16="http://schemas.microsoft.com/office/drawing/2014/main" id="{4B217E17-50AC-3247-9F43-6BCB27BA635F}"/>
                </a:ext>
              </a:extLst>
            </p:cNvPr>
            <p:cNvSpPr/>
            <p:nvPr/>
          </p:nvSpPr>
          <p:spPr>
            <a:xfrm>
              <a:off x="619628" y="282442"/>
              <a:ext cx="1065915" cy="643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2248" tIns="72248" rIns="72248" bIns="72248" numCol="1" anchor="ctr">
              <a:normAutofit lnSpcReduction="10000"/>
            </a:bodyPr>
            <a:lstStyle>
              <a:lvl1pPr marL="39457" marR="39457" defTabSz="884326">
                <a:defRPr sz="3552" b="1"/>
              </a:lvl1pPr>
            </a:lstStyle>
            <a:p>
              <a:r>
                <a:rPr dirty="0"/>
                <a:t>V4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92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easurement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V20 Summary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6B6E-1308-4E49-8529-9711EFBF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5" y="1052051"/>
            <a:ext cx="3009809" cy="3952567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Chopper and its control (CHIC) are performing as expected</a:t>
            </a:r>
          </a:p>
          <a:p>
            <a:r>
              <a:rPr lang="en-GB" dirty="0"/>
              <a:t>NICOS has high level control of the chopper and most V20 equipment</a:t>
            </a:r>
          </a:p>
          <a:p>
            <a:r>
              <a:rPr lang="en-GB" dirty="0"/>
              <a:t>Monitors acquire useful data</a:t>
            </a:r>
          </a:p>
          <a:p>
            <a:r>
              <a:rPr lang="en-GB" dirty="0"/>
              <a:t>DG readout electronics capture the signals correctly</a:t>
            </a:r>
          </a:p>
          <a:p>
            <a:r>
              <a:rPr lang="en-GB" dirty="0"/>
              <a:t>EFU can process the data sensibly</a:t>
            </a:r>
          </a:p>
          <a:p>
            <a:r>
              <a:rPr lang="en-GB" dirty="0"/>
              <a:t>Data Streaming with Kafka and</a:t>
            </a:r>
          </a:p>
          <a:p>
            <a:r>
              <a:rPr lang="en-GB" dirty="0"/>
              <a:t>HDF5/NeXus file writing works</a:t>
            </a:r>
          </a:p>
          <a:p>
            <a:r>
              <a:rPr lang="en-GB" dirty="0"/>
              <a:t>We have gained better understanding of the devices from the data captured</a:t>
            </a:r>
          </a:p>
          <a:p>
            <a:r>
              <a:rPr lang="en-GB" dirty="0"/>
              <a:t>Timing works in principle</a:t>
            </a:r>
          </a:p>
          <a:p>
            <a:r>
              <a:rPr lang="en-GB" dirty="0"/>
              <a:t>Better idea of priorities for future tasks</a:t>
            </a:r>
          </a:p>
          <a:p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384DE7-2024-3241-A9E9-427B047CD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724" y="929005"/>
            <a:ext cx="5724177" cy="40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7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Curation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189" y="1121688"/>
            <a:ext cx="4021811" cy="40218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5877"/>
            <a:ext cx="4726983" cy="3597622"/>
          </a:xfrm>
        </p:spPr>
        <p:txBody>
          <a:bodyPr>
            <a:noAutofit/>
          </a:bodyPr>
          <a:lstStyle/>
          <a:p>
            <a:r>
              <a:rPr lang="en-GB" sz="2000" dirty="0"/>
              <a:t>All raw data will be stored as NeXus and preserved long term.</a:t>
            </a:r>
          </a:p>
          <a:p>
            <a:r>
              <a:rPr lang="en-GB" sz="2000" dirty="0"/>
              <a:t>Metadata catalogue to support FAIR data principles and implement the ESS Data Policy is being developed by:</a:t>
            </a:r>
          </a:p>
          <a:p>
            <a:pPr lvl="1"/>
            <a:r>
              <a:rPr lang="en-GB" sz="2000" dirty="0"/>
              <a:t>DMSC</a:t>
            </a:r>
          </a:p>
          <a:p>
            <a:pPr lvl="1"/>
            <a:r>
              <a:rPr lang="en-GB" sz="2000" dirty="0"/>
              <a:t>PSI (in kind &amp; use at SLS)</a:t>
            </a:r>
          </a:p>
          <a:p>
            <a:pPr lvl="1"/>
            <a:r>
              <a:rPr lang="en-GB" sz="2000" dirty="0"/>
              <a:t>MAX IV</a:t>
            </a:r>
          </a:p>
          <a:p>
            <a:endParaRPr lang="en-GB" sz="2000" dirty="0"/>
          </a:p>
          <a:p>
            <a:r>
              <a:rPr lang="en-GB" sz="2000" dirty="0"/>
              <a:t>Code is available up on </a:t>
            </a:r>
            <a:r>
              <a:rPr lang="en-GB" sz="2000" dirty="0" err="1"/>
              <a:t>Github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89" y="71755"/>
            <a:ext cx="1640545" cy="690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6E332-F290-B241-81D3-31FAF5C0E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2" y="688627"/>
            <a:ext cx="1023098" cy="3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84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67EF3-6F0D-F641-BA61-D24590640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en-GB" sz="3200" b="1" dirty="0"/>
              <a:t>Any questions or concerns?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51D67-9EC8-8D47-B4FC-9F0332C7C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03825" y="3986098"/>
            <a:ext cx="826727" cy="100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880" y="1101173"/>
            <a:ext cx="1972958" cy="174181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MSC"/>
          <p:cNvSpPr txBox="1">
            <a:spLocks noGrp="1"/>
          </p:cNvSpPr>
          <p:nvPr>
            <p:ph type="title"/>
          </p:nvPr>
        </p:nvSpPr>
        <p:spPr>
          <a:xfrm>
            <a:off x="1498254" y="16788"/>
            <a:ext cx="5918926" cy="857250"/>
          </a:xfrm>
          <a:prstGeom prst="rect">
            <a:avLst/>
          </a:prstGeom>
        </p:spPr>
        <p:txBody>
          <a:bodyPr/>
          <a:lstStyle/>
          <a:p>
            <a:r>
              <a:rPr dirty="0"/>
              <a:t>DMSC</a:t>
            </a:r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379" name="Group"/>
          <p:cNvGrpSpPr/>
          <p:nvPr/>
        </p:nvGrpSpPr>
        <p:grpSpPr>
          <a:xfrm>
            <a:off x="2021629" y="1110047"/>
            <a:ext cx="5965359" cy="4058885"/>
            <a:chOff x="0" y="0"/>
            <a:chExt cx="11312087" cy="7696846"/>
          </a:xfrm>
        </p:grpSpPr>
        <p:pic>
          <p:nvPicPr>
            <p:cNvPr id="301" name="Picture 63" descr="Picture 6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34757" cy="76968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2" name="Rectangle 5"/>
            <p:cNvSpPr/>
            <p:nvPr/>
          </p:nvSpPr>
          <p:spPr>
            <a:xfrm rot="21124759">
              <a:off x="5575136" y="4572878"/>
              <a:ext cx="2348496" cy="19305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682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49"/>
            </a:p>
          </p:txBody>
        </p:sp>
        <p:grpSp>
          <p:nvGrpSpPr>
            <p:cNvPr id="307" name="Group 76"/>
            <p:cNvGrpSpPr/>
            <p:nvPr/>
          </p:nvGrpSpPr>
          <p:grpSpPr>
            <a:xfrm>
              <a:off x="9053553" y="2011134"/>
              <a:ext cx="2074573" cy="506685"/>
              <a:chOff x="0" y="0"/>
              <a:chExt cx="2074571" cy="506684"/>
            </a:xfrm>
          </p:grpSpPr>
          <p:sp>
            <p:nvSpPr>
              <p:cNvPr id="303" name="TextBox 14"/>
              <p:cNvSpPr txBox="1"/>
              <p:nvPr/>
            </p:nvSpPr>
            <p:spPr>
              <a:xfrm>
                <a:off x="976414" y="0"/>
                <a:ext cx="1098158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MAGIC</a:t>
                </a:r>
              </a:p>
            </p:txBody>
          </p:sp>
          <p:pic>
            <p:nvPicPr>
              <p:cNvPr id="304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4573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05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590" y="144573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06" name="Picture 15" descr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180" y="144573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311" name="Group 75"/>
            <p:cNvGrpSpPr/>
            <p:nvPr/>
          </p:nvGrpSpPr>
          <p:grpSpPr>
            <a:xfrm>
              <a:off x="9656931" y="2472704"/>
              <a:ext cx="1655157" cy="506686"/>
              <a:chOff x="0" y="0"/>
              <a:chExt cx="1655156" cy="506684"/>
            </a:xfrm>
          </p:grpSpPr>
          <p:sp>
            <p:nvSpPr>
              <p:cNvPr id="308" name="TextBox 13"/>
              <p:cNvSpPr txBox="1"/>
              <p:nvPr/>
            </p:nvSpPr>
            <p:spPr>
              <a:xfrm>
                <a:off x="640537" y="0"/>
                <a:ext cx="1014620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T-REX</a:t>
                </a:r>
              </a:p>
            </p:txBody>
          </p:sp>
          <p:pic>
            <p:nvPicPr>
              <p:cNvPr id="309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7650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10" name="Picture 14" descr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569" y="151037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315" name="Group 69"/>
            <p:cNvGrpSpPr/>
            <p:nvPr/>
          </p:nvGrpSpPr>
          <p:grpSpPr>
            <a:xfrm>
              <a:off x="1056092" y="4790118"/>
              <a:ext cx="1068312" cy="680847"/>
              <a:chOff x="0" y="0"/>
              <a:chExt cx="1068310" cy="680845"/>
            </a:xfrm>
          </p:grpSpPr>
          <p:sp>
            <p:nvSpPr>
              <p:cNvPr id="312" name="TextBox 20"/>
              <p:cNvSpPr txBox="1"/>
              <p:nvPr/>
            </p:nvSpPr>
            <p:spPr>
              <a:xfrm>
                <a:off x="0" y="174160"/>
                <a:ext cx="1068311" cy="5066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VESPA</a:t>
                </a:r>
              </a:p>
            </p:txBody>
          </p:sp>
          <p:pic>
            <p:nvPicPr>
              <p:cNvPr id="313" name="Picture 14" descr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667" y="0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14" name="Picture 16" descr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144" y="6827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</p:grpSp>
        <p:grpSp>
          <p:nvGrpSpPr>
            <p:cNvPr id="319" name="Group 72"/>
            <p:cNvGrpSpPr/>
            <p:nvPr/>
          </p:nvGrpSpPr>
          <p:grpSpPr>
            <a:xfrm>
              <a:off x="4096319" y="5560558"/>
              <a:ext cx="1012409" cy="698759"/>
              <a:chOff x="0" y="0"/>
              <a:chExt cx="1012407" cy="698757"/>
            </a:xfrm>
          </p:grpSpPr>
          <p:pic>
            <p:nvPicPr>
              <p:cNvPr id="316" name="Picture 16" descr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30" y="0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17" name="Rectangle 55"/>
              <p:cNvSpPr/>
              <p:nvPr/>
            </p:nvSpPr>
            <p:spPr>
              <a:xfrm>
                <a:off x="170874" y="352353"/>
                <a:ext cx="700824" cy="22965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18" name="TextBox 17"/>
              <p:cNvSpPr txBox="1"/>
              <p:nvPr/>
            </p:nvSpPr>
            <p:spPr>
              <a:xfrm>
                <a:off x="0" y="192073"/>
                <a:ext cx="1012408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FREIA</a:t>
                </a:r>
              </a:p>
            </p:txBody>
          </p:sp>
        </p:grpSp>
        <p:grpSp>
          <p:nvGrpSpPr>
            <p:cNvPr id="323" name="Group 85"/>
            <p:cNvGrpSpPr/>
            <p:nvPr/>
          </p:nvGrpSpPr>
          <p:grpSpPr>
            <a:xfrm>
              <a:off x="2909885" y="5800969"/>
              <a:ext cx="989353" cy="693679"/>
              <a:chOff x="0" y="0"/>
              <a:chExt cx="989351" cy="693677"/>
            </a:xfrm>
          </p:grpSpPr>
          <p:pic>
            <p:nvPicPr>
              <p:cNvPr id="320" name="Picture 15" descr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875" y="0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21" name="Rectangle 56"/>
              <p:cNvSpPr/>
              <p:nvPr/>
            </p:nvSpPr>
            <p:spPr>
              <a:xfrm>
                <a:off x="132389" y="338078"/>
                <a:ext cx="730878" cy="27091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22" name="TextBox 21"/>
              <p:cNvSpPr txBox="1"/>
              <p:nvPr/>
            </p:nvSpPr>
            <p:spPr>
              <a:xfrm>
                <a:off x="0" y="186992"/>
                <a:ext cx="989352" cy="5066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ESTIA</a:t>
                </a:r>
              </a:p>
            </p:txBody>
          </p:sp>
        </p:grpSp>
        <p:grpSp>
          <p:nvGrpSpPr>
            <p:cNvPr id="328" name="Group 68"/>
            <p:cNvGrpSpPr/>
            <p:nvPr/>
          </p:nvGrpSpPr>
          <p:grpSpPr>
            <a:xfrm>
              <a:off x="2170254" y="2576339"/>
              <a:ext cx="888443" cy="688305"/>
              <a:chOff x="0" y="0"/>
              <a:chExt cx="888442" cy="688304"/>
            </a:xfrm>
          </p:grpSpPr>
          <p:pic>
            <p:nvPicPr>
              <p:cNvPr id="324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767" y="433645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25" name="Picture 15" descr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186" y="433645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26" name="Rectangle 58"/>
              <p:cNvSpPr/>
              <p:nvPr/>
            </p:nvSpPr>
            <p:spPr>
              <a:xfrm>
                <a:off x="157783" y="138821"/>
                <a:ext cx="713043" cy="2546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27" name="TextBox 7"/>
              <p:cNvSpPr txBox="1"/>
              <p:nvPr/>
            </p:nvSpPr>
            <p:spPr>
              <a:xfrm>
                <a:off x="0" y="0"/>
                <a:ext cx="888443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ODIN</a:t>
                </a:r>
              </a:p>
            </p:txBody>
          </p:sp>
        </p:grpSp>
        <p:grpSp>
          <p:nvGrpSpPr>
            <p:cNvPr id="333" name="Group 80"/>
            <p:cNvGrpSpPr/>
            <p:nvPr/>
          </p:nvGrpSpPr>
          <p:grpSpPr>
            <a:xfrm>
              <a:off x="6436648" y="198912"/>
              <a:ext cx="1066560" cy="701345"/>
              <a:chOff x="0" y="0"/>
              <a:chExt cx="1066559" cy="701343"/>
            </a:xfrm>
          </p:grpSpPr>
          <p:pic>
            <p:nvPicPr>
              <p:cNvPr id="329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559" y="0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30" name="Picture 18" descr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600" y="13389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31" name="Rectangle 57"/>
              <p:cNvSpPr/>
              <p:nvPr/>
            </p:nvSpPr>
            <p:spPr>
              <a:xfrm>
                <a:off x="80114" y="360379"/>
                <a:ext cx="713043" cy="2546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32" name="TextBox 11"/>
              <p:cNvSpPr txBox="1"/>
              <p:nvPr/>
            </p:nvSpPr>
            <p:spPr>
              <a:xfrm>
                <a:off x="0" y="194659"/>
                <a:ext cx="1066560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BEER</a:t>
                </a:r>
              </a:p>
            </p:txBody>
          </p:sp>
        </p:grpSp>
        <p:grpSp>
          <p:nvGrpSpPr>
            <p:cNvPr id="338" name="Group 79"/>
            <p:cNvGrpSpPr/>
            <p:nvPr/>
          </p:nvGrpSpPr>
          <p:grpSpPr>
            <a:xfrm>
              <a:off x="7007925" y="709310"/>
              <a:ext cx="1106157" cy="636404"/>
              <a:chOff x="0" y="0"/>
              <a:chExt cx="1106155" cy="636403"/>
            </a:xfrm>
          </p:grpSpPr>
          <p:pic>
            <p:nvPicPr>
              <p:cNvPr id="334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068" y="0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35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2532" y="0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36" name="Rectangle 62"/>
              <p:cNvSpPr/>
              <p:nvPr/>
            </p:nvSpPr>
            <p:spPr>
              <a:xfrm>
                <a:off x="139579" y="247172"/>
                <a:ext cx="948092" cy="28143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37" name="TextBox 12"/>
              <p:cNvSpPr txBox="1"/>
              <p:nvPr/>
            </p:nvSpPr>
            <p:spPr>
              <a:xfrm>
                <a:off x="0" y="129718"/>
                <a:ext cx="1082208" cy="5066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CSPEC</a:t>
                </a:r>
              </a:p>
            </p:txBody>
          </p:sp>
        </p:grpSp>
        <p:grpSp>
          <p:nvGrpSpPr>
            <p:cNvPr id="346" name="Group 82"/>
            <p:cNvGrpSpPr/>
            <p:nvPr/>
          </p:nvGrpSpPr>
          <p:grpSpPr>
            <a:xfrm>
              <a:off x="7853956" y="831794"/>
              <a:ext cx="2000939" cy="711681"/>
              <a:chOff x="0" y="0"/>
              <a:chExt cx="2000938" cy="711680"/>
            </a:xfrm>
          </p:grpSpPr>
          <p:pic>
            <p:nvPicPr>
              <p:cNvPr id="339" name="Picture 4" descr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51511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40" name="Picture 15" descr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417" y="451511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41" name="Picture 6" descr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1528" y="451511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42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4661" y="455124"/>
                <a:ext cx="283624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43" name="Picture 20" descr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17794" y="457022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44" name="Rectangle 61"/>
              <p:cNvSpPr/>
              <p:nvPr/>
            </p:nvSpPr>
            <p:spPr>
              <a:xfrm>
                <a:off x="710368" y="101897"/>
                <a:ext cx="1097334" cy="30559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45" name="TextBox 15"/>
              <p:cNvSpPr txBox="1"/>
              <p:nvPr/>
            </p:nvSpPr>
            <p:spPr>
              <a:xfrm>
                <a:off x="594209" y="0"/>
                <a:ext cx="1406730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BIFROST</a:t>
                </a:r>
              </a:p>
            </p:txBody>
          </p:sp>
        </p:grpSp>
        <p:grpSp>
          <p:nvGrpSpPr>
            <p:cNvPr id="351" name="Group 77"/>
            <p:cNvGrpSpPr/>
            <p:nvPr/>
          </p:nvGrpSpPr>
          <p:grpSpPr>
            <a:xfrm>
              <a:off x="8571245" y="1591688"/>
              <a:ext cx="2262759" cy="506685"/>
              <a:chOff x="0" y="0"/>
              <a:chExt cx="2262758" cy="506684"/>
            </a:xfrm>
          </p:grpSpPr>
          <p:pic>
            <p:nvPicPr>
              <p:cNvPr id="347" name="Picture 19" descr="Picture 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67416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48" name="Picture 4" descr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480" y="166295"/>
                <a:ext cx="283623" cy="254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49" name="Rectangle 60"/>
              <p:cNvSpPr/>
              <p:nvPr/>
            </p:nvSpPr>
            <p:spPr>
              <a:xfrm>
                <a:off x="783239" y="113332"/>
                <a:ext cx="1360021" cy="30237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50" name="TextBox 10"/>
              <p:cNvSpPr txBox="1"/>
              <p:nvPr/>
            </p:nvSpPr>
            <p:spPr>
              <a:xfrm>
                <a:off x="656105" y="0"/>
                <a:ext cx="1606654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MIRACLES</a:t>
                </a:r>
              </a:p>
            </p:txBody>
          </p:sp>
        </p:grpSp>
        <p:grpSp>
          <p:nvGrpSpPr>
            <p:cNvPr id="355" name="Group 73"/>
            <p:cNvGrpSpPr/>
            <p:nvPr/>
          </p:nvGrpSpPr>
          <p:grpSpPr>
            <a:xfrm>
              <a:off x="4815229" y="4715757"/>
              <a:ext cx="798746" cy="715816"/>
              <a:chOff x="0" y="0"/>
              <a:chExt cx="798744" cy="715815"/>
            </a:xfrm>
          </p:grpSpPr>
          <p:pic>
            <p:nvPicPr>
              <p:cNvPr id="352" name="Picture 16" descr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6835" y="461157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53" name="Rectangle 59"/>
              <p:cNvSpPr/>
              <p:nvPr/>
            </p:nvSpPr>
            <p:spPr>
              <a:xfrm>
                <a:off x="126931" y="118418"/>
                <a:ext cx="547227" cy="31253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54" name="TextBox 18"/>
              <p:cNvSpPr txBox="1"/>
              <p:nvPr/>
            </p:nvSpPr>
            <p:spPr>
              <a:xfrm>
                <a:off x="0" y="0"/>
                <a:ext cx="798745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LoKI</a:t>
                </a:r>
              </a:p>
            </p:txBody>
          </p:sp>
        </p:grpSp>
        <p:grpSp>
          <p:nvGrpSpPr>
            <p:cNvPr id="360" name="Group 67"/>
            <p:cNvGrpSpPr/>
            <p:nvPr/>
          </p:nvGrpSpPr>
          <p:grpSpPr>
            <a:xfrm>
              <a:off x="558384" y="3275683"/>
              <a:ext cx="1353476" cy="705897"/>
              <a:chOff x="0" y="0"/>
              <a:chExt cx="1353475" cy="705895"/>
            </a:xfrm>
          </p:grpSpPr>
          <p:pic>
            <p:nvPicPr>
              <p:cNvPr id="356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852" y="451237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57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492" y="450730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58" name="Rectangle 64"/>
              <p:cNvSpPr/>
              <p:nvPr/>
            </p:nvSpPr>
            <p:spPr>
              <a:xfrm>
                <a:off x="98350" y="140581"/>
                <a:ext cx="1055109" cy="2546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59" name="TextBox 8"/>
              <p:cNvSpPr txBox="1"/>
              <p:nvPr/>
            </p:nvSpPr>
            <p:spPr>
              <a:xfrm>
                <a:off x="-1" y="-1"/>
                <a:ext cx="1182487" cy="5066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DREAM</a:t>
                </a:r>
              </a:p>
            </p:txBody>
          </p:sp>
        </p:grpSp>
        <p:grpSp>
          <p:nvGrpSpPr>
            <p:cNvPr id="367" name="Group 81"/>
            <p:cNvGrpSpPr/>
            <p:nvPr/>
          </p:nvGrpSpPr>
          <p:grpSpPr>
            <a:xfrm>
              <a:off x="4725585" y="343550"/>
              <a:ext cx="1465376" cy="737816"/>
              <a:chOff x="6" y="0"/>
              <a:chExt cx="1465375" cy="737815"/>
            </a:xfrm>
          </p:grpSpPr>
          <p:pic>
            <p:nvPicPr>
              <p:cNvPr id="361" name="Picture 6" descr="Picture 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" y="0"/>
                <a:ext cx="359047" cy="3565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Picture 6" descr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2981" y="50931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63" name="Picture 20" descr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205" y="50931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64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1759" y="50931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65" name="Rectangle 65"/>
              <p:cNvSpPr/>
              <p:nvPr/>
            </p:nvSpPr>
            <p:spPr>
              <a:xfrm>
                <a:off x="215297" y="360949"/>
                <a:ext cx="683050" cy="2546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66" name="TextBox 9"/>
              <p:cNvSpPr txBox="1"/>
              <p:nvPr/>
            </p:nvSpPr>
            <p:spPr>
              <a:xfrm>
                <a:off x="92163" y="231130"/>
                <a:ext cx="798430" cy="5066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NMX</a:t>
                </a:r>
              </a:p>
            </p:txBody>
          </p:sp>
        </p:grpSp>
        <p:grpSp>
          <p:nvGrpSpPr>
            <p:cNvPr id="372" name="Group 86"/>
            <p:cNvGrpSpPr/>
            <p:nvPr/>
          </p:nvGrpSpPr>
          <p:grpSpPr>
            <a:xfrm>
              <a:off x="982674" y="5908153"/>
              <a:ext cx="1014935" cy="699939"/>
              <a:chOff x="0" y="0"/>
              <a:chExt cx="1014934" cy="699937"/>
            </a:xfrm>
          </p:grpSpPr>
          <p:pic>
            <p:nvPicPr>
              <p:cNvPr id="368" name="Picture 13" descr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755" y="445279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69" name="Picture 12" descr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4377" y="445279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70" name="Rectangle 66"/>
              <p:cNvSpPr/>
              <p:nvPr/>
            </p:nvSpPr>
            <p:spPr>
              <a:xfrm>
                <a:off x="120117" y="133930"/>
                <a:ext cx="860696" cy="25465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71" name="TextBox 19"/>
              <p:cNvSpPr txBox="1"/>
              <p:nvPr/>
            </p:nvSpPr>
            <p:spPr>
              <a:xfrm>
                <a:off x="0" y="0"/>
                <a:ext cx="1014935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SKADI</a:t>
                </a:r>
              </a:p>
            </p:txBody>
          </p:sp>
        </p:grpSp>
        <p:grpSp>
          <p:nvGrpSpPr>
            <p:cNvPr id="378" name="Group 84"/>
            <p:cNvGrpSpPr/>
            <p:nvPr/>
          </p:nvGrpSpPr>
          <p:grpSpPr>
            <a:xfrm>
              <a:off x="9779146" y="3037103"/>
              <a:ext cx="1474792" cy="694183"/>
              <a:chOff x="0" y="0"/>
              <a:chExt cx="1474791" cy="694182"/>
            </a:xfrm>
          </p:grpSpPr>
          <p:pic>
            <p:nvPicPr>
              <p:cNvPr id="373" name="Picture 4" descr="Picture 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638" y="439524"/>
                <a:ext cx="283623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74" name="Picture 15" descr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804" y="439524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pic>
            <p:nvPicPr>
              <p:cNvPr id="375" name="Picture 6" descr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403" y="439524"/>
                <a:ext cx="283624" cy="2546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241300" dist="152400" dir="2700000" rotWithShape="0">
                  <a:srgbClr val="EEECE1">
                    <a:alpha val="40999"/>
                  </a:srgbClr>
                </a:outerShdw>
              </a:effectLst>
            </p:spPr>
          </p:pic>
          <p:sp>
            <p:nvSpPr>
              <p:cNvPr id="376" name="Rectangle 83"/>
              <p:cNvSpPr/>
              <p:nvPr/>
            </p:nvSpPr>
            <p:spPr>
              <a:xfrm>
                <a:off x="98977" y="142554"/>
                <a:ext cx="1330364" cy="2546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682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949"/>
              </a:p>
            </p:txBody>
          </p:sp>
          <p:sp>
            <p:nvSpPr>
              <p:cNvPr id="377" name="TextBox 16"/>
              <p:cNvSpPr txBox="1"/>
              <p:nvPr/>
            </p:nvSpPr>
            <p:spPr>
              <a:xfrm>
                <a:off x="0" y="0"/>
                <a:ext cx="1474792" cy="5066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l" defTabSz="1300364">
                  <a:defRPr>
                    <a:solidFill>
                      <a:srgbClr val="17375E"/>
                    </a:solidFill>
                    <a:effectLst>
                      <a:outerShdw blurRad="50800" dist="38100" dir="2700000" rotWithShape="0">
                        <a:srgbClr val="000000">
                          <a:alpha val="43000"/>
                        </a:srgbClr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949"/>
                  <a:t>HEIMDAL</a:t>
                </a:r>
              </a:p>
            </p:txBody>
          </p:sp>
        </p:grpSp>
      </p:grpSp>
      <p:sp>
        <p:nvSpPr>
          <p:cNvPr id="380" name="TO DO:…"/>
          <p:cNvSpPr txBox="1"/>
          <p:nvPr/>
        </p:nvSpPr>
        <p:spPr>
          <a:xfrm>
            <a:off x="1425931" y="1530177"/>
            <a:ext cx="672860" cy="70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2000" b="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1055"/>
              <a:t>TO DO:</a:t>
            </a:r>
          </a:p>
          <a:p>
            <a:pPr>
              <a:defRPr sz="2000" b="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1055"/>
              <a:t>Scientific </a:t>
            </a:r>
          </a:p>
          <a:p>
            <a:pPr>
              <a:defRPr sz="2000" b="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1055"/>
              <a:t>computing </a:t>
            </a:r>
          </a:p>
          <a:p>
            <a:pPr>
              <a:defRPr sz="2000" b="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  <a:r>
              <a:rPr sz="1055"/>
              <a:t>for this</a:t>
            </a:r>
          </a:p>
        </p:txBody>
      </p:sp>
      <p:pic>
        <p:nvPicPr>
          <p:cNvPr id="381" name="Screen Shot 2017-09-27 at 22.12.10.png" descr="Screen Shot 2017-09-27 at 22.12.10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935903">
            <a:off x="2276105" y="2659027"/>
            <a:ext cx="4885030" cy="1094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353" y="0"/>
                </a:moveTo>
                <a:cubicBezTo>
                  <a:pt x="614" y="0"/>
                  <a:pt x="10" y="32"/>
                  <a:pt x="10" y="70"/>
                </a:cubicBezTo>
                <a:cubicBezTo>
                  <a:pt x="10" y="109"/>
                  <a:pt x="424" y="2121"/>
                  <a:pt x="929" y="4543"/>
                </a:cubicBezTo>
                <a:cubicBezTo>
                  <a:pt x="1434" y="6965"/>
                  <a:pt x="1849" y="8981"/>
                  <a:pt x="1849" y="9024"/>
                </a:cubicBezTo>
                <a:cubicBezTo>
                  <a:pt x="1849" y="9067"/>
                  <a:pt x="1433" y="11097"/>
                  <a:pt x="924" y="13538"/>
                </a:cubicBezTo>
                <a:lnTo>
                  <a:pt x="0" y="17978"/>
                </a:lnTo>
                <a:lnTo>
                  <a:pt x="688" y="18015"/>
                </a:lnTo>
                <a:cubicBezTo>
                  <a:pt x="1237" y="18043"/>
                  <a:pt x="1377" y="18085"/>
                  <a:pt x="1390" y="18230"/>
                </a:cubicBezTo>
                <a:cubicBezTo>
                  <a:pt x="1398" y="18329"/>
                  <a:pt x="1351" y="18891"/>
                  <a:pt x="1285" y="19477"/>
                </a:cubicBezTo>
                <a:cubicBezTo>
                  <a:pt x="1219" y="20063"/>
                  <a:pt x="1165" y="20567"/>
                  <a:pt x="1165" y="20601"/>
                </a:cubicBezTo>
                <a:cubicBezTo>
                  <a:pt x="1165" y="20634"/>
                  <a:pt x="1215" y="20681"/>
                  <a:pt x="1276" y="20704"/>
                </a:cubicBezTo>
                <a:cubicBezTo>
                  <a:pt x="1377" y="20741"/>
                  <a:pt x="1388" y="20780"/>
                  <a:pt x="1396" y="21170"/>
                </a:cubicBezTo>
                <a:lnTo>
                  <a:pt x="1406" y="21600"/>
                </a:lnTo>
                <a:lnTo>
                  <a:pt x="15698" y="21600"/>
                </a:lnTo>
                <a:lnTo>
                  <a:pt x="15698" y="20386"/>
                </a:lnTo>
                <a:lnTo>
                  <a:pt x="15698" y="19176"/>
                </a:lnTo>
                <a:lnTo>
                  <a:pt x="15822" y="18610"/>
                </a:lnTo>
                <a:lnTo>
                  <a:pt x="15947" y="18044"/>
                </a:lnTo>
                <a:lnTo>
                  <a:pt x="16443" y="18044"/>
                </a:lnTo>
                <a:lnTo>
                  <a:pt x="16940" y="18044"/>
                </a:lnTo>
                <a:lnTo>
                  <a:pt x="17850" y="13621"/>
                </a:lnTo>
                <a:cubicBezTo>
                  <a:pt x="18351" y="11187"/>
                  <a:pt x="18761" y="9116"/>
                  <a:pt x="18761" y="9024"/>
                </a:cubicBezTo>
                <a:cubicBezTo>
                  <a:pt x="18761" y="8932"/>
                  <a:pt x="18350" y="6863"/>
                  <a:pt x="17849" y="4427"/>
                </a:cubicBezTo>
                <a:lnTo>
                  <a:pt x="16938" y="0"/>
                </a:lnTo>
                <a:lnTo>
                  <a:pt x="15603" y="0"/>
                </a:lnTo>
                <a:lnTo>
                  <a:pt x="14267" y="0"/>
                </a:lnTo>
                <a:lnTo>
                  <a:pt x="14324" y="285"/>
                </a:lnTo>
                <a:cubicBezTo>
                  <a:pt x="14355" y="442"/>
                  <a:pt x="14624" y="1760"/>
                  <a:pt x="14922" y="3213"/>
                </a:cubicBezTo>
                <a:cubicBezTo>
                  <a:pt x="15406" y="5578"/>
                  <a:pt x="15515" y="6257"/>
                  <a:pt x="15414" y="6257"/>
                </a:cubicBezTo>
                <a:cubicBezTo>
                  <a:pt x="15396" y="6257"/>
                  <a:pt x="15092" y="4847"/>
                  <a:pt x="14738" y="3126"/>
                </a:cubicBezTo>
                <a:lnTo>
                  <a:pt x="14094" y="0"/>
                </a:lnTo>
                <a:lnTo>
                  <a:pt x="12760" y="0"/>
                </a:lnTo>
                <a:lnTo>
                  <a:pt x="11427" y="0"/>
                </a:lnTo>
                <a:lnTo>
                  <a:pt x="11483" y="289"/>
                </a:lnTo>
                <a:cubicBezTo>
                  <a:pt x="11527" y="514"/>
                  <a:pt x="12829" y="6887"/>
                  <a:pt x="13201" y="8698"/>
                </a:cubicBezTo>
                <a:lnTo>
                  <a:pt x="13270" y="9036"/>
                </a:lnTo>
                <a:lnTo>
                  <a:pt x="13067" y="10015"/>
                </a:lnTo>
                <a:cubicBezTo>
                  <a:pt x="12956" y="10555"/>
                  <a:pt x="12542" y="12568"/>
                  <a:pt x="12148" y="14488"/>
                </a:cubicBezTo>
                <a:lnTo>
                  <a:pt x="11432" y="17978"/>
                </a:lnTo>
                <a:lnTo>
                  <a:pt x="12092" y="18015"/>
                </a:lnTo>
                <a:lnTo>
                  <a:pt x="12752" y="18048"/>
                </a:lnTo>
                <a:lnTo>
                  <a:pt x="12879" y="18606"/>
                </a:lnTo>
                <a:cubicBezTo>
                  <a:pt x="13007" y="19161"/>
                  <a:pt x="13006" y="19168"/>
                  <a:pt x="12998" y="20022"/>
                </a:cubicBezTo>
                <a:lnTo>
                  <a:pt x="12990" y="20877"/>
                </a:lnTo>
                <a:lnTo>
                  <a:pt x="7406" y="20910"/>
                </a:lnTo>
                <a:lnTo>
                  <a:pt x="1824" y="20943"/>
                </a:lnTo>
                <a:lnTo>
                  <a:pt x="1686" y="19667"/>
                </a:lnTo>
                <a:cubicBezTo>
                  <a:pt x="1610" y="18966"/>
                  <a:pt x="1554" y="18314"/>
                  <a:pt x="1562" y="18218"/>
                </a:cubicBezTo>
                <a:cubicBezTo>
                  <a:pt x="1574" y="18081"/>
                  <a:pt x="1700" y="18044"/>
                  <a:pt x="2137" y="18044"/>
                </a:cubicBezTo>
                <a:lnTo>
                  <a:pt x="2697" y="18044"/>
                </a:lnTo>
                <a:lnTo>
                  <a:pt x="3634" y="13551"/>
                </a:lnTo>
                <a:cubicBezTo>
                  <a:pt x="4559" y="9113"/>
                  <a:pt x="4571" y="9052"/>
                  <a:pt x="4518" y="8780"/>
                </a:cubicBezTo>
                <a:cubicBezTo>
                  <a:pt x="4489" y="8629"/>
                  <a:pt x="4067" y="6589"/>
                  <a:pt x="3580" y="4250"/>
                </a:cubicBezTo>
                <a:lnTo>
                  <a:pt x="2695" y="0"/>
                </a:lnTo>
                <a:lnTo>
                  <a:pt x="1353" y="0"/>
                </a:lnTo>
                <a:close/>
                <a:moveTo>
                  <a:pt x="2819" y="0"/>
                </a:moveTo>
                <a:lnTo>
                  <a:pt x="3716" y="4291"/>
                </a:lnTo>
                <a:cubicBezTo>
                  <a:pt x="4209" y="6651"/>
                  <a:pt x="4631" y="8697"/>
                  <a:pt x="4653" y="8834"/>
                </a:cubicBezTo>
                <a:cubicBezTo>
                  <a:pt x="4696" y="9098"/>
                  <a:pt x="4670" y="9225"/>
                  <a:pt x="3182" y="16297"/>
                </a:cubicBezTo>
                <a:lnTo>
                  <a:pt x="2815" y="18044"/>
                </a:lnTo>
                <a:lnTo>
                  <a:pt x="4174" y="18044"/>
                </a:lnTo>
                <a:lnTo>
                  <a:pt x="5533" y="18044"/>
                </a:lnTo>
                <a:lnTo>
                  <a:pt x="6471" y="13551"/>
                </a:lnTo>
                <a:lnTo>
                  <a:pt x="7407" y="9053"/>
                </a:lnTo>
                <a:lnTo>
                  <a:pt x="7313" y="8566"/>
                </a:lnTo>
                <a:cubicBezTo>
                  <a:pt x="7260" y="8297"/>
                  <a:pt x="6838" y="6260"/>
                  <a:pt x="6374" y="4039"/>
                </a:cubicBezTo>
                <a:lnTo>
                  <a:pt x="5532" y="0"/>
                </a:lnTo>
                <a:lnTo>
                  <a:pt x="4175" y="0"/>
                </a:lnTo>
                <a:lnTo>
                  <a:pt x="2819" y="0"/>
                </a:lnTo>
                <a:close/>
                <a:moveTo>
                  <a:pt x="5711" y="0"/>
                </a:moveTo>
                <a:lnTo>
                  <a:pt x="5830" y="562"/>
                </a:lnTo>
                <a:cubicBezTo>
                  <a:pt x="6073" y="1699"/>
                  <a:pt x="7517" y="8764"/>
                  <a:pt x="7539" y="8921"/>
                </a:cubicBezTo>
                <a:cubicBezTo>
                  <a:pt x="7557" y="9056"/>
                  <a:pt x="6487" y="14422"/>
                  <a:pt x="5830" y="17487"/>
                </a:cubicBezTo>
                <a:lnTo>
                  <a:pt x="5711" y="18044"/>
                </a:lnTo>
                <a:lnTo>
                  <a:pt x="7056" y="18040"/>
                </a:lnTo>
                <a:lnTo>
                  <a:pt x="8402" y="18040"/>
                </a:lnTo>
                <a:lnTo>
                  <a:pt x="9315" y="13580"/>
                </a:lnTo>
                <a:cubicBezTo>
                  <a:pt x="9818" y="11127"/>
                  <a:pt x="10228" y="9066"/>
                  <a:pt x="10226" y="9003"/>
                </a:cubicBezTo>
                <a:cubicBezTo>
                  <a:pt x="10223" y="8941"/>
                  <a:pt x="9812" y="6891"/>
                  <a:pt x="9311" y="4448"/>
                </a:cubicBezTo>
                <a:lnTo>
                  <a:pt x="8402" y="8"/>
                </a:lnTo>
                <a:lnTo>
                  <a:pt x="7056" y="4"/>
                </a:lnTo>
                <a:lnTo>
                  <a:pt x="5711" y="0"/>
                </a:lnTo>
                <a:close/>
                <a:moveTo>
                  <a:pt x="9919" y="0"/>
                </a:moveTo>
                <a:cubicBezTo>
                  <a:pt x="8864" y="0"/>
                  <a:pt x="8595" y="34"/>
                  <a:pt x="8613" y="165"/>
                </a:cubicBezTo>
                <a:cubicBezTo>
                  <a:pt x="8630" y="294"/>
                  <a:pt x="9941" y="6698"/>
                  <a:pt x="10345" y="8632"/>
                </a:cubicBezTo>
                <a:lnTo>
                  <a:pt x="10428" y="9028"/>
                </a:lnTo>
                <a:lnTo>
                  <a:pt x="9511" y="13485"/>
                </a:lnTo>
                <a:cubicBezTo>
                  <a:pt x="9007" y="15934"/>
                  <a:pt x="8594" y="17961"/>
                  <a:pt x="8594" y="17990"/>
                </a:cubicBezTo>
                <a:cubicBezTo>
                  <a:pt x="8594" y="18020"/>
                  <a:pt x="9192" y="18044"/>
                  <a:pt x="9922" y="18044"/>
                </a:cubicBezTo>
                <a:lnTo>
                  <a:pt x="11250" y="18044"/>
                </a:lnTo>
                <a:lnTo>
                  <a:pt x="12172" y="13575"/>
                </a:lnTo>
                <a:cubicBezTo>
                  <a:pt x="12678" y="11117"/>
                  <a:pt x="13093" y="9070"/>
                  <a:pt x="13093" y="9028"/>
                </a:cubicBezTo>
                <a:cubicBezTo>
                  <a:pt x="13093" y="8987"/>
                  <a:pt x="12679" y="6939"/>
                  <a:pt x="12172" y="4477"/>
                </a:cubicBezTo>
                <a:lnTo>
                  <a:pt x="11249" y="0"/>
                </a:lnTo>
                <a:lnTo>
                  <a:pt x="9919" y="0"/>
                </a:lnTo>
                <a:close/>
                <a:moveTo>
                  <a:pt x="17081" y="0"/>
                </a:moveTo>
                <a:lnTo>
                  <a:pt x="17361" y="1351"/>
                </a:lnTo>
                <a:cubicBezTo>
                  <a:pt x="18256" y="5684"/>
                  <a:pt x="18924" y="8963"/>
                  <a:pt x="18924" y="9028"/>
                </a:cubicBezTo>
                <a:cubicBezTo>
                  <a:pt x="18924" y="9104"/>
                  <a:pt x="17499" y="16091"/>
                  <a:pt x="17226" y="17354"/>
                </a:cubicBezTo>
                <a:lnTo>
                  <a:pt x="17076" y="18044"/>
                </a:lnTo>
                <a:lnTo>
                  <a:pt x="18422" y="18036"/>
                </a:lnTo>
                <a:lnTo>
                  <a:pt x="19767" y="18032"/>
                </a:lnTo>
                <a:lnTo>
                  <a:pt x="20684" y="13559"/>
                </a:lnTo>
                <a:cubicBezTo>
                  <a:pt x="21189" y="11098"/>
                  <a:pt x="21600" y="9050"/>
                  <a:pt x="21598" y="9008"/>
                </a:cubicBezTo>
                <a:cubicBezTo>
                  <a:pt x="21595" y="8966"/>
                  <a:pt x="21183" y="6923"/>
                  <a:pt x="20681" y="4473"/>
                </a:cubicBezTo>
                <a:lnTo>
                  <a:pt x="19767" y="21"/>
                </a:lnTo>
                <a:lnTo>
                  <a:pt x="18424" y="8"/>
                </a:lnTo>
                <a:lnTo>
                  <a:pt x="17081" y="0"/>
                </a:lnTo>
                <a:close/>
                <a:moveTo>
                  <a:pt x="15504" y="6150"/>
                </a:moveTo>
                <a:cubicBezTo>
                  <a:pt x="15531" y="6181"/>
                  <a:pt x="15579" y="6398"/>
                  <a:pt x="15687" y="6922"/>
                </a:cubicBezTo>
                <a:cubicBezTo>
                  <a:pt x="15791" y="7424"/>
                  <a:pt x="15928" y="8112"/>
                  <a:pt x="15993" y="8446"/>
                </a:cubicBezTo>
                <a:lnTo>
                  <a:pt x="16111" y="9053"/>
                </a:lnTo>
                <a:lnTo>
                  <a:pt x="15872" y="10222"/>
                </a:lnTo>
                <a:cubicBezTo>
                  <a:pt x="15484" y="12126"/>
                  <a:pt x="15502" y="12058"/>
                  <a:pt x="15467" y="11775"/>
                </a:cubicBezTo>
                <a:cubicBezTo>
                  <a:pt x="15441" y="11571"/>
                  <a:pt x="15475" y="11341"/>
                  <a:pt x="15685" y="10325"/>
                </a:cubicBezTo>
                <a:cubicBezTo>
                  <a:pt x="15822" y="9661"/>
                  <a:pt x="15934" y="9065"/>
                  <a:pt x="15933" y="9003"/>
                </a:cubicBezTo>
                <a:cubicBezTo>
                  <a:pt x="15932" y="8941"/>
                  <a:pt x="15820" y="8360"/>
                  <a:pt x="15684" y="7711"/>
                </a:cubicBezTo>
                <a:cubicBezTo>
                  <a:pt x="15470" y="6690"/>
                  <a:pt x="15440" y="6493"/>
                  <a:pt x="15467" y="6269"/>
                </a:cubicBezTo>
                <a:cubicBezTo>
                  <a:pt x="15477" y="6180"/>
                  <a:pt x="15487" y="6131"/>
                  <a:pt x="15504" y="6150"/>
                </a:cubicBezTo>
                <a:close/>
                <a:moveTo>
                  <a:pt x="15415" y="11787"/>
                </a:moveTo>
                <a:cubicBezTo>
                  <a:pt x="15518" y="11787"/>
                  <a:pt x="15402" y="12493"/>
                  <a:pt x="14870" y="15087"/>
                </a:cubicBezTo>
                <a:lnTo>
                  <a:pt x="14277" y="17978"/>
                </a:lnTo>
                <a:lnTo>
                  <a:pt x="14786" y="18015"/>
                </a:lnTo>
                <a:lnTo>
                  <a:pt x="15297" y="18052"/>
                </a:lnTo>
                <a:lnTo>
                  <a:pt x="15425" y="18606"/>
                </a:lnTo>
                <a:cubicBezTo>
                  <a:pt x="15552" y="19160"/>
                  <a:pt x="15552" y="19169"/>
                  <a:pt x="15543" y="20022"/>
                </a:cubicBezTo>
                <a:lnTo>
                  <a:pt x="15535" y="20877"/>
                </a:lnTo>
                <a:lnTo>
                  <a:pt x="14364" y="20910"/>
                </a:lnTo>
                <a:cubicBezTo>
                  <a:pt x="13719" y="20929"/>
                  <a:pt x="13183" y="20906"/>
                  <a:pt x="13172" y="20857"/>
                </a:cubicBezTo>
                <a:cubicBezTo>
                  <a:pt x="13161" y="20807"/>
                  <a:pt x="13152" y="20411"/>
                  <a:pt x="13152" y="19973"/>
                </a:cubicBezTo>
                <a:cubicBezTo>
                  <a:pt x="13152" y="19215"/>
                  <a:pt x="13158" y="19148"/>
                  <a:pt x="13276" y="18610"/>
                </a:cubicBezTo>
                <a:lnTo>
                  <a:pt x="13401" y="18044"/>
                </a:lnTo>
                <a:lnTo>
                  <a:pt x="13747" y="18044"/>
                </a:lnTo>
                <a:lnTo>
                  <a:pt x="14093" y="18044"/>
                </a:lnTo>
                <a:lnTo>
                  <a:pt x="14738" y="14918"/>
                </a:lnTo>
                <a:cubicBezTo>
                  <a:pt x="15093" y="13197"/>
                  <a:pt x="15398" y="11787"/>
                  <a:pt x="15415" y="11787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55665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Data Management and Software Centre"/>
          <p:cNvSpPr txBox="1">
            <a:spLocks noGrp="1"/>
          </p:cNvSpPr>
          <p:nvPr>
            <p:ph type="title"/>
          </p:nvPr>
        </p:nvSpPr>
        <p:spPr>
          <a:xfrm>
            <a:off x="1642108" y="279729"/>
            <a:ext cx="5918926" cy="8572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800" dirty="0"/>
              <a:t>Data Management and Software Centre  </a:t>
            </a:r>
            <a:br>
              <a:rPr sz="2800" dirty="0"/>
            </a:br>
            <a:endParaRPr sz="2800" dirty="0"/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449" y="862458"/>
            <a:ext cx="10343079" cy="4309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dmsc-20170524-small.jpg" descr="dmsc-20170524-sm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1484" y="862781"/>
            <a:ext cx="4249305" cy="283428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Provide world leading scientific software and scientific computing support…"/>
          <p:cNvSpPr txBox="1"/>
          <p:nvPr/>
        </p:nvSpPr>
        <p:spPr>
          <a:xfrm>
            <a:off x="281478" y="1040987"/>
            <a:ext cx="5784971" cy="373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872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Provide world leading scientific software and </a:t>
            </a:r>
            <a:br>
              <a:rPr lang="en-US" sz="1400" dirty="0"/>
            </a:br>
            <a:r>
              <a:rPr sz="1400" dirty="0"/>
              <a:t>scientific computing support</a:t>
            </a:r>
            <a:r>
              <a:rPr lang="en-US" sz="1400" i="1" dirty="0"/>
              <a:t> </a:t>
            </a:r>
            <a:r>
              <a:rPr sz="1400" dirty="0"/>
              <a:t>for ESS</a:t>
            </a:r>
          </a:p>
          <a:p>
            <a:pPr marL="180811" indent="-180811" defTabSz="342872">
              <a:buSzPct val="100000"/>
              <a:buChar char="➢"/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400" dirty="0"/>
          </a:p>
          <a:p>
            <a:pPr defTabSz="342872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 dirty="0"/>
              <a:t>Scientific Software development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Experiment control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Data acquisition system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Data reduction, analysis &amp; modelling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400" dirty="0"/>
          </a:p>
          <a:p>
            <a:pPr defTabSz="342872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 dirty="0"/>
              <a:t>Data </a:t>
            </a:r>
            <a:r>
              <a:rPr lang="en-US" sz="1400" b="1" dirty="0"/>
              <a:t>C</a:t>
            </a:r>
            <a:r>
              <a:rPr sz="1400" b="1" dirty="0"/>
              <a:t>entre </a:t>
            </a:r>
            <a:r>
              <a:rPr lang="en-US" sz="1400" b="1" dirty="0"/>
              <a:t>O</a:t>
            </a:r>
            <a:r>
              <a:rPr sz="1400" b="1" dirty="0"/>
              <a:t>perations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Dual location - Lund &amp; Copenhagen 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Data management and curation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400" dirty="0"/>
          </a:p>
          <a:p>
            <a:pPr defTabSz="342872"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 dirty="0"/>
              <a:t>User </a:t>
            </a:r>
            <a:r>
              <a:rPr lang="en-US" sz="1400" b="1" dirty="0" err="1"/>
              <a:t>P</a:t>
            </a:r>
            <a:r>
              <a:rPr sz="1400" b="1" dirty="0" err="1"/>
              <a:t>rogramme</a:t>
            </a:r>
            <a:r>
              <a:rPr sz="1400" b="1" dirty="0"/>
              <a:t> </a:t>
            </a:r>
            <a:r>
              <a:rPr lang="en-US" sz="1400" b="1" dirty="0"/>
              <a:t>S</a:t>
            </a:r>
            <a:r>
              <a:rPr sz="1400" b="1" dirty="0"/>
              <a:t>upport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Data scientists 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User office software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/>
              <a:t>Remote access to data and software tools</a:t>
            </a:r>
          </a:p>
          <a:p>
            <a:pPr defTabSz="342872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FE6640-15AA-C540-8154-092733079F5A}"/>
              </a:ext>
            </a:extLst>
          </p:cNvPr>
          <p:cNvGrpSpPr/>
          <p:nvPr/>
        </p:nvGrpSpPr>
        <p:grpSpPr>
          <a:xfrm>
            <a:off x="3206834" y="3781224"/>
            <a:ext cx="5784970" cy="1282388"/>
            <a:chOff x="1642108" y="3833899"/>
            <a:chExt cx="5784970" cy="1282388"/>
          </a:xfrm>
        </p:grpSpPr>
        <p:sp>
          <p:nvSpPr>
            <p:cNvPr id="387" name="Shape"/>
            <p:cNvSpPr/>
            <p:nvPr/>
          </p:nvSpPr>
          <p:spPr>
            <a:xfrm rot="5400000">
              <a:off x="4001310" y="3771740"/>
              <a:ext cx="1088242" cy="121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F900">
                <a:alpha val="65313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88" name="Line"/>
            <p:cNvSpPr/>
            <p:nvPr/>
          </p:nvSpPr>
          <p:spPr>
            <a:xfrm rot="16200000">
              <a:off x="3487371" y="3456686"/>
              <a:ext cx="208971" cy="3104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ln w="50800">
              <a:solidFill>
                <a:srgbClr val="000000"/>
              </a:solidFill>
              <a:miter lim="400000"/>
              <a:headEnd type="triangle" len="sm"/>
            </a:ln>
          </p:spPr>
          <p:txBody>
            <a:bodyPr lIns="26789" tIns="26789" rIns="26789" bIns="26789" anchor="ctr"/>
            <a:lstStyle/>
            <a:p>
              <a:pPr>
                <a:defRPr sz="18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89" name="Line"/>
            <p:cNvSpPr/>
            <p:nvPr/>
          </p:nvSpPr>
          <p:spPr>
            <a:xfrm rot="16200000">
              <a:off x="3825629" y="3118021"/>
              <a:ext cx="211734" cy="3784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83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ln w="50800">
              <a:solidFill>
                <a:srgbClr val="000000"/>
              </a:solidFill>
              <a:miter lim="400000"/>
              <a:headEnd type="triangle" len="sm"/>
              <a:tailEnd type="triangle"/>
            </a:ln>
          </p:spPr>
          <p:txBody>
            <a:bodyPr lIns="26789" tIns="26789" rIns="26789" bIns="26789" anchor="ctr"/>
            <a:lstStyle/>
            <a:p>
              <a:pPr>
                <a:defRPr sz="1800"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0" name="Shape"/>
            <p:cNvSpPr/>
            <p:nvPr/>
          </p:nvSpPr>
          <p:spPr>
            <a:xfrm rot="5400000">
              <a:off x="1712051" y="3763956"/>
              <a:ext cx="1088242" cy="122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1082">
                <a:defRPr sz="1200" b="0">
                  <a:solidFill>
                    <a:srgbClr val="FFFFFF"/>
                  </a:solidFill>
                </a:defRPr>
              </a:pPr>
              <a:endParaRPr sz="633"/>
            </a:p>
          </p:txBody>
        </p:sp>
        <p:sp>
          <p:nvSpPr>
            <p:cNvPr id="391" name="Shape"/>
            <p:cNvSpPr/>
            <p:nvPr/>
          </p:nvSpPr>
          <p:spPr>
            <a:xfrm rot="5400000">
              <a:off x="5522328" y="3771740"/>
              <a:ext cx="1088242" cy="121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433FF">
                <a:alpha val="65313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2" name="Shape"/>
            <p:cNvSpPr/>
            <p:nvPr/>
          </p:nvSpPr>
          <p:spPr>
            <a:xfrm rot="5400000">
              <a:off x="4761957" y="3771740"/>
              <a:ext cx="1088242" cy="121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FDFF">
                <a:alpha val="65313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3" name="Shape"/>
            <p:cNvSpPr/>
            <p:nvPr/>
          </p:nvSpPr>
          <p:spPr>
            <a:xfrm rot="5400000">
              <a:off x="3236759" y="3771381"/>
              <a:ext cx="1088242" cy="1213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FFFB00">
                <a:alpha val="65313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solidFill>
                    <a:srgbClr val="F39019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4" name="Shape"/>
            <p:cNvSpPr/>
            <p:nvPr/>
          </p:nvSpPr>
          <p:spPr>
            <a:xfrm rot="5400000">
              <a:off x="2470589" y="3763956"/>
              <a:ext cx="1088242" cy="122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1082">
                <a:defRPr sz="1200" b="0">
                  <a:solidFill>
                    <a:srgbClr val="FFFFFF"/>
                  </a:solidFill>
                </a:defRPr>
              </a:pPr>
              <a:endParaRPr sz="633"/>
            </a:p>
          </p:txBody>
        </p:sp>
        <p:sp>
          <p:nvSpPr>
            <p:cNvPr id="395" name="Shape"/>
            <p:cNvSpPr/>
            <p:nvPr/>
          </p:nvSpPr>
          <p:spPr>
            <a:xfrm rot="5400000">
              <a:off x="6276677" y="3771740"/>
              <a:ext cx="1088242" cy="121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942192">
                <a:alpha val="65313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6" name="Circle"/>
            <p:cNvSpPr/>
            <p:nvPr/>
          </p:nvSpPr>
          <p:spPr>
            <a:xfrm>
              <a:off x="5738892" y="4001593"/>
              <a:ext cx="752853" cy="752853"/>
            </a:xfrm>
            <a:prstGeom prst="ellipse">
              <a:avLst/>
            </a:prstGeom>
            <a:ln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7" name="Arrow"/>
            <p:cNvSpPr/>
            <p:nvPr/>
          </p:nvSpPr>
          <p:spPr>
            <a:xfrm>
              <a:off x="6078881" y="3878965"/>
              <a:ext cx="145617" cy="258420"/>
            </a:xfrm>
            <a:prstGeom prst="rightArrow">
              <a:avLst>
                <a:gd name="adj1" fmla="val 0"/>
                <a:gd name="adj2" fmla="val 210224"/>
              </a:avLst>
            </a:prstGeom>
            <a:solidFill>
              <a:srgbClr val="000000"/>
            </a:solidFill>
            <a:ln w="3175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8" name="Arrow"/>
            <p:cNvSpPr/>
            <p:nvPr/>
          </p:nvSpPr>
          <p:spPr>
            <a:xfrm flipH="1">
              <a:off x="6067907" y="4618130"/>
              <a:ext cx="145617" cy="258420"/>
            </a:xfrm>
            <a:prstGeom prst="rightArrow">
              <a:avLst>
                <a:gd name="adj1" fmla="val 0"/>
                <a:gd name="adj2" fmla="val 210224"/>
              </a:avLst>
            </a:prstGeom>
            <a:solidFill>
              <a:srgbClr val="000000"/>
            </a:solidFill>
            <a:ln w="3175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38114"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949"/>
            </a:p>
          </p:txBody>
        </p:sp>
        <p:sp>
          <p:nvSpPr>
            <p:cNvPr id="399" name="Data Analysis"/>
            <p:cNvSpPr txBox="1"/>
            <p:nvPr/>
          </p:nvSpPr>
          <p:spPr>
            <a:xfrm>
              <a:off x="5912359" y="4198891"/>
              <a:ext cx="574789" cy="358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>
              <a:lvl1pPr defTabSz="830862">
                <a:defRPr sz="13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/>
              </a:pPr>
              <a:r>
                <a:rPr sz="685" b="1"/>
                <a:t>Data Analysis</a:t>
              </a:r>
            </a:p>
          </p:txBody>
        </p:sp>
        <p:sp>
          <p:nvSpPr>
            <p:cNvPr id="400" name="Data Management"/>
            <p:cNvSpPr txBox="1"/>
            <p:nvPr/>
          </p:nvSpPr>
          <p:spPr>
            <a:xfrm>
              <a:off x="6637940" y="4178799"/>
              <a:ext cx="769608" cy="3952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>
              <a:lvl1pPr defTabSz="830862">
                <a:defRPr sz="13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/>
              </a:pPr>
              <a:r>
                <a:rPr sz="685" b="1"/>
                <a:t>Data Management </a:t>
              </a:r>
            </a:p>
          </p:txBody>
        </p:sp>
        <p:sp>
          <p:nvSpPr>
            <p:cNvPr id="401" name="Stream Events…"/>
            <p:cNvSpPr txBox="1"/>
            <p:nvPr/>
          </p:nvSpPr>
          <p:spPr>
            <a:xfrm>
              <a:off x="3554375" y="4020322"/>
              <a:ext cx="669990" cy="675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/>
            <a:p>
              <a:pPr defTabSz="438114">
                <a:defRPr sz="13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685" b="1"/>
                <a:t>Stream Events</a:t>
              </a:r>
            </a:p>
            <a:p>
              <a:pPr defTabSz="438114">
                <a:defRPr sz="13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685" b="1"/>
                <a:t>&amp;</a:t>
              </a:r>
            </a:p>
            <a:p>
              <a:pPr defTabSz="438114">
                <a:defRPr sz="13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685" b="1"/>
                <a:t>Meta Data</a:t>
              </a:r>
            </a:p>
          </p:txBody>
        </p:sp>
        <p:sp>
          <p:nvSpPr>
            <p:cNvPr id="402" name="Experiment Control"/>
            <p:cNvSpPr txBox="1"/>
            <p:nvPr/>
          </p:nvSpPr>
          <p:spPr>
            <a:xfrm>
              <a:off x="2071098" y="4198891"/>
              <a:ext cx="743501" cy="358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>
              <a:lvl1pPr defTabSz="830862">
                <a:defRPr sz="13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685"/>
                <a:t>Experiment Control</a:t>
              </a:r>
            </a:p>
          </p:txBody>
        </p:sp>
        <p:sp>
          <p:nvSpPr>
            <p:cNvPr id="403" name="Data Acquisition…"/>
            <p:cNvSpPr txBox="1"/>
            <p:nvPr/>
          </p:nvSpPr>
          <p:spPr>
            <a:xfrm>
              <a:off x="2859704" y="4129782"/>
              <a:ext cx="676873" cy="511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/>
            <a:p>
              <a:pPr defTabSz="438114">
                <a:defRPr sz="13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685" b="1"/>
                <a:t>Data Acquisition</a:t>
              </a:r>
            </a:p>
            <a:p>
              <a:pPr defTabSz="438114">
                <a:defRPr sz="1300" b="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685" b="1"/>
                <a:t> &amp; Event Formation</a:t>
              </a:r>
            </a:p>
          </p:txBody>
        </p:sp>
        <p:sp>
          <p:nvSpPr>
            <p:cNvPr id="404" name="Data Reduction"/>
            <p:cNvSpPr txBox="1"/>
            <p:nvPr/>
          </p:nvSpPr>
          <p:spPr>
            <a:xfrm>
              <a:off x="4404662" y="4159402"/>
              <a:ext cx="675108" cy="4372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>
              <a:lvl1pPr defTabSz="830862">
                <a:defRPr sz="13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/>
              </a:pPr>
              <a:r>
                <a:rPr sz="685" b="1"/>
                <a:t>Data Reduction</a:t>
              </a:r>
            </a:p>
          </p:txBody>
        </p:sp>
        <p:sp>
          <p:nvSpPr>
            <p:cNvPr id="405" name="Data Visualisation"/>
            <p:cNvSpPr txBox="1"/>
            <p:nvPr/>
          </p:nvSpPr>
          <p:spPr>
            <a:xfrm>
              <a:off x="5107459" y="4226394"/>
              <a:ext cx="776176" cy="3677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100" tIns="38100" rIns="38100" bIns="38100" anchor="ctr"/>
            <a:lstStyle>
              <a:lvl1pPr defTabSz="830862">
                <a:defRPr sz="13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/>
              </a:pPr>
              <a:r>
                <a:rPr sz="685" b="1"/>
                <a:t>Data Visualisation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76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ESS Controls Architecture"/>
          <p:cNvSpPr txBox="1">
            <a:spLocks noGrp="1"/>
          </p:cNvSpPr>
          <p:nvPr>
            <p:ph type="title"/>
          </p:nvPr>
        </p:nvSpPr>
        <p:spPr>
          <a:xfrm>
            <a:off x="1856061" y="105187"/>
            <a:ext cx="5354353" cy="7698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ESS </a:t>
            </a:r>
            <a:r>
              <a:rPr lang="en-GB" sz="2800" dirty="0"/>
              <a:t>Controls and Readout </a:t>
            </a:r>
            <a:r>
              <a:rPr sz="2800" dirty="0"/>
              <a:t>Architecture</a:t>
            </a:r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57" y="651656"/>
            <a:ext cx="7636960" cy="44113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39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NicosII"/>
          <p:cNvSpPr txBox="1">
            <a:spLocks noGrp="1"/>
          </p:cNvSpPr>
          <p:nvPr>
            <p:ph type="title"/>
          </p:nvPr>
        </p:nvSpPr>
        <p:spPr>
          <a:xfrm>
            <a:off x="2041162" y="119379"/>
            <a:ext cx="5354353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Experiment Control – NICOS </a:t>
            </a:r>
            <a:endParaRPr dirty="0"/>
          </a:p>
        </p:txBody>
      </p:sp>
      <p:sp>
        <p:nvSpPr>
          <p:cNvPr id="1000" name="Feature complete solution from FRM II…"/>
          <p:cNvSpPr txBox="1">
            <a:spLocks noGrp="1"/>
          </p:cNvSpPr>
          <p:nvPr>
            <p:ph type="body" sz="half" idx="1"/>
          </p:nvPr>
        </p:nvSpPr>
        <p:spPr>
          <a:xfrm>
            <a:off x="154260" y="1654739"/>
            <a:ext cx="2539779" cy="22388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800" dirty="0"/>
              <a:t>Feature complete </a:t>
            </a:r>
            <a:r>
              <a:rPr lang="en-US" sz="1800" dirty="0"/>
              <a:t>and customizable</a:t>
            </a:r>
          </a:p>
          <a:p>
            <a:r>
              <a:rPr sz="1800" dirty="0"/>
              <a:t>Acts as a high level interface to low level </a:t>
            </a:r>
            <a:r>
              <a:rPr lang="en-US" sz="1800" dirty="0"/>
              <a:t>EPICS </a:t>
            </a:r>
            <a:r>
              <a:rPr sz="1800" dirty="0"/>
              <a:t>controls</a:t>
            </a:r>
            <a:endParaRPr lang="en-US" sz="1800" dirty="0"/>
          </a:p>
          <a:p>
            <a:r>
              <a:rPr lang="en-GB" sz="1800" dirty="0"/>
              <a:t>Python CLI</a:t>
            </a:r>
          </a:p>
          <a:p>
            <a:r>
              <a:rPr lang="en-GB" sz="1800" dirty="0" err="1"/>
              <a:t>Qt</a:t>
            </a:r>
            <a:r>
              <a:rPr lang="en-GB" sz="1800" dirty="0"/>
              <a:t> GUI</a:t>
            </a:r>
          </a:p>
          <a:p>
            <a:pPr marL="0" indent="0">
              <a:buNone/>
            </a:pPr>
            <a:endParaRPr sz="1800" dirty="0"/>
          </a:p>
        </p:txBody>
      </p:sp>
      <p:pic>
        <p:nvPicPr>
          <p:cNvPr id="1003" name="Picture 5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0" y="4008249"/>
            <a:ext cx="1848723" cy="750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isissmallbottom">
            <a:extLst>
              <a:ext uri="{FF2B5EF4-FFF2-40B4-BE49-F238E27FC236}">
                <a16:creationId xmlns:a16="http://schemas.microsoft.com/office/drawing/2014/main" id="{DF1C1BA5-1322-C64B-905A-061746685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874" t="43905"/>
          <a:stretch/>
        </p:blipFill>
        <p:spPr bwMode="auto">
          <a:xfrm>
            <a:off x="154260" y="904498"/>
            <a:ext cx="1681843" cy="53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7D4CBA-8A19-BA4D-96D5-790354001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58" y="69057"/>
            <a:ext cx="1640545" cy="6903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89E6D6-8310-594B-86AE-04C466A5C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8249"/>
            <a:ext cx="2123768" cy="1135251"/>
          </a:xfrm>
          <a:prstGeom prst="rect">
            <a:avLst/>
          </a:prstGeom>
        </p:spPr>
      </p:pic>
      <p:pic>
        <p:nvPicPr>
          <p:cNvPr id="13" name="Picture 12" descr="page7image70921824">
            <a:extLst>
              <a:ext uri="{FF2B5EF4-FFF2-40B4-BE49-F238E27FC236}">
                <a16:creationId xmlns:a16="http://schemas.microsoft.com/office/drawing/2014/main" id="{9D6901C3-5450-D44C-9F92-7BBB4A7F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27" y="1317056"/>
            <a:ext cx="5780662" cy="33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ge5image85675808">
            <a:extLst>
              <a:ext uri="{FF2B5EF4-FFF2-40B4-BE49-F238E27FC236}">
                <a16:creationId xmlns:a16="http://schemas.microsoft.com/office/drawing/2014/main" id="{5E196BE3-8131-274F-893A-02DB8F68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4039" y="2492477"/>
            <a:ext cx="4702684" cy="26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page4image70936160">
            <a:extLst>
              <a:ext uri="{FF2B5EF4-FFF2-40B4-BE49-F238E27FC236}">
                <a16:creationId xmlns:a16="http://schemas.microsoft.com/office/drawing/2014/main" id="{E4E09635-9A37-E64E-B137-326B59D8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316" y="976630"/>
            <a:ext cx="4702684" cy="29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ge6image70951840">
            <a:extLst>
              <a:ext uri="{FF2B5EF4-FFF2-40B4-BE49-F238E27FC236}">
                <a16:creationId xmlns:a16="http://schemas.microsoft.com/office/drawing/2014/main" id="{FF7C2C2C-F2AB-F644-896E-56FE4D4D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003" y="2444213"/>
            <a:ext cx="2931997" cy="268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16" y="4893945"/>
            <a:ext cx="292100" cy="2032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763538" y="4893945"/>
            <a:ext cx="5216475" cy="24955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800"/>
              </a:lnSpc>
              <a:spcAft>
                <a:spcPts val="0"/>
              </a:spcAft>
            </a:pPr>
            <a:r>
              <a:rPr lang="en-GB" sz="650" err="1">
                <a:effectLst/>
                <a:latin typeface="Calibri" charset="0"/>
                <a:ea typeface="Times New Roman" charset="0"/>
                <a:cs typeface="Times New Roman" charset="0"/>
              </a:rPr>
              <a:t>BrightnESS</a:t>
            </a:r>
            <a:r>
              <a:rPr lang="en-GB" sz="650">
                <a:effectLst/>
                <a:latin typeface="Calibri" charset="0"/>
                <a:ea typeface="Times New Roman" charset="0"/>
                <a:cs typeface="Times New Roman" charset="0"/>
              </a:rPr>
              <a:t> is funded by the European Union’s Horizon 2020 research and innovation programme under grant agreement No. 676548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  <a:p>
            <a:pPr>
              <a:lnSpc>
                <a:spcPts val="1300"/>
              </a:lnSpc>
              <a:spcAft>
                <a:spcPts val="0"/>
              </a:spcAft>
            </a:pPr>
            <a:r>
              <a:rPr lang="en-US" sz="650">
                <a:effectLst/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sz="1100">
              <a:effectLst/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63538" y="52959"/>
            <a:ext cx="781695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7F7F7F"/>
                </a:solidFill>
              </a:rPr>
              <a:t>Instrument Readout Architecture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76791" y="1216620"/>
            <a:ext cx="5011487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DMSC Hardware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5722" y="1216620"/>
            <a:ext cx="1669139" cy="344837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Instrument Hardware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1950" y="3914859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21471" y="3197972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Chopper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23327" y="1776959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23327" y="2413554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2848" y="3852083"/>
            <a:ext cx="109263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374071" y="3323493"/>
            <a:ext cx="1275056" cy="5327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9" idx="1"/>
          </p:cNvCxnSpPr>
          <p:nvPr/>
        </p:nvCxnSpPr>
        <p:spPr>
          <a:xfrm flipV="1">
            <a:off x="6340094" y="2407189"/>
            <a:ext cx="1109025" cy="6266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40094" y="3033815"/>
            <a:ext cx="1269569" cy="66253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81036" y="2142886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74071" y="1846205"/>
            <a:ext cx="1180974" cy="10090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21471" y="2096326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Detector Backend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1472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Detector Backend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4020" y="146579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64020" y="2097524"/>
            <a:ext cx="1131377" cy="60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Event Formation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64020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EPICS Bridge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06569" y="2482992"/>
            <a:ext cx="1131377" cy="1101646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Data Aggregation (Kafka)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49119" y="2104972"/>
            <a:ext cx="1131377" cy="604433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NeXus File Writing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49118" y="3323493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Live Feedback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11386" y="3672074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MRF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32762" y="1890218"/>
            <a:ext cx="751668" cy="36001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MRF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0673" y="3549867"/>
            <a:ext cx="1131377" cy="6044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EPICS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95601" y="1833456"/>
            <a:ext cx="982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100 GB/s fibre</a:t>
            </a:r>
          </a:p>
        </p:txBody>
      </p:sp>
      <p:pic>
        <p:nvPicPr>
          <p:cNvPr id="30" name="Picture 2" descr="isissmallbottom">
            <a:extLst>
              <a:ext uri="{FF2B5EF4-FFF2-40B4-BE49-F238E27FC236}">
                <a16:creationId xmlns:a16="http://schemas.microsoft.com/office/drawing/2014/main" id="{70A4CE44-3CF9-2845-8685-374557376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025" y="-59495"/>
            <a:ext cx="1238251" cy="39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70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792" y="158236"/>
            <a:ext cx="5633250" cy="68665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Detector Readout &amp; Event 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60714" y="17528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 rot="16200000">
            <a:off x="-594126" y="2141949"/>
            <a:ext cx="3768823" cy="2459256"/>
          </a:xfrm>
          <a:prstGeom prst="rect">
            <a:avLst/>
          </a:prstGeom>
        </p:spPr>
        <p:txBody>
          <a:bodyPr vert="eaVert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/>
              <a:t>Coincidence building and location refinement in software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/>
              <a:t>Successfully demonstrated for a number of  prototypes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en-GB" dirty="0"/>
              <a:t>More information in the next talk by Morten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121816" y="4038718"/>
            <a:ext cx="2113935" cy="1010163"/>
            <a:chOff x="77771" y="1337698"/>
            <a:chExt cx="4903015" cy="249329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1" y="1337698"/>
              <a:ext cx="2653940" cy="249329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6846" y="1337698"/>
              <a:ext cx="2653940" cy="2493290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843" y="1791702"/>
            <a:ext cx="3908098" cy="1535651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536352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314249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6398283" y="2608798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433042" y="2302387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398283" y="2047045"/>
            <a:ext cx="197097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5239412" y="2608798"/>
            <a:ext cx="1454516" cy="766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34569" y="1791702"/>
            <a:ext cx="1454516" cy="1429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791025" y="1270089"/>
            <a:ext cx="886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onsolas"/>
              </a:rPr>
              <a:t>Live View</a:t>
            </a:r>
          </a:p>
        </p:txBody>
      </p:sp>
      <p:pic>
        <p:nvPicPr>
          <p:cNvPr id="66" name="Picture 65" descr="Screen Shot 2017-01-26 at 12.50.5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946" y="2074029"/>
            <a:ext cx="640566" cy="23000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784374" y="2864142"/>
            <a:ext cx="443333" cy="5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6004089" y="2557731"/>
            <a:ext cx="0" cy="306411"/>
          </a:xfrm>
          <a:prstGeom prst="line">
            <a:avLst/>
          </a:prstGeom>
          <a:ln w="127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646302" y="4096426"/>
            <a:ext cx="17658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onsolas"/>
              </a:rPr>
              <a:t>Monitoring &amp; Diagnostics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681066" y="1587428"/>
            <a:ext cx="2744793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462071" y="2557731"/>
            <a:ext cx="1133308" cy="86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151911" y="2582938"/>
            <a:ext cx="0" cy="72424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455158" y="1587428"/>
            <a:ext cx="992400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637740" y="1587428"/>
            <a:ext cx="844577" cy="16341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728689" y="1587428"/>
            <a:ext cx="1146370" cy="2859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66499" y="1225967"/>
            <a:ext cx="18693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onsolas"/>
              </a:rPr>
              <a:t>Detector and readout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18128" y="1114963"/>
            <a:ext cx="10347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onsolas"/>
              </a:rPr>
              <a:t>Event formation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595379" y="1278151"/>
            <a:ext cx="11110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onsolas"/>
              </a:rPr>
              <a:t>Aggregation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67403" y="1802753"/>
            <a:ext cx="936211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693928" y="1835906"/>
            <a:ext cx="739114" cy="204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1" name="Picture 80" descr="Screen Shot 2017-03-08 at 09.03.38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821" y="3348402"/>
            <a:ext cx="1304487" cy="732753"/>
          </a:xfrm>
          <a:prstGeom prst="rect">
            <a:avLst/>
          </a:prstGeom>
        </p:spPr>
      </p:pic>
      <p:pic>
        <p:nvPicPr>
          <p:cNvPr id="82" name="Picture 81" descr="Screen Shot 2017-03-08 at 09.07.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6" y="3473813"/>
            <a:ext cx="1034760" cy="922387"/>
          </a:xfrm>
          <a:prstGeom prst="rect">
            <a:avLst/>
          </a:prstGeom>
        </p:spPr>
      </p:pic>
      <p:pic>
        <p:nvPicPr>
          <p:cNvPr id="83" name="Picture 82" descr="Screen Shot 2017-03-08 at 09.09.4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767" y="2278303"/>
            <a:ext cx="605976" cy="212426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2715773" y="2864142"/>
            <a:ext cx="886938" cy="2748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cs typeface="Consolas"/>
              </a:rPr>
              <a:t>Gd</a:t>
            </a:r>
            <a:r>
              <a:rPr lang="en-US" sz="1400" dirty="0">
                <a:cs typeface="Consolas"/>
              </a:rPr>
              <a:t>-GEM</a:t>
            </a:r>
          </a:p>
        </p:txBody>
      </p:sp>
      <p:pic>
        <p:nvPicPr>
          <p:cNvPr id="85" name="Picture 84" descr="2017-03-28 14.09.59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715773" y="1842770"/>
            <a:ext cx="1231889" cy="96705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440373" y="1941656"/>
            <a:ext cx="837663" cy="6638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39705" y="2007028"/>
            <a:ext cx="79604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onsolas"/>
              </a:rPr>
              <a:t>Readout Master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3996905" y="2315254"/>
            <a:ext cx="394194" cy="3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Screen Shot 2017-03-29 at 09.39.1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025" y="2595933"/>
            <a:ext cx="1009776" cy="808508"/>
          </a:xfrm>
          <a:prstGeom prst="rect">
            <a:avLst/>
          </a:prstGeom>
        </p:spPr>
      </p:pic>
      <p:pic>
        <p:nvPicPr>
          <p:cNvPr id="90" name="Picture 89" descr="y_metric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751" y="1638496"/>
            <a:ext cx="1133308" cy="917355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9E14103-17D9-8A41-9098-F37EDC403F85}"/>
              </a:ext>
            </a:extLst>
          </p:cNvPr>
          <p:cNvCxnSpPr>
            <a:cxnSpLocks/>
          </p:cNvCxnSpPr>
          <p:nvPr/>
        </p:nvCxnSpPr>
        <p:spPr>
          <a:xfrm flipH="1" flipV="1">
            <a:off x="4827389" y="2640922"/>
            <a:ext cx="6773" cy="773087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80611D1-9972-114E-8747-F69EF400F45C}"/>
              </a:ext>
            </a:extLst>
          </p:cNvPr>
          <p:cNvSpPr/>
          <p:nvPr/>
        </p:nvSpPr>
        <p:spPr>
          <a:xfrm>
            <a:off x="4204651" y="3371576"/>
            <a:ext cx="1289480" cy="508023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ICS / MRF Timing</a:t>
            </a:r>
          </a:p>
        </p:txBody>
      </p:sp>
    </p:spTree>
    <p:extLst>
      <p:ext uri="{BB962C8B-B14F-4D97-AF65-F5344CB8AC3E}">
        <p14:creationId xmlns:p14="http://schemas.microsoft.com/office/powerpoint/2010/main" val="258117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14699" y="71755"/>
            <a:ext cx="4216763" cy="857250"/>
          </a:xfrm>
        </p:spPr>
        <p:txBody>
          <a:bodyPr/>
          <a:lstStyle/>
          <a:p>
            <a:r>
              <a:rPr lang="en-GB" dirty="0" err="1"/>
              <a:t>Utgård</a:t>
            </a:r>
            <a:r>
              <a:rPr lang="en-GB" dirty="0"/>
              <a:t> @ last IKON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Detector Hardware</a:t>
            </a:r>
          </a:p>
          <a:p>
            <a:r>
              <a:rPr lang="en-GB" dirty="0"/>
              <a:t>Processing of SONDE, Multi-Grid, GEM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00000">
            <a:off x="-343204" y="-148626"/>
            <a:ext cx="3622490" cy="5433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76" y="1123156"/>
            <a:ext cx="6030516" cy="40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268" y="2178035"/>
            <a:ext cx="3999784" cy="2965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351" y="81440"/>
            <a:ext cx="5956185" cy="857250"/>
          </a:xfrm>
        </p:spPr>
        <p:txBody>
          <a:bodyPr>
            <a:noAutofit/>
          </a:bodyPr>
          <a:lstStyle/>
          <a:p>
            <a:r>
              <a:rPr lang="en-GB" sz="3200" dirty="0"/>
              <a:t>Full Integration Tests at HZB V20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146" y="2113986"/>
            <a:ext cx="4086009" cy="29490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000" dirty="0"/>
              <a:t>First Session – November:</a:t>
            </a:r>
          </a:p>
          <a:p>
            <a:r>
              <a:rPr lang="en-GB" sz="2000" dirty="0"/>
              <a:t>Demonstration of Timing</a:t>
            </a:r>
          </a:p>
          <a:p>
            <a:r>
              <a:rPr lang="en-GB" sz="2000" dirty="0"/>
              <a:t>Chopper low level control and operations</a:t>
            </a:r>
          </a:p>
          <a:p>
            <a:r>
              <a:rPr lang="en-GB" sz="2000" dirty="0"/>
              <a:t>Readout of TDC values and beamline metadata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Second Session – January:</a:t>
            </a:r>
          </a:p>
          <a:p>
            <a:r>
              <a:rPr lang="en-GB" sz="2000" dirty="0"/>
              <a:t>EPICS and NICOS control of </a:t>
            </a:r>
            <a:br>
              <a:rPr lang="en-GB" sz="2000" dirty="0"/>
            </a:br>
            <a:r>
              <a:rPr lang="en-GB" sz="2000" dirty="0"/>
              <a:t>chopper and beamline</a:t>
            </a:r>
          </a:p>
          <a:p>
            <a:r>
              <a:rPr lang="en-GB" sz="2000" dirty="0"/>
              <a:t>Readout of monitors through DG system</a:t>
            </a:r>
          </a:p>
          <a:p>
            <a:r>
              <a:rPr lang="en-GB" sz="2000" dirty="0"/>
              <a:t>Processing and storing of event data 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Future: Wavelength Frame Multiplication, </a:t>
            </a:r>
            <a:br>
              <a:rPr lang="en-GB" sz="2000" dirty="0"/>
            </a:br>
            <a:r>
              <a:rPr lang="en-GB" sz="2000" dirty="0"/>
              <a:t>Sample Environment, Motion Control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5168687" y="1208314"/>
            <a:ext cx="3435597" cy="968414"/>
            <a:chOff x="4711485" y="1366502"/>
            <a:chExt cx="4343400" cy="1224302"/>
          </a:xfrm>
        </p:grpSpPr>
        <p:grpSp>
          <p:nvGrpSpPr>
            <p:cNvPr id="4" name="Group 3"/>
            <p:cNvGrpSpPr/>
            <p:nvPr/>
          </p:nvGrpSpPr>
          <p:grpSpPr>
            <a:xfrm>
              <a:off x="4711485" y="1385629"/>
              <a:ext cx="4343400" cy="1171575"/>
              <a:chOff x="0" y="159"/>
              <a:chExt cx="4343400" cy="117157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0420" y="843198"/>
                <a:ext cx="731520" cy="15867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20" y="885298"/>
                <a:ext cx="548640" cy="12070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900" y="245218"/>
                <a:ext cx="552482" cy="548640"/>
              </a:xfrm>
              <a:prstGeom prst="rect">
                <a:avLst/>
              </a:prstGeom>
            </p:spPr>
          </p:pic>
          <p:sp>
            <p:nvSpPr>
              <p:cNvPr id="8" name="Hexagon 7"/>
              <p:cNvSpPr/>
              <p:nvPr/>
            </p:nvSpPr>
            <p:spPr>
              <a:xfrm>
                <a:off x="1075250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1230697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1394466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1549913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0287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48873" y="366543"/>
                <a:ext cx="199734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ADC</a:t>
                </a:r>
                <a:endParaRPr lang="en-US" dirty="0"/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1759402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1914849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2078618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/>
              <p:cNvSpPr/>
              <p:nvPr/>
            </p:nvSpPr>
            <p:spPr>
              <a:xfrm>
                <a:off x="2234065" y="455530"/>
                <a:ext cx="73152" cy="64008"/>
              </a:xfrm>
              <a:prstGeom prst="hexagon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714500" y="336658"/>
                <a:ext cx="64008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14500" y="366543"/>
                <a:ext cx="632388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TEST</a:t>
                </a:r>
                <a:endParaRPr lang="en-US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028700" y="610978"/>
                <a:ext cx="640080" cy="382492"/>
                <a:chOff x="1028700" y="457355"/>
                <a:chExt cx="640080" cy="382492"/>
              </a:xfrm>
            </p:grpSpPr>
            <p:sp>
              <p:nvSpPr>
                <p:cNvPr id="52" name="Hexagon 51"/>
                <p:cNvSpPr/>
                <p:nvPr/>
              </p:nvSpPr>
              <p:spPr>
                <a:xfrm>
                  <a:off x="1074430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Hexagon 52"/>
                <p:cNvSpPr/>
                <p:nvPr/>
              </p:nvSpPr>
              <p:spPr>
                <a:xfrm>
                  <a:off x="1393646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028700" y="457355"/>
                  <a:ext cx="64008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028700" y="685959"/>
                  <a:ext cx="640080" cy="153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" dirty="0"/>
                    <a:t>DATA</a:t>
                  </a:r>
                  <a:endParaRPr lang="en-US" dirty="0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714500" y="610982"/>
                <a:ext cx="320040" cy="382488"/>
                <a:chOff x="1668780" y="457359"/>
                <a:chExt cx="320040" cy="382488"/>
              </a:xfrm>
            </p:grpSpPr>
            <p:sp>
              <p:nvSpPr>
                <p:cNvPr id="49" name="Hexagon 48"/>
                <p:cNvSpPr/>
                <p:nvPr/>
              </p:nvSpPr>
              <p:spPr>
                <a:xfrm>
                  <a:off x="1712862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1668780" y="457359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66878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TIMING</a:t>
                  </a:r>
                  <a:endParaRPr lang="en-US" dirty="0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2080260" y="610986"/>
                <a:ext cx="320040" cy="382484"/>
                <a:chOff x="1988820" y="457363"/>
                <a:chExt cx="320040" cy="382484"/>
              </a:xfrm>
            </p:grpSpPr>
            <p:sp>
              <p:nvSpPr>
                <p:cNvPr id="46" name="Hexagon 45"/>
                <p:cNvSpPr/>
                <p:nvPr/>
              </p:nvSpPr>
              <p:spPr>
                <a:xfrm>
                  <a:off x="2032078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988820" y="457363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988820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400" dirty="0"/>
                    <a:t>CONTROL</a:t>
                  </a:r>
                  <a:endParaRPr lang="en-US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2442734" y="610990"/>
                <a:ext cx="323326" cy="382480"/>
                <a:chOff x="2305574" y="457367"/>
                <a:chExt cx="323326" cy="382480"/>
              </a:xfrm>
            </p:grpSpPr>
            <p:sp>
              <p:nvSpPr>
                <p:cNvPr id="42" name="Hexagon 41"/>
                <p:cNvSpPr/>
                <p:nvPr/>
              </p:nvSpPr>
              <p:spPr>
                <a:xfrm>
                  <a:off x="2354577" y="503082"/>
                  <a:ext cx="228600" cy="201168"/>
                </a:xfrm>
                <a:prstGeom prst="hexagon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exagon 42"/>
                <p:cNvSpPr/>
                <p:nvPr/>
              </p:nvSpPr>
              <p:spPr>
                <a:xfrm>
                  <a:off x="2351294" y="503082"/>
                  <a:ext cx="228600" cy="20116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2308860" y="457367"/>
                  <a:ext cx="320040" cy="365764"/>
                </a:xfrm>
                <a:prstGeom prst="round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305574" y="685959"/>
                  <a:ext cx="320040" cy="153888"/>
                </a:xfrm>
                <a:prstGeom prst="rect">
                  <a:avLst/>
                </a:prstGeom>
                <a:noFill/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n-US" sz="400" dirty="0"/>
                    <a:t>JTAG</a:t>
                  </a:r>
                  <a:endParaRPr lang="en-US" dirty="0"/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>
              <a:xfrm>
                <a:off x="2400300" y="336658"/>
                <a:ext cx="777240" cy="228600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229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 flipH="1" flipV="1">
                <a:off x="4151376" y="156443"/>
                <a:ext cx="109728" cy="8778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2811780" y="610978"/>
                <a:ext cx="365760" cy="365764"/>
              </a:xfrm>
              <a:prstGeom prst="round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819590" y="840218"/>
                <a:ext cx="357950" cy="153888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n-US" sz="400" dirty="0"/>
                  <a:t>POWER</a:t>
                </a:r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889504" y="652133"/>
                <a:ext cx="210312" cy="21031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0" y="159"/>
                <a:ext cx="43434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DETECTOR GROUP CONTROL &amp; TIMING DEMONSTRATOR</a:t>
                </a:r>
                <a:endParaRPr lang="en-US" sz="900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 rot="5400000">
                <a:off x="24460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5400000">
                <a:off x="25374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5400000">
                <a:off x="26289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5400000">
                <a:off x="272034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5400000">
                <a:off x="281178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rot="5400000">
                <a:off x="290322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rot="5400000">
                <a:off x="299466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rot="5400000">
                <a:off x="3086100" y="469246"/>
                <a:ext cx="36576" cy="3657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400300" y="366542"/>
                <a:ext cx="777240" cy="615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" dirty="0"/>
                  <a:t>STATUS</a:t>
                </a:r>
                <a:endParaRPr lang="en-US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51860" y="245218"/>
                <a:ext cx="548640" cy="548640"/>
              </a:xfrm>
              <a:prstGeom prst="rect">
                <a:avLst/>
              </a:prstGeom>
            </p:spPr>
          </p:pic>
          <p:sp>
            <p:nvSpPr>
              <p:cNvPr id="41" name="Donut 40"/>
              <p:cNvSpPr/>
              <p:nvPr/>
            </p:nvSpPr>
            <p:spPr>
              <a:xfrm>
                <a:off x="19685" y="1126014"/>
                <a:ext cx="59436" cy="45720"/>
              </a:xfrm>
              <a:prstGeom prst="donu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4711485" y="1366502"/>
              <a:ext cx="4343400" cy="12243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28B2B214-F12F-A340-AD62-66489BA3E70B}"/>
              </a:ext>
            </a:extLst>
          </p:cNvPr>
          <p:cNvSpPr txBox="1">
            <a:spLocks/>
          </p:cNvSpPr>
          <p:nvPr/>
        </p:nvSpPr>
        <p:spPr>
          <a:xfrm>
            <a:off x="733667" y="1033002"/>
            <a:ext cx="3181193" cy="91321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txBody>
          <a:bodyPr vert="horz" wrap="none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000" dirty="0"/>
              <a:t>ICS 			Chopper Group</a:t>
            </a:r>
          </a:p>
          <a:p>
            <a:pPr algn="just"/>
            <a:r>
              <a:rPr lang="en-GB" sz="2000" dirty="0"/>
              <a:t>Detector Group	         DMSC</a:t>
            </a:r>
          </a:p>
        </p:txBody>
      </p:sp>
    </p:spTree>
    <p:extLst>
      <p:ext uri="{BB962C8B-B14F-4D97-AF65-F5344CB8AC3E}">
        <p14:creationId xmlns:p14="http://schemas.microsoft.com/office/powerpoint/2010/main" val="1267734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74445</TotalTime>
  <Words>452</Words>
  <Application>Microsoft Macintosh PowerPoint</Application>
  <PresentationFormat>On-screen Show (16:9)</PresentationFormat>
  <Paragraphs>161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Bradley Hand ITC TT-Bold</vt:lpstr>
      <vt:lpstr>Calibri</vt:lpstr>
      <vt:lpstr>Consolas</vt:lpstr>
      <vt:lpstr>Helvetica</vt:lpstr>
      <vt:lpstr>Helvetica Light</vt:lpstr>
      <vt:lpstr>Helvetica Neue Medium</vt:lpstr>
      <vt:lpstr>Times New Roman</vt:lpstr>
      <vt:lpstr>Office Theme</vt:lpstr>
      <vt:lpstr>Data Acquisition Update from DMSC</vt:lpstr>
      <vt:lpstr>DMSC</vt:lpstr>
      <vt:lpstr>Data Management and Software Centre   </vt:lpstr>
      <vt:lpstr>ESS Controls and Readout Architecture</vt:lpstr>
      <vt:lpstr>Experiment Control – NICOS </vt:lpstr>
      <vt:lpstr>PowerPoint Presentation</vt:lpstr>
      <vt:lpstr>Detector Readout &amp; Event Formation</vt:lpstr>
      <vt:lpstr>Utgård @ last IKON</vt:lpstr>
      <vt:lpstr>Full Integration Tests at HZB V20</vt:lpstr>
      <vt:lpstr>Control and Readout</vt:lpstr>
      <vt:lpstr>V20 Summary</vt:lpstr>
      <vt:lpstr>Data Curation</vt:lpstr>
      <vt:lpstr>PowerPoint Presentation</vt:lpstr>
    </vt:vector>
  </TitlesOfParts>
  <Manager/>
  <Company>Eckardt ApS</Company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Rasmus Eckardt</dc:creator>
  <cp:keywords/>
  <dc:description/>
  <cp:lastModifiedBy>Tobias Richter</cp:lastModifiedBy>
  <cp:revision>250</cp:revision>
  <dcterms:created xsi:type="dcterms:W3CDTF">2015-11-24T09:32:31Z</dcterms:created>
  <dcterms:modified xsi:type="dcterms:W3CDTF">2018-02-11T19:54:53Z</dcterms:modified>
  <cp:category/>
</cp:coreProperties>
</file>