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60" r:id="rId1"/>
  </p:sldMasterIdLst>
  <p:notesMasterIdLst>
    <p:notesMasterId r:id="rId24"/>
  </p:notesMasterIdLst>
  <p:sldIdLst>
    <p:sldId id="258" r:id="rId2"/>
    <p:sldId id="259" r:id="rId3"/>
    <p:sldId id="260" r:id="rId4"/>
    <p:sldId id="261" r:id="rId5"/>
    <p:sldId id="272" r:id="rId6"/>
    <p:sldId id="257" r:id="rId7"/>
    <p:sldId id="280" r:id="rId8"/>
    <p:sldId id="281" r:id="rId9"/>
    <p:sldId id="282" r:id="rId10"/>
    <p:sldId id="283" r:id="rId11"/>
    <p:sldId id="276" r:id="rId12"/>
    <p:sldId id="271" r:id="rId13"/>
    <p:sldId id="263" r:id="rId14"/>
    <p:sldId id="262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59"/>
    <p:restoredTop sz="93399"/>
  </p:normalViewPr>
  <p:slideViewPr>
    <p:cSldViewPr snapToGrid="0" snapToObjects="1">
      <p:cViewPr varScale="1">
        <p:scale>
          <a:sx n="142" d="100"/>
          <a:sy n="142" d="100"/>
        </p:scale>
        <p:origin x="2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5925B-6ED9-F449-AA3C-9EA88F11FE2B}" type="datetimeFigureOut">
              <a:rPr lang="en-US" smtClean="0"/>
              <a:t>2/8/18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242AA-2FB2-DB49-8CF0-1262C0D7F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24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429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429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429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429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429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EAAF69-E81C-F244-907F-CE9BACFCACC0}" type="slidenum">
              <a:rPr lang="de-DE"/>
              <a:pPr eaLnBrk="1" hangingPunct="1"/>
              <a:t>2</a:t>
            </a:fld>
            <a:endParaRPr lang="de-DE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467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66365-8126-574F-A03E-2E5A60E20E7D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8008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12.02.18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Detectors and Data Acquisition for Instruments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848B-99FF-7E48-8AAA-4E6D850EB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12.02.18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Detectors and Data Acquisition for Instruments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848B-99FF-7E48-8AAA-4E6D850EB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12.02.18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Detectors and Data Acquisition for Instruments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848B-99FF-7E48-8AAA-4E6D850EB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1578310"/>
            <a:ext cx="84264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xmlns="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xmlns="" id="{F86E38AD-6ACC-4BA6-A4EE-B3E932DD2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87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720000" y="1988841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4"/>
          </p:nvPr>
        </p:nvSpPr>
        <p:spPr>
          <a:xfrm>
            <a:off x="720000" y="2636912"/>
            <a:ext cx="3491960" cy="31683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6"/>
          </p:nvPr>
        </p:nvSpPr>
        <p:spPr>
          <a:xfrm>
            <a:off x="4572000" y="2636912"/>
            <a:ext cx="4320480" cy="31683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7"/>
          </p:nvPr>
        </p:nvSpPr>
        <p:spPr>
          <a:xfrm>
            <a:off x="720000" y="1152000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5" name="Inhaltsplatzhalter 13"/>
          <p:cNvSpPr>
            <a:spLocks noGrp="1"/>
          </p:cNvSpPr>
          <p:nvPr>
            <p:ph idx="18"/>
          </p:nvPr>
        </p:nvSpPr>
        <p:spPr>
          <a:xfrm>
            <a:off x="720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6" name="Inhaltsplatzhalter 13"/>
          <p:cNvSpPr>
            <a:spLocks noGrp="1"/>
          </p:cNvSpPr>
          <p:nvPr>
            <p:ph idx="19"/>
          </p:nvPr>
        </p:nvSpPr>
        <p:spPr>
          <a:xfrm>
            <a:off x="4572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12.02.18</a:t>
            </a:r>
            <a:endParaRPr lang="de-DE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Detectors and Data Acquisition for Instruments Meeting</a:t>
            </a:r>
            <a:endParaRPr lang="de-DE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FEAAE-CFAB-4592-BFA9-4DE0F86F87E1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809436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12.02.18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Detectors and Data Acquisition for Instruments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848B-99FF-7E48-8AAA-4E6D850EB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12.02.18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Detectors and Data Acquisition for Instruments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848B-99FF-7E48-8AAA-4E6D850EB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12.02.18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Detectors and Data Acquisition for Instruments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848B-99FF-7E48-8AAA-4E6D850EB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12.02.18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Detectors and Data Acquisition for Instruments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848B-99FF-7E48-8AAA-4E6D850EB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12.02.18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Detectors and Data Acquisition for Instruments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848B-99FF-7E48-8AAA-4E6D850EB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12.02.18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Detectors and Data Acquisition for Instruments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848B-99FF-7E48-8AAA-4E6D850EB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12.02.18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Detectors and Data Acquisition for Instruments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848B-99FF-7E48-8AAA-4E6D850EB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12.02.18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Detectors and Data Acquisition for Instruments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848B-99FF-7E48-8AAA-4E6D850EB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12.02.18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Detectors and Data Acquisition for Instruments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7848B-99FF-7E48-8AAA-4E6D850EB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5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1.png"/><Relationship Id="rId5" Type="http://schemas.openxmlformats.org/officeDocument/2006/relationships/image" Target="../media/image35.png"/><Relationship Id="rId6" Type="http://schemas.openxmlformats.org/officeDocument/2006/relationships/image" Target="../media/image32.png"/><Relationship Id="rId7" Type="http://schemas.openxmlformats.org/officeDocument/2006/relationships/image" Target="../media/image36.png"/><Relationship Id="rId8" Type="http://schemas.openxmlformats.org/officeDocument/2006/relationships/image" Target="../media/image33.png"/><Relationship Id="rId9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Relationship Id="rId3" Type="http://schemas.openxmlformats.org/officeDocument/2006/relationships/image" Target="../media/image4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0528" y="1021972"/>
            <a:ext cx="8941232" cy="13716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Cambria" charset="0"/>
                <a:ea typeface="Cambria" charset="0"/>
                <a:cs typeface="Cambria" charset="0"/>
              </a:rPr>
              <a:t>T-REX: </a:t>
            </a:r>
            <a:r>
              <a:rPr lang="en-US" sz="4400" b="1" dirty="0">
                <a:solidFill>
                  <a:schemeClr val="accent1"/>
                </a:solidFill>
                <a:latin typeface="Cambria" charset="0"/>
                <a:ea typeface="Cambria" charset="0"/>
                <a:cs typeface="Cambria" charset="0"/>
              </a:rPr>
              <a:t>Vacuum Tank and Detector Integration </a:t>
            </a:r>
            <a:r>
              <a:rPr lang="en-US" sz="4400" b="1" dirty="0" smtClean="0">
                <a:solidFill>
                  <a:schemeClr val="accent1"/>
                </a:solidFill>
                <a:latin typeface="Cambria" charset="0"/>
                <a:ea typeface="Cambria" charset="0"/>
                <a:cs typeface="Cambria" charset="0"/>
              </a:rPr>
              <a:t>Status</a:t>
            </a:r>
            <a:endParaRPr lang="en-US" sz="5400" b="1" dirty="0">
              <a:solidFill>
                <a:schemeClr val="accent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0528" y="6440217"/>
            <a:ext cx="8941232" cy="383597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Cambria" charset="0"/>
                <a:ea typeface="Cambria" charset="0"/>
                <a:cs typeface="Cambria" charset="0"/>
              </a:rPr>
              <a:t>Detectors and Data Acquisition for Instruments </a:t>
            </a:r>
            <a:r>
              <a:rPr lang="en-US" sz="1600" dirty="0" smtClean="0">
                <a:latin typeface="Cambria" charset="0"/>
                <a:ea typeface="Cambria" charset="0"/>
                <a:cs typeface="Cambria" charset="0"/>
              </a:rPr>
              <a:t>Meeting </a:t>
            </a:r>
            <a:r>
              <a:rPr lang="en-US" sz="1600" dirty="0" smtClean="0">
                <a:latin typeface="Cambria" charset="0"/>
                <a:ea typeface="Cambria" charset="0"/>
                <a:cs typeface="Cambria" charset="0"/>
              </a:rPr>
              <a:t>- Paris, 12</a:t>
            </a:r>
            <a:r>
              <a:rPr lang="en-US" sz="1600" baseline="30000" dirty="0" smtClean="0">
                <a:latin typeface="Cambria" charset="0"/>
                <a:ea typeface="Cambria" charset="0"/>
                <a:cs typeface="Cambria" charset="0"/>
              </a:rPr>
              <a:t>th</a:t>
            </a:r>
            <a:r>
              <a:rPr lang="en-US" sz="1600" dirty="0" smtClean="0">
                <a:latin typeface="Cambria" charset="0"/>
                <a:ea typeface="Cambria" charset="0"/>
                <a:cs typeface="Cambria" charset="0"/>
              </a:rPr>
              <a:t> February 2018</a:t>
            </a:r>
            <a:endParaRPr lang="en-US" sz="16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3350524"/>
            <a:ext cx="403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Nicol</a:t>
            </a:r>
            <a:r>
              <a:rPr lang="it-IT" dirty="0" smtClean="0">
                <a:latin typeface="Cambria" panose="02040503050406030204" pitchFamily="18" charset="0"/>
              </a:rPr>
              <a:t>ò Violini, </a:t>
            </a:r>
            <a:r>
              <a:rPr lang="it-IT" dirty="0" err="1" smtClean="0">
                <a:latin typeface="Cambria" panose="02040503050406030204" pitchFamily="18" charset="0"/>
              </a:rPr>
              <a:t>Tadeusz</a:t>
            </a:r>
            <a:r>
              <a:rPr lang="it-IT" dirty="0" smtClean="0">
                <a:latin typeface="Cambria" panose="02040503050406030204" pitchFamily="18" charset="0"/>
              </a:rPr>
              <a:t> </a:t>
            </a:r>
            <a:r>
              <a:rPr lang="it-IT" dirty="0" err="1" smtClean="0">
                <a:latin typeface="Cambria" panose="02040503050406030204" pitchFamily="18" charset="0"/>
              </a:rPr>
              <a:t>Kozielewski</a:t>
            </a:r>
            <a:r>
              <a:rPr lang="it-IT" dirty="0" smtClean="0">
                <a:latin typeface="Cambria" panose="02040503050406030204" pitchFamily="18" charset="0"/>
              </a:rPr>
              <a:t>, </a:t>
            </a:r>
            <a:r>
              <a:rPr lang="de-DE" dirty="0" smtClean="0">
                <a:latin typeface="Cambria" panose="02040503050406030204" pitchFamily="18" charset="0"/>
              </a:rPr>
              <a:t>Jörg Voigt, Earl Babcock, Zahir </a:t>
            </a:r>
            <a:r>
              <a:rPr lang="de-DE" dirty="0" err="1" smtClean="0">
                <a:latin typeface="Cambria" panose="02040503050406030204" pitchFamily="18" charset="0"/>
              </a:rPr>
              <a:t>Sahli</a:t>
            </a:r>
            <a:r>
              <a:rPr lang="de-DE" dirty="0" smtClean="0">
                <a:latin typeface="Cambria" panose="02040503050406030204" pitchFamily="18" charset="0"/>
              </a:rPr>
              <a:t>, Helmut </a:t>
            </a:r>
            <a:r>
              <a:rPr lang="de-DE" dirty="0" err="1">
                <a:latin typeface="Cambria" panose="02040503050406030204" pitchFamily="18" charset="0"/>
              </a:rPr>
              <a:t>S</a:t>
            </a:r>
            <a:r>
              <a:rPr lang="de-DE" dirty="0" err="1" smtClean="0">
                <a:latin typeface="Cambria" panose="02040503050406030204" pitchFamily="18" charset="0"/>
              </a:rPr>
              <a:t>oltner</a:t>
            </a:r>
            <a:r>
              <a:rPr lang="de-DE" dirty="0" smtClean="0">
                <a:latin typeface="Cambria" panose="02040503050406030204" pitchFamily="18" charset="0"/>
              </a:rPr>
              <a:t>, Günter Kemmerling, Klaus </a:t>
            </a:r>
            <a:r>
              <a:rPr lang="de-DE" dirty="0" err="1" smtClean="0">
                <a:latin typeface="Cambria" panose="02040503050406030204" pitchFamily="18" charset="0"/>
              </a:rPr>
              <a:t>Bussmann</a:t>
            </a:r>
            <a:r>
              <a:rPr lang="de-DE" dirty="0" smtClean="0">
                <a:latin typeface="Cambria" panose="02040503050406030204" pitchFamily="18" charset="0"/>
              </a:rPr>
              <a:t>, Frank </a:t>
            </a:r>
            <a:r>
              <a:rPr lang="de-DE" dirty="0" err="1" smtClean="0">
                <a:latin typeface="Cambria" panose="02040503050406030204" pitchFamily="18" charset="0"/>
              </a:rPr>
              <a:t>Suxdorf</a:t>
            </a:r>
            <a:r>
              <a:rPr lang="de-DE" dirty="0" smtClean="0">
                <a:latin typeface="Cambria" panose="02040503050406030204" pitchFamily="18" charset="0"/>
              </a:rPr>
              <a:t>, Thomas </a:t>
            </a:r>
            <a:r>
              <a:rPr lang="de-DE" dirty="0" err="1" smtClean="0">
                <a:latin typeface="Cambria" panose="02040503050406030204" pitchFamily="18" charset="0"/>
              </a:rPr>
              <a:t>Brückel</a:t>
            </a:r>
            <a:r>
              <a:rPr lang="de-DE" dirty="0" smtClean="0">
                <a:latin typeface="Cambria" panose="02040503050406030204" pitchFamily="18" charset="0"/>
              </a:rPr>
              <a:t>, Andreas Wischnewski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055408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mbria" panose="02040503050406030204" pitchFamily="18" charset="0"/>
              </a:rPr>
              <a:t>Hans Kämmerling,</a:t>
            </a:r>
          </a:p>
          <a:p>
            <a:r>
              <a:rPr lang="de-DE" dirty="0" smtClean="0">
                <a:latin typeface="Cambria" panose="02040503050406030204" pitchFamily="18" charset="0"/>
              </a:rPr>
              <a:t>Mario Koenen, </a:t>
            </a:r>
          </a:p>
          <a:p>
            <a:r>
              <a:rPr lang="de-DE" dirty="0" smtClean="0">
                <a:latin typeface="Cambria" panose="02040503050406030204" pitchFamily="18" charset="0"/>
              </a:rPr>
              <a:t>Achim Heynen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3350525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mbria" panose="02040503050406030204" pitchFamily="18" charset="0"/>
              </a:rPr>
              <a:t>Andrea Orecchini, Alessandro Paciaroni, Marco Zanatta, Pietro Tozzi, Francesco Sacchetti 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819430"/>
            <a:ext cx="1417847" cy="576000"/>
          </a:xfrm>
          <a:prstGeom prst="rect">
            <a:avLst/>
          </a:prstGeom>
        </p:spPr>
      </p:pic>
      <p:grpSp>
        <p:nvGrpSpPr>
          <p:cNvPr id="9" name="Gruppo 21"/>
          <p:cNvGrpSpPr>
            <a:grpSpLocks noChangeAspect="1"/>
          </p:cNvGrpSpPr>
          <p:nvPr/>
        </p:nvGrpSpPr>
        <p:grpSpPr>
          <a:xfrm>
            <a:off x="7925270" y="4335408"/>
            <a:ext cx="657898" cy="720000"/>
            <a:chOff x="8198251" y="-7127"/>
            <a:chExt cx="997268" cy="1091405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98251" y="889968"/>
              <a:ext cx="997268" cy="194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5"/>
            <a:srcRect l="6299"/>
            <a:stretch>
              <a:fillRect/>
            </a:stretch>
          </p:blipFill>
          <p:spPr bwMode="auto">
            <a:xfrm>
              <a:off x="8243807" y="-7127"/>
              <a:ext cx="907262" cy="892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11" descr="300dpi_transp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" t="8283" r="4188" b="6626"/>
          <a:stretch>
            <a:fillRect/>
          </a:stretch>
        </p:blipFill>
        <p:spPr>
          <a:xfrm>
            <a:off x="374904" y="2747430"/>
            <a:ext cx="1811630" cy="720000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pic>
        <p:nvPicPr>
          <p:cNvPr id="13" name="Picture 4" descr="zur Hauptseite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7"/>
          <a:stretch/>
        </p:blipFill>
        <p:spPr bwMode="auto">
          <a:xfrm>
            <a:off x="3193691" y="5334718"/>
            <a:ext cx="1387453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84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3844" y="1"/>
            <a:ext cx="78867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Multi-GRID detectors (baseline)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14" y="4068507"/>
            <a:ext cx="2582963" cy="200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24177" y="4317140"/>
            <a:ext cx="33968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ambria" panose="02040503050406030204" pitchFamily="18" charset="0"/>
              </a:rPr>
              <a:t>Prototype </a:t>
            </a:r>
            <a:r>
              <a:rPr lang="en-US" dirty="0" smtClean="0">
                <a:latin typeface="Cambria" panose="02040503050406030204" pitchFamily="18" charset="0"/>
              </a:rPr>
              <a:t>under </a:t>
            </a:r>
            <a:r>
              <a:rPr lang="en-US" dirty="0">
                <a:latin typeface="Cambria" panose="02040503050406030204" pitchFamily="18" charset="0"/>
              </a:rPr>
              <a:t>construction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20-24 </a:t>
            </a:r>
            <a:r>
              <a:rPr lang="en-US" baseline="30000" dirty="0" smtClean="0">
                <a:latin typeface="Cambria" panose="02040503050406030204" pitchFamily="18" charset="0"/>
              </a:rPr>
              <a:t>10</a:t>
            </a:r>
            <a:r>
              <a:rPr lang="en-US" dirty="0" smtClean="0">
                <a:latin typeface="Cambria" panose="02040503050406030204" pitchFamily="18" charset="0"/>
              </a:rPr>
              <a:t>B</a:t>
            </a:r>
            <a:r>
              <a:rPr lang="en-US" baseline="-25000" dirty="0" smtClean="0">
                <a:latin typeface="Cambria" panose="02040503050406030204" pitchFamily="18" charset="0"/>
              </a:rPr>
              <a:t>4</a:t>
            </a:r>
            <a:r>
              <a:rPr lang="en-US" dirty="0" smtClean="0">
                <a:latin typeface="Cambria" panose="02040503050406030204" pitchFamily="18" charset="0"/>
              </a:rPr>
              <a:t>C layers 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6 x 1 µm, 10 x </a:t>
            </a:r>
            <a:r>
              <a:rPr lang="en-US" dirty="0">
                <a:latin typeface="Cambria" panose="02040503050406030204" pitchFamily="18" charset="0"/>
              </a:rPr>
              <a:t>1.25 µm</a:t>
            </a:r>
            <a:r>
              <a:rPr lang="en-US" dirty="0" smtClean="0">
                <a:latin typeface="Cambria" panose="02040503050406030204" pitchFamily="18" charset="0"/>
              </a:rPr>
              <a:t>, 4 x </a:t>
            </a:r>
            <a:r>
              <a:rPr lang="en-US" dirty="0">
                <a:latin typeface="Cambria" panose="02040503050406030204" pitchFamily="18" charset="0"/>
              </a:rPr>
              <a:t>2 µm</a:t>
            </a:r>
            <a:endParaRPr lang="en-US" dirty="0" smtClean="0">
              <a:latin typeface="Cambria" panose="02040503050406030204" pitchFamily="18" charset="0"/>
            </a:endParaRP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to reach 45-48% efficiency @ 1Å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Fairly compares to </a:t>
            </a:r>
            <a:r>
              <a:rPr lang="en-US" baseline="30000" dirty="0" smtClean="0">
                <a:latin typeface="Cambria" panose="02040503050406030204" pitchFamily="18" charset="0"/>
              </a:rPr>
              <a:t>3</a:t>
            </a:r>
            <a:r>
              <a:rPr lang="en-US" dirty="0" smtClean="0">
                <a:latin typeface="Cambria" panose="02040503050406030204" pitchFamily="18" charset="0"/>
              </a:rPr>
              <a:t>He at 6 bar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Pure Al frames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8" name="Picture 7" descr="P713037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33" y="763185"/>
            <a:ext cx="4452444" cy="33393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0550" y="1084492"/>
            <a:ext cx="5867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latin typeface="Cambria" panose="02040503050406030204" pitchFamily="18" charset="0"/>
              </a:rPr>
              <a:t>MG @ CNCS</a:t>
            </a:r>
          </a:p>
          <a:p>
            <a:pPr algn="l"/>
            <a:endParaRPr lang="en-US" b="1" dirty="0" smtClean="0">
              <a:latin typeface="Cambria" panose="02040503050406030204" pitchFamily="18" charset="0"/>
            </a:endParaRPr>
          </a:p>
          <a:p>
            <a:pPr marL="285750" indent="-285750" algn="l">
              <a:buFont typeface="Arial"/>
              <a:buChar char="•"/>
            </a:pPr>
            <a:r>
              <a:rPr lang="en-US" dirty="0" smtClean="0">
                <a:latin typeface="Cambria" panose="02040503050406030204" pitchFamily="18" charset="0"/>
              </a:rPr>
              <a:t>Size = half of “8-pack” module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>
                <a:latin typeface="Cambria" panose="02040503050406030204" pitchFamily="18" charset="0"/>
              </a:rPr>
              <a:t>Installation June-July 2016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>
                <a:latin typeface="Cambria" panose="02040503050406030204" pitchFamily="18" charset="0"/>
              </a:rPr>
              <a:t>Test at spectrometer 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>
                <a:latin typeface="Cambria" panose="02040503050406030204" pitchFamily="18" charset="0"/>
              </a:rPr>
              <a:t>Operation for 6</a:t>
            </a:r>
            <a:r>
              <a:rPr lang="en-US" dirty="0">
                <a:latin typeface="Cambria" panose="02040503050406030204" pitchFamily="18" charset="0"/>
              </a:rPr>
              <a:t>+</a:t>
            </a:r>
            <a:r>
              <a:rPr lang="en-US" dirty="0" smtClean="0">
                <a:latin typeface="Cambria" panose="02040503050406030204" pitchFamily="18" charset="0"/>
              </a:rPr>
              <a:t> months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>
                <a:latin typeface="Cambria" panose="02040503050406030204" pitchFamily="18" charset="0"/>
              </a:rPr>
              <a:t>Side-by-side comparison to </a:t>
            </a:r>
            <a:r>
              <a:rPr lang="en-US" baseline="30000" dirty="0">
                <a:latin typeface="Cambria" panose="02040503050406030204" pitchFamily="18" charset="0"/>
              </a:rPr>
              <a:t>3</a:t>
            </a:r>
            <a:r>
              <a:rPr lang="en-US" dirty="0" smtClean="0">
                <a:latin typeface="Cambria" panose="02040503050406030204" pitchFamily="18" charset="0"/>
              </a:rPr>
              <a:t>He</a:t>
            </a:r>
            <a:endParaRPr lang="en-US" dirty="0" smtClean="0">
              <a:latin typeface="Cambria" panose="02040503050406030204" pitchFamily="18" charset="0"/>
            </a:endParaRPr>
          </a:p>
          <a:p>
            <a:pPr marL="285750" indent="-285750" algn="l">
              <a:buFont typeface="Arial"/>
              <a:buChar char="•"/>
            </a:pPr>
            <a:r>
              <a:rPr lang="en-US" dirty="0" smtClean="0">
                <a:latin typeface="Cambria" panose="02040503050406030204" pitchFamily="18" charset="0"/>
              </a:rPr>
              <a:t>User experiments</a:t>
            </a:r>
          </a:p>
          <a:p>
            <a:pPr algn="l"/>
            <a:endParaRPr lang="en-US" dirty="0" smtClean="0">
              <a:latin typeface="Cambria" panose="02040503050406030204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12.02.18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nhaltsplatzhalter 10"/>
          <p:cNvPicPr>
            <a:picLocks noGrp="1" noChangeAspect="1"/>
          </p:cNvPicPr>
          <p:nvPr>
            <p:ph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609600"/>
            <a:ext cx="4033837" cy="5426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nhaltsplatzhalter 10"/>
          <p:cNvPicPr>
            <a:picLocks noGrp="1" noChangeAspect="1"/>
          </p:cNvPicPr>
          <p:nvPr>
            <p:ph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t="44032" r="85506" b="46531"/>
          <a:stretch/>
        </p:blipFill>
        <p:spPr bwMode="auto">
          <a:xfrm>
            <a:off x="3200399" y="4495800"/>
            <a:ext cx="1771225" cy="216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stCxn id="9" idx="3"/>
            <a:endCxn id="12" idx="3"/>
          </p:cNvCxnSpPr>
          <p:nvPr/>
        </p:nvCxnSpPr>
        <p:spPr>
          <a:xfrm flipV="1">
            <a:off x="4971624" y="3390900"/>
            <a:ext cx="590976" cy="21849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12" idx="1"/>
          </p:cNvCxnSpPr>
          <p:nvPr/>
        </p:nvCxnSpPr>
        <p:spPr>
          <a:xfrm flipV="1">
            <a:off x="3200400" y="3390900"/>
            <a:ext cx="1909763" cy="21849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110163" y="3124200"/>
            <a:ext cx="452437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40872" y="5512046"/>
            <a:ext cx="110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1mm gap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08446" y="3884299"/>
            <a:ext cx="115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2mm gap 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027625" y="5575800"/>
            <a:ext cx="0" cy="305578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873729" y="4343924"/>
            <a:ext cx="325175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086600" y="76200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20 columns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88725" y="2352119"/>
            <a:ext cx="982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96 rows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3844" y="1"/>
            <a:ext cx="78867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Multi-GRID detectors (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baseline from TG2 Mar ’17)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037" y="685801"/>
            <a:ext cx="42271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Full scope needs 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100 modules = 5 banks x 20 modules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Project scope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40 modules = 2 banks x 20 modules</a:t>
            </a:r>
            <a:endParaRPr lang="en-US" sz="2000" dirty="0">
              <a:latin typeface="Cambria" panose="02040503050406030204" pitchFamily="18" charset="0"/>
            </a:endParaRPr>
          </a:p>
        </p:txBody>
      </p:sp>
      <p:pic>
        <p:nvPicPr>
          <p:cNvPr id="18" name="Picture 17" descr="transparent_vessel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11" y="2147053"/>
            <a:ext cx="1257198" cy="43693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716" y="3852517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</a:rPr>
              <a:t>CNCS</a:t>
            </a:r>
          </a:p>
          <a:p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</a:rPr>
              <a:t> prototype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12.02.18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9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494" y="860571"/>
            <a:ext cx="4021138" cy="906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4" y="1766743"/>
            <a:ext cx="5210578" cy="4414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319" y="696915"/>
            <a:ext cx="3852681" cy="390207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12.02.18</a:t>
            </a:r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3844" y="1"/>
            <a:ext cx="78867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Detectors Vacuum integration box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986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75" y="1265226"/>
            <a:ext cx="4581865" cy="29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29"/>
          <a:stretch/>
        </p:blipFill>
        <p:spPr bwMode="auto">
          <a:xfrm>
            <a:off x="35496" y="1247110"/>
            <a:ext cx="4141912" cy="318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platzhalter 5">
            <a:extLst>
              <a:ext uri="{FF2B5EF4-FFF2-40B4-BE49-F238E27FC236}">
                <a16:creationId xmlns:a16="http://schemas.microsoft.com/office/drawing/2014/main" xmlns="" id="{30CE38E0-876A-4505-BFC2-5EB12FEF6907}"/>
              </a:ext>
            </a:extLst>
          </p:cNvPr>
          <p:cNvSpPr txBox="1">
            <a:spLocks/>
          </p:cNvSpPr>
          <p:nvPr/>
        </p:nvSpPr>
        <p:spPr>
          <a:xfrm>
            <a:off x="251520" y="4494889"/>
            <a:ext cx="3925888" cy="8687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 defTabSz="91440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lvl1pPr>
            <a:lvl2pPr marL="450850" indent="-234950" defTabSz="914400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/>
            </a:lvl2pPr>
            <a:lvl3pPr marL="666750" indent="-215900" defTabSz="914400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/>
            </a:lvl3pPr>
            <a:lvl4pPr marL="895350" indent="-215900" defTabSz="914400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/>
            </a:lvl4pPr>
            <a:lvl5pPr marL="1117600" indent="-215900" defTabSz="914400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dirty="0" smtClean="0"/>
              <a:t>4 </a:t>
            </a:r>
            <a:r>
              <a:rPr lang="de-DE" dirty="0" err="1" smtClean="0"/>
              <a:t>columns</a:t>
            </a:r>
            <a:r>
              <a:rPr lang="de-DE" dirty="0" smtClean="0"/>
              <a:t> per box (A </a:t>
            </a:r>
            <a:r>
              <a:rPr lang="de-DE" dirty="0" err="1" smtClean="0"/>
              <a:t>and</a:t>
            </a:r>
            <a:r>
              <a:rPr lang="de-DE" dirty="0" smtClean="0"/>
              <a:t> B)</a:t>
            </a:r>
            <a:endParaRPr lang="de-DE" dirty="0"/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 txBox="1">
            <a:spLocks/>
          </p:cNvSpPr>
          <p:nvPr/>
        </p:nvSpPr>
        <p:spPr>
          <a:xfrm>
            <a:off x="4048748" y="2132856"/>
            <a:ext cx="826640" cy="2549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dirty="0" smtClean="0"/>
              <a:t>window</a:t>
            </a:r>
            <a:endParaRPr lang="en-US" sz="1200" b="0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 txBox="1">
            <a:spLocks/>
          </p:cNvSpPr>
          <p:nvPr/>
        </p:nvSpPr>
        <p:spPr>
          <a:xfrm>
            <a:off x="3995936" y="2437405"/>
            <a:ext cx="826640" cy="2549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dirty="0" smtClean="0"/>
              <a:t>web plates</a:t>
            </a:r>
            <a:endParaRPr lang="en-US" sz="1200" b="0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 txBox="1">
            <a:spLocks/>
          </p:cNvSpPr>
          <p:nvPr/>
        </p:nvSpPr>
        <p:spPr>
          <a:xfrm>
            <a:off x="3076640" y="3717032"/>
            <a:ext cx="1944216" cy="2549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dirty="0" smtClean="0"/>
              <a:t>side plates</a:t>
            </a:r>
          </a:p>
        </p:txBody>
      </p:sp>
      <p:cxnSp>
        <p:nvCxnSpPr>
          <p:cNvPr id="5" name="Gerade Verbindung 4"/>
          <p:cNvCxnSpPr/>
          <p:nvPr/>
        </p:nvCxnSpPr>
        <p:spPr>
          <a:xfrm flipH="1">
            <a:off x="2267744" y="2260354"/>
            <a:ext cx="1900075" cy="232542"/>
          </a:xfrm>
          <a:prstGeom prst="line">
            <a:avLst/>
          </a:prstGeom>
          <a:ln w="12700">
            <a:solidFill>
              <a:schemeClr val="accent1"/>
            </a:solidFill>
            <a:tailEnd type="triangle"/>
          </a:ln>
          <a:effectLst>
            <a:glow rad="254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>
            <a:stCxn id="13" idx="1"/>
          </p:cNvCxnSpPr>
          <p:nvPr/>
        </p:nvCxnSpPr>
        <p:spPr>
          <a:xfrm flipH="1">
            <a:off x="1979712" y="2564904"/>
            <a:ext cx="2016224" cy="648072"/>
          </a:xfrm>
          <a:prstGeom prst="line">
            <a:avLst/>
          </a:prstGeom>
          <a:ln w="12700">
            <a:solidFill>
              <a:schemeClr val="accent1"/>
            </a:solidFill>
            <a:tailEnd type="triangle"/>
          </a:ln>
          <a:effectLst>
            <a:glow rad="254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 flipH="1" flipV="1">
            <a:off x="3190290" y="3369513"/>
            <a:ext cx="550651" cy="360040"/>
          </a:xfrm>
          <a:prstGeom prst="line">
            <a:avLst/>
          </a:prstGeom>
          <a:ln w="12700">
            <a:solidFill>
              <a:schemeClr val="accent1"/>
            </a:solidFill>
            <a:tailEnd type="triangle"/>
          </a:ln>
          <a:effectLst>
            <a:glow rad="254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 flipV="1">
            <a:off x="4474115" y="3341768"/>
            <a:ext cx="294249" cy="415530"/>
          </a:xfrm>
          <a:prstGeom prst="line">
            <a:avLst/>
          </a:prstGeom>
          <a:ln w="12700">
            <a:solidFill>
              <a:schemeClr val="accent1"/>
            </a:solidFill>
            <a:tailEnd type="triangle"/>
          </a:ln>
          <a:effectLst>
            <a:glow rad="254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>
            <a:off x="4847835" y="2564904"/>
            <a:ext cx="1164325" cy="648072"/>
          </a:xfrm>
          <a:prstGeom prst="line">
            <a:avLst/>
          </a:prstGeom>
          <a:ln w="12700">
            <a:solidFill>
              <a:schemeClr val="accent1"/>
            </a:solidFill>
            <a:tailEnd type="triangle"/>
          </a:ln>
          <a:effectLst>
            <a:glow rad="254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>
            <a:off x="4745210" y="2260354"/>
            <a:ext cx="1698998" cy="376558"/>
          </a:xfrm>
          <a:prstGeom prst="line">
            <a:avLst/>
          </a:prstGeom>
          <a:ln w="12700">
            <a:solidFill>
              <a:schemeClr val="accent1"/>
            </a:solidFill>
            <a:tailEnd type="triangle"/>
          </a:ln>
          <a:effectLst>
            <a:glow rad="254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platzhalter 5">
            <a:extLst>
              <a:ext uri="{FF2B5EF4-FFF2-40B4-BE49-F238E27FC236}">
                <a16:creationId xmlns:a16="http://schemas.microsoft.com/office/drawing/2014/main" xmlns="" id="{30CE38E0-876A-4505-BFC2-5EB12FEF6907}"/>
              </a:ext>
            </a:extLst>
          </p:cNvPr>
          <p:cNvSpPr txBox="1">
            <a:spLocks/>
          </p:cNvSpPr>
          <p:nvPr/>
        </p:nvSpPr>
        <p:spPr>
          <a:xfrm>
            <a:off x="4728263" y="4494889"/>
            <a:ext cx="3925888" cy="8687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 defTabSz="91440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lvl1pPr>
            <a:lvl2pPr marL="450850" indent="-234950" defTabSz="914400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/>
            </a:lvl2pPr>
            <a:lvl3pPr marL="666750" indent="-215900" defTabSz="914400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/>
            </a:lvl3pPr>
            <a:lvl4pPr marL="895350" indent="-215900" defTabSz="914400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/>
            </a:lvl4pPr>
            <a:lvl5pPr marL="1117600" indent="-215900" defTabSz="914400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dirty="0" smtClean="0"/>
              <a:t>6 </a:t>
            </a:r>
            <a:r>
              <a:rPr lang="de-DE" dirty="0" err="1" smtClean="0"/>
              <a:t>columns</a:t>
            </a:r>
            <a:r>
              <a:rPr lang="de-DE" dirty="0" smtClean="0"/>
              <a:t> per box (C </a:t>
            </a:r>
            <a:r>
              <a:rPr lang="de-DE" dirty="0" err="1" smtClean="0"/>
              <a:t>and</a:t>
            </a:r>
            <a:r>
              <a:rPr lang="de-DE" dirty="0" smtClean="0"/>
              <a:t> D)</a:t>
            </a:r>
            <a:endParaRPr lang="de-DE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3844" y="1"/>
            <a:ext cx="78867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Detectors Vacuum integration box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997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xmlns="" id="{58513E1D-3637-42BF-9008-6BCCB1FCB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The preliminary stress analysis was performed for 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4 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different 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layouts:</a:t>
            </a:r>
            <a:endParaRPr lang="en-US" dirty="0" smtClean="0">
              <a:latin typeface="Cambria" charset="0"/>
              <a:ea typeface="Cambria" charset="0"/>
              <a:cs typeface="Cambria" charset="0"/>
            </a:endParaRPr>
          </a:p>
          <a:p>
            <a:pPr marL="457200" indent="-457200">
              <a:buAutoNum type="alphaUcParenR"/>
            </a:pPr>
            <a:r>
              <a:rPr lang="en-US" i="1" dirty="0" smtClean="0">
                <a:latin typeface="Cambria" charset="0"/>
                <a:ea typeface="Cambria" charset="0"/>
                <a:cs typeface="Cambria" charset="0"/>
              </a:rPr>
              <a:t>4-columns per box, </a:t>
            </a:r>
            <a:r>
              <a:rPr lang="en-US" i="1" dirty="0" smtClean="0">
                <a:latin typeface="Cambria" charset="0"/>
                <a:ea typeface="Cambria" charset="0"/>
                <a:cs typeface="Cambria" charset="0"/>
              </a:rPr>
              <a:t>3 mm web plates, 8 mm side plates</a:t>
            </a:r>
          </a:p>
          <a:p>
            <a:pPr marL="457200" indent="-457200">
              <a:buAutoNum type="alphaUcParenR"/>
            </a:pPr>
            <a:r>
              <a:rPr lang="en-US" i="1" dirty="0">
                <a:latin typeface="Cambria" charset="0"/>
                <a:ea typeface="Cambria" charset="0"/>
                <a:cs typeface="Cambria" charset="0"/>
              </a:rPr>
              <a:t>4-columns per box, </a:t>
            </a:r>
            <a:r>
              <a:rPr lang="en-US" i="1" dirty="0" smtClean="0">
                <a:latin typeface="Cambria" charset="0"/>
                <a:ea typeface="Cambria" charset="0"/>
                <a:cs typeface="Cambria" charset="0"/>
              </a:rPr>
              <a:t>2 mm web plates, 8 mm side plates</a:t>
            </a:r>
          </a:p>
          <a:p>
            <a:pPr marL="457200" indent="-457200">
              <a:buAutoNum type="alphaUcParenR"/>
            </a:pPr>
            <a:r>
              <a:rPr lang="en-US" i="1" dirty="0" smtClean="0">
                <a:latin typeface="Cambria" charset="0"/>
                <a:ea typeface="Cambria" charset="0"/>
                <a:cs typeface="Cambria" charset="0"/>
              </a:rPr>
              <a:t>6-columns </a:t>
            </a:r>
            <a:r>
              <a:rPr lang="en-US" i="1" dirty="0">
                <a:latin typeface="Cambria" charset="0"/>
                <a:ea typeface="Cambria" charset="0"/>
                <a:cs typeface="Cambria" charset="0"/>
              </a:rPr>
              <a:t>per box, </a:t>
            </a:r>
            <a:r>
              <a:rPr lang="en-US" i="1" dirty="0" smtClean="0">
                <a:latin typeface="Cambria" charset="0"/>
                <a:ea typeface="Cambria" charset="0"/>
                <a:cs typeface="Cambria" charset="0"/>
              </a:rPr>
              <a:t>2 mm web plates, 8 mm side plates</a:t>
            </a:r>
          </a:p>
          <a:p>
            <a:pPr marL="457200" indent="-457200">
              <a:buAutoNum type="alphaUcParenR"/>
            </a:pPr>
            <a:r>
              <a:rPr lang="en-US" i="1" dirty="0" smtClean="0">
                <a:latin typeface="Cambria" charset="0"/>
                <a:ea typeface="Cambria" charset="0"/>
                <a:cs typeface="Cambria" charset="0"/>
              </a:rPr>
              <a:t>6-columns </a:t>
            </a:r>
            <a:r>
              <a:rPr lang="en-US" i="1" dirty="0">
                <a:latin typeface="Cambria" charset="0"/>
                <a:ea typeface="Cambria" charset="0"/>
                <a:cs typeface="Cambria" charset="0"/>
              </a:rPr>
              <a:t>per box, </a:t>
            </a:r>
            <a:r>
              <a:rPr lang="en-US" i="1" dirty="0" smtClean="0">
                <a:latin typeface="Cambria" charset="0"/>
                <a:ea typeface="Cambria" charset="0"/>
                <a:cs typeface="Cambria" charset="0"/>
              </a:rPr>
              <a:t>2 mm web plates, 10 mm side plates</a:t>
            </a:r>
          </a:p>
          <a:p>
            <a:pPr marL="0" indent="0">
              <a:buNone/>
            </a:pP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++ option 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C, the influence of neighboring, closely mounted 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: </a:t>
            </a:r>
            <a:endParaRPr lang="en-US" dirty="0">
              <a:latin typeface="Cambria" charset="0"/>
              <a:ea typeface="Cambria" charset="0"/>
              <a:cs typeface="Cambria" charset="0"/>
            </a:endParaRPr>
          </a:p>
          <a:p>
            <a:pPr marL="447675" indent="-447675">
              <a:buNone/>
            </a:pPr>
            <a:r>
              <a:rPr lang="en-US" i="1" dirty="0" smtClean="0">
                <a:latin typeface="Cambria" charset="0"/>
                <a:ea typeface="Cambria" charset="0"/>
                <a:cs typeface="Cambria" charset="0"/>
              </a:rPr>
              <a:t>1 </a:t>
            </a:r>
            <a:r>
              <a:rPr lang="en-US" i="1" dirty="0" smtClean="0">
                <a:latin typeface="Cambria" charset="0"/>
                <a:ea typeface="Cambria" charset="0"/>
                <a:cs typeface="Cambria" charset="0"/>
              </a:rPr>
              <a:t>mm gap between neighboring boxes</a:t>
            </a:r>
          </a:p>
          <a:p>
            <a:pPr marL="0" indent="0">
              <a:buNone/>
            </a:pPr>
            <a:endParaRPr lang="en-US" dirty="0" smtClean="0">
              <a:latin typeface="Cambria" charset="0"/>
              <a:ea typeface="Cambria" charset="0"/>
              <a:cs typeface="Cambria" charset="0"/>
            </a:endParaRPr>
          </a:p>
          <a:p>
            <a:pPr marL="0" indent="0">
              <a:buNone/>
            </a:pP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1 bar pressure gradient </a:t>
            </a:r>
          </a:p>
          <a:p>
            <a:pPr marL="0" indent="0">
              <a:buNone/>
            </a:pPr>
            <a:endParaRPr lang="en-US" dirty="0">
              <a:latin typeface="Cambria" charset="0"/>
              <a:ea typeface="Cambria" charset="0"/>
              <a:cs typeface="Cambria" charset="0"/>
            </a:endParaRPr>
          </a:p>
          <a:p>
            <a:pPr marL="0" indent="0">
              <a:buNone/>
            </a:pP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A 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detailed stress proof according to design rules to be applied was not yet done.</a:t>
            </a:r>
            <a:endParaRPr lang="en-US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Investigated 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layouts </a:t>
            </a:r>
            <a:endParaRPr lang="en-US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844" y="1"/>
            <a:ext cx="78867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Detectors Vacuum integration box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845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nhaltsplatzhalter 6">
            <a:extLst>
              <a:ext uri="{FF2B5EF4-FFF2-40B4-BE49-F238E27FC236}">
                <a16:creationId xmlns:a16="http://schemas.microsoft.com/office/drawing/2014/main" xmlns="" id="{58513E1D-3637-42BF-9008-6BCCB1FCB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1448780"/>
            <a:ext cx="8426450" cy="4190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Considered aluminum alloy: 	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AlMg4.5Mn0.7</a:t>
            </a:r>
          </a:p>
          <a:p>
            <a:pPr marL="0" indent="0">
              <a:buNone/>
            </a:pP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/>
            </a:r>
            <a:br>
              <a:rPr lang="en-US" dirty="0" smtClean="0">
                <a:latin typeface="Cambria" charset="0"/>
                <a:ea typeface="Cambria" charset="0"/>
                <a:cs typeface="Cambria" charset="0"/>
              </a:rPr>
            </a:b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Elastic modulus: 			70 </a:t>
            </a:r>
            <a:r>
              <a:rPr lang="en-US" dirty="0" err="1" smtClean="0">
                <a:latin typeface="Cambria" charset="0"/>
                <a:ea typeface="Cambria" charset="0"/>
                <a:cs typeface="Cambria" charset="0"/>
              </a:rPr>
              <a:t>GPa</a:t>
            </a:r>
            <a:endParaRPr lang="en-US" dirty="0" smtClean="0">
              <a:latin typeface="Cambria" charset="0"/>
              <a:ea typeface="Cambria" charset="0"/>
              <a:cs typeface="Cambria" charset="0"/>
            </a:endParaRPr>
          </a:p>
          <a:p>
            <a:pPr marL="0" indent="0">
              <a:buNone/>
            </a:pP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Poisson’s ratio: 			0.33</a:t>
            </a:r>
          </a:p>
          <a:p>
            <a:pPr marL="0" indent="0">
              <a:buNone/>
            </a:pP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Yield stress: 			125 MPa</a:t>
            </a:r>
            <a:endParaRPr lang="en-US" dirty="0">
              <a:latin typeface="Cambria" charset="0"/>
              <a:ea typeface="Cambria" charset="0"/>
              <a:cs typeface="Cambria" charset="0"/>
            </a:endParaRPr>
          </a:p>
          <a:p>
            <a:pPr marL="0" indent="0">
              <a:buNone/>
            </a:pP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Tensile strength:			275 MPa</a:t>
            </a:r>
          </a:p>
          <a:p>
            <a:pPr marL="0" indent="0">
              <a:buNone/>
            </a:pP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Strain to rupture:			15%</a:t>
            </a:r>
          </a:p>
          <a:p>
            <a:pPr marL="0" indent="0">
              <a:buNone/>
            </a:pPr>
            <a:r>
              <a:rPr lang="en-US" dirty="0">
                <a:latin typeface="Cambria" charset="0"/>
                <a:ea typeface="Cambria" charset="0"/>
                <a:cs typeface="Cambria" charset="0"/>
              </a:rPr>
              <a:t>Weld properties coefficient: 	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1.0</a:t>
            </a:r>
            <a:endParaRPr lang="en-US" dirty="0">
              <a:latin typeface="Cambria" charset="0"/>
              <a:ea typeface="Cambria" charset="0"/>
              <a:cs typeface="Cambria" charset="0"/>
            </a:endParaRPr>
          </a:p>
          <a:p>
            <a:pPr marL="0" indent="0">
              <a:buNone/>
            </a:pP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Joint coefficient:			0.85</a:t>
            </a:r>
          </a:p>
          <a:p>
            <a:pPr marL="0" indent="0">
              <a:buNone/>
            </a:pP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Stress Criteria Sm:		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	83.3 </a:t>
            </a:r>
            <a:r>
              <a:rPr lang="en-US" dirty="0" err="1" smtClean="0">
                <a:latin typeface="Cambria" charset="0"/>
                <a:ea typeface="Cambria" charset="0"/>
                <a:cs typeface="Cambria" charset="0"/>
              </a:rPr>
              <a:t>Mpa</a:t>
            </a:r>
            <a:endParaRPr lang="en-US" dirty="0" smtClean="0">
              <a:latin typeface="Cambria" charset="0"/>
              <a:ea typeface="Cambria" charset="0"/>
              <a:cs typeface="Cambria" charset="0"/>
            </a:endParaRPr>
          </a:p>
          <a:p>
            <a:pPr marL="0" indent="0">
              <a:buNone/>
            </a:pP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/>
            </a:r>
            <a:br>
              <a:rPr lang="en-US" dirty="0" smtClean="0">
                <a:latin typeface="Cambria" charset="0"/>
                <a:ea typeface="Cambria" charset="0"/>
                <a:cs typeface="Cambria" charset="0"/>
              </a:rPr>
            </a:b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Yield point for limit analysis:	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70.83 </a:t>
            </a:r>
            <a:r>
              <a:rPr lang="en-US" dirty="0" err="1" smtClean="0">
                <a:latin typeface="Cambria" charset="0"/>
                <a:ea typeface="Cambria" charset="0"/>
                <a:cs typeface="Cambria" charset="0"/>
              </a:rPr>
              <a:t>Mpa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 (= 0.85 · Sm)</a:t>
            </a:r>
          </a:p>
          <a:p>
            <a:pPr marL="0" indent="0">
              <a:buNone/>
            </a:pP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		</a:t>
            </a:r>
          </a:p>
          <a:p>
            <a:pPr marL="0" indent="0">
              <a:buNone/>
            </a:pPr>
            <a:endParaRPr lang="en-US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678" y="98814"/>
            <a:ext cx="8424672" cy="509994"/>
          </a:xfrm>
        </p:spPr>
        <p:txBody>
          <a:bodyPr>
            <a:noAutofit/>
          </a:bodyPr>
          <a:lstStyle/>
          <a:p>
            <a:r>
              <a:rPr lang="en-US" sz="2800" b="0" dirty="0" smtClean="0">
                <a:latin typeface="Cambria" charset="0"/>
                <a:ea typeface="Cambria" charset="0"/>
                <a:cs typeface="Cambria" charset="0"/>
              </a:rPr>
              <a:t>Material Properties</a:t>
            </a:r>
            <a:endParaRPr lang="en-US" sz="2800" b="0" dirty="0"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671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65" y="980728"/>
            <a:ext cx="7529323" cy="487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Loads</a:t>
            </a:r>
            <a:endParaRPr lang="en-US" dirty="0"/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 txBox="1">
            <a:spLocks/>
          </p:cNvSpPr>
          <p:nvPr/>
        </p:nvSpPr>
        <p:spPr>
          <a:xfrm>
            <a:off x="1331640" y="5492768"/>
            <a:ext cx="2736304" cy="2549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smtClean="0"/>
              <a:t>B: symmetry conditions for ½ model</a:t>
            </a:r>
            <a:endParaRPr lang="en-US" sz="1200" b="0" dirty="0"/>
          </a:p>
        </p:txBody>
      </p:sp>
      <p:cxnSp>
        <p:nvCxnSpPr>
          <p:cNvPr id="12" name="Gerade Verbindung 11"/>
          <p:cNvCxnSpPr/>
          <p:nvPr/>
        </p:nvCxnSpPr>
        <p:spPr>
          <a:xfrm flipV="1">
            <a:off x="3095836" y="5157193"/>
            <a:ext cx="756084" cy="335575"/>
          </a:xfrm>
          <a:prstGeom prst="line">
            <a:avLst/>
          </a:prstGeom>
          <a:ln w="12700">
            <a:solidFill>
              <a:schemeClr val="accent1"/>
            </a:solidFill>
            <a:tailEnd type="triangle"/>
          </a:ln>
          <a:effectLst>
            <a:glow rad="254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 txBox="1">
            <a:spLocks/>
          </p:cNvSpPr>
          <p:nvPr/>
        </p:nvSpPr>
        <p:spPr>
          <a:xfrm>
            <a:off x="1331640" y="5853622"/>
            <a:ext cx="3528392" cy="2549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smtClean="0">
                <a:solidFill>
                  <a:srgbClr val="FFC000"/>
                </a:solidFill>
              </a:rPr>
              <a:t>C / D: only used to numerically fix the model</a:t>
            </a:r>
            <a:endParaRPr lang="en-US" sz="1200" b="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3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8424672" cy="509994"/>
          </a:xfrm>
        </p:spPr>
        <p:txBody>
          <a:bodyPr>
            <a:noAutofit/>
          </a:bodyPr>
          <a:lstStyle/>
          <a:p>
            <a:r>
              <a:rPr lang="en-US" sz="2800" b="0" dirty="0" smtClean="0">
                <a:latin typeface="Cambria" charset="0"/>
                <a:ea typeface="Cambria" charset="0"/>
                <a:cs typeface="Cambria" charset="0"/>
              </a:rPr>
              <a:t>Results - deformations</a:t>
            </a:r>
            <a:endParaRPr lang="en-US" sz="2800" b="0" dirty="0">
              <a:latin typeface="Cambria" charset="0"/>
              <a:ea typeface="Cambria" charset="0"/>
              <a:cs typeface="Cambria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3600000"/>
            <a:ext cx="4140000" cy="239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260000"/>
            <a:ext cx="4140000" cy="239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1260000"/>
            <a:ext cx="4140000" cy="239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3600000"/>
            <a:ext cx="4140000" cy="239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68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8424672" cy="509994"/>
          </a:xfrm>
        </p:spPr>
        <p:txBody>
          <a:bodyPr>
            <a:noAutofit/>
          </a:bodyPr>
          <a:lstStyle/>
          <a:p>
            <a:r>
              <a:rPr lang="en-US" sz="2800" b="0" dirty="0" smtClean="0">
                <a:latin typeface="Cambria" charset="0"/>
                <a:ea typeface="Cambria" charset="0"/>
                <a:cs typeface="Cambria" charset="0"/>
              </a:rPr>
              <a:t>Results – elastic stresses</a:t>
            </a:r>
            <a:endParaRPr lang="en-US" sz="2800" b="0" dirty="0">
              <a:latin typeface="Cambria" charset="0"/>
              <a:ea typeface="Cambria" charset="0"/>
              <a:cs typeface="Cambria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3600000"/>
            <a:ext cx="4140000" cy="239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260000"/>
            <a:ext cx="4140000" cy="239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1260000"/>
            <a:ext cx="4140000" cy="239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3600000"/>
            <a:ext cx="4140000" cy="239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632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8424672" cy="509994"/>
          </a:xfrm>
        </p:spPr>
        <p:txBody>
          <a:bodyPr>
            <a:noAutofit/>
          </a:bodyPr>
          <a:lstStyle/>
          <a:p>
            <a:r>
              <a:rPr lang="en-US" sz="2800" b="0" dirty="0" smtClean="0">
                <a:latin typeface="Cambria" charset="0"/>
                <a:ea typeface="Cambria" charset="0"/>
                <a:cs typeface="Cambria" charset="0"/>
              </a:rPr>
              <a:t>Results – elastic stresses (details)</a:t>
            </a:r>
            <a:endParaRPr lang="en-US" sz="2800" b="0" dirty="0">
              <a:latin typeface="Cambria" charset="0"/>
              <a:ea typeface="Cambria" charset="0"/>
              <a:cs typeface="Cambria" charset="0"/>
            </a:endParaRPr>
          </a:p>
        </p:txBody>
      </p:sp>
      <p:grpSp>
        <p:nvGrpSpPr>
          <p:cNvPr id="4" name="Gruppieren 3"/>
          <p:cNvGrpSpPr>
            <a:grpSpLocks noChangeAspect="1"/>
          </p:cNvGrpSpPr>
          <p:nvPr/>
        </p:nvGrpSpPr>
        <p:grpSpPr>
          <a:xfrm>
            <a:off x="4680000" y="3599999"/>
            <a:ext cx="4140000" cy="2392656"/>
            <a:chOff x="4932040" y="3717032"/>
            <a:chExt cx="3960000" cy="2288627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3717032"/>
              <a:ext cx="3960000" cy="2288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57" t="9435"/>
            <a:stretch/>
          </p:blipFill>
          <p:spPr bwMode="auto">
            <a:xfrm>
              <a:off x="5461000" y="3933056"/>
              <a:ext cx="3431039" cy="2072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uppieren 4"/>
          <p:cNvGrpSpPr>
            <a:grpSpLocks noChangeAspect="1"/>
          </p:cNvGrpSpPr>
          <p:nvPr/>
        </p:nvGrpSpPr>
        <p:grpSpPr>
          <a:xfrm>
            <a:off x="360000" y="1260000"/>
            <a:ext cx="4140000" cy="2392551"/>
            <a:chOff x="0" y="1277919"/>
            <a:chExt cx="3960000" cy="2288527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77919"/>
              <a:ext cx="3960000" cy="2288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2" t="8457"/>
            <a:stretch/>
          </p:blipFill>
          <p:spPr bwMode="auto">
            <a:xfrm>
              <a:off x="567558" y="1471448"/>
              <a:ext cx="3392441" cy="2094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uppieren 5"/>
          <p:cNvGrpSpPr>
            <a:grpSpLocks noChangeAspect="1"/>
          </p:cNvGrpSpPr>
          <p:nvPr/>
        </p:nvGrpSpPr>
        <p:grpSpPr>
          <a:xfrm>
            <a:off x="4680000" y="1260000"/>
            <a:ext cx="4140000" cy="2392551"/>
            <a:chOff x="5184000" y="0"/>
            <a:chExt cx="3960000" cy="2288527"/>
          </a:xfrm>
        </p:grpSpPr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4000" y="0"/>
              <a:ext cx="3960000" cy="2288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5" t="9267"/>
            <a:stretch/>
          </p:blipFill>
          <p:spPr bwMode="auto">
            <a:xfrm>
              <a:off x="5717628" y="212075"/>
              <a:ext cx="3426372" cy="2076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uppieren 6"/>
          <p:cNvGrpSpPr>
            <a:grpSpLocks noChangeAspect="1"/>
          </p:cNvGrpSpPr>
          <p:nvPr/>
        </p:nvGrpSpPr>
        <p:grpSpPr>
          <a:xfrm>
            <a:off x="360000" y="3600000"/>
            <a:ext cx="4140000" cy="2392551"/>
            <a:chOff x="395536" y="3933056"/>
            <a:chExt cx="3960000" cy="2288527"/>
          </a:xfrm>
        </p:grpSpPr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933056"/>
              <a:ext cx="3960000" cy="2288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82" t="7550"/>
            <a:stretch/>
          </p:blipFill>
          <p:spPr bwMode="auto">
            <a:xfrm>
              <a:off x="941294" y="4105835"/>
              <a:ext cx="3414242" cy="2115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503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Outline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T-REX instrument overview</a:t>
            </a:r>
          </a:p>
          <a:p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Requirements for Detectors</a:t>
            </a:r>
            <a:endParaRPr lang="en-US" dirty="0" smtClean="0">
              <a:latin typeface="Cambria" charset="0"/>
              <a:ea typeface="Cambria" charset="0"/>
              <a:cs typeface="Cambria" charset="0"/>
            </a:endParaRPr>
          </a:p>
          <a:p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Vacuum tank design status</a:t>
            </a:r>
          </a:p>
          <a:p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Detectors vacuum/mechanical integration</a:t>
            </a:r>
            <a:endParaRPr lang="en-US" dirty="0" smtClean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12.02.18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8424672" cy="509994"/>
          </a:xfrm>
        </p:spPr>
        <p:txBody>
          <a:bodyPr>
            <a:noAutofit/>
          </a:bodyPr>
          <a:lstStyle/>
          <a:p>
            <a:r>
              <a:rPr lang="en-US" sz="2800" b="0" dirty="0" smtClean="0">
                <a:latin typeface="Cambria" charset="0"/>
                <a:ea typeface="Cambria" charset="0"/>
                <a:cs typeface="Cambria" charset="0"/>
              </a:rPr>
              <a:t>Results – plastic strains for limit analysis with R</a:t>
            </a:r>
            <a:r>
              <a:rPr lang="en-US" sz="2800" b="0" baseline="-25000" dirty="0" smtClean="0">
                <a:latin typeface="Cambria" charset="0"/>
                <a:ea typeface="Cambria" charset="0"/>
                <a:cs typeface="Cambria" charset="0"/>
              </a:rPr>
              <a:t>L</a:t>
            </a:r>
            <a:r>
              <a:rPr lang="en-US" sz="2800" b="0" dirty="0" smtClean="0">
                <a:latin typeface="Cambria" charset="0"/>
                <a:ea typeface="Cambria" charset="0"/>
                <a:cs typeface="Cambria" charset="0"/>
              </a:rPr>
              <a:t>=70.83 MPa</a:t>
            </a:r>
            <a:endParaRPr lang="en-US" sz="2800" b="0" dirty="0">
              <a:latin typeface="Cambria" charset="0"/>
              <a:ea typeface="Cambria" charset="0"/>
              <a:cs typeface="Cambria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3600000"/>
            <a:ext cx="4140000" cy="239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260000"/>
            <a:ext cx="4140000" cy="239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1260000"/>
            <a:ext cx="4140000" cy="239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3600000"/>
            <a:ext cx="4140000" cy="239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884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1260000"/>
            <a:ext cx="4140000" cy="239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1260000"/>
            <a:ext cx="4140000" cy="239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-4871"/>
            <a:ext cx="8424672" cy="509994"/>
          </a:xfrm>
        </p:spPr>
        <p:txBody>
          <a:bodyPr>
            <a:noAutofit/>
          </a:bodyPr>
          <a:lstStyle/>
          <a:p>
            <a:r>
              <a:rPr lang="en-US" sz="2800" b="0" dirty="0" smtClean="0">
                <a:latin typeface="Cambria" charset="0"/>
                <a:ea typeface="Cambria" charset="0"/>
                <a:cs typeface="Cambria" charset="0"/>
              </a:rPr>
              <a:t>Neighboring </a:t>
            </a:r>
            <a:r>
              <a:rPr lang="en-US" sz="2800" b="0" dirty="0" smtClean="0">
                <a:latin typeface="Cambria" charset="0"/>
                <a:ea typeface="Cambria" charset="0"/>
                <a:cs typeface="Cambria" charset="0"/>
              </a:rPr>
              <a:t>boxes – 1mm gap</a:t>
            </a:r>
            <a:endParaRPr lang="en-US" sz="2800" b="0" dirty="0">
              <a:latin typeface="Cambria" charset="0"/>
              <a:ea typeface="Cambria" charset="0"/>
              <a:cs typeface="Cambria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260000"/>
            <a:ext cx="4140000" cy="239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 txBox="1">
            <a:spLocks/>
          </p:cNvSpPr>
          <p:nvPr/>
        </p:nvSpPr>
        <p:spPr>
          <a:xfrm>
            <a:off x="3275856" y="3345003"/>
            <a:ext cx="1404144" cy="2549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dirty="0" smtClean="0"/>
              <a:t>0.5mm – closed gap</a:t>
            </a:r>
            <a:endParaRPr lang="en-US" sz="1200" b="0" dirty="0"/>
          </a:p>
        </p:txBody>
      </p:sp>
      <p:cxnSp>
        <p:nvCxnSpPr>
          <p:cNvPr id="12" name="Gerade Verbindung 11"/>
          <p:cNvCxnSpPr/>
          <p:nvPr/>
        </p:nvCxnSpPr>
        <p:spPr>
          <a:xfrm flipH="1" flipV="1">
            <a:off x="2340000" y="2780929"/>
            <a:ext cx="935856" cy="648071"/>
          </a:xfrm>
          <a:prstGeom prst="line">
            <a:avLst/>
          </a:prstGeom>
          <a:ln w="12700">
            <a:solidFill>
              <a:schemeClr val="accent1"/>
            </a:solidFill>
            <a:tailEnd type="triangle"/>
          </a:ln>
          <a:effectLst>
            <a:glow rad="254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 txBox="1">
            <a:spLocks/>
          </p:cNvSpPr>
          <p:nvPr/>
        </p:nvSpPr>
        <p:spPr>
          <a:xfrm>
            <a:off x="395536" y="1257083"/>
            <a:ext cx="2880320" cy="254997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smtClean="0"/>
              <a:t>Deformations, mm</a:t>
            </a:r>
            <a:endParaRPr lang="en-US" sz="1200" b="0" dirty="0"/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 txBox="1">
            <a:spLocks/>
          </p:cNvSpPr>
          <p:nvPr/>
        </p:nvSpPr>
        <p:spPr>
          <a:xfrm>
            <a:off x="4743312" y="1257083"/>
            <a:ext cx="2853024" cy="254997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smtClean="0"/>
              <a:t>Contact pressure, MPa</a:t>
            </a:r>
            <a:endParaRPr lang="en-US" sz="1200" b="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3600000"/>
            <a:ext cx="4140000" cy="239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3600000"/>
            <a:ext cx="4140000" cy="239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 txBox="1">
            <a:spLocks/>
          </p:cNvSpPr>
          <p:nvPr/>
        </p:nvSpPr>
        <p:spPr>
          <a:xfrm>
            <a:off x="395536" y="3600000"/>
            <a:ext cx="2880320" cy="254997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smtClean="0"/>
              <a:t>Elastic stresses, MPa</a:t>
            </a:r>
            <a:endParaRPr lang="en-US" sz="1200" b="0" dirty="0"/>
          </a:p>
        </p:txBody>
      </p:sp>
      <p:sp>
        <p:nvSpPr>
          <p:cNvPr id="25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 txBox="1">
            <a:spLocks/>
          </p:cNvSpPr>
          <p:nvPr/>
        </p:nvSpPr>
        <p:spPr>
          <a:xfrm>
            <a:off x="4743312" y="3600000"/>
            <a:ext cx="2853024" cy="254997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smtClean="0"/>
              <a:t>Plastic strain (limit analysis), mm/mm</a:t>
            </a:r>
            <a:endParaRPr lang="en-US" sz="1200" b="0" dirty="0"/>
          </a:p>
        </p:txBody>
      </p:sp>
      <p:sp>
        <p:nvSpPr>
          <p:cNvPr id="26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 txBox="1">
            <a:spLocks/>
          </p:cNvSpPr>
          <p:nvPr/>
        </p:nvSpPr>
        <p:spPr>
          <a:xfrm>
            <a:off x="7452320" y="1196752"/>
            <a:ext cx="882424" cy="254997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dirty="0" smtClean="0"/>
              <a:t>symmetry</a:t>
            </a:r>
            <a:endParaRPr lang="en-US" sz="1200" b="0" dirty="0"/>
          </a:p>
        </p:txBody>
      </p:sp>
      <p:grpSp>
        <p:nvGrpSpPr>
          <p:cNvPr id="34" name="Gruppieren 33"/>
          <p:cNvGrpSpPr/>
          <p:nvPr/>
        </p:nvGrpSpPr>
        <p:grpSpPr>
          <a:xfrm rot="20663346">
            <a:off x="8495172" y="2929117"/>
            <a:ext cx="115367" cy="231240"/>
            <a:chOff x="8782816" y="2747111"/>
            <a:chExt cx="215552" cy="432048"/>
          </a:xfrm>
        </p:grpSpPr>
        <p:sp>
          <p:nvSpPr>
            <p:cNvPr id="21" name="Gleichschenkliges Dreieck 20"/>
            <p:cNvSpPr/>
            <p:nvPr/>
          </p:nvSpPr>
          <p:spPr>
            <a:xfrm>
              <a:off x="8782816" y="2747111"/>
              <a:ext cx="215552" cy="216024"/>
            </a:xfrm>
            <a:prstGeom prst="triangle">
              <a:avLst/>
            </a:prstGeom>
            <a:noFill/>
            <a:ln>
              <a:solidFill>
                <a:srgbClr val="023D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 smtClean="0"/>
            </a:p>
          </p:txBody>
        </p:sp>
        <p:sp>
          <p:nvSpPr>
            <p:cNvPr id="22" name="Ellipse 21"/>
            <p:cNvSpPr/>
            <p:nvPr/>
          </p:nvSpPr>
          <p:spPr>
            <a:xfrm>
              <a:off x="8782816" y="2963135"/>
              <a:ext cx="72008" cy="72008"/>
            </a:xfrm>
            <a:prstGeom prst="ellipse">
              <a:avLst/>
            </a:prstGeom>
            <a:noFill/>
            <a:ln>
              <a:solidFill>
                <a:srgbClr val="023D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 smtClean="0"/>
            </a:p>
          </p:txBody>
        </p:sp>
        <p:sp>
          <p:nvSpPr>
            <p:cNvPr id="37" name="Ellipse 36"/>
            <p:cNvSpPr/>
            <p:nvPr/>
          </p:nvSpPr>
          <p:spPr>
            <a:xfrm>
              <a:off x="8854588" y="2963135"/>
              <a:ext cx="72008" cy="72008"/>
            </a:xfrm>
            <a:prstGeom prst="ellipse">
              <a:avLst/>
            </a:prstGeom>
            <a:noFill/>
            <a:ln>
              <a:solidFill>
                <a:srgbClr val="023D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 smtClean="0"/>
            </a:p>
          </p:txBody>
        </p:sp>
        <p:sp>
          <p:nvSpPr>
            <p:cNvPr id="38" name="Ellipse 37"/>
            <p:cNvSpPr/>
            <p:nvPr/>
          </p:nvSpPr>
          <p:spPr>
            <a:xfrm>
              <a:off x="8926360" y="2963135"/>
              <a:ext cx="72008" cy="72008"/>
            </a:xfrm>
            <a:prstGeom prst="ellipse">
              <a:avLst/>
            </a:prstGeom>
            <a:noFill/>
            <a:ln>
              <a:solidFill>
                <a:srgbClr val="023D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 smtClean="0"/>
            </a:p>
          </p:txBody>
        </p:sp>
        <p:cxnSp>
          <p:nvCxnSpPr>
            <p:cNvPr id="28" name="Gerade Verbindung 27"/>
            <p:cNvCxnSpPr/>
            <p:nvPr/>
          </p:nvCxnSpPr>
          <p:spPr>
            <a:xfrm>
              <a:off x="8782816" y="3035143"/>
              <a:ext cx="215552" cy="0"/>
            </a:xfrm>
            <a:prstGeom prst="line">
              <a:avLst/>
            </a:prstGeom>
            <a:ln w="12700">
              <a:solidFill>
                <a:srgbClr val="023D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hteck 28"/>
            <p:cNvSpPr/>
            <p:nvPr/>
          </p:nvSpPr>
          <p:spPr>
            <a:xfrm>
              <a:off x="8782816" y="3035143"/>
              <a:ext cx="215552" cy="144016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 smtClean="0"/>
            </a:p>
          </p:txBody>
        </p:sp>
      </p:grpSp>
      <p:cxnSp>
        <p:nvCxnSpPr>
          <p:cNvPr id="27" name="Gerade Verbindung 26"/>
          <p:cNvCxnSpPr/>
          <p:nvPr/>
        </p:nvCxnSpPr>
        <p:spPr>
          <a:xfrm>
            <a:off x="8244408" y="1384581"/>
            <a:ext cx="288032" cy="388235"/>
          </a:xfrm>
          <a:prstGeom prst="line">
            <a:avLst/>
          </a:prstGeom>
          <a:ln w="12700">
            <a:solidFill>
              <a:schemeClr val="accent1"/>
            </a:solidFill>
            <a:tailEnd type="triangle"/>
          </a:ln>
          <a:effectLst>
            <a:glow rad="254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>
            <a:stCxn id="26" idx="1"/>
          </p:cNvCxnSpPr>
          <p:nvPr/>
        </p:nvCxnSpPr>
        <p:spPr>
          <a:xfrm flipH="1">
            <a:off x="5280778" y="1324251"/>
            <a:ext cx="2171542" cy="736597"/>
          </a:xfrm>
          <a:prstGeom prst="line">
            <a:avLst/>
          </a:prstGeom>
          <a:ln w="12700">
            <a:solidFill>
              <a:schemeClr val="accent1"/>
            </a:solidFill>
            <a:tailEnd type="triangle"/>
          </a:ln>
          <a:effectLst>
            <a:glow rad="254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uppieren 56"/>
          <p:cNvGrpSpPr/>
          <p:nvPr/>
        </p:nvGrpSpPr>
        <p:grpSpPr>
          <a:xfrm>
            <a:off x="4983953" y="3379980"/>
            <a:ext cx="110146" cy="220774"/>
            <a:chOff x="8782816" y="2747111"/>
            <a:chExt cx="215552" cy="432048"/>
          </a:xfrm>
        </p:grpSpPr>
        <p:sp>
          <p:nvSpPr>
            <p:cNvPr id="58" name="Gleichschenkliges Dreieck 57"/>
            <p:cNvSpPr/>
            <p:nvPr/>
          </p:nvSpPr>
          <p:spPr>
            <a:xfrm>
              <a:off x="8782816" y="2747111"/>
              <a:ext cx="215552" cy="216024"/>
            </a:xfrm>
            <a:prstGeom prst="triangle">
              <a:avLst/>
            </a:prstGeom>
            <a:noFill/>
            <a:ln>
              <a:solidFill>
                <a:srgbClr val="023D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 smtClean="0"/>
            </a:p>
          </p:txBody>
        </p:sp>
        <p:sp>
          <p:nvSpPr>
            <p:cNvPr id="59" name="Ellipse 58"/>
            <p:cNvSpPr/>
            <p:nvPr/>
          </p:nvSpPr>
          <p:spPr>
            <a:xfrm>
              <a:off x="8782816" y="2963135"/>
              <a:ext cx="72008" cy="72008"/>
            </a:xfrm>
            <a:prstGeom prst="ellipse">
              <a:avLst/>
            </a:prstGeom>
            <a:noFill/>
            <a:ln>
              <a:solidFill>
                <a:srgbClr val="023D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 smtClean="0"/>
            </a:p>
          </p:txBody>
        </p:sp>
        <p:sp>
          <p:nvSpPr>
            <p:cNvPr id="60" name="Ellipse 59"/>
            <p:cNvSpPr/>
            <p:nvPr/>
          </p:nvSpPr>
          <p:spPr>
            <a:xfrm>
              <a:off x="8854588" y="2963135"/>
              <a:ext cx="72008" cy="72008"/>
            </a:xfrm>
            <a:prstGeom prst="ellipse">
              <a:avLst/>
            </a:prstGeom>
            <a:noFill/>
            <a:ln>
              <a:solidFill>
                <a:srgbClr val="023D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 smtClean="0"/>
            </a:p>
          </p:txBody>
        </p:sp>
        <p:sp>
          <p:nvSpPr>
            <p:cNvPr id="61" name="Ellipse 60"/>
            <p:cNvSpPr/>
            <p:nvPr/>
          </p:nvSpPr>
          <p:spPr>
            <a:xfrm>
              <a:off x="8926360" y="2963135"/>
              <a:ext cx="72008" cy="72008"/>
            </a:xfrm>
            <a:prstGeom prst="ellipse">
              <a:avLst/>
            </a:prstGeom>
            <a:noFill/>
            <a:ln>
              <a:solidFill>
                <a:srgbClr val="023D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 smtClean="0"/>
            </a:p>
          </p:txBody>
        </p:sp>
        <p:cxnSp>
          <p:nvCxnSpPr>
            <p:cNvPr id="62" name="Gerade Verbindung 61"/>
            <p:cNvCxnSpPr/>
            <p:nvPr/>
          </p:nvCxnSpPr>
          <p:spPr>
            <a:xfrm>
              <a:off x="8782816" y="3035143"/>
              <a:ext cx="215552" cy="0"/>
            </a:xfrm>
            <a:prstGeom prst="line">
              <a:avLst/>
            </a:prstGeom>
            <a:ln w="12700">
              <a:solidFill>
                <a:srgbClr val="023D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hteck 62"/>
            <p:cNvSpPr/>
            <p:nvPr/>
          </p:nvSpPr>
          <p:spPr>
            <a:xfrm>
              <a:off x="8782816" y="3035143"/>
              <a:ext cx="215552" cy="144016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73033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38209"/>
            <a:ext cx="78867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Mechanical Integration of </a:t>
            </a:r>
            <a:r>
              <a:rPr lang="en-US" sz="280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the boxes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7" descr="Junctionbox 0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0" t="1" r="29886" b="861"/>
          <a:stretch/>
        </p:blipFill>
        <p:spPr>
          <a:xfrm>
            <a:off x="458085" y="1205653"/>
            <a:ext cx="2912435" cy="39907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8650" y="1448283"/>
            <a:ext cx="8897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Cambria" panose="02040503050406030204" pitchFamily="18" charset="0"/>
              </a:rPr>
              <a:t>TOPAS </a:t>
            </a:r>
          </a:p>
          <a:p>
            <a:r>
              <a:rPr lang="de-DE" dirty="0" smtClean="0">
                <a:solidFill>
                  <a:schemeClr val="bg1"/>
                </a:solidFill>
                <a:latin typeface="Cambria" panose="02040503050406030204" pitchFamily="18" charset="0"/>
              </a:rPr>
              <a:t>Design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12.02.18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807" y="1845768"/>
            <a:ext cx="5185212" cy="388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3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baltate_ILL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987398"/>
            <a:ext cx="2415576" cy="38573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4711385"/>
            <a:ext cx="2414721" cy="144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ja806144a.pd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70" t="60069" r="6992" b="26101"/>
          <a:stretch/>
        </p:blipFill>
        <p:spPr>
          <a:xfrm>
            <a:off x="4722279" y="2749873"/>
            <a:ext cx="4108800" cy="18362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43534" y="1187585"/>
            <a:ext cx="20883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" charset="0"/>
                <a:ea typeface="Cambria" charset="0"/>
                <a:cs typeface="Cambria" charset="0"/>
              </a:rPr>
              <a:t>small energy gaps, excitations in the parent compounds of high T</a:t>
            </a:r>
            <a:r>
              <a:rPr lang="en-GB" baseline="-25000" dirty="0">
                <a:latin typeface="Cambria" charset="0"/>
                <a:ea typeface="Cambria" charset="0"/>
                <a:cs typeface="Cambria" charset="0"/>
              </a:rPr>
              <a:t>c</a:t>
            </a:r>
            <a:r>
              <a:rPr lang="en-GB" dirty="0">
                <a:latin typeface="Cambria" charset="0"/>
                <a:ea typeface="Cambria" charset="0"/>
                <a:cs typeface="Cambria" charset="0"/>
              </a:rPr>
              <a:t> SC,</a:t>
            </a:r>
          </a:p>
          <a:p>
            <a:r>
              <a:rPr lang="en-GB" dirty="0">
                <a:latin typeface="Cambria" charset="0"/>
                <a:ea typeface="Cambria" charset="0"/>
                <a:cs typeface="Cambria" charset="0"/>
              </a:rPr>
              <a:t>excitations into the Stoner continuum.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28041" y="1264590"/>
            <a:ext cx="3612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Cambria" charset="0"/>
                <a:ea typeface="Cambria" charset="0"/>
                <a:cs typeface="Cambria" charset="0"/>
              </a:rPr>
              <a:t>Conductivity is governed by coupling mechanism between between phonons and ion diffusion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58210" y="5032802"/>
            <a:ext cx="2541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charset="0"/>
                <a:ea typeface="Cambria" charset="0"/>
                <a:cs typeface="Cambria" charset="0"/>
              </a:rPr>
              <a:t>QENS: </a:t>
            </a:r>
            <a:r>
              <a:rPr lang="en-US" dirty="0" err="1">
                <a:latin typeface="Cambria" charset="0"/>
                <a:ea typeface="Cambria" charset="0"/>
                <a:cs typeface="Cambria" charset="0"/>
              </a:rPr>
              <a:t>ps</a:t>
            </a:r>
            <a:r>
              <a:rPr lang="en-US" dirty="0">
                <a:latin typeface="Cambria" charset="0"/>
                <a:ea typeface="Cambria" charset="0"/>
                <a:cs typeface="Cambria" charset="0"/>
              </a:rPr>
              <a:t> to ns dynamics governs biological functionality</a:t>
            </a:r>
          </a:p>
        </p:txBody>
      </p:sp>
      <p:sp>
        <p:nvSpPr>
          <p:cNvPr id="12" name="Textplatzhalter 1"/>
          <p:cNvSpPr txBox="1">
            <a:spLocks/>
          </p:cNvSpPr>
          <p:nvPr/>
        </p:nvSpPr>
        <p:spPr>
          <a:xfrm>
            <a:off x="152400" y="81261"/>
            <a:ext cx="6827520" cy="4076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altLang="de-DE" sz="3300" smtClean="0">
                <a:solidFill>
                  <a:schemeClr val="accent5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T-REX: INS for a broad community</a:t>
            </a:r>
            <a:endParaRPr lang="en-US" altLang="de-DE" sz="3300" dirty="0">
              <a:solidFill>
                <a:schemeClr val="accent5">
                  <a:lumMod val="75000"/>
                </a:schemeClr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12.02.18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4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15000" y="3703859"/>
            <a:ext cx="3505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 smtClean="0">
                <a:latin typeface="Cambria" charset="0"/>
                <a:ea typeface="Cambria" charset="0"/>
                <a:cs typeface="Cambria" charset="0"/>
              </a:rPr>
              <a:t>Bispectral:</a:t>
            </a:r>
          </a:p>
          <a:p>
            <a:pPr lvl="1" algn="l"/>
            <a:r>
              <a:rPr lang="de-DE" dirty="0" smtClean="0">
                <a:latin typeface="Cambria" charset="0"/>
                <a:ea typeface="Cambria" charset="0"/>
                <a:cs typeface="Cambria" charset="0"/>
              </a:rPr>
              <a:t>Neutron guide </a:t>
            </a:r>
            <a:r>
              <a:rPr lang="de-DE" dirty="0" err="1" smtClean="0">
                <a:latin typeface="Cambria" charset="0"/>
                <a:ea typeface="Cambria" charset="0"/>
                <a:cs typeface="Cambria" charset="0"/>
              </a:rPr>
              <a:t>optimised</a:t>
            </a:r>
            <a:r>
              <a:rPr lang="de-DE" dirty="0" smtClean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de-DE" dirty="0" err="1" smtClean="0">
                <a:latin typeface="Cambria" charset="0"/>
                <a:ea typeface="Cambria" charset="0"/>
                <a:cs typeface="Cambria" charset="0"/>
              </a:rPr>
              <a:t>for</a:t>
            </a:r>
            <a:r>
              <a:rPr lang="de-DE" dirty="0">
                <a:latin typeface="Cambria" charset="0"/>
                <a:ea typeface="Cambria" charset="0"/>
                <a:cs typeface="Cambria" charset="0"/>
              </a:rPr>
              <a:t> </a:t>
            </a:r>
            <a:endParaRPr lang="de-DE" dirty="0" smtClean="0">
              <a:latin typeface="Cambria" charset="0"/>
              <a:ea typeface="Cambria" charset="0"/>
              <a:cs typeface="Cambria" charset="0"/>
            </a:endParaRPr>
          </a:p>
          <a:p>
            <a:pPr lvl="1" algn="l"/>
            <a:r>
              <a:rPr lang="de-DE" dirty="0" smtClean="0">
                <a:latin typeface="Cambria" charset="0"/>
                <a:ea typeface="Cambria" charset="0"/>
                <a:cs typeface="Cambria" charset="0"/>
              </a:rPr>
              <a:t>thermal </a:t>
            </a:r>
          </a:p>
          <a:p>
            <a:pPr lvl="1" algn="l"/>
            <a:r>
              <a:rPr lang="de-DE" dirty="0" err="1" smtClean="0">
                <a:latin typeface="Cambria" charset="0"/>
                <a:ea typeface="Cambria" charset="0"/>
                <a:cs typeface="Cambria" charset="0"/>
              </a:rPr>
              <a:t>Cold</a:t>
            </a:r>
            <a:r>
              <a:rPr lang="de-DE" dirty="0" smtClean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de-DE" dirty="0">
                <a:latin typeface="Cambria" charset="0"/>
                <a:ea typeface="Cambria" charset="0"/>
                <a:cs typeface="Cambria" charset="0"/>
              </a:rPr>
              <a:t>extraction does not </a:t>
            </a:r>
            <a:endParaRPr lang="de-DE" dirty="0" smtClean="0">
              <a:latin typeface="Cambria" charset="0"/>
              <a:ea typeface="Cambria" charset="0"/>
              <a:cs typeface="Cambria" charset="0"/>
            </a:endParaRPr>
          </a:p>
          <a:p>
            <a:pPr lvl="1" algn="l"/>
            <a:r>
              <a:rPr lang="de-DE" dirty="0" err="1" smtClean="0">
                <a:latin typeface="Cambria" charset="0"/>
                <a:ea typeface="Cambria" charset="0"/>
                <a:cs typeface="Cambria" charset="0"/>
              </a:rPr>
              <a:t>compromise</a:t>
            </a:r>
            <a:r>
              <a:rPr lang="de-DE" dirty="0" smtClean="0">
                <a:latin typeface="Cambria" charset="0"/>
                <a:ea typeface="Cambria" charset="0"/>
                <a:cs typeface="Cambria" charset="0"/>
              </a:rPr>
              <a:t> thermal</a:t>
            </a:r>
          </a:p>
          <a:p>
            <a:pPr algn="l"/>
            <a:endParaRPr lang="de-DE" sz="600" dirty="0">
              <a:latin typeface="Cambria" charset="0"/>
              <a:ea typeface="Cambria" charset="0"/>
              <a:cs typeface="Cambria" charset="0"/>
            </a:endParaRPr>
          </a:p>
          <a:p>
            <a:pPr algn="l"/>
            <a:r>
              <a:rPr lang="de-DE" dirty="0" smtClean="0">
                <a:latin typeface="Cambria" charset="0"/>
                <a:ea typeface="Cambria" charset="0"/>
                <a:cs typeface="Cambria" charset="0"/>
              </a:rPr>
              <a:t>Chopper cascade: </a:t>
            </a:r>
          </a:p>
          <a:p>
            <a:pPr lvl="1" algn="l"/>
            <a:r>
              <a:rPr lang="de-DE" dirty="0" smtClean="0">
                <a:latin typeface="Cambria" charset="0"/>
                <a:ea typeface="Cambria" charset="0"/>
                <a:cs typeface="Cambria" charset="0"/>
              </a:rPr>
              <a:t>Flexible configuration</a:t>
            </a:r>
          </a:p>
          <a:p>
            <a:pPr lvl="1" algn="l"/>
            <a:r>
              <a:rPr lang="de-DE" dirty="0" smtClean="0">
                <a:latin typeface="Cambria" charset="0"/>
                <a:ea typeface="Cambria" charset="0"/>
                <a:cs typeface="Cambria" charset="0"/>
              </a:rPr>
              <a:t>Resolution </a:t>
            </a:r>
            <a:r>
              <a:rPr lang="de-DE" dirty="0" smtClean="0">
                <a:latin typeface="Cambria" charset="0"/>
                <a:ea typeface="Cambria" charset="0"/>
                <a:cs typeface="Cambria" charset="0"/>
                <a:sym typeface="Wingdings" panose="05000000000000000000" pitchFamily="2" charset="2"/>
              </a:rPr>
              <a:t> flux</a:t>
            </a:r>
          </a:p>
          <a:p>
            <a:pPr lvl="1" algn="l"/>
            <a:r>
              <a:rPr lang="de-DE" dirty="0" smtClean="0">
                <a:latin typeface="Cambria" charset="0"/>
                <a:ea typeface="Cambria" charset="0"/>
                <a:cs typeface="Cambria" charset="0"/>
                <a:sym typeface="Wingdings" panose="05000000000000000000" pitchFamily="2" charset="2"/>
              </a:rPr>
              <a:t>&lt; 24 RRM </a:t>
            </a:r>
            <a:r>
              <a:rPr lang="de-DE" dirty="0" err="1" smtClean="0">
                <a:latin typeface="Cambria" charset="0"/>
                <a:ea typeface="Cambria" charset="0"/>
                <a:cs typeface="Cambria" charset="0"/>
                <a:sym typeface="Wingdings" panose="05000000000000000000" pitchFamily="2" charset="2"/>
              </a:rPr>
              <a:t>pulses</a:t>
            </a:r>
            <a:endParaRPr lang="de-DE" dirty="0" smtClean="0">
              <a:latin typeface="Cambria" charset="0"/>
              <a:ea typeface="Cambria" charset="0"/>
              <a:cs typeface="Cambri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1372" y="696573"/>
            <a:ext cx="3291115" cy="28680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55097" y="605165"/>
            <a:ext cx="26714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500" dirty="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  <a:p>
            <a:r>
              <a:rPr lang="de-DE" sz="1600" dirty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50 % </a:t>
            </a:r>
            <a:r>
              <a:rPr lang="de-DE" sz="1600" dirty="0" err="1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detector</a:t>
            </a:r>
            <a:r>
              <a:rPr lang="de-DE" sz="1600" dirty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coverage</a:t>
            </a:r>
            <a:r>
              <a:rPr lang="de-DE" sz="1600" dirty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 </a:t>
            </a:r>
          </a:p>
          <a:p>
            <a:r>
              <a:rPr lang="de-DE" sz="1600" dirty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in 1st </a:t>
            </a:r>
            <a:r>
              <a:rPr lang="de-DE" sz="1600" dirty="0" err="1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day</a:t>
            </a:r>
            <a:endParaRPr lang="de-DE" sz="1600" dirty="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  <a:p>
            <a:endParaRPr lang="de-DE" sz="500" dirty="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47665" y="1268979"/>
            <a:ext cx="3698665" cy="4827021"/>
            <a:chOff x="-6783238" y="2485765"/>
            <a:chExt cx="4087252" cy="4933733"/>
          </a:xfrm>
        </p:grpSpPr>
        <p:pic>
          <p:nvPicPr>
            <p:cNvPr id="10" name="Picture 9" descr="executive_summary.pdf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286" t="56911" r="29994" b="13490"/>
            <a:stretch/>
          </p:blipFill>
          <p:spPr>
            <a:xfrm>
              <a:off x="-6767922" y="2485765"/>
              <a:ext cx="4071936" cy="477494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-6783238" y="6740449"/>
              <a:ext cx="175768" cy="315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6257376" y="2539618"/>
              <a:ext cx="1367999" cy="3403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tlCol="0">
              <a:spAutoFit/>
            </a:bodyPr>
            <a:lstStyle/>
            <a:p>
              <a:r>
                <a:rPr lang="en-US" sz="1200" dirty="0">
                  <a:latin typeface="Cambria" charset="0"/>
                  <a:ea typeface="Cambria" charset="0"/>
                  <a:cs typeface="Cambria" charset="0"/>
                </a:rPr>
                <a:t>162m &lt;336 Hz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6342704" y="3815381"/>
              <a:ext cx="1220447" cy="3403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0" rtlCol="0">
              <a:spAutoFit/>
            </a:bodyPr>
            <a:lstStyle/>
            <a:p>
              <a:r>
                <a:rPr lang="en-US" sz="1200" dirty="0">
                  <a:latin typeface="Cambria" charset="0"/>
                  <a:ea typeface="Cambria" charset="0"/>
                  <a:cs typeface="Cambria" charset="0"/>
                </a:rPr>
                <a:t>108m &lt;252 Hz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6263603" y="5819048"/>
              <a:ext cx="727396" cy="3782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mbria" charset="0"/>
                  <a:ea typeface="Cambria" charset="0"/>
                  <a:cs typeface="Cambria" charset="0"/>
                </a:rPr>
                <a:t>40 m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6263603" y="6339925"/>
              <a:ext cx="727396" cy="3782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mbria" charset="0"/>
                  <a:ea typeface="Cambria" charset="0"/>
                  <a:cs typeface="Cambria" charset="0"/>
                </a:rPr>
                <a:t>32 m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6767922" y="4305971"/>
              <a:ext cx="504318" cy="382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6209229" y="6625255"/>
              <a:ext cx="1319853" cy="794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latin typeface="Cambria" charset="0"/>
                  <a:ea typeface="Cambria" charset="0"/>
                  <a:cs typeface="Cambria" charset="0"/>
                </a:rPr>
                <a:t>+Provision of T0 at 19 m</a:t>
              </a:r>
              <a:endParaRPr lang="en-US" sz="1200" dirty="0">
                <a:latin typeface="Cambria" charset="0"/>
                <a:ea typeface="Cambria" charset="0"/>
                <a:cs typeface="Cambria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028950" y="3692848"/>
            <a:ext cx="2526147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Cambria" charset="0"/>
                <a:ea typeface="Cambria" charset="0"/>
                <a:cs typeface="Cambria" charset="0"/>
              </a:rPr>
              <a:t>2 </a:t>
            </a:r>
            <a:r>
              <a:rPr lang="en-US" sz="1600" dirty="0" err="1">
                <a:latin typeface="Cambria" charset="0"/>
                <a:ea typeface="Cambria" charset="0"/>
                <a:cs typeface="Cambria" charset="0"/>
              </a:rPr>
              <a:t>meV</a:t>
            </a:r>
            <a:r>
              <a:rPr lang="en-US" sz="1600" dirty="0">
                <a:latin typeface="Cambria" charset="0"/>
                <a:ea typeface="Cambria" charset="0"/>
                <a:cs typeface="Cambria" charset="0"/>
              </a:rPr>
              <a:t> &lt; </a:t>
            </a:r>
            <a:r>
              <a:rPr lang="en-US" sz="1600" dirty="0" err="1">
                <a:latin typeface="Cambria" charset="0"/>
                <a:ea typeface="Cambria" charset="0"/>
                <a:cs typeface="Cambria" charset="0"/>
              </a:rPr>
              <a:t>Ei</a:t>
            </a:r>
            <a:r>
              <a:rPr lang="en-US" sz="1600" dirty="0">
                <a:latin typeface="Cambria" charset="0"/>
                <a:ea typeface="Cambria" charset="0"/>
                <a:cs typeface="Cambria" charset="0"/>
              </a:rPr>
              <a:t> &lt; 160 </a:t>
            </a:r>
            <a:r>
              <a:rPr lang="en-US" sz="1600" dirty="0" err="1">
                <a:latin typeface="Cambria" charset="0"/>
                <a:ea typeface="Cambria" charset="0"/>
                <a:cs typeface="Cambria" charset="0"/>
              </a:rPr>
              <a:t>meV</a:t>
            </a:r>
            <a:endParaRPr lang="en-US" sz="1600" dirty="0">
              <a:latin typeface="Cambria" charset="0"/>
              <a:ea typeface="Cambria" charset="0"/>
              <a:cs typeface="Cambria" charset="0"/>
            </a:endParaRPr>
          </a:p>
          <a:p>
            <a:r>
              <a:rPr lang="de-DE" sz="1600" dirty="0">
                <a:latin typeface="Cambria" charset="0"/>
                <a:ea typeface="Cambria" charset="0"/>
                <a:cs typeface="Cambria" charset="0"/>
                <a:sym typeface="Wingdings" panose="05000000000000000000" pitchFamily="2" charset="2"/>
              </a:rPr>
              <a:t>@ 2MW ESS:</a:t>
            </a:r>
          </a:p>
          <a:p>
            <a:pPr marL="0" lvl="1"/>
            <a:r>
              <a:rPr lang="en-GB" sz="1600" dirty="0">
                <a:latin typeface="Cambria" charset="0"/>
                <a:ea typeface="Cambria" charset="0"/>
                <a:cs typeface="Cambria" charset="0"/>
              </a:rPr>
              <a:t>(3x 4-SEASONS, 6xIN5 ) x </a:t>
            </a:r>
            <a:r>
              <a:rPr lang="en-GB" sz="1600" dirty="0" err="1">
                <a:latin typeface="Cambria" charset="0"/>
                <a:ea typeface="Cambria" charset="0"/>
                <a:cs typeface="Cambria" charset="0"/>
              </a:rPr>
              <a:t>n.of</a:t>
            </a:r>
            <a:r>
              <a:rPr lang="en-GB" sz="1600" dirty="0">
                <a:latin typeface="Cambria" charset="0"/>
                <a:ea typeface="Cambria" charset="0"/>
                <a:cs typeface="Cambria" charset="0"/>
              </a:rPr>
              <a:t> useful RRM spectra</a:t>
            </a:r>
          </a:p>
        </p:txBody>
      </p:sp>
      <p:sp>
        <p:nvSpPr>
          <p:cNvPr id="19" name="Textplatzhalter 1"/>
          <p:cNvSpPr txBox="1">
            <a:spLocks/>
          </p:cNvSpPr>
          <p:nvPr/>
        </p:nvSpPr>
        <p:spPr>
          <a:xfrm>
            <a:off x="95555" y="102806"/>
            <a:ext cx="6827520" cy="4076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altLang="de-DE" sz="3200" smtClean="0">
                <a:solidFill>
                  <a:schemeClr val="accent5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T-REX unique with 5D mapping</a:t>
            </a:r>
            <a:endParaRPr lang="en-US" altLang="de-DE" sz="3200" dirty="0">
              <a:solidFill>
                <a:schemeClr val="accent5">
                  <a:lumMod val="75000"/>
                </a:schemeClr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20" name="Textplatzhalter 2"/>
          <p:cNvSpPr txBox="1">
            <a:spLocks/>
          </p:cNvSpPr>
          <p:nvPr/>
        </p:nvSpPr>
        <p:spPr>
          <a:xfrm>
            <a:off x="214537" y="764909"/>
            <a:ext cx="6589556" cy="504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Polychromatic</a:t>
            </a:r>
            <a:r>
              <a:rPr lang="de-DE" sz="2000" dirty="0" smtClean="0">
                <a:solidFill>
                  <a:schemeClr val="accent5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de-DE" sz="2000" dirty="0" err="1" smtClean="0">
                <a:solidFill>
                  <a:schemeClr val="accent5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experiments</a:t>
            </a:r>
            <a:endParaRPr lang="de-DE" sz="2000" dirty="0" smtClean="0">
              <a:solidFill>
                <a:schemeClr val="accent5">
                  <a:lumMod val="75000"/>
                </a:schemeClr>
              </a:solidFill>
              <a:latin typeface="Cambria" charset="0"/>
              <a:ea typeface="Cambria" charset="0"/>
              <a:cs typeface="Cambria" charset="0"/>
            </a:endParaRPr>
          </a:p>
          <a:p>
            <a:pPr algn="l"/>
            <a:endParaRPr lang="de-DE" sz="2000" dirty="0">
              <a:solidFill>
                <a:schemeClr val="accent5">
                  <a:lumMod val="75000"/>
                </a:schemeClr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12.02.18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9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95288" y="836712"/>
            <a:ext cx="8977311" cy="33123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Sample-detector distance:	3 m ± 1 mm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Large solid angle: 		vertical 		-15° to +25°</a:t>
            </a:r>
          </a:p>
          <a:p>
            <a:pPr algn="l"/>
            <a:r>
              <a:rPr lang="en-US" sz="2000" dirty="0">
                <a:latin typeface="Cambria" panose="02040503050406030204" pitchFamily="18" charset="0"/>
              </a:rPr>
              <a:t>	</a:t>
            </a:r>
            <a:r>
              <a:rPr lang="en-US" sz="2000" dirty="0" smtClean="0">
                <a:latin typeface="Cambria" panose="02040503050406030204" pitchFamily="18" charset="0"/>
              </a:rPr>
              <a:t>			horizontal	+1° </a:t>
            </a:r>
            <a:r>
              <a:rPr lang="en-US" sz="2000" dirty="0">
                <a:latin typeface="Cambria" panose="02040503050406030204" pitchFamily="18" charset="0"/>
              </a:rPr>
              <a:t>to </a:t>
            </a:r>
            <a:r>
              <a:rPr lang="en-US" sz="2000" dirty="0" smtClean="0">
                <a:latin typeface="Cambria" panose="02040503050406030204" pitchFamily="18" charset="0"/>
              </a:rPr>
              <a:t>+70° (project scope)</a:t>
            </a:r>
            <a:endParaRPr lang="en-US" sz="2000" dirty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						</a:t>
            </a:r>
            <a:endParaRPr lang="en-US" sz="2000" dirty="0" smtClean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Minimum angle:			</a:t>
            </a:r>
            <a:r>
              <a:rPr lang="en-US" sz="2000" dirty="0" smtClean="0">
                <a:latin typeface="Cambria" panose="02040503050406030204" pitchFamily="18" charset="0"/>
              </a:rPr>
              <a:t>	1</a:t>
            </a:r>
            <a:r>
              <a:rPr lang="en-US" sz="2000" dirty="0" smtClean="0">
                <a:latin typeface="Cambria" panose="02040503050406030204" pitchFamily="18" charset="0"/>
              </a:rPr>
              <a:t>°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Time resolution (FWHM):		≤ 5 µs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PSD Positional resolution (FWHM):	20 mm x 20 mm x 10 mm</a:t>
            </a:r>
          </a:p>
          <a:p>
            <a:pPr algn="l"/>
            <a:endParaRPr lang="en-US" sz="2000" dirty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Detection Efficiency:		≥ 70 % at 1.8 Å</a:t>
            </a:r>
          </a:p>
          <a:p>
            <a:pPr algn="l"/>
            <a:r>
              <a:rPr lang="en-US" sz="2000" dirty="0">
                <a:latin typeface="Cambria" panose="02040503050406030204" pitchFamily="18" charset="0"/>
              </a:rPr>
              <a:t>	</a:t>
            </a:r>
            <a:r>
              <a:rPr lang="en-US" sz="2000" dirty="0" smtClean="0">
                <a:latin typeface="Cambria" panose="02040503050406030204" pitchFamily="18" charset="0"/>
              </a:rPr>
              <a:t>			average 74 %, 1.6 Å &lt; </a:t>
            </a:r>
            <a:r>
              <a:rPr lang="el-GR" sz="2000" dirty="0" smtClean="0">
                <a:latin typeface="Cambria" panose="02040503050406030204" pitchFamily="18" charset="0"/>
              </a:rPr>
              <a:t>λ</a:t>
            </a:r>
            <a:r>
              <a:rPr lang="en-US" sz="2000" dirty="0" smtClean="0">
                <a:latin typeface="Cambria" panose="02040503050406030204" pitchFamily="18" charset="0"/>
              </a:rPr>
              <a:t> &lt; 5 </a:t>
            </a:r>
            <a:r>
              <a:rPr lang="en-US" sz="2000" dirty="0">
                <a:latin typeface="Cambria" panose="02040503050406030204" pitchFamily="18" charset="0"/>
              </a:rPr>
              <a:t>Å</a:t>
            </a:r>
          </a:p>
          <a:p>
            <a:pPr algn="l"/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Count Rate:			&lt;10</a:t>
            </a:r>
            <a:r>
              <a:rPr lang="en-US" sz="2000" baseline="30000" dirty="0" smtClean="0">
                <a:latin typeface="Cambria" panose="02040503050406030204" pitchFamily="18" charset="0"/>
              </a:rPr>
              <a:t>4 </a:t>
            </a:r>
            <a:r>
              <a:rPr lang="en-US" sz="2000" dirty="0" smtClean="0">
                <a:latin typeface="Cambria" panose="02040503050406030204" pitchFamily="18" charset="0"/>
              </a:rPr>
              <a:t>Hz/cm</a:t>
            </a:r>
            <a:r>
              <a:rPr lang="en-US" sz="2000" baseline="30000" dirty="0" smtClean="0">
                <a:latin typeface="Cambria" panose="02040503050406030204" pitchFamily="18" charset="0"/>
              </a:rPr>
              <a:t>2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Neutron Selectivity:		&lt;10</a:t>
            </a:r>
            <a:r>
              <a:rPr lang="en-US" sz="2000" baseline="30000" dirty="0" smtClean="0">
                <a:latin typeface="Cambria" panose="02040503050406030204" pitchFamily="18" charset="0"/>
              </a:rPr>
              <a:t>-6</a:t>
            </a:r>
            <a:r>
              <a:rPr lang="en-US" sz="2000" dirty="0" smtClean="0">
                <a:latin typeface="Cambria" panose="02040503050406030204" pitchFamily="18" charset="0"/>
              </a:rPr>
              <a:t> gamma detection prob.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Noise:				&lt;10</a:t>
            </a:r>
            <a:r>
              <a:rPr lang="en-US" sz="2000" baseline="30000" dirty="0" smtClean="0">
                <a:latin typeface="Cambria" panose="02040503050406030204" pitchFamily="18" charset="0"/>
              </a:rPr>
              <a:t>-4</a:t>
            </a:r>
            <a:r>
              <a:rPr lang="en-US" sz="2000" dirty="0" smtClean="0">
                <a:latin typeface="Cambria" panose="02040503050406030204" pitchFamily="18" charset="0"/>
              </a:rPr>
              <a:t> events/s/cm</a:t>
            </a:r>
            <a:r>
              <a:rPr lang="en-US" sz="2000" baseline="30000" dirty="0" smtClean="0">
                <a:latin typeface="Cambria" panose="02040503050406030204" pitchFamily="18" charset="0"/>
              </a:rPr>
              <a:t>2</a:t>
            </a:r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endParaRPr lang="en-US" sz="2000" dirty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Vacuum </a:t>
            </a:r>
            <a:r>
              <a:rPr lang="en-US" sz="2000" dirty="0">
                <a:latin typeface="Cambria" panose="02040503050406030204" pitchFamily="18" charset="0"/>
              </a:rPr>
              <a:t>	 ≤ 10</a:t>
            </a:r>
            <a:r>
              <a:rPr lang="en-US" sz="2000" baseline="30000" dirty="0" smtClean="0">
                <a:latin typeface="Cambria" panose="02040503050406030204" pitchFamily="18" charset="0"/>
              </a:rPr>
              <a:t>-6</a:t>
            </a:r>
            <a:r>
              <a:rPr lang="en-US" sz="2000" dirty="0" smtClean="0">
                <a:latin typeface="Cambria" panose="02040503050406030204" pitchFamily="18" charset="0"/>
              </a:rPr>
              <a:t> mbar</a:t>
            </a: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Prevention of secondary </a:t>
            </a:r>
            <a:r>
              <a:rPr lang="en-US" sz="2000" dirty="0" smtClean="0">
                <a:latin typeface="Cambria" panose="02040503050406030204" pitchFamily="18" charset="0"/>
              </a:rPr>
              <a:t>scattering</a:t>
            </a:r>
            <a:endParaRPr lang="en-US" sz="2000" dirty="0">
              <a:latin typeface="Cambria" panose="02040503050406030204" pitchFamily="18" charset="0"/>
            </a:endParaRPr>
          </a:p>
          <a:p>
            <a:pPr algn="l"/>
            <a:endParaRPr lang="en-US" sz="2000" dirty="0" smtClean="0">
              <a:latin typeface="Cambria" panose="02040503050406030204" pitchFamily="18" charset="0"/>
            </a:endParaRPr>
          </a:p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/>
            </a:r>
            <a:br>
              <a:rPr lang="en-US" sz="2000" dirty="0" smtClean="0">
                <a:latin typeface="Cambria" panose="02040503050406030204" pitchFamily="18" charset="0"/>
              </a:rPr>
            </a:b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86650" y="836712"/>
            <a:ext cx="13222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~ 20 m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87337" y="102493"/>
            <a:ext cx="8780463" cy="649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</a:defRPr>
            </a:lvl9pPr>
          </a:lstStyle>
          <a:p>
            <a:r>
              <a:rPr lang="en-US" sz="2800" b="0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Functional Requirements </a:t>
            </a:r>
          </a:p>
          <a:p>
            <a:r>
              <a:rPr lang="en-US" sz="2800" b="0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Scattering Characterization System</a:t>
            </a:r>
            <a:endParaRPr lang="en-US" sz="2800" b="0" kern="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44328" y="1807800"/>
            <a:ext cx="2670668" cy="369332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-36° to +144° (full scope)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12.02.18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49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56" y="956584"/>
            <a:ext cx="5565644" cy="451006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"/>
            <a:ext cx="78867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Detector vacuum vessel - Status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9550" y="762000"/>
            <a:ext cx="40576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Status: iteration with FEM calculations on final design, working on tender docs and specs for TG3</a:t>
            </a:r>
          </a:p>
          <a:p>
            <a:pPr algn="l"/>
            <a:endParaRPr lang="en-US" dirty="0">
              <a:latin typeface="Cambria" charset="0"/>
              <a:ea typeface="Cambria" charset="0"/>
              <a:cs typeface="Cambria" charset="0"/>
            </a:endParaRPr>
          </a:p>
          <a:p>
            <a:pPr algn="l"/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31.03.18 open call for tender</a:t>
            </a:r>
          </a:p>
          <a:p>
            <a:pPr algn="l"/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31.10.18 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contract signed</a:t>
            </a:r>
            <a:endParaRPr lang="en-US" dirty="0">
              <a:latin typeface="Cambria" charset="0"/>
              <a:ea typeface="Cambria" charset="0"/>
              <a:cs typeface="Cambria" charset="0"/>
            </a:endParaRPr>
          </a:p>
          <a:p>
            <a:pPr algn="l"/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Q3.19 completion of manufacturing</a:t>
            </a:r>
          </a:p>
          <a:p>
            <a:pPr algn="l"/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(</a:t>
            </a:r>
            <a:r>
              <a:rPr lang="en-US" dirty="0" err="1" smtClean="0">
                <a:latin typeface="Cambria" charset="0"/>
                <a:ea typeface="Cambria" charset="0"/>
                <a:cs typeface="Cambria" charset="0"/>
              </a:rPr>
              <a:t>tbd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) Q4.19 </a:t>
            </a:r>
            <a:r>
              <a:rPr lang="mr-IN" dirty="0" smtClean="0">
                <a:latin typeface="Cambria" charset="0"/>
                <a:ea typeface="Cambria" charset="0"/>
                <a:cs typeface="Cambria" charset="0"/>
              </a:rPr>
              <a:t>–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 Q3.21 delivery at ESS</a:t>
            </a:r>
          </a:p>
          <a:p>
            <a:pPr algn="l"/>
            <a:endParaRPr lang="en-US" dirty="0">
              <a:latin typeface="Cambria" charset="0"/>
              <a:ea typeface="Cambria" charset="0"/>
              <a:cs typeface="Cambria" charset="0"/>
            </a:endParaRPr>
          </a:p>
          <a:p>
            <a:pPr algn="l"/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Allocated budget seems OK</a:t>
            </a:r>
          </a:p>
          <a:p>
            <a:pPr algn="l"/>
            <a:endParaRPr lang="en-US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" y="4589486"/>
            <a:ext cx="8610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Open questions/discussions:</a:t>
            </a:r>
            <a:endParaRPr lang="en-US" dirty="0">
              <a:latin typeface="Cambria" charset="0"/>
              <a:ea typeface="Cambria" charset="0"/>
              <a:cs typeface="Cambria" charset="0"/>
            </a:endParaRPr>
          </a:p>
          <a:p>
            <a:pPr algn="l"/>
            <a:endParaRPr lang="en-US" dirty="0">
              <a:latin typeface="Cambria" charset="0"/>
              <a:ea typeface="Cambria" charset="0"/>
              <a:cs typeface="Cambria" charset="0"/>
            </a:endParaRPr>
          </a:p>
          <a:p>
            <a:pPr algn="l"/>
            <a:r>
              <a:rPr lang="en-US" dirty="0">
                <a:latin typeface="Cambria" charset="0"/>
                <a:ea typeface="Cambria" charset="0"/>
                <a:cs typeface="Cambria" charset="0"/>
              </a:rPr>
              <a:t>Integration of primary beam collimators</a:t>
            </a:r>
          </a:p>
          <a:p>
            <a:pPr algn="l"/>
            <a:r>
              <a:rPr lang="en-US" dirty="0">
                <a:latin typeface="Cambria" charset="0"/>
                <a:ea typeface="Cambria" charset="0"/>
                <a:cs typeface="Cambria" charset="0"/>
              </a:rPr>
              <a:t>Sample change system tests</a:t>
            </a:r>
          </a:p>
          <a:p>
            <a:pPr algn="l"/>
            <a:r>
              <a:rPr lang="en-US" dirty="0">
                <a:latin typeface="Cambria" charset="0"/>
                <a:ea typeface="Cambria" charset="0"/>
                <a:cs typeface="Cambria" charset="0"/>
              </a:rPr>
              <a:t>Detectors Design + vacuum interface + utilities + installation/maintenance strategy</a:t>
            </a:r>
          </a:p>
          <a:p>
            <a:pPr algn="l"/>
            <a:r>
              <a:rPr lang="en-US" dirty="0">
                <a:latin typeface="Cambria" charset="0"/>
                <a:ea typeface="Cambria" charset="0"/>
                <a:cs typeface="Cambria" charset="0"/>
              </a:rPr>
              <a:t>Design and Procurement of vacuum system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12.02.18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7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8600" y="616893"/>
            <a:ext cx="30582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Cambria" panose="02040503050406030204" pitchFamily="18" charset="0"/>
              </a:rPr>
              <a:t>10</a:t>
            </a:r>
            <a:r>
              <a:rPr lang="en-US" baseline="30000" dirty="0" smtClean="0">
                <a:latin typeface="Cambria" panose="02040503050406030204" pitchFamily="18" charset="0"/>
              </a:rPr>
              <a:t>-6</a:t>
            </a:r>
            <a:r>
              <a:rPr lang="en-US" dirty="0" smtClean="0">
                <a:latin typeface="Cambria" panose="02040503050406030204" pitchFamily="18" charset="0"/>
              </a:rPr>
              <a:t> mbar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Stainless steel 10 </a:t>
            </a:r>
            <a:r>
              <a:rPr lang="en-US" dirty="0" smtClean="0">
                <a:latin typeface="Cambria" panose="02040503050406030204" pitchFamily="18" charset="0"/>
              </a:rPr>
              <a:t>mm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50 T of material</a:t>
            </a:r>
          </a:p>
          <a:p>
            <a:pPr algn="l"/>
            <a:endParaRPr lang="en-US" dirty="0">
              <a:latin typeface="Cambria" panose="02040503050406030204" pitchFamily="18" charset="0"/>
            </a:endParaRP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Height 3250 mm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Diameter 8500 mm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Volume 85m</a:t>
            </a:r>
            <a:r>
              <a:rPr lang="en-US" baseline="30000" dirty="0">
                <a:latin typeface="Cambria" panose="02040503050406030204" pitchFamily="18" charset="0"/>
              </a:rPr>
              <a:t>3</a:t>
            </a:r>
            <a:endParaRPr lang="en-US" dirty="0" smtClean="0">
              <a:latin typeface="Cambria" panose="02040503050406030204" pitchFamily="18" charset="0"/>
            </a:endParaRPr>
          </a:p>
          <a:p>
            <a:pPr algn="l"/>
            <a:endParaRPr lang="en-US" dirty="0" smtClean="0">
              <a:latin typeface="Cambria" panose="02040503050406030204" pitchFamily="18" charset="0"/>
            </a:endParaRP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Magnetic req.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2m R from sample </a:t>
            </a:r>
            <a:r>
              <a:rPr lang="en-US" dirty="0" smtClean="0">
                <a:latin typeface="Cambria" panose="02040503050406030204" pitchFamily="18" charset="0"/>
              </a:rPr>
              <a:t>(may be too expensive)</a:t>
            </a:r>
            <a:endParaRPr lang="en-US" dirty="0" smtClean="0">
              <a:latin typeface="Cambria" panose="02040503050406030204" pitchFamily="18" charset="0"/>
            </a:endParaRPr>
          </a:p>
          <a:p>
            <a:pPr algn="l"/>
            <a:endParaRPr lang="en-US" dirty="0">
              <a:latin typeface="Cambria" panose="02040503050406030204" pitchFamily="18" charset="0"/>
            </a:endParaRP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Access from lateral door</a:t>
            </a:r>
          </a:p>
          <a:p>
            <a:pPr algn="l"/>
            <a:endParaRPr lang="en-US" dirty="0">
              <a:latin typeface="Cambria" panose="02040503050406030204" pitchFamily="18" charset="0"/>
            </a:endParaRP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Inside: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Primary collimator,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Holding field,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PASTIS / SEE,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Radial collimators,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Detectors,</a:t>
            </a:r>
          </a:p>
          <a:p>
            <a:pPr algn="l"/>
            <a:r>
              <a:rPr lang="en-US" dirty="0" smtClean="0">
                <a:latin typeface="Cambria" panose="02040503050406030204" pitchFamily="18" charset="0"/>
              </a:rPr>
              <a:t>Get lost tube, beam </a:t>
            </a:r>
            <a:r>
              <a:rPr lang="en-US" dirty="0" smtClean="0">
                <a:latin typeface="Cambria" panose="02040503050406030204" pitchFamily="18" charset="0"/>
              </a:rPr>
              <a:t>stop</a:t>
            </a:r>
            <a:endParaRPr lang="en-US" dirty="0" smtClean="0">
              <a:latin typeface="Cambria" panose="02040503050406030204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12.02.18</a:t>
            </a:r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6627"/>
            <a:ext cx="78867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Detector vacuum vessel </a:t>
            </a:r>
            <a:r>
              <a:rPr lang="mr-IN" sz="2800" dirty="0" smtClean="0">
                <a:solidFill>
                  <a:schemeClr val="accent5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–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 Design characteristics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pic>
        <p:nvPicPr>
          <p:cNvPr id="11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56" y="956584"/>
            <a:ext cx="5565644" cy="451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8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247" t="20286"/>
          <a:stretch/>
        </p:blipFill>
        <p:spPr>
          <a:xfrm>
            <a:off x="380187" y="502056"/>
            <a:ext cx="7630338" cy="4298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886700" cy="685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Vacuum system for Detector Vessel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825" y="691118"/>
            <a:ext cx="1752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mbria" panose="02040503050406030204" pitchFamily="18" charset="0"/>
              </a:rPr>
              <a:t>pumps</a:t>
            </a:r>
          </a:p>
          <a:p>
            <a:r>
              <a:rPr lang="en-US" sz="2000" dirty="0" smtClean="0">
                <a:latin typeface="Cambria" panose="02040503050406030204" pitchFamily="18" charset="0"/>
              </a:rPr>
              <a:t>4 roots</a:t>
            </a:r>
          </a:p>
          <a:p>
            <a:r>
              <a:rPr lang="en-US" sz="2000" dirty="0" smtClean="0">
                <a:latin typeface="Cambria" panose="02040503050406030204" pitchFamily="18" charset="0"/>
              </a:rPr>
              <a:t>3 turbo</a:t>
            </a:r>
          </a:p>
          <a:p>
            <a:r>
              <a:rPr lang="en-US" sz="2000" dirty="0" smtClean="0">
                <a:latin typeface="Cambria" panose="02040503050406030204" pitchFamily="18" charset="0"/>
              </a:rPr>
              <a:t>1 screw</a:t>
            </a:r>
          </a:p>
          <a:p>
            <a:r>
              <a:rPr lang="en-US" sz="2000" dirty="0" smtClean="0">
                <a:latin typeface="Cambria" panose="02040503050406030204" pitchFamily="18" charset="0"/>
              </a:rPr>
              <a:t>1 </a:t>
            </a:r>
            <a:r>
              <a:rPr lang="en-US" sz="2000" dirty="0" err="1" smtClean="0">
                <a:latin typeface="Cambria" panose="02040503050406030204" pitchFamily="18" charset="0"/>
              </a:rPr>
              <a:t>cryo</a:t>
            </a:r>
            <a:endParaRPr lang="en-US" sz="2000" dirty="0" smtClean="0">
              <a:latin typeface="Cambria" panose="02040503050406030204" pitchFamily="18" charset="0"/>
            </a:endParaRPr>
          </a:p>
          <a:p>
            <a:endParaRPr lang="en-US" sz="2000" dirty="0" smtClean="0">
              <a:latin typeface="Cambria" panose="02040503050406030204" pitchFamily="18" charset="0"/>
            </a:endParaRPr>
          </a:p>
          <a:p>
            <a:r>
              <a:rPr lang="en-US" sz="2000" dirty="0" smtClean="0">
                <a:latin typeface="Cambria" panose="02040503050406030204" pitchFamily="18" charset="0"/>
              </a:rPr>
              <a:t>&lt; 2 h to restore</a:t>
            </a:r>
            <a:endParaRPr lang="en-US" sz="2000" dirty="0"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3320930"/>
            <a:ext cx="3914964" cy="346423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12.02.18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1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12.02.18</a:t>
            </a:r>
            <a:endParaRPr lang="en-US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80" y="2137786"/>
            <a:ext cx="6973239" cy="421856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78867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Sample exchange system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6871" y="717501"/>
            <a:ext cx="5746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Enables faster sample/SEE change</a:t>
            </a:r>
          </a:p>
          <a:p>
            <a:r>
              <a:rPr lang="en-US" dirty="0" smtClean="0"/>
              <a:t>Mechanically decoupled</a:t>
            </a:r>
          </a:p>
          <a:p>
            <a:r>
              <a:rPr lang="en-US" dirty="0" err="1" smtClean="0"/>
              <a:t>Design+construction</a:t>
            </a:r>
            <a:r>
              <a:rPr lang="en-US" dirty="0" smtClean="0"/>
              <a:t> work is done independently</a:t>
            </a:r>
          </a:p>
          <a:p>
            <a:r>
              <a:rPr lang="en-US" dirty="0" smtClean="0"/>
              <a:t>Need for a sealing test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1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1397</TotalTime>
  <Words>766</Words>
  <Application>Microsoft Macintosh PowerPoint</Application>
  <PresentationFormat>On-screen Show (4:3)</PresentationFormat>
  <Paragraphs>201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Calibri</vt:lpstr>
      <vt:lpstr>Calibri Light</vt:lpstr>
      <vt:lpstr>Cambria</vt:lpstr>
      <vt:lpstr>ＭＳ Ｐゴシック</vt:lpstr>
      <vt:lpstr>Wingdings</vt:lpstr>
      <vt:lpstr>Arial</vt:lpstr>
      <vt:lpstr>Office Theme</vt:lpstr>
      <vt:lpstr>T-REX: Vacuum Tank and Detector Integration Status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Vacuum system for Detector Vessel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T-REX Project   Update</dc:title>
  <dc:creator>Microsoft Office User</dc:creator>
  <cp:lastModifiedBy>Microsoft Office User</cp:lastModifiedBy>
  <cp:revision>17</cp:revision>
  <dcterms:created xsi:type="dcterms:W3CDTF">2018-02-08T13:42:29Z</dcterms:created>
  <dcterms:modified xsi:type="dcterms:W3CDTF">2018-02-09T12:59:31Z</dcterms:modified>
</cp:coreProperties>
</file>