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5" r:id="rId2"/>
    <p:sldId id="416" r:id="rId3"/>
    <p:sldId id="449" r:id="rId4"/>
    <p:sldId id="423" r:id="rId5"/>
    <p:sldId id="442" r:id="rId6"/>
    <p:sldId id="450" r:id="rId7"/>
    <p:sldId id="444" r:id="rId8"/>
    <p:sldId id="446" r:id="rId9"/>
    <p:sldId id="436" r:id="rId10"/>
    <p:sldId id="419" r:id="rId11"/>
    <p:sldId id="431" r:id="rId12"/>
    <p:sldId id="427" r:id="rId13"/>
    <p:sldId id="420" r:id="rId14"/>
    <p:sldId id="440" r:id="rId15"/>
    <p:sldId id="414" r:id="rId16"/>
    <p:sldId id="441" r:id="rId17"/>
    <p:sldId id="365" r:id="rId18"/>
    <p:sldId id="432" r:id="rId19"/>
    <p:sldId id="433" r:id="rId20"/>
    <p:sldId id="43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006585"/>
    <a:srgbClr val="F8F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35" autoAdjust="0"/>
    <p:restoredTop sz="50000" autoAdjust="0"/>
  </p:normalViewPr>
  <p:slideViewPr>
    <p:cSldViewPr snapToGrid="0" snapToObjects="1">
      <p:cViewPr>
        <p:scale>
          <a:sx n="114" d="100"/>
          <a:sy n="114" d="100"/>
        </p:scale>
        <p:origin x="168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9" d="100"/>
        <a:sy n="1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75A8-9F84-7C47-B07D-3A1F0B5D4B06}" type="datetime1">
              <a:rPr lang="sv-SE" smtClean="0"/>
              <a:t>2018-02-11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2F57-DFC2-8F4E-964B-F88109B0953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4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3EB6-1355-9140-BA8C-8E450586135A}" type="datetime1">
              <a:rPr lang="sv-SE" smtClean="0"/>
              <a:t>2018-02-11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1A00-C708-C24E-BEA4-5ADD6C7D93D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 film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93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Coatings materials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48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 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B7C61-A136-054B-AFE9-BC59263AC767}" type="datetime1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E28BE-ED4B-A342-9F91-67D0CA251395}" type="datetime1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6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60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5D9FC5-B733-0640-A934-41B79137DF35}" type="datetime1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12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0850-07F1-B64E-8A04-831D03A07E2D}" type="datetime1">
              <a:rPr lang="en-US" smtClean="0"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12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B449AE-CDA0-384D-BDD7-8C673B2AE232}" type="datetime1">
              <a:rPr lang="en-US" smtClean="0"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12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717F7-890E-3543-9E0D-6CC69304624A}" type="datetime1">
              <a:rPr lang="en-US" smtClean="0"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122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785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4446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2339" y="1600201"/>
            <a:ext cx="404446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28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11" name="Rektangel 6"/>
          <p:cNvSpPr/>
          <p:nvPr userDrawn="1"/>
        </p:nvSpPr>
        <p:spPr>
          <a:xfrm>
            <a:off x="0" y="0"/>
            <a:ext cx="9144000" cy="1079941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12" name="Bildobjekt 7" descr="ESS-vit-logga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878" y="212725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9" y="274638"/>
            <a:ext cx="1661422" cy="4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  <p:sldLayoutId id="2147483657" r:id="rId7"/>
    <p:sldLayoutId id="2147483658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200" b="1" i="0" u="none" kern="1200">
          <a:solidFill>
            <a:srgbClr val="006585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20" Type="http://schemas.openxmlformats.org/officeDocument/2006/relationships/image" Target="../media/image72.tiff"/><Relationship Id="rId21" Type="http://schemas.openxmlformats.org/officeDocument/2006/relationships/image" Target="../media/image73.jpe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jpeg"/><Relationship Id="rId30" Type="http://schemas.openxmlformats.org/officeDocument/2006/relationships/image" Target="../media/image82.tiff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tiff"/><Relationship Id="rId15" Type="http://schemas.openxmlformats.org/officeDocument/2006/relationships/image" Target="../media/image67.jpe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tiff"/><Relationship Id="rId19" Type="http://schemas.openxmlformats.org/officeDocument/2006/relationships/image" Target="../media/image7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4" Type="http://schemas.openxmlformats.org/officeDocument/2006/relationships/image" Target="../media/image85.tiff"/><Relationship Id="rId5" Type="http://schemas.openxmlformats.org/officeDocument/2006/relationships/image" Target="../media/image86.jpeg"/><Relationship Id="rId6" Type="http://schemas.openxmlformats.org/officeDocument/2006/relationships/image" Target="../media/image87.jpeg"/><Relationship Id="rId7" Type="http://schemas.openxmlformats.org/officeDocument/2006/relationships/image" Target="../media/image88.tiff"/><Relationship Id="rId8" Type="http://schemas.openxmlformats.org/officeDocument/2006/relationships/image" Target="../media/image89.jpeg"/><Relationship Id="rId9" Type="http://schemas.openxmlformats.org/officeDocument/2006/relationships/image" Target="../media/image90.png"/><Relationship Id="rId10" Type="http://schemas.openxmlformats.org/officeDocument/2006/relationships/image" Target="../media/image91.jpeg"/><Relationship Id="rId11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jpeg"/><Relationship Id="rId7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image" Target="../media/image101.jpeg"/><Relationship Id="rId5" Type="http://schemas.openxmlformats.org/officeDocument/2006/relationships/image" Target="../media/image102.jpeg"/><Relationship Id="rId6" Type="http://schemas.openxmlformats.org/officeDocument/2006/relationships/image" Target="../media/image103.jpeg"/><Relationship Id="rId7" Type="http://schemas.openxmlformats.org/officeDocument/2006/relationships/image" Target="../media/image104.tiff"/><Relationship Id="rId8" Type="http://schemas.openxmlformats.org/officeDocument/2006/relationships/image" Target="../media/image105.jpeg"/><Relationship Id="rId9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emf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jpeg"/><Relationship Id="rId15" Type="http://schemas.openxmlformats.org/officeDocument/2006/relationships/image" Target="../media/image120.jpe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jpeg"/><Relationship Id="rId4" Type="http://schemas.openxmlformats.org/officeDocument/2006/relationships/image" Target="../media/image109.png"/><Relationship Id="rId5" Type="http://schemas.openxmlformats.org/officeDocument/2006/relationships/image" Target="../media/image110.jpeg"/><Relationship Id="rId6" Type="http://schemas.openxmlformats.org/officeDocument/2006/relationships/image" Target="../media/image111.png"/><Relationship Id="rId7" Type="http://schemas.openxmlformats.org/officeDocument/2006/relationships/image" Target="../media/image112.jpe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4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tiff"/><Relationship Id="rId4" Type="http://schemas.openxmlformats.org/officeDocument/2006/relationships/image" Target="../media/image12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4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emf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microsoft.com/office/2007/relationships/hdphoto" Target="../media/hdphoto1.wdp"/><Relationship Id="rId7" Type="http://schemas.openxmlformats.org/officeDocument/2006/relationships/image" Target="../media/image52.tiff"/><Relationship Id="rId8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0" y="4021885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 algn="ctr"/>
            <a:r>
              <a:rPr lang="en-US" sz="2400" b="1" u="sng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Carina </a:t>
            </a:r>
            <a:r>
              <a:rPr lang="en-US" sz="2400" b="1" u="sng" dirty="0" err="1" smtClean="0">
                <a:latin typeface="Arial"/>
                <a:ea typeface="ＭＳ Ｐゴシック" charset="0"/>
                <a:cs typeface="Arial"/>
                <a:sym typeface="Helvetica" charset="0"/>
              </a:rPr>
              <a:t>Höglund</a:t>
            </a:r>
            <a:r>
              <a:rPr lang="en-US" sz="2800" b="1" u="sng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/>
            </a:r>
            <a:br>
              <a:rPr lang="en-US" sz="2800" b="1" u="sng" dirty="0" smtClean="0">
                <a:latin typeface="Arial"/>
                <a:ea typeface="ＭＳ Ｐゴシック" charset="0"/>
                <a:cs typeface="Arial"/>
                <a:sym typeface="Helvetica" charset="0"/>
              </a:rPr>
            </a:br>
            <a: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Linda Robinson</a:t>
            </a:r>
            <a:b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</a:br>
            <a: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Chung </a:t>
            </a:r>
            <a:r>
              <a:rPr lang="en-US" sz="2000" dirty="0" err="1" smtClean="0">
                <a:latin typeface="Arial"/>
                <a:ea typeface="ＭＳ Ｐゴシック" charset="0"/>
                <a:cs typeface="Arial"/>
                <a:sym typeface="Helvetica" charset="0"/>
              </a:rPr>
              <a:t>Chuan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 Lai</a:t>
            </a:r>
            <a:b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</a:br>
            <a: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Per-</a:t>
            </a:r>
            <a:r>
              <a:rPr lang="en-US" sz="2000" dirty="0" err="1" smtClean="0">
                <a:latin typeface="Arial"/>
                <a:ea typeface="ＭＳ Ｐゴシック" charset="0"/>
                <a:cs typeface="Arial"/>
                <a:sym typeface="Helvetica" charset="0"/>
              </a:rPr>
              <a:t>Olof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 </a:t>
            </a:r>
            <a:r>
              <a:rPr lang="en-US" sz="2000" dirty="0" err="1" smtClean="0">
                <a:latin typeface="Arial"/>
                <a:ea typeface="ＭＳ Ｐゴシック" charset="0"/>
                <a:cs typeface="Arial"/>
                <a:sym typeface="Helvetica" charset="0"/>
              </a:rPr>
              <a:t>Svensson</a:t>
            </a:r>
            <a:endParaRPr lang="en-US" sz="2000" baseline="30000" dirty="0">
              <a:latin typeface="Arial"/>
              <a:ea typeface="ＭＳ Ｐゴシック" charset="0"/>
              <a:cs typeface="Arial"/>
              <a:sym typeface="Helvetica" charset="0"/>
            </a:endParaRPr>
          </a:p>
          <a:p>
            <a:pPr algn="ctr"/>
            <a:endParaRPr lang="en-US" sz="2000" baseline="30000" dirty="0" smtClean="0"/>
          </a:p>
          <a:p>
            <a:pPr marL="57150" algn="ctr">
              <a:spcAft>
                <a:spcPts val="600"/>
              </a:spcAft>
            </a:pPr>
            <a:r>
              <a:rPr lang="en-US" dirty="0" smtClean="0"/>
              <a:t>Detector Group, European Spallation Source ERIC</a:t>
            </a:r>
          </a:p>
          <a:p>
            <a:pPr marL="57150" algn="ctr">
              <a:spcAft>
                <a:spcPts val="600"/>
              </a:spcAft>
            </a:pPr>
            <a:r>
              <a:rPr lang="en-US" dirty="0" err="1" smtClean="0"/>
              <a:t>carina.hoglund@esss.se</a:t>
            </a:r>
            <a:endParaRPr lang="en-US" dirty="0"/>
          </a:p>
          <a:p>
            <a:pPr marL="57150" algn="ctr"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21106" y="6509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0686" y="1659596"/>
            <a:ext cx="94853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Updates from the ESS 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Detector Coatings Workshop 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Linköping</a:t>
            </a:r>
          </a:p>
        </p:txBody>
      </p:sp>
      <p:pic>
        <p:nvPicPr>
          <p:cNvPr id="13" name="Bildobjekt 5" descr="ESS-vit-logg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525" y="309959"/>
            <a:ext cx="2082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24" y="373013"/>
            <a:ext cx="2639625" cy="6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Collaborators since 2014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6" name="Picture 37" descr="Skärmavbild 2016-06-23 kl. 09.35.0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30" y="5928108"/>
            <a:ext cx="7296675" cy="577738"/>
          </a:xfrm>
          <a:prstGeom prst="rect">
            <a:avLst/>
          </a:prstGeom>
        </p:spPr>
      </p:pic>
      <p:pic>
        <p:nvPicPr>
          <p:cNvPr id="8" name="Picture 22" descr="Skärmavbild 2016-06-23 kl. 09.35.07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4353" y="1594230"/>
            <a:ext cx="843305" cy="785456"/>
          </a:xfrm>
          <a:prstGeom prst="rect">
            <a:avLst/>
          </a:prstGeom>
        </p:spPr>
      </p:pic>
      <p:pic>
        <p:nvPicPr>
          <p:cNvPr id="10" name="Picture 24" descr="Skärmavbild 2016-06-23 kl. 09.35.07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639" y="1532006"/>
            <a:ext cx="719098" cy="909904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441" y="1607469"/>
            <a:ext cx="685872" cy="758979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74" y="1599859"/>
            <a:ext cx="708874" cy="774198"/>
          </a:xfrm>
          <a:prstGeom prst="rect">
            <a:avLst/>
          </a:prstGeom>
        </p:spPr>
      </p:pic>
      <p:pic>
        <p:nvPicPr>
          <p:cNvPr id="24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64" y="1697112"/>
            <a:ext cx="1371061" cy="579693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31" y="1546796"/>
            <a:ext cx="578962" cy="880324"/>
          </a:xfrm>
          <a:prstGeom prst="rect">
            <a:avLst/>
          </a:prstGeom>
        </p:spPr>
      </p:pic>
      <p:sp>
        <p:nvSpPr>
          <p:cNvPr id="4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D687560A-6B69-0943-841D-BC9D3F8888A7}" type="slidenum">
              <a:rPr lang="en-US" sz="1800" smtClean="0">
                <a:solidFill>
                  <a:srgbClr val="FFFFFF"/>
                </a:solidFill>
              </a:rPr>
              <a:t>10</a:t>
            </a:fld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23" descr="Skärmavbild 2016-06-23 kl. 09.35.07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04" y="2698284"/>
            <a:ext cx="811655" cy="791644"/>
          </a:xfrm>
          <a:prstGeom prst="rect">
            <a:avLst/>
          </a:prstGeom>
        </p:spPr>
      </p:pic>
      <p:pic>
        <p:nvPicPr>
          <p:cNvPr id="11" name="Picture 26" descr="Skärmavbild 2016-06-23 kl. 09.35.07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927" y="2590480"/>
            <a:ext cx="813577" cy="963326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45" y="2748652"/>
            <a:ext cx="660896" cy="698578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830" y="2736974"/>
            <a:ext cx="692368" cy="718123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990" y="2725149"/>
            <a:ext cx="703978" cy="737915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683" y="2693050"/>
            <a:ext cx="766210" cy="766210"/>
          </a:xfrm>
          <a:prstGeom prst="rect">
            <a:avLst/>
          </a:prstGeom>
        </p:spPr>
      </p:pic>
      <p:pic>
        <p:nvPicPr>
          <p:cNvPr id="40" name="Bildobjekt 3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54" y="2954018"/>
            <a:ext cx="1474890" cy="3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6" descr="Skärmavbild 2016-06-23 kl. 09.35.07.png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245" y="5057962"/>
            <a:ext cx="1028771" cy="538613"/>
          </a:xfrm>
          <a:prstGeom prst="rect">
            <a:avLst/>
          </a:prstGeom>
        </p:spPr>
      </p:pic>
      <p:pic>
        <p:nvPicPr>
          <p:cNvPr id="26" name="Picture 4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311" y="4966847"/>
            <a:ext cx="645161" cy="69112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103" y="4834258"/>
            <a:ext cx="876618" cy="876618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52" y="5053460"/>
            <a:ext cx="959356" cy="5461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767" y="5138106"/>
            <a:ext cx="1100390" cy="404468"/>
          </a:xfrm>
          <a:prstGeom prst="rect">
            <a:avLst/>
          </a:prstGeom>
        </p:spPr>
      </p:pic>
      <p:pic>
        <p:nvPicPr>
          <p:cNvPr id="41" name="Bildobjekt 40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957" y="4978609"/>
            <a:ext cx="768993" cy="67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Bildobjekt 48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9" y="5031707"/>
            <a:ext cx="1381033" cy="61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7" descr="Skärmavbild 2016-06-23 kl. 09.35.07.png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785" y="3696356"/>
            <a:ext cx="873455" cy="994201"/>
          </a:xfrm>
          <a:prstGeom prst="rect">
            <a:avLst/>
          </a:prstGeom>
        </p:spPr>
      </p:pic>
      <p:pic>
        <p:nvPicPr>
          <p:cNvPr id="13" name="Picture 28" descr="Skärmavbild 2016-06-23 kl. 09.35.07.png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54" y="3763113"/>
            <a:ext cx="799398" cy="909905"/>
          </a:xfrm>
          <a:prstGeom prst="rect">
            <a:avLst/>
          </a:prstGeom>
        </p:spPr>
      </p:pic>
      <p:pic>
        <p:nvPicPr>
          <p:cNvPr id="17" name="Picture 38" descr="Skärmavbild 2016-06-23 kl. 09.35.07.png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947" y="3924046"/>
            <a:ext cx="1025682" cy="588041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300" y="4012232"/>
            <a:ext cx="1184216" cy="465489"/>
          </a:xfrm>
          <a:prstGeom prst="rect">
            <a:avLst/>
          </a:prstGeom>
        </p:spPr>
      </p:pic>
      <p:pic>
        <p:nvPicPr>
          <p:cNvPr id="28" name="Picture 35" descr="Skärmavbild 2016-06-23 kl. 09.35.07.png"/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709" y="4002054"/>
            <a:ext cx="1307158" cy="482525"/>
          </a:xfrm>
          <a:prstGeom prst="rect">
            <a:avLst/>
          </a:prstGeom>
        </p:spPr>
      </p:pic>
      <p:pic>
        <p:nvPicPr>
          <p:cNvPr id="38" name="Bildobjekt 37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673" y="3997930"/>
            <a:ext cx="1144420" cy="49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Bildobjekt 49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526" y="3816549"/>
            <a:ext cx="911750" cy="80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02" y="1630474"/>
            <a:ext cx="814821" cy="71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867" y="501141"/>
            <a:ext cx="451026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sv-SE" sz="40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/>
              </a:rPr>
              <a:t></a:t>
            </a:r>
            <a:endParaRPr lang="sv-SE" sz="40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442770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>
                <a:latin typeface="Georgia"/>
                <a:cs typeface="Georgia"/>
              </a:rPr>
              <a:t>10</a:t>
            </a:r>
            <a:r>
              <a:rPr lang="en-US" sz="2800" b="1" dirty="0" smtClean="0">
                <a:latin typeface="Georgia"/>
                <a:cs typeface="Georgia"/>
              </a:rPr>
              <a:t>B</a:t>
            </a:r>
            <a:r>
              <a:rPr lang="en-US" sz="2800" b="1" baseline="-25000" dirty="0" smtClean="0">
                <a:latin typeface="Georgia"/>
                <a:cs typeface="Georgia"/>
              </a:rPr>
              <a:t>4</a:t>
            </a:r>
            <a:r>
              <a:rPr lang="en-US" sz="2800" b="1" dirty="0" smtClean="0">
                <a:latin typeface="Georgia"/>
                <a:cs typeface="Georgia"/>
              </a:rPr>
              <a:t>C coating (detector) requirements:</a:t>
            </a:r>
          </a:p>
          <a:p>
            <a:pPr algn="ctr"/>
            <a:endParaRPr lang="en-US" sz="2400" dirty="0" smtClean="0">
              <a:latin typeface="Georgia"/>
              <a:cs typeface="Georgia"/>
            </a:endParaRP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High quality </a:t>
            </a:r>
            <a:r>
              <a:rPr lang="en-US" sz="2400" baseline="30000" dirty="0" smtClean="0">
                <a:latin typeface="Georgia"/>
                <a:cs typeface="Georgia"/>
              </a:rPr>
              <a:t>10</a:t>
            </a:r>
            <a:r>
              <a:rPr lang="en-US" sz="2400" dirty="0" smtClean="0">
                <a:latin typeface="Georgia"/>
                <a:cs typeface="Georgia"/>
              </a:rPr>
              <a:t>B</a:t>
            </a:r>
            <a:r>
              <a:rPr lang="en-US" sz="2400" baseline="-25000" dirty="0" smtClean="0">
                <a:latin typeface="Georgia"/>
                <a:cs typeface="Georgia"/>
              </a:rPr>
              <a:t>4</a:t>
            </a:r>
            <a:r>
              <a:rPr lang="en-US" sz="2400" dirty="0" smtClean="0">
                <a:latin typeface="Georgia"/>
                <a:cs typeface="Georgia"/>
              </a:rPr>
              <a:t>C coatings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and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Industrial scale production 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and 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Cheaper than pre-2009 </a:t>
            </a:r>
            <a:r>
              <a:rPr lang="en-US" sz="2400" baseline="30000" dirty="0" smtClean="0">
                <a:latin typeface="Georgia"/>
                <a:cs typeface="Georgia"/>
              </a:rPr>
              <a:t>3</a:t>
            </a:r>
            <a:r>
              <a:rPr lang="en-US" sz="2400" dirty="0" smtClean="0">
                <a:latin typeface="Georgia"/>
                <a:cs typeface="Georgia"/>
              </a:rPr>
              <a:t>He price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and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/>
                <a:cs typeface="Georgia"/>
              </a:rPr>
              <a:t>Neutron </a:t>
            </a:r>
            <a:r>
              <a:rPr lang="en-US" sz="2400" dirty="0">
                <a:latin typeface="Georgia"/>
                <a:cs typeface="Georgia"/>
              </a:rPr>
              <a:t>detection efficiency as good as </a:t>
            </a:r>
            <a:r>
              <a:rPr lang="en-US" sz="2400" baseline="30000" dirty="0">
                <a:latin typeface="Georgia"/>
                <a:cs typeface="Georgia"/>
              </a:rPr>
              <a:t>3</a:t>
            </a:r>
            <a:r>
              <a:rPr lang="en-US" sz="2400" dirty="0">
                <a:latin typeface="Georgia"/>
                <a:cs typeface="Georgia"/>
              </a:rPr>
              <a:t>He 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42DFE335-1676-CD4D-ADC2-4D8741C093F6}" type="slidenum">
              <a:rPr lang="en-US" sz="1800" smtClean="0">
                <a:solidFill>
                  <a:srgbClr val="FFFFFF"/>
                </a:solidFill>
              </a:rPr>
              <a:pPr algn="r"/>
              <a:t>11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4" descr="DSCF03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019" y="3238411"/>
            <a:ext cx="1585621" cy="1107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854" y="1154029"/>
            <a:ext cx="2149433" cy="1979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842" y="1154029"/>
            <a:ext cx="3078241" cy="19690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Prototype examples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grpSp>
        <p:nvGrpSpPr>
          <p:cNvPr id="12" name="Group 33"/>
          <p:cNvGrpSpPr>
            <a:grpSpLocks noChangeAspect="1"/>
          </p:cNvGrpSpPr>
          <p:nvPr/>
        </p:nvGrpSpPr>
        <p:grpSpPr>
          <a:xfrm>
            <a:off x="34948" y="4164387"/>
            <a:ext cx="3807679" cy="2561236"/>
            <a:chOff x="0" y="1052736"/>
            <a:chExt cx="4067944" cy="2736303"/>
          </a:xfrm>
        </p:grpSpPr>
        <p:pic>
          <p:nvPicPr>
            <p:cNvPr id="13" name="Picture 4" descr="P6300423_crop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52736"/>
              <a:ext cx="4067944" cy="2723845"/>
            </a:xfrm>
            <a:prstGeom prst="rect">
              <a:avLst/>
            </a:prstGeom>
          </p:spPr>
        </p:pic>
        <p:sp>
          <p:nvSpPr>
            <p:cNvPr id="14" name="Rectangle 28"/>
            <p:cNvSpPr/>
            <p:nvPr/>
          </p:nvSpPr>
          <p:spPr>
            <a:xfrm>
              <a:off x="3203848" y="1163784"/>
              <a:ext cx="720080" cy="262525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Straight Arrow Connector 29"/>
            <p:cNvCxnSpPr/>
            <p:nvPr/>
          </p:nvCxnSpPr>
          <p:spPr>
            <a:xfrm flipV="1">
              <a:off x="107504" y="3140968"/>
              <a:ext cx="2880320" cy="28803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0"/>
            <p:cNvSpPr txBox="1"/>
            <p:nvPr/>
          </p:nvSpPr>
          <p:spPr>
            <a:xfrm>
              <a:off x="3275856" y="3356992"/>
              <a:ext cx="57606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MG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1"/>
            <p:cNvSpPr txBox="1"/>
            <p:nvPr/>
          </p:nvSpPr>
          <p:spPr>
            <a:xfrm>
              <a:off x="1475656" y="3356992"/>
              <a:ext cx="1151285" cy="3945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He-tubes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Picture 17" descr="IMG_0876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8" y="1143396"/>
            <a:ext cx="3802693" cy="2095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" y="2855689"/>
            <a:ext cx="2280062" cy="1710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1308265" y="2599814"/>
            <a:ext cx="1630575" cy="523220"/>
          </a:xfrm>
          <a:prstGeom prst="rect">
            <a:avLst/>
          </a:prstGeom>
          <a:solidFill>
            <a:srgbClr val="F8FF5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MultiGrid</a:t>
            </a:r>
            <a:endParaRPr lang="sv-SE" sz="2800" b="1" dirty="0">
              <a:solidFill>
                <a:srgbClr val="FF0000"/>
              </a:solidFill>
            </a:endParaRPr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356" y="3062417"/>
            <a:ext cx="4469444" cy="825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ruta 19"/>
          <p:cNvSpPr txBox="1"/>
          <p:nvPr/>
        </p:nvSpPr>
        <p:spPr>
          <a:xfrm>
            <a:off x="5110958" y="2815123"/>
            <a:ext cx="1834156" cy="523220"/>
          </a:xfrm>
          <a:prstGeom prst="rect">
            <a:avLst/>
          </a:prstGeom>
          <a:solidFill>
            <a:srgbClr val="F8FF5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MultiBlade</a:t>
            </a:r>
            <a:endParaRPr lang="sv-SE" sz="2800" b="1" dirty="0">
              <a:solidFill>
                <a:srgbClr val="FF0000"/>
              </a:solidFill>
            </a:endParaRPr>
          </a:p>
        </p:txBody>
      </p:sp>
      <p:pic>
        <p:nvPicPr>
          <p:cNvPr id="30" name="Picture 3" descr="C:\Users\Andrea\Desktop\CATIA per 13 DIc\Ottante_ISO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97" t="1676" r="28403" b="2820"/>
          <a:stretch/>
        </p:blipFill>
        <p:spPr bwMode="auto">
          <a:xfrm>
            <a:off x="6201664" y="4268331"/>
            <a:ext cx="1803257" cy="25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08234" y="4959236"/>
            <a:ext cx="2645401" cy="1052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magine 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643" y="4208873"/>
            <a:ext cx="2176594" cy="2481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ruta 26"/>
          <p:cNvSpPr txBox="1"/>
          <p:nvPr/>
        </p:nvSpPr>
        <p:spPr>
          <a:xfrm>
            <a:off x="5123245" y="5973961"/>
            <a:ext cx="1667444" cy="523220"/>
          </a:xfrm>
          <a:prstGeom prst="rect">
            <a:avLst/>
          </a:prstGeom>
          <a:solidFill>
            <a:srgbClr val="F8FF5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BandGEM</a:t>
            </a:r>
            <a:endParaRPr lang="sv-SE" sz="2800" b="1" dirty="0">
              <a:solidFill>
                <a:srgbClr val="FF0000"/>
              </a:solidFill>
            </a:endParaRPr>
          </a:p>
        </p:txBody>
      </p:sp>
      <p:cxnSp>
        <p:nvCxnSpPr>
          <p:cNvPr id="34" name="Rak 33"/>
          <p:cNvCxnSpPr/>
          <p:nvPr/>
        </p:nvCxnSpPr>
        <p:spPr>
          <a:xfrm>
            <a:off x="3954483" y="1163783"/>
            <a:ext cx="1616" cy="560854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/>
        </p:nvCxnSpPr>
        <p:spPr>
          <a:xfrm>
            <a:off x="4146104" y="4013437"/>
            <a:ext cx="4730701" cy="37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D2CECEC2-D93E-3A46-B8C1-3E9CABB664B5}" type="slidenum">
              <a:rPr lang="en-US" sz="1800" smtClean="0">
                <a:solidFill>
                  <a:srgbClr val="FFFFFF"/>
                </a:solidFill>
              </a:rPr>
              <a:t>12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Collaborators challenge us!</a:t>
            </a:r>
            <a:endParaRPr lang="en-US" sz="2800" dirty="0">
              <a:solidFill>
                <a:srgbClr val="FF0000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67382" y="2551547"/>
            <a:ext cx="8313444" cy="3895454"/>
          </a:xfrm>
          <a:prstGeom prst="rect">
            <a:avLst/>
          </a:prstGeom>
          <a:noFill/>
        </p:spPr>
        <p:txBody>
          <a:bodyPr vert="horz" lIns="128016" tIns="64008" rIns="128016" bIns="64008" rtlCol="0">
            <a:noAutofit/>
          </a:bodyPr>
          <a:lstStyle>
            <a:lvl1pPr marL="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3152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1440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9728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8016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4630400" indent="0" algn="ctr" defTabSz="18288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Coating on temperature </a:t>
            </a:r>
            <a:r>
              <a:rPr lang="en-US" sz="2400" dirty="0">
                <a:solidFill>
                  <a:schemeClr val="tx1"/>
                </a:solidFill>
              </a:rPr>
              <a:t>sensitive substrates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substrate bending when 1-side coated </a:t>
            </a:r>
            <a:endParaRPr lang="en-US" sz="2400" dirty="0" smtClean="0">
              <a:solidFill>
                <a:schemeClr val="tx1"/>
              </a:solidFill>
              <a:sym typeface="Wingdings"/>
            </a:endParaRPr>
          </a:p>
          <a:p>
            <a:pPr marL="342900" indent="-342900" algn="l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/>
              </a:rPr>
              <a:t>Coat inside frames without bending</a:t>
            </a:r>
          </a:p>
          <a:p>
            <a:pPr marL="342900" indent="-342900" algn="l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sym typeface="Wingdings"/>
              </a:rPr>
              <a:t>Cleaning of substrates to be coated</a:t>
            </a:r>
          </a:p>
        </p:txBody>
      </p:sp>
      <p:pic>
        <p:nvPicPr>
          <p:cNvPr id="5" name="Picture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82" y="4949502"/>
            <a:ext cx="2455974" cy="1740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82" y="1294194"/>
            <a:ext cx="2149578" cy="1215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043" y="1293529"/>
            <a:ext cx="2222232" cy="1209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904" y="1293530"/>
            <a:ext cx="3316195" cy="12091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Slide Number Placeholder 9"/>
          <p:cNvSpPr txBox="1">
            <a:spLocks/>
          </p:cNvSpPr>
          <p:nvPr/>
        </p:nvSpPr>
        <p:spPr>
          <a:xfrm>
            <a:off x="7010400" y="7164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DFE335-1676-CD4D-ADC2-4D8741C093F6}" type="slidenum">
              <a:rPr lang="en-US" smtClean="0">
                <a:solidFill>
                  <a:srgbClr val="FFFFFF"/>
                </a:solidFill>
              </a:rPr>
              <a:pPr algn="r"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10" descr="P100063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39" y="4949502"/>
            <a:ext cx="2320679" cy="17405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2" descr="P1000728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178" y="4949502"/>
            <a:ext cx="2562097" cy="1740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3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Sometimes we fail…</a:t>
            </a:r>
            <a:endParaRPr lang="en-US" sz="2800" dirty="0">
              <a:solidFill>
                <a:srgbClr val="FF0000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9" name="Slide Number Placeholder 9"/>
          <p:cNvSpPr txBox="1">
            <a:spLocks/>
          </p:cNvSpPr>
          <p:nvPr/>
        </p:nvSpPr>
        <p:spPr>
          <a:xfrm>
            <a:off x="7010400" y="7164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DFE335-1676-CD4D-ADC2-4D8741C093F6}" type="slidenum">
              <a:rPr lang="en-US" smtClean="0">
                <a:solidFill>
                  <a:srgbClr val="FFFFFF"/>
                </a:solidFill>
              </a:rPr>
              <a:pPr algn="r"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29" y="1156918"/>
            <a:ext cx="3288991" cy="1607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75510" y="1403387"/>
            <a:ext cx="2472110" cy="1979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29" y="4488433"/>
            <a:ext cx="2997890" cy="22484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978" y="3993359"/>
            <a:ext cx="2057619" cy="274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476" y="1156918"/>
            <a:ext cx="2907512" cy="2180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857" y="4531504"/>
            <a:ext cx="2936082" cy="2179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288" y="3486651"/>
            <a:ext cx="3034321" cy="818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0" y="2993231"/>
            <a:ext cx="3500892" cy="1372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ruta 23"/>
          <p:cNvSpPr txBox="1"/>
          <p:nvPr/>
        </p:nvSpPr>
        <p:spPr>
          <a:xfrm>
            <a:off x="1364456" y="3441866"/>
            <a:ext cx="99257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Melting</a:t>
            </a:r>
            <a:endParaRPr lang="en-US" sz="2000" dirty="0"/>
          </a:p>
        </p:txBody>
      </p:sp>
      <p:sp>
        <p:nvSpPr>
          <p:cNvPr id="25" name="textruta 24"/>
          <p:cNvSpPr txBox="1"/>
          <p:nvPr/>
        </p:nvSpPr>
        <p:spPr>
          <a:xfrm>
            <a:off x="1044831" y="1776108"/>
            <a:ext cx="126188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Expanding</a:t>
            </a:r>
            <a:endParaRPr lang="en-US" sz="2000" dirty="0"/>
          </a:p>
        </p:txBody>
      </p:sp>
      <p:sp>
        <p:nvSpPr>
          <p:cNvPr id="26" name="textruta 25"/>
          <p:cNvSpPr txBox="1"/>
          <p:nvPr/>
        </p:nvSpPr>
        <p:spPr>
          <a:xfrm>
            <a:off x="4108992" y="2764631"/>
            <a:ext cx="103586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Bending</a:t>
            </a:r>
            <a:endParaRPr lang="en-US" sz="2000" dirty="0"/>
          </a:p>
        </p:txBody>
      </p:sp>
      <p:sp>
        <p:nvSpPr>
          <p:cNvPr id="27" name="textruta 26"/>
          <p:cNvSpPr txBox="1"/>
          <p:nvPr/>
        </p:nvSpPr>
        <p:spPr>
          <a:xfrm>
            <a:off x="5713399" y="3586980"/>
            <a:ext cx="110158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Dirtiness</a:t>
            </a:r>
            <a:endParaRPr lang="en-US" sz="2000" dirty="0"/>
          </a:p>
        </p:txBody>
      </p:sp>
      <p:sp>
        <p:nvSpPr>
          <p:cNvPr id="28" name="textruta 27"/>
          <p:cNvSpPr txBox="1"/>
          <p:nvPr/>
        </p:nvSpPr>
        <p:spPr>
          <a:xfrm>
            <a:off x="7341560" y="4303767"/>
            <a:ext cx="147046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Overheating</a:t>
            </a:r>
            <a:endParaRPr lang="en-US" sz="2000" dirty="0"/>
          </a:p>
        </p:txBody>
      </p:sp>
      <p:sp>
        <p:nvSpPr>
          <p:cNvPr id="29" name="textruta 28"/>
          <p:cNvSpPr txBox="1"/>
          <p:nvPr/>
        </p:nvSpPr>
        <p:spPr>
          <a:xfrm>
            <a:off x="7654401" y="2993231"/>
            <a:ext cx="117910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Wrinkling</a:t>
            </a:r>
            <a:endParaRPr lang="en-US" sz="2000" dirty="0"/>
          </a:p>
        </p:txBody>
      </p:sp>
      <p:sp>
        <p:nvSpPr>
          <p:cNvPr id="30" name="textruta 29"/>
          <p:cNvSpPr txBox="1"/>
          <p:nvPr/>
        </p:nvSpPr>
        <p:spPr>
          <a:xfrm>
            <a:off x="5021898" y="4745210"/>
            <a:ext cx="91723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Flaking</a:t>
            </a:r>
            <a:endParaRPr lang="en-US" sz="2000" dirty="0"/>
          </a:p>
        </p:txBody>
      </p:sp>
      <p:sp>
        <p:nvSpPr>
          <p:cNvPr id="31" name="textruta 30"/>
          <p:cNvSpPr txBox="1"/>
          <p:nvPr/>
        </p:nvSpPr>
        <p:spPr>
          <a:xfrm>
            <a:off x="396411" y="4691628"/>
            <a:ext cx="91723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Flaking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79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F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1117122"/>
            <a:ext cx="1285948" cy="1294771"/>
          </a:xfrm>
          <a:prstGeom prst="rect">
            <a:avLst/>
          </a:prstGeom>
        </p:spPr>
      </p:pic>
      <p:pic>
        <p:nvPicPr>
          <p:cNvPr id="7" name="Picture 6" descr="IMG_032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510" y="4112191"/>
            <a:ext cx="1170683" cy="11227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510" y="2719617"/>
            <a:ext cx="1022937" cy="112212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 cmpd="sng">
            <a:solidFill>
              <a:srgbClr val="00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9" name="Picture 25" descr="XR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1" y="1117122"/>
            <a:ext cx="1239820" cy="1182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971" y="1175531"/>
            <a:ext cx="1146079" cy="13998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36" descr="DSC0360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224" y="2411893"/>
            <a:ext cx="1138526" cy="13819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54687" y="1506399"/>
            <a:ext cx="1367247" cy="110286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Advanced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diagnostics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techniques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203" y="5336052"/>
            <a:ext cx="1389956" cy="144142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Scalable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0" algn="ctr">
              <a:lnSpc>
                <a:spcPct val="11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industrial </a:t>
            </a: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production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0" algn="ctr">
              <a:lnSpc>
                <a:spcPct val="11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processes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6" name="Picture 15" descr="B4C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43379" y="2269681"/>
            <a:ext cx="1062348" cy="19622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565" y="2926374"/>
            <a:ext cx="2744071" cy="2058053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8647048">
            <a:off x="2931062" y="4712116"/>
            <a:ext cx="762871" cy="54462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99071">
            <a:off x="5936544" y="4724353"/>
            <a:ext cx="762871" cy="54462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61152">
            <a:off x="5935644" y="2654063"/>
            <a:ext cx="762871" cy="54462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3162774">
            <a:off x="2932113" y="2667554"/>
            <a:ext cx="762871" cy="54462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747" y="5073328"/>
            <a:ext cx="1257053" cy="1744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Our thin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ilm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oolbox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055" y="2260740"/>
            <a:ext cx="2012371" cy="42575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</a:rPr>
              <a:t>Materials </a:t>
            </a:r>
            <a:r>
              <a:rPr lang="en-US" sz="2000" b="1" dirty="0" smtClean="0">
                <a:solidFill>
                  <a:prstClr val="black"/>
                </a:solidFill>
              </a:rPr>
              <a:t>theory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8" name="Picture 27" descr="ESS_3.pd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893" y="1357505"/>
            <a:ext cx="1860405" cy="72059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15537" y="6044930"/>
            <a:ext cx="1593599" cy="798756"/>
            <a:chOff x="2358081" y="1308593"/>
            <a:chExt cx="1774401" cy="883624"/>
          </a:xfrm>
        </p:grpSpPr>
        <p:pic>
          <p:nvPicPr>
            <p:cNvPr id="32" name="Picture 5" descr="Maggan3D_Örjans_Avhandling"/>
            <p:cNvPicPr preferRelativeResize="0"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111" y="1308593"/>
              <a:ext cx="1377371" cy="88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Triethylborane-3D-balls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081" y="1784450"/>
              <a:ext cx="406235" cy="39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Straight Arrow Connector 33"/>
            <p:cNvCxnSpPr/>
            <p:nvPr/>
          </p:nvCxnSpPr>
          <p:spPr>
            <a:xfrm flipV="1">
              <a:off x="2629100" y="1819146"/>
              <a:ext cx="669883" cy="347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10" descr="RR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507" y="5359621"/>
            <a:ext cx="1240843" cy="1440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45136" y="5297977"/>
            <a:ext cx="1346153" cy="110286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Various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deposition </a:t>
            </a:r>
            <a:r>
              <a:rPr lang="en-US" sz="2000" b="1" dirty="0">
                <a:solidFill>
                  <a:srgbClr val="000000"/>
                </a:solidFill>
              </a:rPr>
              <a:t>techniques</a:t>
            </a:r>
          </a:p>
        </p:txBody>
      </p:sp>
      <p:pic>
        <p:nvPicPr>
          <p:cNvPr id="6" name="Picture 3" descr="DSC_0317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81" y="4229957"/>
            <a:ext cx="1209081" cy="17796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7571" y="5576508"/>
            <a:ext cx="1425881" cy="10302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 descr="Skärmavbild 2016-06-23 kl. 11.08.06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74" y="4042567"/>
            <a:ext cx="1651239" cy="9354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42DFE335-1676-CD4D-ADC2-4D8741C093F6}" type="slidenum">
              <a:rPr lang="en-US" sz="1800" smtClean="0">
                <a:solidFill>
                  <a:srgbClr val="FFFFFF"/>
                </a:solidFill>
              </a:rPr>
              <a:pPr algn="r"/>
              <a:t>15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What we can provide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7718" y="1081580"/>
            <a:ext cx="786856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High quality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C coatings for neutron detector applications</a:t>
            </a:r>
          </a:p>
          <a:p>
            <a:pPr marL="742950" lvl="1" indent="-285750" algn="ctr">
              <a:buFont typeface="Symbol" charset="2"/>
              <a:buChar char="Þ"/>
            </a:pPr>
            <a:r>
              <a:rPr lang="en-US" sz="2000" dirty="0"/>
              <a:t>Minimized residual stress</a:t>
            </a:r>
          </a:p>
          <a:p>
            <a:pPr marL="742950" lvl="1" indent="-285750" algn="ctr">
              <a:buFont typeface="Symbol" charset="2"/>
              <a:buChar char="Þ"/>
            </a:pPr>
            <a:r>
              <a:rPr lang="en-US" sz="2000" dirty="0" smtClean="0"/>
              <a:t>Radiation hard</a:t>
            </a:r>
          </a:p>
          <a:p>
            <a:pPr marL="742950" lvl="1" indent="-285750" algn="ctr">
              <a:buFont typeface="Symbol" charset="2"/>
              <a:buChar char="Þ"/>
            </a:pPr>
            <a:endParaRPr lang="en-US" sz="1000" b="1" dirty="0" smtClean="0"/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Substrates like Al, SS, Si, Al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O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</a:rPr>
              <a:t>, Ni, Cu, glass, </a:t>
            </a:r>
            <a:r>
              <a:rPr lang="en-US" sz="2000" b="1" dirty="0" err="1" smtClean="0">
                <a:solidFill>
                  <a:srgbClr val="0070C0"/>
                </a:solidFill>
              </a:rPr>
              <a:t>etc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742950" lvl="1" indent="-285750" algn="ctr">
              <a:buFont typeface="Symbol" charset="2"/>
              <a:buChar char="Þ"/>
            </a:pPr>
            <a:r>
              <a:rPr lang="en-US" sz="2000" dirty="0" smtClean="0"/>
              <a:t>~80 at.%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</a:t>
            </a:r>
          </a:p>
          <a:p>
            <a:pPr marL="742950" lvl="1" indent="-285750" algn="ctr">
              <a:buFont typeface="Symbol" charset="2"/>
              <a:buChar char="Þ"/>
            </a:pPr>
            <a:endParaRPr lang="en-US" sz="1000" dirty="0" smtClean="0"/>
          </a:p>
          <a:p>
            <a:pPr lvl="1" algn="ctr"/>
            <a:r>
              <a:rPr lang="en-US" sz="2000" b="1" dirty="0" smtClean="0">
                <a:solidFill>
                  <a:srgbClr val="0070C0"/>
                </a:solidFill>
              </a:rPr>
              <a:t>Substrates like FR4, G10, </a:t>
            </a:r>
            <a:r>
              <a:rPr lang="en-US" sz="2000" b="1" dirty="0" err="1" smtClean="0">
                <a:solidFill>
                  <a:srgbClr val="0070C0"/>
                </a:solidFill>
              </a:rPr>
              <a:t>Kapton</a:t>
            </a:r>
            <a:r>
              <a:rPr lang="en-US" sz="2000" b="1" dirty="0" smtClean="0">
                <a:solidFill>
                  <a:srgbClr val="0070C0"/>
                </a:solidFill>
              </a:rPr>
              <a:t>, Teflon, </a:t>
            </a:r>
            <a:r>
              <a:rPr lang="en-US" sz="2000" b="1" dirty="0" smtClean="0">
                <a:solidFill>
                  <a:srgbClr val="0070C0"/>
                </a:solidFill>
              </a:rPr>
              <a:t>sandwich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structures, </a:t>
            </a:r>
            <a:r>
              <a:rPr lang="en-US" sz="2000" b="1" dirty="0" err="1" smtClean="0">
                <a:solidFill>
                  <a:srgbClr val="0070C0"/>
                </a:solidFill>
              </a:rPr>
              <a:t>etc</a:t>
            </a:r>
            <a:endParaRPr lang="en-US" sz="2000" dirty="0" smtClean="0"/>
          </a:p>
          <a:p>
            <a:pPr marL="742950" lvl="1" indent="-285750" algn="ctr">
              <a:buFont typeface="Symbol" charset="2"/>
              <a:buChar char="Þ"/>
            </a:pPr>
            <a:r>
              <a:rPr lang="en-US" sz="2000" dirty="0" smtClean="0">
                <a:solidFill>
                  <a:prstClr val="black"/>
                </a:solidFill>
              </a:rPr>
              <a:t>Low </a:t>
            </a:r>
            <a:r>
              <a:rPr lang="en-US" sz="2000" dirty="0">
                <a:solidFill>
                  <a:prstClr val="black"/>
                </a:solidFill>
              </a:rPr>
              <a:t>temperature </a:t>
            </a:r>
            <a:r>
              <a:rPr lang="en-US" sz="2000" baseline="30000" dirty="0"/>
              <a:t>10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C </a:t>
            </a:r>
            <a:r>
              <a:rPr lang="en-US" sz="2000" dirty="0" smtClean="0"/>
              <a:t>deposition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Flat substrates even though 1-side coated </a:t>
            </a:r>
          </a:p>
          <a:p>
            <a:pPr marL="0" lvl="1" algn="ctr">
              <a:lnSpc>
                <a:spcPct val="150000"/>
              </a:lnSpc>
            </a:pPr>
            <a:r>
              <a:rPr lang="en-US" sz="2000" b="1" dirty="0" smtClean="0"/>
              <a:t>Coatings inside frames 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mr-IN" sz="2000" b="1" dirty="0" smtClean="0">
                <a:latin typeface="Calibri" charset="0"/>
                <a:ea typeface="Calibri" charset="0"/>
                <a:cs typeface="Calibri" charset="0"/>
              </a:rPr>
              <a:t>~80</a:t>
            </a:r>
            <a:r>
              <a:rPr lang="sv-SE" sz="20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000" b="1" dirty="0" err="1" smtClean="0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mr-IN" sz="2000" b="1" dirty="0" smtClean="0">
                <a:latin typeface="Calibri" charset="0"/>
                <a:ea typeface="Calibri" charset="0"/>
                <a:cs typeface="Calibri" charset="0"/>
              </a:rPr>
              <a:t>.% </a:t>
            </a:r>
            <a:r>
              <a:rPr lang="mr-IN" sz="2000" b="1" baseline="30000" dirty="0" smtClean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mr-IN" sz="2000" b="1" dirty="0" smtClean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="1" dirty="0" smtClean="0"/>
          </a:p>
          <a:p>
            <a:pPr algn="ctr">
              <a:lnSpc>
                <a:spcPct val="150000"/>
              </a:lnSpc>
            </a:pPr>
            <a:r>
              <a:rPr lang="en-US" sz="2000" b="1" baseline="30000" dirty="0" smtClean="0"/>
              <a:t>10</a:t>
            </a:r>
            <a:r>
              <a:rPr lang="en-US" sz="2000" b="1" dirty="0" smtClean="0"/>
              <a:t>B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C depositions with tailored resistivity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879" y="5192603"/>
            <a:ext cx="2600027" cy="1546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50" y="5192603"/>
            <a:ext cx="2287643" cy="1546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Resistivity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917" y="5125303"/>
            <a:ext cx="2163883" cy="161426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r>
              <a:rPr lang="en-US" sz="1800" dirty="0" smtClean="0">
                <a:solidFill>
                  <a:srgbClr val="FFFFFF"/>
                </a:solidFill>
              </a:rPr>
              <a:t>16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6" descr="vision_imag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 bwMode="auto">
          <a:xfrm>
            <a:off x="0" y="1233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86185" y="2786811"/>
            <a:ext cx="3556654" cy="286232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>
                  <a:alpha val="12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sv-SE" sz="6000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Thank</a:t>
            </a:r>
            <a: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  <a:r>
              <a:rPr lang="sv-SE" sz="6000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you</a:t>
            </a:r>
            <a: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  <a:b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for </a:t>
            </a:r>
            <a:r>
              <a:rPr lang="sv-SE" sz="6000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your</a:t>
            </a:r>
            <a: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  <a:b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sv-SE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attention!</a:t>
            </a:r>
            <a:endParaRPr lang="sv-SE" sz="6000" b="1" dirty="0">
              <a:solidFill>
                <a:schemeClr val="bg1"/>
              </a:solidFill>
            </a:endParaRPr>
          </a:p>
        </p:txBody>
      </p:sp>
      <p:pic>
        <p:nvPicPr>
          <p:cNvPr id="17" name="Bildobjekt 5" descr="ESS-vit-logg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44" y="5625323"/>
            <a:ext cx="2082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5554" y="629648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algn="ctr"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carina.hoglund@esss.se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8" name="Bildobjekt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673" y="5785040"/>
            <a:ext cx="2639625" cy="6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43180" y="56445"/>
            <a:ext cx="8229600" cy="103671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High quality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10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C coatings with 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DC magnetron sputtering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7362" y="3846705"/>
            <a:ext cx="3661102" cy="2242170"/>
            <a:chOff x="224368" y="2032000"/>
            <a:chExt cx="2793254" cy="1657240"/>
          </a:xfrm>
        </p:grpSpPr>
        <p:grpSp>
          <p:nvGrpSpPr>
            <p:cNvPr id="7" name="Group 6"/>
            <p:cNvGrpSpPr/>
            <p:nvPr/>
          </p:nvGrpSpPr>
          <p:grpSpPr>
            <a:xfrm>
              <a:off x="260025" y="2032000"/>
              <a:ext cx="2713634" cy="1647710"/>
              <a:chOff x="260025" y="1295995"/>
              <a:chExt cx="3773956" cy="2383715"/>
            </a:xfrm>
          </p:grpSpPr>
          <p:pic>
            <p:nvPicPr>
              <p:cNvPr id="11" name="Picture 10" descr="BC073_up6cm_43k.tif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0025" y="1295995"/>
                <a:ext cx="3773956" cy="2383715"/>
              </a:xfrm>
              <a:prstGeom prst="rect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2" name="Rectangle 11"/>
              <p:cNvSpPr/>
              <p:nvPr/>
            </p:nvSpPr>
            <p:spPr>
              <a:xfrm rot="16200000">
                <a:off x="3526901" y="3235141"/>
                <a:ext cx="45719" cy="612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4368" y="2477704"/>
              <a:ext cx="795512" cy="432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30000" smtClean="0">
                  <a:solidFill>
                    <a:schemeClr val="bg1"/>
                  </a:solidFill>
                </a:rPr>
                <a:t>10</a:t>
              </a:r>
              <a:r>
                <a:rPr lang="en-US" sz="3200" smtClean="0">
                  <a:solidFill>
                    <a:schemeClr val="bg1"/>
                  </a:solidFill>
                </a:rPr>
                <a:t>B</a:t>
              </a:r>
              <a:r>
                <a:rPr lang="en-US" sz="3200" baseline="-25000" smtClean="0">
                  <a:solidFill>
                    <a:schemeClr val="bg1"/>
                  </a:solidFill>
                </a:rPr>
                <a:t>4</a:t>
              </a:r>
              <a:r>
                <a:rPr lang="en-US" sz="3200" smtClean="0">
                  <a:solidFill>
                    <a:schemeClr val="bg1"/>
                  </a:solidFill>
                </a:rPr>
                <a:t>C</a:t>
              </a:r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025" y="3257018"/>
              <a:ext cx="356602" cy="432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Si</a:t>
              </a:r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759" y="3139785"/>
              <a:ext cx="800863" cy="432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1 </a:t>
              </a:r>
              <a:r>
                <a:rPr lang="en-US" sz="320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3200" smtClean="0">
                  <a:solidFill>
                    <a:schemeClr val="bg1"/>
                  </a:solidFill>
                </a:rPr>
                <a:t>m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1279"/>
              </p:ext>
            </p:extLst>
          </p:nvPr>
        </p:nvGraphicFramePr>
        <p:xfrm>
          <a:off x="996032" y="1202073"/>
          <a:ext cx="7032562" cy="249022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40673"/>
                <a:gridCol w="3691206"/>
                <a:gridCol w="800683"/>
              </a:tblGrid>
              <a:tr h="428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Required property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Result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OK?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Good adhesion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&gt;</a:t>
                      </a:r>
                      <a:r>
                        <a:rPr lang="en-US" sz="2400" baseline="0" dirty="0" smtClean="0"/>
                        <a:t> 1 </a:t>
                      </a:r>
                      <a:r>
                        <a:rPr lang="en-US" sz="24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/>
                        <a:t>m on Al, Si, Al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etc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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Low residual stress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0.09 GPa</a:t>
                      </a:r>
                      <a:r>
                        <a:rPr lang="en-US" sz="2400" baseline="0" dirty="0" smtClean="0"/>
                        <a:t> at </a:t>
                      </a:r>
                      <a:r>
                        <a:rPr lang="en-US" sz="2400" dirty="0" smtClean="0"/>
                        <a:t>1 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400" dirty="0" smtClean="0"/>
                        <a:t>m </a:t>
                      </a:r>
                      <a:r>
                        <a:rPr lang="en-US" sz="2400" baseline="30000" dirty="0" smtClean="0"/>
                        <a:t>10</a:t>
                      </a: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C on Si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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High density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2.45 g/cm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, 97</a:t>
                      </a:r>
                      <a:r>
                        <a:rPr lang="en-US" sz="2400" baseline="0" dirty="0" smtClean="0"/>
                        <a:t>% of </a:t>
                      </a:r>
                      <a:r>
                        <a:rPr lang="en-US" sz="2400" dirty="0" smtClean="0"/>
                        <a:t>bulk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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High </a:t>
                      </a:r>
                      <a:r>
                        <a:rPr lang="en-US" sz="2400" baseline="30000" dirty="0" smtClean="0"/>
                        <a:t>10</a:t>
                      </a:r>
                      <a:r>
                        <a:rPr lang="en-US" sz="2400" dirty="0" smtClean="0"/>
                        <a:t>B content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79.3</a:t>
                      </a:r>
                      <a:r>
                        <a:rPr lang="en-US" sz="2400" baseline="0" dirty="0" smtClean="0"/>
                        <a:t> at.% of </a:t>
                      </a:r>
                      <a:r>
                        <a:rPr lang="en-US" sz="2400" baseline="30000" dirty="0" smtClean="0"/>
                        <a:t>10</a:t>
                      </a:r>
                      <a:r>
                        <a:rPr lang="en-US" sz="2400" baseline="0" dirty="0" smtClean="0"/>
                        <a:t>B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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41633" y="6380295"/>
            <a:ext cx="4402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C. Höglund et al., J. Appl. Phys. </a:t>
            </a:r>
            <a:r>
              <a:rPr lang="en-US" sz="1600" b="1" dirty="0" smtClean="0"/>
              <a:t>111</a:t>
            </a:r>
            <a:r>
              <a:rPr lang="en-US" sz="1600" dirty="0" smtClean="0"/>
              <a:t>, 104908 (2012)</a:t>
            </a:r>
            <a:endParaRPr lang="en-US" sz="1600" dirty="0"/>
          </a:p>
        </p:txBody>
      </p:sp>
      <p:pic>
        <p:nvPicPr>
          <p:cNvPr id="15" name="Picture 14" descr="impurities vs temp for poster_2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157" b="50000"/>
          <a:stretch>
            <a:fillRect/>
          </a:stretch>
        </p:blipFill>
        <p:spPr>
          <a:xfrm>
            <a:off x="5111574" y="3890137"/>
            <a:ext cx="3296547" cy="2561038"/>
          </a:xfrm>
          <a:prstGeom prst="rect">
            <a:avLst/>
          </a:prstGeom>
        </p:spPr>
      </p:pic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42DFE335-1676-CD4D-ADC2-4D8741C093F6}" type="slidenum">
              <a:rPr lang="en-US" sz="1800" smtClean="0">
                <a:solidFill>
                  <a:srgbClr val="FFFFFF"/>
                </a:solidFill>
              </a:rPr>
              <a:pPr algn="r"/>
              <a:t>18</a:t>
            </a:fld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3439" y="6139576"/>
            <a:ext cx="2772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Patent SE 535 805 C2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EU patent applications ongoing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5979857" y="3685235"/>
            <a:ext cx="1963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u="sng" dirty="0" smtClean="0"/>
              <a:t>Amount </a:t>
            </a:r>
            <a:r>
              <a:rPr lang="en-US" sz="1600" u="sng" smtClean="0"/>
              <a:t>of impurities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5683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43180" y="13167"/>
            <a:ext cx="8229600" cy="107999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Neutron radiation hardness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(collaboration LiU-ESS-FRM II) </a:t>
            </a:r>
            <a:endParaRPr lang="en-US" sz="1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7333" y="2572282"/>
            <a:ext cx="205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As-deposited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0906" y="2572282"/>
            <a:ext cx="172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10</a:t>
            </a:r>
            <a:r>
              <a:rPr lang="en-US" sz="2400" baseline="30000" dirty="0" smtClean="0">
                <a:solidFill>
                  <a:srgbClr val="FFFFFF"/>
                </a:solidFill>
              </a:rPr>
              <a:t>14</a:t>
            </a:r>
            <a:r>
              <a:rPr lang="en-US" sz="2400" dirty="0" smtClean="0">
                <a:solidFill>
                  <a:srgbClr val="FFFFFF"/>
                </a:solidFill>
              </a:rPr>
              <a:t> n/cm</a:t>
            </a:r>
            <a:r>
              <a:rPr lang="en-US" sz="2400" baseline="30000" dirty="0" smtClean="0">
                <a:solidFill>
                  <a:srgbClr val="FFFFFF"/>
                </a:solidFill>
              </a:rPr>
              <a:t>2</a:t>
            </a:r>
            <a:endParaRPr lang="en-US" sz="2400" baseline="30000" dirty="0">
              <a:solidFill>
                <a:srgbClr val="FFFFFF"/>
              </a:solidFill>
            </a:endParaRPr>
          </a:p>
        </p:txBody>
      </p:sp>
      <p:pic>
        <p:nvPicPr>
          <p:cNvPr id="20" name="Picture 19" descr="TE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5"/>
          <a:stretch/>
        </p:blipFill>
        <p:spPr>
          <a:xfrm>
            <a:off x="1160991" y="1587735"/>
            <a:ext cx="3229150" cy="3490988"/>
          </a:xfrm>
          <a:prstGeom prst="rect">
            <a:avLst/>
          </a:prstGeom>
        </p:spPr>
      </p:pic>
      <p:pic>
        <p:nvPicPr>
          <p:cNvPr id="21" name="Picture 20" descr="TE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826" y="1587735"/>
            <a:ext cx="3101974" cy="34931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82260" y="3235519"/>
            <a:ext cx="205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As-deposited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043" y="3235519"/>
            <a:ext cx="28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400" baseline="30000" dirty="0" smtClean="0">
                <a:solidFill>
                  <a:schemeClr val="bg1"/>
                </a:solidFill>
              </a:rPr>
              <a:t>14</a:t>
            </a:r>
            <a:r>
              <a:rPr lang="en-US" sz="2400" dirty="0" smtClean="0">
                <a:solidFill>
                  <a:schemeClr val="bg1"/>
                </a:solidFill>
              </a:rPr>
              <a:t> neutrons/cm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700" y="5294359"/>
            <a:ext cx="8713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/>
              </a:rPr>
              <a:t> </a:t>
            </a:r>
            <a:r>
              <a:rPr lang="en-US" sz="2000" b="1" dirty="0" smtClean="0">
                <a:solidFill>
                  <a:srgbClr val="0000FF"/>
                </a:solidFill>
              </a:rPr>
              <a:t>No influence</a:t>
            </a:r>
            <a:r>
              <a:rPr lang="en-US" sz="2000" dirty="0" smtClean="0"/>
              <a:t> on adhesion, composition, morphology, structure,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285750" lvl="0" indent="-285750">
              <a:buFont typeface="Wingdings" charset="0"/>
              <a:buChar char="è"/>
            </a:pPr>
            <a:r>
              <a:rPr lang="en-US" sz="2000" dirty="0" smtClean="0"/>
              <a:t> 0.000156 % of the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 atoms were consumed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			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Lifetime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of </a:t>
            </a:r>
            <a:r>
              <a:rPr lang="en-US" sz="2000" baseline="30000" dirty="0">
                <a:solidFill>
                  <a:srgbClr val="FF0000"/>
                </a:solidFill>
                <a:sym typeface="Wingdings"/>
              </a:rPr>
              <a:t>10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B atoms with 10</a:t>
            </a:r>
            <a:r>
              <a:rPr lang="en-US" sz="2000" baseline="30000" dirty="0">
                <a:solidFill>
                  <a:srgbClr val="FF0000"/>
                </a:solidFill>
                <a:sym typeface="Wingdings"/>
              </a:rPr>
              <a:t>8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n/cm</a:t>
            </a:r>
            <a:r>
              <a:rPr lang="en-US" sz="2000" baseline="30000" dirty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/s is &gt;20 000 years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10207"/>
            <a:ext cx="9144000" cy="1104988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67263" y="6461142"/>
            <a:ext cx="4340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600" dirty="0" smtClean="0"/>
              <a:t>C. Höglund et al., Rad</a:t>
            </a:r>
            <a:r>
              <a:rPr lang="sv-SE" sz="1600" dirty="0"/>
              <a:t>. </a:t>
            </a:r>
            <a:r>
              <a:rPr lang="sv-SE" sz="1600" dirty="0" err="1"/>
              <a:t>Phys</a:t>
            </a:r>
            <a:r>
              <a:rPr lang="sv-SE" sz="1600" dirty="0"/>
              <a:t>. </a:t>
            </a:r>
            <a:r>
              <a:rPr lang="sv-SE" sz="1600" dirty="0" err="1"/>
              <a:t>Chem</a:t>
            </a:r>
            <a:r>
              <a:rPr lang="sv-SE" sz="1600" dirty="0"/>
              <a:t>. 113, 14 (2015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28036"/>
            <a:ext cx="2133600" cy="365125"/>
          </a:xfrm>
        </p:spPr>
        <p:txBody>
          <a:bodyPr/>
          <a:lstStyle/>
          <a:p>
            <a:pPr algn="r"/>
            <a:fld id="{42DFE335-1676-CD4D-ADC2-4D8741C093F6}" type="slidenum">
              <a:rPr lang="en-US" sz="1800" smtClean="0">
                <a:solidFill>
                  <a:srgbClr val="FFFFFF"/>
                </a:solidFill>
              </a:rPr>
              <a:pPr algn="r"/>
              <a:t>19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ktangel 6"/>
          <p:cNvSpPr/>
          <p:nvPr/>
        </p:nvSpPr>
        <p:spPr>
          <a:xfrm>
            <a:off x="6363" y="784584"/>
            <a:ext cx="1277030" cy="848878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From Samson to Chewbacca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42DFE335-1676-CD4D-ADC2-4D8741C093F6}" type="slidenum">
              <a:rPr lang="en-US" sz="1800" smtClean="0">
                <a:solidFill>
                  <a:srgbClr val="FFFFFF"/>
                </a:solidFill>
              </a:rPr>
              <a:pPr algn="r"/>
              <a:t>2</a:t>
            </a:fld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3" descr="DSC_031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40" y="4653575"/>
            <a:ext cx="1430065" cy="210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5" name="Group 5"/>
          <p:cNvGrpSpPr/>
          <p:nvPr/>
        </p:nvGrpSpPr>
        <p:grpSpPr>
          <a:xfrm>
            <a:off x="3474250" y="2665329"/>
            <a:ext cx="2310981" cy="1458564"/>
            <a:chOff x="224368" y="2032000"/>
            <a:chExt cx="2809257" cy="1647710"/>
          </a:xfrm>
        </p:grpSpPr>
        <p:grpSp>
          <p:nvGrpSpPr>
            <p:cNvPr id="18" name="Group 6"/>
            <p:cNvGrpSpPr/>
            <p:nvPr/>
          </p:nvGrpSpPr>
          <p:grpSpPr>
            <a:xfrm>
              <a:off x="260025" y="2032000"/>
              <a:ext cx="2713634" cy="1647710"/>
              <a:chOff x="260025" y="1295995"/>
              <a:chExt cx="3773956" cy="2383715"/>
            </a:xfrm>
          </p:grpSpPr>
          <p:pic>
            <p:nvPicPr>
              <p:cNvPr id="24" name="Picture 10" descr="BC073_up6cm_43k.tif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0025" y="1295995"/>
                <a:ext cx="3773956" cy="2383715"/>
              </a:xfrm>
              <a:prstGeom prst="rect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5" name="Rectangle 11"/>
              <p:cNvSpPr/>
              <p:nvPr/>
            </p:nvSpPr>
            <p:spPr>
              <a:xfrm rot="16200000">
                <a:off x="3526901" y="3235141"/>
                <a:ext cx="45719" cy="612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7"/>
            <p:cNvSpPr txBox="1"/>
            <p:nvPr/>
          </p:nvSpPr>
          <p:spPr>
            <a:xfrm>
              <a:off x="224368" y="2477704"/>
              <a:ext cx="812969" cy="41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solidFill>
                    <a:schemeClr val="bg1"/>
                  </a:solidFill>
                </a:rPr>
                <a:t>10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4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260026" y="3257018"/>
              <a:ext cx="417398" cy="41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Si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216759" y="3139785"/>
              <a:ext cx="816866" cy="41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1 </a:t>
              </a:r>
              <a:r>
                <a:rPr lang="en-US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mtClean="0">
                  <a:solidFill>
                    <a:schemeClr val="bg1"/>
                  </a:solidFill>
                </a:rPr>
                <a:t>m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137" y="2704163"/>
            <a:ext cx="1593446" cy="144177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9" name="Picture 5" descr="P51233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516" y="1109868"/>
            <a:ext cx="1194987" cy="2009783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6" descr="P51233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191" y="1109868"/>
            <a:ext cx="1149096" cy="2015987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817" y="1100878"/>
            <a:ext cx="2014010" cy="11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574005" y="2086898"/>
            <a:ext cx="1454244" cy="64633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 pitchFamily="1" charset="0"/>
              </a:rPr>
              <a:t>Agrees with </a:t>
            </a:r>
            <a:br>
              <a:rPr lang="en-US" smtClean="0">
                <a:latin typeface="Arial" pitchFamily="1" charset="0"/>
              </a:rPr>
            </a:br>
            <a:r>
              <a:rPr lang="en-US" smtClean="0">
                <a:latin typeface="Arial" pitchFamily="1" charset="0"/>
              </a:rPr>
              <a:t>simulations</a:t>
            </a:r>
            <a:endParaRPr lang="en-US" dirty="0">
              <a:latin typeface="Arial" pitchFamily="1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428312" y="1971091"/>
            <a:ext cx="614363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Image 8" descr="correa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470" y="3292740"/>
            <a:ext cx="1260491" cy="1016484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Picture 4" descr="DSC0067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95525" y="2260544"/>
            <a:ext cx="2241654" cy="111618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8"/>
          <p:cNvSpPr>
            <a:spLocks noChangeArrowheads="1"/>
          </p:cNvSpPr>
          <p:nvPr/>
        </p:nvSpPr>
        <p:spPr bwMode="auto">
          <a:xfrm rot="19572817">
            <a:off x="3159225" y="2142411"/>
            <a:ext cx="614363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097" y="1164138"/>
            <a:ext cx="1159447" cy="1421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767168" y="2394062"/>
            <a:ext cx="1659429" cy="64633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pitchFamily="1" charset="0"/>
              </a:rPr>
              <a:t>First prototype</a:t>
            </a:r>
          </a:p>
          <a:p>
            <a:r>
              <a:rPr lang="en-US" dirty="0" smtClean="0">
                <a:latin typeface="Arial" pitchFamily="1" charset="0"/>
              </a:rPr>
              <a:t>(100 blades)</a:t>
            </a:r>
            <a:endParaRPr lang="en-US" dirty="0">
              <a:latin typeface="Arial" pitchFamily="1" charset="0"/>
            </a:endParaRPr>
          </a:p>
        </p:txBody>
      </p:sp>
      <p:pic>
        <p:nvPicPr>
          <p:cNvPr id="45" name="Picture 14" descr="IMG_137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32" y="4712638"/>
            <a:ext cx="1561360" cy="2081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1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1" t="22807" r="34589" b="3812"/>
          <a:stretch/>
        </p:blipFill>
        <p:spPr bwMode="auto">
          <a:xfrm>
            <a:off x="7243087" y="3389586"/>
            <a:ext cx="1812662" cy="10844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InsertCol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314115" y="5010668"/>
            <a:ext cx="2362154" cy="17716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" name="AutoShape 8"/>
          <p:cNvSpPr>
            <a:spLocks noChangeArrowheads="1"/>
          </p:cNvSpPr>
          <p:nvPr/>
        </p:nvSpPr>
        <p:spPr bwMode="auto">
          <a:xfrm rot="5400000">
            <a:off x="7898900" y="4408083"/>
            <a:ext cx="614363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Content Placeholder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753" y="4271488"/>
            <a:ext cx="1801127" cy="24996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1" name="AutoShape 8"/>
          <p:cNvSpPr>
            <a:spLocks noChangeArrowheads="1"/>
          </p:cNvSpPr>
          <p:nvPr/>
        </p:nvSpPr>
        <p:spPr bwMode="auto">
          <a:xfrm rot="10800000">
            <a:off x="6646499" y="6137259"/>
            <a:ext cx="614363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Bildobjekt 5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0" y="794152"/>
            <a:ext cx="850099" cy="743838"/>
          </a:xfrm>
          <a:prstGeom prst="rect">
            <a:avLst/>
          </a:prstGeom>
        </p:spPr>
      </p:pic>
      <p:sp>
        <p:nvSpPr>
          <p:cNvPr id="53" name="AutoShape 8"/>
          <p:cNvSpPr>
            <a:spLocks noChangeArrowheads="1"/>
          </p:cNvSpPr>
          <p:nvPr/>
        </p:nvSpPr>
        <p:spPr bwMode="auto">
          <a:xfrm rot="10800000">
            <a:off x="3660310" y="5753545"/>
            <a:ext cx="614363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5821095" y="5062550"/>
            <a:ext cx="2378609" cy="7078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 pitchFamily="1" charset="0"/>
              </a:rPr>
              <a:t>2014: </a:t>
            </a:r>
            <a:r>
              <a:rPr lang="en-US" sz="2000" smtClean="0">
                <a:latin typeface="Arial" pitchFamily="1" charset="0"/>
              </a:rPr>
              <a:t>IN5 segment</a:t>
            </a:r>
            <a:br>
              <a:rPr lang="en-US" sz="2000" smtClean="0">
                <a:latin typeface="Arial" pitchFamily="1" charset="0"/>
              </a:rPr>
            </a:br>
            <a:r>
              <a:rPr lang="en-US" sz="2000" smtClean="0">
                <a:latin typeface="Arial" pitchFamily="1" charset="0"/>
              </a:rPr>
              <a:t>(27000 blades)</a:t>
            </a:r>
            <a:endParaRPr lang="en-US" sz="2000" dirty="0">
              <a:latin typeface="Arial" pitchFamily="1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337120" y="2464628"/>
            <a:ext cx="1789529" cy="101566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 pitchFamily="1" charset="0"/>
              </a:rPr>
              <a:t>2011: 2m long</a:t>
            </a:r>
            <a:br>
              <a:rPr lang="en-US" sz="2000" dirty="0" smtClean="0">
                <a:latin typeface="Arial" pitchFamily="1" charset="0"/>
              </a:rPr>
            </a:br>
            <a:r>
              <a:rPr lang="en-US" sz="2000" dirty="0" smtClean="0">
                <a:latin typeface="Arial" pitchFamily="1" charset="0"/>
              </a:rPr>
              <a:t>demonstrator</a:t>
            </a:r>
          </a:p>
          <a:p>
            <a:r>
              <a:rPr lang="en-US" sz="2000" dirty="0" smtClean="0">
                <a:latin typeface="Arial" pitchFamily="1" charset="0"/>
              </a:rPr>
              <a:t>(1200 blades)</a:t>
            </a:r>
            <a:endParaRPr lang="en-US" sz="2000" dirty="0">
              <a:latin typeface="Arial" pitchFamily="1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7094" y="3766514"/>
            <a:ext cx="1283710" cy="9233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pitchFamily="1" charset="0"/>
              </a:rPr>
              <a:t>2010: </a:t>
            </a:r>
            <a:r>
              <a:rPr lang="en-US" smtClean="0">
                <a:latin typeface="Arial" pitchFamily="1" charset="0"/>
              </a:rPr>
              <a:t>First tests in </a:t>
            </a:r>
            <a:r>
              <a:rPr lang="en-US" dirty="0" smtClean="0">
                <a:latin typeface="Arial" pitchFamily="1" charset="0"/>
              </a:rPr>
              <a:t>Samson</a:t>
            </a:r>
            <a:endParaRPr lang="en-US" dirty="0">
              <a:latin typeface="Arial" pitchFamily="1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188988" y="6083068"/>
            <a:ext cx="1390124" cy="64633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pitchFamily="1" charset="0"/>
              </a:rPr>
              <a:t>2014:</a:t>
            </a:r>
          </a:p>
          <a:p>
            <a:r>
              <a:rPr lang="en-US" dirty="0" smtClean="0">
                <a:latin typeface="Arial" pitchFamily="1" charset="0"/>
              </a:rPr>
              <a:t>Chewbacca</a:t>
            </a:r>
            <a:endParaRPr lang="en-US" dirty="0">
              <a:latin typeface="Arial" pitchFamily="1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042418" y="4098052"/>
            <a:ext cx="417133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 pitchFamily="1" charset="0"/>
              </a:rPr>
              <a:t>Process shown to be mature </a:t>
            </a:r>
            <a:r>
              <a:rPr lang="en-US" sz="2400" dirty="0" smtClean="0">
                <a:latin typeface="Arial" pitchFamily="1" charset="0"/>
              </a:rPr>
              <a:t/>
            </a:r>
            <a:br>
              <a:rPr lang="en-US" sz="2400" dirty="0" smtClean="0">
                <a:latin typeface="Arial" pitchFamily="1" charset="0"/>
              </a:rPr>
            </a:br>
            <a:r>
              <a:rPr lang="en-US" sz="2400" dirty="0" smtClean="0">
                <a:latin typeface="Arial" pitchFamily="1" charset="0"/>
              </a:rPr>
              <a:t>enough </a:t>
            </a:r>
            <a:r>
              <a:rPr lang="en-US" sz="2400" dirty="0">
                <a:latin typeface="Arial" pitchFamily="1" charset="0"/>
              </a:rPr>
              <a:t>for upscaling</a:t>
            </a:r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 rot="19572817">
            <a:off x="1124802" y="2999849"/>
            <a:ext cx="614363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2" grpId="0" animBg="1"/>
      <p:bldP spid="44" grpId="0" animBg="1"/>
      <p:bldP spid="48" grpId="0" animBg="1"/>
      <p:bldP spid="51" grpId="0" animBg="1"/>
      <p:bldP spid="53" grpId="0" animBg="1"/>
      <p:bldP spid="55" grpId="0" animBg="1"/>
      <p:bldP spid="34" grpId="0" animBg="1"/>
      <p:bldP spid="56" grpId="0" animBg="1"/>
      <p:bldP spid="49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A\Publication\B4C\Figure 5 - stress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947" y="1199408"/>
            <a:ext cx="6013293" cy="40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61" y="5335131"/>
            <a:ext cx="8395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ym typeface="Wingdings"/>
              </a:rPr>
              <a:t>HT: High pressure, higher residual stress 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Applied HT process optimal</a:t>
            </a:r>
          </a:p>
          <a:p>
            <a:r>
              <a:rPr lang="en-US" sz="2000" dirty="0" smtClean="0">
                <a:sym typeface="Wingdings"/>
              </a:rPr>
              <a:t>LT: High pressure, lower residual stress 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Good adhesion at LT </a:t>
            </a:r>
            <a:endParaRPr lang="en-US" sz="2000" dirty="0" smtClean="0"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8100" y="6518411"/>
            <a:ext cx="412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Schmidt, Höglund et al., J</a:t>
            </a:r>
            <a:r>
              <a:rPr lang="en-US" sz="1400" dirty="0"/>
              <a:t>. Mater. </a:t>
            </a:r>
            <a:r>
              <a:rPr lang="en-US" sz="1400" dirty="0" err="1"/>
              <a:t>Sci</a:t>
            </a:r>
            <a:r>
              <a:rPr lang="en-US" sz="1400" dirty="0"/>
              <a:t> </a:t>
            </a:r>
            <a:r>
              <a:rPr lang="en-US" sz="1400" b="1" dirty="0"/>
              <a:t>51</a:t>
            </a:r>
            <a:r>
              <a:rPr lang="en-US" sz="1400" dirty="0"/>
              <a:t>, 10418 (2016)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56001"/>
            <a:ext cx="9144001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DCMS vs. HiPIMS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 low temperature?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Slide Number Placeholder 9"/>
          <p:cNvSpPr txBox="1">
            <a:spLocks/>
          </p:cNvSpPr>
          <p:nvPr/>
        </p:nvSpPr>
        <p:spPr>
          <a:xfrm>
            <a:off x="7010400" y="71645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DFE335-1676-CD4D-ADC2-4D8741C093F6}" type="slidenum">
              <a:rPr lang="en-US" smtClean="0">
                <a:solidFill>
                  <a:srgbClr val="FFFFFF"/>
                </a:solidFill>
              </a:rPr>
              <a:pPr algn="r"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Upscaling</a:t>
            </a:r>
            <a:r>
              <a:rPr lang="sv-SE" sz="32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 2014-2017 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bil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234" y="4561110"/>
            <a:ext cx="2670004" cy="20025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IMG_018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2" y="1197730"/>
            <a:ext cx="3061094" cy="2015903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277538" y="1197730"/>
            <a:ext cx="2740821" cy="2363166"/>
            <a:chOff x="7661301" y="1550270"/>
            <a:chExt cx="1828689" cy="1752577"/>
          </a:xfrm>
        </p:grpSpPr>
        <p:pic>
          <p:nvPicPr>
            <p:cNvPr id="11" name="Picture 10" descr="Screen Shot 2013-11-04 at 3.01.33 P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1301" y="1550270"/>
              <a:ext cx="1828689" cy="175257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760562" y="2728027"/>
              <a:ext cx="482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LiU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06319" y="2599474"/>
              <a:ext cx="69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”ESS”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02" y="3248268"/>
            <a:ext cx="1989150" cy="3605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170" y="4940204"/>
            <a:ext cx="1475825" cy="1623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7012488" y="70938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DFE335-1676-CD4D-ADC2-4D8741C093F6}" type="slidenum">
              <a:rPr lang="en-US" sz="2000" b="1" smtClean="0">
                <a:solidFill>
                  <a:srgbClr val="FFFFFF"/>
                </a:solidFill>
              </a:rPr>
              <a:pPr algn="r"/>
              <a:t>3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681" y="1197730"/>
            <a:ext cx="3021319" cy="20589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ruta 2"/>
          <p:cNvSpPr txBox="1"/>
          <p:nvPr/>
        </p:nvSpPr>
        <p:spPr>
          <a:xfrm>
            <a:off x="2441197" y="3695159"/>
            <a:ext cx="3862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First</a:t>
            </a:r>
            <a:r>
              <a:rPr lang="sv-SE" sz="2000" dirty="0" smtClean="0"/>
              <a:t> steps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full </a:t>
            </a:r>
            <a:r>
              <a:rPr lang="sv-SE" sz="2000" dirty="0" err="1" smtClean="0"/>
              <a:t>production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>
                <a:sym typeface="Wingdings"/>
              </a:rPr>
              <a:t> </a:t>
            </a:r>
            <a:r>
              <a:rPr lang="sv-SE" sz="2000" dirty="0" err="1" smtClean="0">
                <a:sym typeface="Wingdings"/>
              </a:rPr>
              <a:t>good</a:t>
            </a:r>
            <a:r>
              <a:rPr lang="sv-SE" sz="2000" dirty="0" smtClean="0">
                <a:sym typeface="Wingdings"/>
              </a:rPr>
              <a:t> </a:t>
            </a:r>
            <a:r>
              <a:rPr lang="sv-SE" sz="2000" dirty="0" err="1" smtClean="0">
                <a:sym typeface="Wingdings"/>
              </a:rPr>
              <a:t>experience</a:t>
            </a:r>
            <a:r>
              <a:rPr lang="sv-SE" sz="2000" dirty="0" smtClean="0">
                <a:sym typeface="Wingdings"/>
              </a:rPr>
              <a:t>  </a:t>
            </a:r>
            <a:r>
              <a:rPr lang="sv-SE" sz="2000" dirty="0" err="1" smtClean="0">
                <a:sym typeface="Wingdings"/>
              </a:rPr>
              <a:t>Move</a:t>
            </a:r>
            <a:r>
              <a:rPr lang="sv-SE" sz="2000" dirty="0" smtClean="0">
                <a:sym typeface="Wingdings"/>
              </a:rPr>
              <a:t> 2017</a:t>
            </a:r>
            <a:r>
              <a:rPr lang="sv-SE" sz="2000" dirty="0" smtClean="0"/>
              <a:t> </a:t>
            </a:r>
            <a:endParaRPr lang="sv-SE" sz="20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95" y="3419652"/>
            <a:ext cx="2446745" cy="3262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7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New coating facility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652" y="1147267"/>
            <a:ext cx="2690280" cy="2017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44121" y="3690064"/>
            <a:ext cx="3301340" cy="2690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9" y="1125244"/>
            <a:ext cx="2387191" cy="3182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5" y="4390960"/>
            <a:ext cx="2471624" cy="2211723"/>
          </a:xfrm>
          <a:prstGeom prst="rect">
            <a:avLst/>
          </a:prstGeom>
        </p:spPr>
      </p:pic>
      <p:sp>
        <p:nvSpPr>
          <p:cNvPr id="14" name="Rectangle 1"/>
          <p:cNvSpPr/>
          <p:nvPr/>
        </p:nvSpPr>
        <p:spPr>
          <a:xfrm>
            <a:off x="5239932" y="3384534"/>
            <a:ext cx="39040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sym typeface="Wingdings"/>
              </a:rPr>
              <a:t>ESS facility near Linköping University</a:t>
            </a: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sym typeface="Wingdings"/>
              </a:rPr>
              <a:t>Moved March 2017</a:t>
            </a: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sym typeface="Wingdings"/>
              </a:rPr>
              <a:t>Industrial thinking and production </a:t>
            </a:r>
            <a:br>
              <a:rPr lang="en-US" dirty="0" smtClean="0">
                <a:solidFill>
                  <a:prstClr val="black"/>
                </a:solidFill>
                <a:sym typeface="Wingdings"/>
              </a:rPr>
            </a:br>
            <a:r>
              <a:rPr lang="en-US" dirty="0" smtClean="0">
                <a:solidFill>
                  <a:prstClr val="black"/>
                </a:solidFill>
                <a:sym typeface="Wingdings"/>
              </a:rPr>
              <a:t>line for ESS needs until 2025</a:t>
            </a: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3D9160E8-0F38-8C41-8432-4494A227202E}" type="slidenum">
              <a:rPr lang="en-US" sz="1800" smtClean="0">
                <a:solidFill>
                  <a:srgbClr val="FFFFFF"/>
                </a:solidFill>
              </a:rPr>
              <a:t>4</a:t>
            </a:fld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3135" y="4738751"/>
            <a:ext cx="3017662" cy="197920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516" y="1147267"/>
            <a:ext cx="3364855" cy="2086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98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Industrial production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42DFE335-1676-CD4D-ADC2-4D8741C093F6}" type="slidenum">
              <a:rPr lang="en-US" sz="1800" smtClean="0">
                <a:solidFill>
                  <a:srgbClr val="FFFFFF"/>
                </a:solidFill>
              </a:rPr>
              <a:pPr algn="r"/>
              <a:t>5</a:t>
            </a:fld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297" y="1254202"/>
            <a:ext cx="3098366" cy="2459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08" y="4071727"/>
            <a:ext cx="2658630" cy="2600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270" y="1254202"/>
            <a:ext cx="2658630" cy="2606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"/>
          <a:stretch/>
        </p:blipFill>
        <p:spPr>
          <a:xfrm rot="5400000">
            <a:off x="6194729" y="3784068"/>
            <a:ext cx="2677141" cy="3084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Höger 12"/>
          <p:cNvSpPr/>
          <p:nvPr/>
        </p:nvSpPr>
        <p:spPr>
          <a:xfrm>
            <a:off x="1" y="1868342"/>
            <a:ext cx="1186140" cy="13547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Höger 27"/>
          <p:cNvSpPr/>
          <p:nvPr/>
        </p:nvSpPr>
        <p:spPr>
          <a:xfrm rot="10800000">
            <a:off x="0" y="4580855"/>
            <a:ext cx="1186140" cy="13547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352" y="2786959"/>
            <a:ext cx="3133492" cy="2492709"/>
          </a:xfrm>
          <a:prstGeom prst="rect">
            <a:avLst/>
          </a:prstGeom>
          <a:ln w="57150" cap="rnd" cmpd="sng">
            <a:solidFill>
              <a:srgbClr val="0070C0">
                <a:alpha val="71000"/>
              </a:srgbClr>
            </a:solidFill>
            <a:bevel/>
          </a:ln>
          <a:effectLst/>
        </p:spPr>
      </p:pic>
    </p:spTree>
    <p:extLst>
      <p:ext uri="{BB962C8B-B14F-4D97-AF65-F5344CB8AC3E}">
        <p14:creationId xmlns:p14="http://schemas.microsoft.com/office/powerpoint/2010/main" val="17195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The coating workshop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85" y="1435096"/>
            <a:ext cx="2943921" cy="220794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2" y="1435096"/>
            <a:ext cx="2943920" cy="220794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79" y="1435096"/>
            <a:ext cx="2943921" cy="220794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7" y="4080094"/>
            <a:ext cx="2961237" cy="222092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3" y="4080093"/>
            <a:ext cx="2943922" cy="220794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80" y="4080094"/>
            <a:ext cx="2943919" cy="22079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831569" y="3046831"/>
            <a:ext cx="1258678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Cleaning</a:t>
            </a:r>
            <a:endParaRPr lang="en-US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3857240" y="3046831"/>
            <a:ext cx="1409810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Mounting</a:t>
            </a:r>
            <a:endParaRPr lang="en-US" sz="2400" dirty="0"/>
          </a:p>
        </p:txBody>
      </p:sp>
      <p:sp>
        <p:nvSpPr>
          <p:cNvPr id="14" name="textruta 13"/>
          <p:cNvSpPr txBox="1"/>
          <p:nvPr/>
        </p:nvSpPr>
        <p:spPr>
          <a:xfrm>
            <a:off x="7106852" y="5631622"/>
            <a:ext cx="1130374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Packing</a:t>
            </a:r>
            <a:endParaRPr lang="en-US" sz="2400" dirty="0"/>
          </a:p>
        </p:txBody>
      </p:sp>
      <p:sp>
        <p:nvSpPr>
          <p:cNvPr id="15" name="textruta 14"/>
          <p:cNvSpPr txBox="1"/>
          <p:nvPr/>
        </p:nvSpPr>
        <p:spPr>
          <a:xfrm>
            <a:off x="6974957" y="3046831"/>
            <a:ext cx="1394164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Preparing</a:t>
            </a:r>
            <a:endParaRPr lang="en-US" sz="2400" dirty="0"/>
          </a:p>
        </p:txBody>
      </p:sp>
      <p:sp>
        <p:nvSpPr>
          <p:cNvPr id="16" name="textruta 15"/>
          <p:cNvSpPr txBox="1"/>
          <p:nvPr/>
        </p:nvSpPr>
        <p:spPr>
          <a:xfrm>
            <a:off x="733978" y="5631622"/>
            <a:ext cx="1453860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Modifying</a:t>
            </a:r>
            <a:endParaRPr lang="en-US" sz="2400" dirty="0"/>
          </a:p>
        </p:txBody>
      </p:sp>
      <p:sp>
        <p:nvSpPr>
          <p:cNvPr id="17" name="textruta 16"/>
          <p:cNvSpPr txBox="1"/>
          <p:nvPr/>
        </p:nvSpPr>
        <p:spPr>
          <a:xfrm>
            <a:off x="3628236" y="5631622"/>
            <a:ext cx="1867819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Quality check</a:t>
            </a:r>
            <a:endParaRPr lang="en-US" sz="2400" dirty="0"/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6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/>
          <p:nvPr/>
        </p:nvSpPr>
        <p:spPr>
          <a:xfrm>
            <a:off x="5977404" y="4388358"/>
            <a:ext cx="2304256" cy="23040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21"/>
          <p:cNvCxnSpPr/>
          <p:nvPr/>
        </p:nvCxnSpPr>
        <p:spPr>
          <a:xfrm flipH="1">
            <a:off x="7119889" y="5173253"/>
            <a:ext cx="2707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/>
          <p:cNvCxnSpPr/>
          <p:nvPr/>
        </p:nvCxnSpPr>
        <p:spPr>
          <a:xfrm flipH="1" flipV="1">
            <a:off x="6759889" y="5533253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7"/>
          <p:cNvSpPr txBox="1"/>
          <p:nvPr/>
        </p:nvSpPr>
        <p:spPr>
          <a:xfrm>
            <a:off x="7936397" y="449279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∅ 64 cm</a:t>
            </a:r>
          </a:p>
        </p:txBody>
      </p:sp>
      <p:sp>
        <p:nvSpPr>
          <p:cNvPr id="10" name="Oval 2"/>
          <p:cNvSpPr/>
          <p:nvPr/>
        </p:nvSpPr>
        <p:spPr>
          <a:xfrm>
            <a:off x="7711803" y="5541194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6"/>
          <p:cNvCxnSpPr>
            <a:stCxn id="5" idx="1"/>
            <a:endCxn id="5" idx="5"/>
          </p:cNvCxnSpPr>
          <p:nvPr/>
        </p:nvCxnSpPr>
        <p:spPr>
          <a:xfrm>
            <a:off x="6314854" y="4725771"/>
            <a:ext cx="1629356" cy="162917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5"/>
          <p:cNvSpPr/>
          <p:nvPr/>
        </p:nvSpPr>
        <p:spPr>
          <a:xfrm rot="18272885">
            <a:off x="5632027" y="4688488"/>
            <a:ext cx="1029320" cy="174183"/>
          </a:xfrm>
          <a:custGeom>
            <a:avLst/>
            <a:gdLst>
              <a:gd name="connsiteX0" fmla="*/ 1256965 w 1256965"/>
              <a:gd name="connsiteY0" fmla="*/ 131735 h 131735"/>
              <a:gd name="connsiteX1" fmla="*/ 1225968 w 1256965"/>
              <a:gd name="connsiteY1" fmla="*/ 123986 h 131735"/>
              <a:gd name="connsiteX2" fmla="*/ 1179473 w 1256965"/>
              <a:gd name="connsiteY2" fmla="*/ 92989 h 131735"/>
              <a:gd name="connsiteX3" fmla="*/ 1109731 w 1256965"/>
              <a:gd name="connsiteY3" fmla="*/ 69742 h 131735"/>
              <a:gd name="connsiteX4" fmla="*/ 1086484 w 1256965"/>
              <a:gd name="connsiteY4" fmla="*/ 61993 h 131735"/>
              <a:gd name="connsiteX5" fmla="*/ 1032240 w 1256965"/>
              <a:gd name="connsiteY5" fmla="*/ 54244 h 131735"/>
              <a:gd name="connsiteX6" fmla="*/ 1001243 w 1256965"/>
              <a:gd name="connsiteY6" fmla="*/ 46494 h 131735"/>
              <a:gd name="connsiteX7" fmla="*/ 892755 w 1256965"/>
              <a:gd name="connsiteY7" fmla="*/ 30996 h 131735"/>
              <a:gd name="connsiteX8" fmla="*/ 784267 w 1256965"/>
              <a:gd name="connsiteY8" fmla="*/ 15498 h 131735"/>
              <a:gd name="connsiteX9" fmla="*/ 427806 w 1256965"/>
              <a:gd name="connsiteY9" fmla="*/ 7749 h 131735"/>
              <a:gd name="connsiteX10" fmla="*/ 327067 w 1256965"/>
              <a:gd name="connsiteY10" fmla="*/ 23247 h 131735"/>
              <a:gd name="connsiteX11" fmla="*/ 187582 w 1256965"/>
              <a:gd name="connsiteY11" fmla="*/ 46494 h 131735"/>
              <a:gd name="connsiteX12" fmla="*/ 86843 w 1256965"/>
              <a:gd name="connsiteY12" fmla="*/ 69742 h 131735"/>
              <a:gd name="connsiteX13" fmla="*/ 40348 w 1256965"/>
              <a:gd name="connsiteY13" fmla="*/ 85240 h 131735"/>
              <a:gd name="connsiteX14" fmla="*/ 1602 w 1256965"/>
              <a:gd name="connsiteY14" fmla="*/ 108488 h 131735"/>
              <a:gd name="connsiteX15" fmla="*/ 9351 w 1256965"/>
              <a:gd name="connsiteY15" fmla="*/ 85240 h 131735"/>
              <a:gd name="connsiteX16" fmla="*/ 17101 w 1256965"/>
              <a:gd name="connsiteY16" fmla="*/ 46494 h 131735"/>
              <a:gd name="connsiteX17" fmla="*/ 32599 w 1256965"/>
              <a:gd name="connsiteY17" fmla="*/ 23247 h 131735"/>
              <a:gd name="connsiteX18" fmla="*/ 40348 w 1256965"/>
              <a:gd name="connsiteY18" fmla="*/ 0 h 131735"/>
              <a:gd name="connsiteX19" fmla="*/ 55846 w 1256965"/>
              <a:gd name="connsiteY19" fmla="*/ 23247 h 131735"/>
              <a:gd name="connsiteX20" fmla="*/ 71345 w 1256965"/>
              <a:gd name="connsiteY20" fmla="*/ 69742 h 131735"/>
              <a:gd name="connsiteX21" fmla="*/ 86843 w 1256965"/>
              <a:gd name="connsiteY21" fmla="*/ 92989 h 131735"/>
              <a:gd name="connsiteX22" fmla="*/ 94592 w 1256965"/>
              <a:gd name="connsiteY22" fmla="*/ 116237 h 131735"/>
              <a:gd name="connsiteX23" fmla="*/ 48097 w 1256965"/>
              <a:gd name="connsiteY23" fmla="*/ 100739 h 131735"/>
              <a:gd name="connsiteX24" fmla="*/ 1602 w 1256965"/>
              <a:gd name="connsiteY24" fmla="*/ 108488 h 1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6965" h="131735">
                <a:moveTo>
                  <a:pt x="1256965" y="131735"/>
                </a:moveTo>
                <a:cubicBezTo>
                  <a:pt x="1246633" y="129152"/>
                  <a:pt x="1235494" y="128749"/>
                  <a:pt x="1225968" y="123986"/>
                </a:cubicBezTo>
                <a:cubicBezTo>
                  <a:pt x="1209308" y="115656"/>
                  <a:pt x="1197144" y="98879"/>
                  <a:pt x="1179473" y="92989"/>
                </a:cubicBezTo>
                <a:lnTo>
                  <a:pt x="1109731" y="69742"/>
                </a:lnTo>
                <a:cubicBezTo>
                  <a:pt x="1101982" y="67159"/>
                  <a:pt x="1094570" y="63148"/>
                  <a:pt x="1086484" y="61993"/>
                </a:cubicBezTo>
                <a:cubicBezTo>
                  <a:pt x="1068403" y="59410"/>
                  <a:pt x="1050210" y="57511"/>
                  <a:pt x="1032240" y="54244"/>
                </a:cubicBezTo>
                <a:cubicBezTo>
                  <a:pt x="1021761" y="52339"/>
                  <a:pt x="1011748" y="48245"/>
                  <a:pt x="1001243" y="46494"/>
                </a:cubicBezTo>
                <a:cubicBezTo>
                  <a:pt x="965210" y="40488"/>
                  <a:pt x="928788" y="37001"/>
                  <a:pt x="892755" y="30996"/>
                </a:cubicBezTo>
                <a:cubicBezTo>
                  <a:pt x="865439" y="26443"/>
                  <a:pt x="809204" y="16422"/>
                  <a:pt x="784267" y="15498"/>
                </a:cubicBezTo>
                <a:cubicBezTo>
                  <a:pt x="665500" y="11099"/>
                  <a:pt x="546626" y="10332"/>
                  <a:pt x="427806" y="7749"/>
                </a:cubicBezTo>
                <a:cubicBezTo>
                  <a:pt x="376698" y="24784"/>
                  <a:pt x="422961" y="11261"/>
                  <a:pt x="327067" y="23247"/>
                </a:cubicBezTo>
                <a:cubicBezTo>
                  <a:pt x="164834" y="43526"/>
                  <a:pt x="266614" y="28931"/>
                  <a:pt x="187582" y="46494"/>
                </a:cubicBezTo>
                <a:cubicBezTo>
                  <a:pt x="150708" y="54689"/>
                  <a:pt x="124809" y="57087"/>
                  <a:pt x="86843" y="69742"/>
                </a:cubicBezTo>
                <a:lnTo>
                  <a:pt x="40348" y="85240"/>
                </a:lnTo>
                <a:cubicBezTo>
                  <a:pt x="37069" y="88520"/>
                  <a:pt x="11663" y="118549"/>
                  <a:pt x="1602" y="108488"/>
                </a:cubicBezTo>
                <a:cubicBezTo>
                  <a:pt x="-4174" y="102712"/>
                  <a:pt x="7370" y="93165"/>
                  <a:pt x="9351" y="85240"/>
                </a:cubicBezTo>
                <a:cubicBezTo>
                  <a:pt x="12546" y="72462"/>
                  <a:pt x="12476" y="58827"/>
                  <a:pt x="17101" y="46494"/>
                </a:cubicBezTo>
                <a:cubicBezTo>
                  <a:pt x="20371" y="37774"/>
                  <a:pt x="28434" y="31577"/>
                  <a:pt x="32599" y="23247"/>
                </a:cubicBezTo>
                <a:cubicBezTo>
                  <a:pt x="36252" y="15941"/>
                  <a:pt x="37765" y="7749"/>
                  <a:pt x="40348" y="0"/>
                </a:cubicBezTo>
                <a:cubicBezTo>
                  <a:pt x="45514" y="7749"/>
                  <a:pt x="52064" y="14737"/>
                  <a:pt x="55846" y="23247"/>
                </a:cubicBezTo>
                <a:cubicBezTo>
                  <a:pt x="62481" y="38176"/>
                  <a:pt x="62283" y="56149"/>
                  <a:pt x="71345" y="69742"/>
                </a:cubicBezTo>
                <a:lnTo>
                  <a:pt x="86843" y="92989"/>
                </a:lnTo>
                <a:cubicBezTo>
                  <a:pt x="89426" y="100738"/>
                  <a:pt x="102602" y="114635"/>
                  <a:pt x="94592" y="116237"/>
                </a:cubicBezTo>
                <a:cubicBezTo>
                  <a:pt x="78573" y="119441"/>
                  <a:pt x="48097" y="100739"/>
                  <a:pt x="48097" y="100739"/>
                </a:cubicBezTo>
                <a:cubicBezTo>
                  <a:pt x="17498" y="110939"/>
                  <a:pt x="33018" y="108488"/>
                  <a:pt x="1602" y="1084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/>
          <p:cNvSpPr/>
          <p:nvPr/>
        </p:nvSpPr>
        <p:spPr>
          <a:xfrm rot="8390573" flipH="1">
            <a:off x="7593122" y="6434951"/>
            <a:ext cx="603423" cy="104240"/>
          </a:xfrm>
          <a:custGeom>
            <a:avLst/>
            <a:gdLst>
              <a:gd name="connsiteX0" fmla="*/ 1256965 w 1256965"/>
              <a:gd name="connsiteY0" fmla="*/ 131735 h 131735"/>
              <a:gd name="connsiteX1" fmla="*/ 1225968 w 1256965"/>
              <a:gd name="connsiteY1" fmla="*/ 123986 h 131735"/>
              <a:gd name="connsiteX2" fmla="*/ 1179473 w 1256965"/>
              <a:gd name="connsiteY2" fmla="*/ 92989 h 131735"/>
              <a:gd name="connsiteX3" fmla="*/ 1109731 w 1256965"/>
              <a:gd name="connsiteY3" fmla="*/ 69742 h 131735"/>
              <a:gd name="connsiteX4" fmla="*/ 1086484 w 1256965"/>
              <a:gd name="connsiteY4" fmla="*/ 61993 h 131735"/>
              <a:gd name="connsiteX5" fmla="*/ 1032240 w 1256965"/>
              <a:gd name="connsiteY5" fmla="*/ 54244 h 131735"/>
              <a:gd name="connsiteX6" fmla="*/ 1001243 w 1256965"/>
              <a:gd name="connsiteY6" fmla="*/ 46494 h 131735"/>
              <a:gd name="connsiteX7" fmla="*/ 892755 w 1256965"/>
              <a:gd name="connsiteY7" fmla="*/ 30996 h 131735"/>
              <a:gd name="connsiteX8" fmla="*/ 784267 w 1256965"/>
              <a:gd name="connsiteY8" fmla="*/ 15498 h 131735"/>
              <a:gd name="connsiteX9" fmla="*/ 427806 w 1256965"/>
              <a:gd name="connsiteY9" fmla="*/ 7749 h 131735"/>
              <a:gd name="connsiteX10" fmla="*/ 327067 w 1256965"/>
              <a:gd name="connsiteY10" fmla="*/ 23247 h 131735"/>
              <a:gd name="connsiteX11" fmla="*/ 187582 w 1256965"/>
              <a:gd name="connsiteY11" fmla="*/ 46494 h 131735"/>
              <a:gd name="connsiteX12" fmla="*/ 86843 w 1256965"/>
              <a:gd name="connsiteY12" fmla="*/ 69742 h 131735"/>
              <a:gd name="connsiteX13" fmla="*/ 40348 w 1256965"/>
              <a:gd name="connsiteY13" fmla="*/ 85240 h 131735"/>
              <a:gd name="connsiteX14" fmla="*/ 1602 w 1256965"/>
              <a:gd name="connsiteY14" fmla="*/ 108488 h 131735"/>
              <a:gd name="connsiteX15" fmla="*/ 9351 w 1256965"/>
              <a:gd name="connsiteY15" fmla="*/ 85240 h 131735"/>
              <a:gd name="connsiteX16" fmla="*/ 17101 w 1256965"/>
              <a:gd name="connsiteY16" fmla="*/ 46494 h 131735"/>
              <a:gd name="connsiteX17" fmla="*/ 32599 w 1256965"/>
              <a:gd name="connsiteY17" fmla="*/ 23247 h 131735"/>
              <a:gd name="connsiteX18" fmla="*/ 40348 w 1256965"/>
              <a:gd name="connsiteY18" fmla="*/ 0 h 131735"/>
              <a:gd name="connsiteX19" fmla="*/ 55846 w 1256965"/>
              <a:gd name="connsiteY19" fmla="*/ 23247 h 131735"/>
              <a:gd name="connsiteX20" fmla="*/ 71345 w 1256965"/>
              <a:gd name="connsiteY20" fmla="*/ 69742 h 131735"/>
              <a:gd name="connsiteX21" fmla="*/ 86843 w 1256965"/>
              <a:gd name="connsiteY21" fmla="*/ 92989 h 131735"/>
              <a:gd name="connsiteX22" fmla="*/ 94592 w 1256965"/>
              <a:gd name="connsiteY22" fmla="*/ 116237 h 131735"/>
              <a:gd name="connsiteX23" fmla="*/ 48097 w 1256965"/>
              <a:gd name="connsiteY23" fmla="*/ 100739 h 131735"/>
              <a:gd name="connsiteX24" fmla="*/ 1602 w 1256965"/>
              <a:gd name="connsiteY24" fmla="*/ 108488 h 1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6965" h="131735">
                <a:moveTo>
                  <a:pt x="1256965" y="131735"/>
                </a:moveTo>
                <a:cubicBezTo>
                  <a:pt x="1246633" y="129152"/>
                  <a:pt x="1235494" y="128749"/>
                  <a:pt x="1225968" y="123986"/>
                </a:cubicBezTo>
                <a:cubicBezTo>
                  <a:pt x="1209308" y="115656"/>
                  <a:pt x="1197144" y="98879"/>
                  <a:pt x="1179473" y="92989"/>
                </a:cubicBezTo>
                <a:lnTo>
                  <a:pt x="1109731" y="69742"/>
                </a:lnTo>
                <a:cubicBezTo>
                  <a:pt x="1101982" y="67159"/>
                  <a:pt x="1094570" y="63148"/>
                  <a:pt x="1086484" y="61993"/>
                </a:cubicBezTo>
                <a:cubicBezTo>
                  <a:pt x="1068403" y="59410"/>
                  <a:pt x="1050210" y="57511"/>
                  <a:pt x="1032240" y="54244"/>
                </a:cubicBezTo>
                <a:cubicBezTo>
                  <a:pt x="1021761" y="52339"/>
                  <a:pt x="1011748" y="48245"/>
                  <a:pt x="1001243" y="46494"/>
                </a:cubicBezTo>
                <a:cubicBezTo>
                  <a:pt x="965210" y="40488"/>
                  <a:pt x="928788" y="37001"/>
                  <a:pt x="892755" y="30996"/>
                </a:cubicBezTo>
                <a:cubicBezTo>
                  <a:pt x="865439" y="26443"/>
                  <a:pt x="809204" y="16422"/>
                  <a:pt x="784267" y="15498"/>
                </a:cubicBezTo>
                <a:cubicBezTo>
                  <a:pt x="665500" y="11099"/>
                  <a:pt x="546626" y="10332"/>
                  <a:pt x="427806" y="7749"/>
                </a:cubicBezTo>
                <a:cubicBezTo>
                  <a:pt x="376698" y="24784"/>
                  <a:pt x="422961" y="11261"/>
                  <a:pt x="327067" y="23247"/>
                </a:cubicBezTo>
                <a:cubicBezTo>
                  <a:pt x="164834" y="43526"/>
                  <a:pt x="266614" y="28931"/>
                  <a:pt x="187582" y="46494"/>
                </a:cubicBezTo>
                <a:cubicBezTo>
                  <a:pt x="150708" y="54689"/>
                  <a:pt x="124809" y="57087"/>
                  <a:pt x="86843" y="69742"/>
                </a:cubicBezTo>
                <a:lnTo>
                  <a:pt x="40348" y="85240"/>
                </a:lnTo>
                <a:cubicBezTo>
                  <a:pt x="37069" y="88520"/>
                  <a:pt x="11663" y="118549"/>
                  <a:pt x="1602" y="108488"/>
                </a:cubicBezTo>
                <a:cubicBezTo>
                  <a:pt x="-4174" y="102712"/>
                  <a:pt x="7370" y="93165"/>
                  <a:pt x="9351" y="85240"/>
                </a:cubicBezTo>
                <a:cubicBezTo>
                  <a:pt x="12546" y="72462"/>
                  <a:pt x="12476" y="58827"/>
                  <a:pt x="17101" y="46494"/>
                </a:cubicBezTo>
                <a:cubicBezTo>
                  <a:pt x="20371" y="37774"/>
                  <a:pt x="28434" y="31577"/>
                  <a:pt x="32599" y="23247"/>
                </a:cubicBezTo>
                <a:cubicBezTo>
                  <a:pt x="36252" y="15941"/>
                  <a:pt x="37765" y="7749"/>
                  <a:pt x="40348" y="0"/>
                </a:cubicBezTo>
                <a:cubicBezTo>
                  <a:pt x="45514" y="7749"/>
                  <a:pt x="52064" y="14737"/>
                  <a:pt x="55846" y="23247"/>
                </a:cubicBezTo>
                <a:cubicBezTo>
                  <a:pt x="62481" y="38176"/>
                  <a:pt x="62283" y="56149"/>
                  <a:pt x="71345" y="69742"/>
                </a:cubicBezTo>
                <a:lnTo>
                  <a:pt x="86843" y="92989"/>
                </a:lnTo>
                <a:cubicBezTo>
                  <a:pt x="89426" y="100738"/>
                  <a:pt x="102602" y="114635"/>
                  <a:pt x="94592" y="116237"/>
                </a:cubicBezTo>
                <a:cubicBezTo>
                  <a:pt x="78573" y="119441"/>
                  <a:pt x="48097" y="100739"/>
                  <a:pt x="48097" y="100739"/>
                </a:cubicBezTo>
                <a:cubicBezTo>
                  <a:pt x="17498" y="110939"/>
                  <a:pt x="33018" y="108488"/>
                  <a:pt x="1602" y="10848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0"/>
          <p:cNvCxnSpPr>
            <a:stCxn id="22" idx="3"/>
            <a:endCxn id="22" idx="7"/>
          </p:cNvCxnSpPr>
          <p:nvPr/>
        </p:nvCxnSpPr>
        <p:spPr>
          <a:xfrm flipV="1">
            <a:off x="6306564" y="4718666"/>
            <a:ext cx="1629356" cy="162917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4"/>
          <p:cNvSpPr/>
          <p:nvPr/>
        </p:nvSpPr>
        <p:spPr>
          <a:xfrm>
            <a:off x="6896088" y="6163149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6"/>
          <p:cNvSpPr/>
          <p:nvPr/>
        </p:nvSpPr>
        <p:spPr>
          <a:xfrm>
            <a:off x="6892531" y="4446453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38"/>
          <p:cNvSpPr/>
          <p:nvPr/>
        </p:nvSpPr>
        <p:spPr>
          <a:xfrm>
            <a:off x="7711803" y="5014869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39"/>
          <p:cNvSpPr/>
          <p:nvPr/>
        </p:nvSpPr>
        <p:spPr>
          <a:xfrm>
            <a:off x="7401770" y="5983480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40"/>
          <p:cNvSpPr/>
          <p:nvPr/>
        </p:nvSpPr>
        <p:spPr>
          <a:xfrm>
            <a:off x="7384236" y="4616484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42"/>
          <p:cNvSpPr/>
          <p:nvPr/>
        </p:nvSpPr>
        <p:spPr>
          <a:xfrm>
            <a:off x="6070575" y="5541194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43"/>
          <p:cNvSpPr/>
          <p:nvPr/>
        </p:nvSpPr>
        <p:spPr>
          <a:xfrm>
            <a:off x="6070575" y="5014869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44"/>
          <p:cNvSpPr/>
          <p:nvPr/>
        </p:nvSpPr>
        <p:spPr>
          <a:xfrm>
            <a:off x="6380608" y="5983480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45"/>
          <p:cNvSpPr/>
          <p:nvPr/>
        </p:nvSpPr>
        <p:spPr>
          <a:xfrm>
            <a:off x="6398142" y="4616484"/>
            <a:ext cx="468000" cy="468000"/>
          </a:xfrm>
          <a:prstGeom prst="ellipse">
            <a:avLst/>
          </a:prstGeom>
          <a:solidFill>
            <a:srgbClr val="C0504D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2"/>
          <p:cNvSpPr txBox="1"/>
          <p:nvPr/>
        </p:nvSpPr>
        <p:spPr>
          <a:xfrm>
            <a:off x="8185955" y="56097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∅ 13 cm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586"/>
            <a:ext cx="82296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About Chewbacca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7" name="Rectangle 1"/>
          <p:cNvSpPr/>
          <p:nvPr/>
        </p:nvSpPr>
        <p:spPr>
          <a:xfrm>
            <a:off x="184149" y="1159102"/>
            <a:ext cx="46730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u="sng" dirty="0" smtClean="0">
                <a:solidFill>
                  <a:prstClr val="black"/>
                </a:solidFill>
                <a:sym typeface="Wingdings"/>
              </a:rPr>
              <a:t>Chewbacca:</a:t>
            </a:r>
            <a:endParaRPr lang="en-US" sz="2000" dirty="0">
              <a:solidFill>
                <a:prstClr val="black"/>
              </a:solidFill>
              <a:sym typeface="Wingdings"/>
            </a:endParaRP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CemeCon CC800/9 batch loading system</a:t>
            </a: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DC magnetron sputtering</a:t>
            </a: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Up to 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four </a:t>
            </a:r>
            <a:r>
              <a:rPr lang="en-US" sz="2000" baseline="30000" dirty="0">
                <a:solidFill>
                  <a:prstClr val="black"/>
                </a:solidFill>
                <a:sym typeface="Wingdings"/>
              </a:rPr>
              <a:t>10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B</a:t>
            </a:r>
            <a:r>
              <a:rPr lang="en-US" sz="2000" baseline="-25000" dirty="0">
                <a:solidFill>
                  <a:prstClr val="black"/>
                </a:solidFill>
                <a:sym typeface="Wingdings"/>
              </a:rPr>
              <a:t>4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C targets </a:t>
            </a: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(50 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cm </a:t>
            </a: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height)</a:t>
            </a: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1-, 2-, 3-fold rotation </a:t>
            </a:r>
            <a:br>
              <a:rPr lang="en-US" sz="2000" dirty="0" smtClean="0">
                <a:solidFill>
                  <a:prstClr val="black"/>
                </a:solidFill>
                <a:sym typeface="Wingdings"/>
              </a:rPr>
            </a:br>
            <a:endParaRPr lang="en-US" sz="2000" dirty="0">
              <a:solidFill>
                <a:prstClr val="black"/>
              </a:solidFill>
              <a:sym typeface="Wingdings"/>
            </a:endParaRPr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4604" y="3663514"/>
            <a:ext cx="2923548" cy="2184383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523" y="3747739"/>
            <a:ext cx="3292988" cy="2469741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149" y="1177177"/>
            <a:ext cx="3188053" cy="2632459"/>
          </a:xfrm>
          <a:prstGeom prst="rect">
            <a:avLst/>
          </a:prstGeom>
        </p:spPr>
      </p:pic>
      <p:sp>
        <p:nvSpPr>
          <p:cNvPr id="48" name="Oval 36"/>
          <p:cNvSpPr>
            <a:spLocks noChangeAspect="1"/>
          </p:cNvSpPr>
          <p:nvPr/>
        </p:nvSpPr>
        <p:spPr>
          <a:xfrm flipH="1">
            <a:off x="7226027" y="4558824"/>
            <a:ext cx="110533" cy="11053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Oval 36"/>
          <p:cNvSpPr>
            <a:spLocks noChangeAspect="1"/>
          </p:cNvSpPr>
          <p:nvPr/>
        </p:nvSpPr>
        <p:spPr>
          <a:xfrm flipH="1">
            <a:off x="7009356" y="4468534"/>
            <a:ext cx="110533" cy="11053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Oval 36"/>
          <p:cNvSpPr>
            <a:spLocks noChangeAspect="1"/>
          </p:cNvSpPr>
          <p:nvPr/>
        </p:nvSpPr>
        <p:spPr>
          <a:xfrm flipH="1">
            <a:off x="7129676" y="4468533"/>
            <a:ext cx="110533" cy="11053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Freeform 31"/>
          <p:cNvSpPr/>
          <p:nvPr/>
        </p:nvSpPr>
        <p:spPr>
          <a:xfrm rot="471418" flipH="1">
            <a:off x="7053017" y="4250197"/>
            <a:ext cx="295870" cy="113311"/>
          </a:xfrm>
          <a:custGeom>
            <a:avLst/>
            <a:gdLst>
              <a:gd name="connsiteX0" fmla="*/ 1256965 w 1256965"/>
              <a:gd name="connsiteY0" fmla="*/ 131735 h 131735"/>
              <a:gd name="connsiteX1" fmla="*/ 1225968 w 1256965"/>
              <a:gd name="connsiteY1" fmla="*/ 123986 h 131735"/>
              <a:gd name="connsiteX2" fmla="*/ 1179473 w 1256965"/>
              <a:gd name="connsiteY2" fmla="*/ 92989 h 131735"/>
              <a:gd name="connsiteX3" fmla="*/ 1109731 w 1256965"/>
              <a:gd name="connsiteY3" fmla="*/ 69742 h 131735"/>
              <a:gd name="connsiteX4" fmla="*/ 1086484 w 1256965"/>
              <a:gd name="connsiteY4" fmla="*/ 61993 h 131735"/>
              <a:gd name="connsiteX5" fmla="*/ 1032240 w 1256965"/>
              <a:gd name="connsiteY5" fmla="*/ 54244 h 131735"/>
              <a:gd name="connsiteX6" fmla="*/ 1001243 w 1256965"/>
              <a:gd name="connsiteY6" fmla="*/ 46494 h 131735"/>
              <a:gd name="connsiteX7" fmla="*/ 892755 w 1256965"/>
              <a:gd name="connsiteY7" fmla="*/ 30996 h 131735"/>
              <a:gd name="connsiteX8" fmla="*/ 784267 w 1256965"/>
              <a:gd name="connsiteY8" fmla="*/ 15498 h 131735"/>
              <a:gd name="connsiteX9" fmla="*/ 427806 w 1256965"/>
              <a:gd name="connsiteY9" fmla="*/ 7749 h 131735"/>
              <a:gd name="connsiteX10" fmla="*/ 327067 w 1256965"/>
              <a:gd name="connsiteY10" fmla="*/ 23247 h 131735"/>
              <a:gd name="connsiteX11" fmla="*/ 187582 w 1256965"/>
              <a:gd name="connsiteY11" fmla="*/ 46494 h 131735"/>
              <a:gd name="connsiteX12" fmla="*/ 86843 w 1256965"/>
              <a:gd name="connsiteY12" fmla="*/ 69742 h 131735"/>
              <a:gd name="connsiteX13" fmla="*/ 40348 w 1256965"/>
              <a:gd name="connsiteY13" fmla="*/ 85240 h 131735"/>
              <a:gd name="connsiteX14" fmla="*/ 1602 w 1256965"/>
              <a:gd name="connsiteY14" fmla="*/ 108488 h 131735"/>
              <a:gd name="connsiteX15" fmla="*/ 9351 w 1256965"/>
              <a:gd name="connsiteY15" fmla="*/ 85240 h 131735"/>
              <a:gd name="connsiteX16" fmla="*/ 17101 w 1256965"/>
              <a:gd name="connsiteY16" fmla="*/ 46494 h 131735"/>
              <a:gd name="connsiteX17" fmla="*/ 32599 w 1256965"/>
              <a:gd name="connsiteY17" fmla="*/ 23247 h 131735"/>
              <a:gd name="connsiteX18" fmla="*/ 40348 w 1256965"/>
              <a:gd name="connsiteY18" fmla="*/ 0 h 131735"/>
              <a:gd name="connsiteX19" fmla="*/ 55846 w 1256965"/>
              <a:gd name="connsiteY19" fmla="*/ 23247 h 131735"/>
              <a:gd name="connsiteX20" fmla="*/ 71345 w 1256965"/>
              <a:gd name="connsiteY20" fmla="*/ 69742 h 131735"/>
              <a:gd name="connsiteX21" fmla="*/ 86843 w 1256965"/>
              <a:gd name="connsiteY21" fmla="*/ 92989 h 131735"/>
              <a:gd name="connsiteX22" fmla="*/ 94592 w 1256965"/>
              <a:gd name="connsiteY22" fmla="*/ 116237 h 131735"/>
              <a:gd name="connsiteX23" fmla="*/ 48097 w 1256965"/>
              <a:gd name="connsiteY23" fmla="*/ 100739 h 131735"/>
              <a:gd name="connsiteX24" fmla="*/ 1602 w 1256965"/>
              <a:gd name="connsiteY24" fmla="*/ 108488 h 1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6965" h="131735">
                <a:moveTo>
                  <a:pt x="1256965" y="131735"/>
                </a:moveTo>
                <a:cubicBezTo>
                  <a:pt x="1246633" y="129152"/>
                  <a:pt x="1235494" y="128749"/>
                  <a:pt x="1225968" y="123986"/>
                </a:cubicBezTo>
                <a:cubicBezTo>
                  <a:pt x="1209308" y="115656"/>
                  <a:pt x="1197144" y="98879"/>
                  <a:pt x="1179473" y="92989"/>
                </a:cubicBezTo>
                <a:lnTo>
                  <a:pt x="1109731" y="69742"/>
                </a:lnTo>
                <a:cubicBezTo>
                  <a:pt x="1101982" y="67159"/>
                  <a:pt x="1094570" y="63148"/>
                  <a:pt x="1086484" y="61993"/>
                </a:cubicBezTo>
                <a:cubicBezTo>
                  <a:pt x="1068403" y="59410"/>
                  <a:pt x="1050210" y="57511"/>
                  <a:pt x="1032240" y="54244"/>
                </a:cubicBezTo>
                <a:cubicBezTo>
                  <a:pt x="1021761" y="52339"/>
                  <a:pt x="1011748" y="48245"/>
                  <a:pt x="1001243" y="46494"/>
                </a:cubicBezTo>
                <a:cubicBezTo>
                  <a:pt x="965210" y="40488"/>
                  <a:pt x="928788" y="37001"/>
                  <a:pt x="892755" y="30996"/>
                </a:cubicBezTo>
                <a:cubicBezTo>
                  <a:pt x="865439" y="26443"/>
                  <a:pt x="809204" y="16422"/>
                  <a:pt x="784267" y="15498"/>
                </a:cubicBezTo>
                <a:cubicBezTo>
                  <a:pt x="665500" y="11099"/>
                  <a:pt x="546626" y="10332"/>
                  <a:pt x="427806" y="7749"/>
                </a:cubicBezTo>
                <a:cubicBezTo>
                  <a:pt x="376698" y="24784"/>
                  <a:pt x="422961" y="11261"/>
                  <a:pt x="327067" y="23247"/>
                </a:cubicBezTo>
                <a:cubicBezTo>
                  <a:pt x="164834" y="43526"/>
                  <a:pt x="266614" y="28931"/>
                  <a:pt x="187582" y="46494"/>
                </a:cubicBezTo>
                <a:cubicBezTo>
                  <a:pt x="150708" y="54689"/>
                  <a:pt x="124809" y="57087"/>
                  <a:pt x="86843" y="69742"/>
                </a:cubicBezTo>
                <a:lnTo>
                  <a:pt x="40348" y="85240"/>
                </a:lnTo>
                <a:cubicBezTo>
                  <a:pt x="37069" y="88520"/>
                  <a:pt x="11663" y="118549"/>
                  <a:pt x="1602" y="108488"/>
                </a:cubicBezTo>
                <a:cubicBezTo>
                  <a:pt x="-4174" y="102712"/>
                  <a:pt x="7370" y="93165"/>
                  <a:pt x="9351" y="85240"/>
                </a:cubicBezTo>
                <a:cubicBezTo>
                  <a:pt x="12546" y="72462"/>
                  <a:pt x="12476" y="58827"/>
                  <a:pt x="17101" y="46494"/>
                </a:cubicBezTo>
                <a:cubicBezTo>
                  <a:pt x="20371" y="37774"/>
                  <a:pt x="28434" y="31577"/>
                  <a:pt x="32599" y="23247"/>
                </a:cubicBezTo>
                <a:cubicBezTo>
                  <a:pt x="36252" y="15941"/>
                  <a:pt x="37765" y="7749"/>
                  <a:pt x="40348" y="0"/>
                </a:cubicBezTo>
                <a:cubicBezTo>
                  <a:pt x="45514" y="7749"/>
                  <a:pt x="52064" y="14737"/>
                  <a:pt x="55846" y="23247"/>
                </a:cubicBezTo>
                <a:cubicBezTo>
                  <a:pt x="62481" y="38176"/>
                  <a:pt x="62283" y="56149"/>
                  <a:pt x="71345" y="69742"/>
                </a:cubicBezTo>
                <a:lnTo>
                  <a:pt x="86843" y="92989"/>
                </a:lnTo>
                <a:cubicBezTo>
                  <a:pt x="89426" y="100738"/>
                  <a:pt x="102602" y="114635"/>
                  <a:pt x="94592" y="116237"/>
                </a:cubicBezTo>
                <a:cubicBezTo>
                  <a:pt x="78573" y="119441"/>
                  <a:pt x="48097" y="100739"/>
                  <a:pt x="48097" y="100739"/>
                </a:cubicBezTo>
                <a:cubicBezTo>
                  <a:pt x="17498" y="110939"/>
                  <a:pt x="33018" y="108488"/>
                  <a:pt x="1602" y="10848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27"/>
          <p:cNvSpPr txBox="1"/>
          <p:nvPr/>
        </p:nvSpPr>
        <p:spPr>
          <a:xfrm>
            <a:off x="7304650" y="4028394"/>
            <a:ext cx="1095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∅ 2-5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cm</a:t>
            </a:r>
          </a:p>
        </p:txBody>
      </p:sp>
      <p:cxnSp>
        <p:nvCxnSpPr>
          <p:cNvPr id="53" name="Straight Connector 17"/>
          <p:cNvCxnSpPr/>
          <p:nvPr/>
        </p:nvCxnSpPr>
        <p:spPr>
          <a:xfrm flipV="1">
            <a:off x="7329327" y="4300227"/>
            <a:ext cx="124647" cy="276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7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58183" y="1158436"/>
            <a:ext cx="5544082" cy="465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3-fold rotation (2 depositions per day):</a:t>
            </a:r>
          </a:p>
          <a:p>
            <a:r>
              <a:rPr lang="en-US" sz="2000" dirty="0" smtClean="0"/>
              <a:t>Multigrid: 	480 blades/batch </a:t>
            </a:r>
            <a:r>
              <a:rPr lang="en-US" sz="1600" dirty="0" smtClean="0">
                <a:sym typeface="Wingdings"/>
              </a:rPr>
              <a:t></a:t>
            </a:r>
            <a:r>
              <a:rPr lang="en-US" sz="2000" dirty="0" smtClean="0"/>
              <a:t> 960 blades/day </a:t>
            </a:r>
            <a:br>
              <a:rPr lang="en-US" sz="2000" dirty="0" smtClean="0"/>
            </a:br>
            <a:r>
              <a:rPr lang="en-US" sz="2000" dirty="0" smtClean="0"/>
              <a:t>(IN5)		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3.9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coating/day</a:t>
            </a:r>
            <a:br>
              <a:rPr lang="en-US" sz="2000" dirty="0" smtClean="0"/>
            </a:br>
            <a:r>
              <a:rPr lang="en-US" sz="2000" dirty="0" smtClean="0"/>
              <a:t>			~38 cm height 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Uniformity </a:t>
            </a:r>
            <a:r>
              <a:rPr lang="en-US" sz="2000" dirty="0" smtClean="0">
                <a:sym typeface="Symbol" charset="2"/>
              </a:rPr>
              <a:t> 10%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CSPEC: 		330 blades/batch 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660 blades/day </a:t>
            </a:r>
            <a:br>
              <a:rPr lang="en-US" sz="2000" dirty="0" smtClean="0"/>
            </a:br>
            <a:r>
              <a:rPr lang="en-US" sz="2000" dirty="0" smtClean="0"/>
              <a:t>			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5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coating/day</a:t>
            </a:r>
          </a:p>
          <a:p>
            <a:r>
              <a:rPr lang="en-US" sz="2000" dirty="0" smtClean="0"/>
              <a:t>			~46 cm height 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Uniformity </a:t>
            </a:r>
            <a:r>
              <a:rPr lang="en-US" sz="2000" dirty="0" smtClean="0">
                <a:sym typeface="Symbol" charset="2"/>
              </a:rPr>
              <a:t> 15-20%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			</a:t>
            </a:r>
            <a:r>
              <a:rPr lang="en-US" sz="2000" dirty="0" smtClean="0">
                <a:solidFill>
                  <a:srgbClr val="FF0000"/>
                </a:solidFill>
              </a:rPr>
              <a:t> ~3000 m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/year are possible</a:t>
            </a:r>
          </a:p>
          <a:p>
            <a:endParaRPr lang="en-US" sz="2000" baseline="30000" dirty="0" smtClean="0"/>
          </a:p>
          <a:p>
            <a:endParaRPr lang="en-US" sz="2000" baseline="30000" dirty="0" smtClean="0"/>
          </a:p>
          <a:p>
            <a:r>
              <a:rPr lang="en-US" sz="2000" u="sng" dirty="0" smtClean="0"/>
              <a:t>2-fold rotation (3 depositions per day):</a:t>
            </a:r>
          </a:p>
          <a:p>
            <a:r>
              <a:rPr lang="en-US" sz="2000" dirty="0" smtClean="0"/>
              <a:t>10 x 45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: 	10 samples/batch 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30 samples/day</a:t>
            </a:r>
          </a:p>
          <a:p>
            <a:r>
              <a:rPr lang="en-US" sz="2000" dirty="0" smtClean="0"/>
              <a:t>			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 </a:t>
            </a:r>
            <a:r>
              <a:rPr lang="en-US" sz="2000" dirty="0" smtClean="0"/>
              <a:t> 2.7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coating/day</a:t>
            </a:r>
            <a:br>
              <a:rPr lang="en-US" sz="2000" dirty="0" smtClean="0"/>
            </a:br>
            <a:r>
              <a:rPr lang="en-US" sz="2000" dirty="0" smtClean="0"/>
              <a:t>			~45 cm height </a:t>
            </a:r>
            <a:r>
              <a:rPr lang="en-US" sz="16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n-US" sz="2000" dirty="0" smtClean="0"/>
              <a:t> Uniformity </a:t>
            </a:r>
            <a:r>
              <a:rPr lang="en-US" sz="2000" dirty="0" smtClean="0">
                <a:sym typeface="Symbol" charset="2"/>
              </a:rPr>
              <a:t> 15%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-1" y="240667"/>
            <a:ext cx="9144001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Coating capacity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E8630205-EC79-7F42-BF4C-43B1971AA899}" type="slidenum">
              <a:rPr lang="en-US" sz="1800" smtClean="0">
                <a:solidFill>
                  <a:srgbClr val="FFFFFF"/>
                </a:solidFill>
              </a:rPr>
              <a:t>8</a:t>
            </a:fld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310" y="1158436"/>
            <a:ext cx="1694656" cy="187571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5655940" y="3407632"/>
            <a:ext cx="4948030" cy="1247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3201" y="4756758"/>
            <a:ext cx="2740890" cy="1290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3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770046" y="3383045"/>
            <a:ext cx="5603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Wrapping</a:t>
            </a:r>
            <a:r>
              <a:rPr lang="sv-SE" sz="2000" dirty="0" smtClean="0"/>
              <a:t> 	</a:t>
            </a:r>
            <a:r>
              <a:rPr lang="sv-SE" sz="2000" dirty="0" smtClean="0">
                <a:sym typeface="Wingdings"/>
              </a:rPr>
              <a:t> 	1-side </a:t>
            </a:r>
            <a:r>
              <a:rPr lang="sv-SE" sz="2000" dirty="0" err="1">
                <a:sym typeface="Wingdings"/>
              </a:rPr>
              <a:t>coated</a:t>
            </a:r>
            <a:r>
              <a:rPr lang="sv-SE" sz="2000" dirty="0">
                <a:sym typeface="Wingdings"/>
              </a:rPr>
              <a:t>  </a:t>
            </a:r>
            <a:r>
              <a:rPr lang="sv-SE" sz="2000" dirty="0" smtClean="0">
                <a:sym typeface="Wingdings"/>
              </a:rPr>
              <a:t> </a:t>
            </a:r>
            <a:r>
              <a:rPr lang="sv-SE" sz="2000" dirty="0">
                <a:sym typeface="Wingdings"/>
              </a:rPr>
              <a:t>~50 x 200 cm</a:t>
            </a:r>
            <a:r>
              <a:rPr lang="sv-SE" sz="2000" baseline="30000" dirty="0">
                <a:sym typeface="Wingdings"/>
              </a:rPr>
              <a:t>2</a:t>
            </a:r>
            <a:r>
              <a:rPr lang="sv-SE" sz="2000" dirty="0"/>
              <a:t> </a:t>
            </a:r>
          </a:p>
          <a:p>
            <a:r>
              <a:rPr lang="sv-SE" sz="2000" dirty="0"/>
              <a:t>F</a:t>
            </a:r>
            <a:r>
              <a:rPr lang="sv-SE" sz="2000" dirty="0" smtClean="0"/>
              <a:t>lat </a:t>
            </a:r>
            <a:r>
              <a:rPr lang="sv-SE" sz="2000" dirty="0" err="1" smtClean="0"/>
              <a:t>plates</a:t>
            </a:r>
            <a:r>
              <a:rPr lang="sv-SE" sz="2000" dirty="0" smtClean="0"/>
              <a:t> 	</a:t>
            </a:r>
            <a:r>
              <a:rPr lang="sv-SE" sz="2000" dirty="0" smtClean="0">
                <a:sym typeface="Wingdings"/>
              </a:rPr>
              <a:t> 	2-side </a:t>
            </a:r>
            <a:r>
              <a:rPr lang="sv-SE" sz="2000" dirty="0" err="1" smtClean="0">
                <a:sym typeface="Wingdings"/>
              </a:rPr>
              <a:t>coated</a:t>
            </a:r>
            <a:r>
              <a:rPr lang="sv-SE" sz="2000" dirty="0" smtClean="0">
                <a:sym typeface="Wingdings"/>
              </a:rPr>
              <a:t> </a:t>
            </a:r>
            <a:r>
              <a:rPr lang="sv-SE" sz="2000" dirty="0">
                <a:sym typeface="Wingdings"/>
              </a:rPr>
              <a:t> </a:t>
            </a:r>
            <a:r>
              <a:rPr lang="sv-SE" sz="2000" dirty="0" smtClean="0">
                <a:sym typeface="Wingdings"/>
              </a:rPr>
              <a:t> </a:t>
            </a:r>
            <a:r>
              <a:rPr lang="sv-SE" sz="2000" dirty="0" smtClean="0"/>
              <a:t>~60 x 60 cm</a:t>
            </a:r>
            <a:r>
              <a:rPr lang="sv-SE" sz="2000" baseline="30000" dirty="0" smtClean="0"/>
              <a:t>2</a:t>
            </a:r>
            <a:br>
              <a:rPr lang="sv-SE" sz="2000" baseline="30000" dirty="0" smtClean="0"/>
            </a:br>
            <a:r>
              <a:rPr lang="sv-SE" sz="2000" dirty="0" smtClean="0"/>
              <a:t>				1-side </a:t>
            </a:r>
            <a:r>
              <a:rPr lang="sv-SE" sz="2000" dirty="0" err="1" smtClean="0"/>
              <a:t>coated</a:t>
            </a:r>
            <a:r>
              <a:rPr lang="sv-SE" sz="2000" dirty="0" smtClean="0"/>
              <a:t>  </a:t>
            </a:r>
            <a:r>
              <a:rPr lang="sv-SE" sz="2000" dirty="0" smtClean="0">
                <a:sym typeface="Wingdings"/>
              </a:rPr>
              <a:t> ~35 x 35 cm</a:t>
            </a:r>
            <a:r>
              <a:rPr lang="sv-SE" sz="2000" baseline="30000" dirty="0" smtClean="0">
                <a:sym typeface="Wingdings"/>
              </a:rPr>
              <a:t>2 </a:t>
            </a:r>
            <a:r>
              <a:rPr lang="sv-SE" sz="2000" dirty="0" smtClean="0">
                <a:sym typeface="Wingdings"/>
              </a:rPr>
              <a:t>x 3 </a:t>
            </a:r>
            <a:endParaRPr lang="sv-SE" sz="2000" dirty="0" smtClean="0"/>
          </a:p>
        </p:txBody>
      </p:sp>
      <p:sp>
        <p:nvSpPr>
          <p:cNvPr id="5" name="Rectangle 1"/>
          <p:cNvSpPr/>
          <p:nvPr/>
        </p:nvSpPr>
        <p:spPr>
          <a:xfrm>
            <a:off x="-1" y="86779"/>
            <a:ext cx="9144001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Large area substrates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(in a batch loading system)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79" y="1120383"/>
            <a:ext cx="2309503" cy="2214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114" y="1121247"/>
            <a:ext cx="2947007" cy="2210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716455"/>
            <a:ext cx="2133600" cy="365125"/>
          </a:xfrm>
        </p:spPr>
        <p:txBody>
          <a:bodyPr/>
          <a:lstStyle/>
          <a:p>
            <a:pPr algn="r"/>
            <a:fld id="{E8630205-EC79-7F42-BF4C-43B1971AA899}" type="slidenum">
              <a:rPr lang="en-US" sz="1800" smtClean="0">
                <a:solidFill>
                  <a:srgbClr val="FFFFFF"/>
                </a:solidFill>
              </a:rPr>
              <a:t>9</a:t>
            </a:fld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60519" y="1285694"/>
            <a:ext cx="2211119" cy="1880496"/>
          </a:xfrm>
          <a:prstGeom prst="rect">
            <a:avLst/>
          </a:prstGeom>
        </p:spPr>
      </p:pic>
      <p:pic>
        <p:nvPicPr>
          <p:cNvPr id="13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361" y="4592685"/>
            <a:ext cx="2290966" cy="2150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6107" y="4905802"/>
            <a:ext cx="2827487" cy="183786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132931" y="453647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 err="1" smtClean="0"/>
              <a:t>Thickness</a:t>
            </a:r>
            <a:r>
              <a:rPr lang="sv-SE" u="sng" dirty="0" smtClean="0"/>
              <a:t> heat </a:t>
            </a:r>
            <a:r>
              <a:rPr lang="sv-SE" u="sng" dirty="0" err="1" smtClean="0"/>
              <a:t>map</a:t>
            </a:r>
            <a:endParaRPr lang="sv-SE" u="sng" dirty="0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34" y="4592685"/>
            <a:ext cx="2130191" cy="22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103193</TotalTime>
  <Words>520</Words>
  <Application>Microsoft Macintosh PowerPoint</Application>
  <PresentationFormat>Bildspel på skärmen (4:3)</PresentationFormat>
  <Paragraphs>173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Calibri</vt:lpstr>
      <vt:lpstr>Georgia</vt:lpstr>
      <vt:lpstr>Helvetica</vt:lpstr>
      <vt:lpstr>ＭＳ Ｐゴシック</vt:lpstr>
      <vt:lpstr>Symbol</vt:lpstr>
      <vt:lpstr>Wingdings</vt:lpstr>
      <vt:lpstr>Arial</vt:lpstr>
      <vt:lpstr>Office Theme</vt:lpstr>
      <vt:lpstr>PowerPoint-presentation</vt:lpstr>
      <vt:lpstr>PowerPoint-presentation</vt:lpstr>
      <vt:lpstr>Upscaling 2014-2017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European Spallation Source ESS AB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Carina Höglund</cp:lastModifiedBy>
  <cp:revision>516</cp:revision>
  <dcterms:created xsi:type="dcterms:W3CDTF">2012-04-22T12:51:04Z</dcterms:created>
  <dcterms:modified xsi:type="dcterms:W3CDTF">2018-02-12T06:06:41Z</dcterms:modified>
</cp:coreProperties>
</file>