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2B42-6958-45A7-87C4-CA5FA8CB5DC1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8734-D2F4-4375-8A73-3BDE7023FC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60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2B42-6958-45A7-87C4-CA5FA8CB5DC1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8734-D2F4-4375-8A73-3BDE7023FC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66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2B42-6958-45A7-87C4-CA5FA8CB5DC1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8734-D2F4-4375-8A73-3BDE7023FC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48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2B42-6958-45A7-87C4-CA5FA8CB5DC1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8734-D2F4-4375-8A73-3BDE7023FC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84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2B42-6958-45A7-87C4-CA5FA8CB5DC1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8734-D2F4-4375-8A73-3BDE7023FC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520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2B42-6958-45A7-87C4-CA5FA8CB5DC1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8734-D2F4-4375-8A73-3BDE7023FC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29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2B42-6958-45A7-87C4-CA5FA8CB5DC1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8734-D2F4-4375-8A73-3BDE7023FC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23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2B42-6958-45A7-87C4-CA5FA8CB5DC1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8734-D2F4-4375-8A73-3BDE7023FC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33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2B42-6958-45A7-87C4-CA5FA8CB5DC1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8734-D2F4-4375-8A73-3BDE7023FC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62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2B42-6958-45A7-87C4-CA5FA8CB5DC1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8734-D2F4-4375-8A73-3BDE7023FC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83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2B42-6958-45A7-87C4-CA5FA8CB5DC1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8734-D2F4-4375-8A73-3BDE7023FC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92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B2B42-6958-45A7-87C4-CA5FA8CB5DC1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98734-D2F4-4375-8A73-3BDE7023FC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52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Straw </a:t>
            </a:r>
            <a:r>
              <a:rPr lang="en-GB" dirty="0" smtClean="0"/>
              <a:t>tubes </a:t>
            </a:r>
            <a:r>
              <a:rPr lang="en-GB" dirty="0" smtClean="0"/>
              <a:t>for </a:t>
            </a:r>
            <a:r>
              <a:rPr lang="en-GB" dirty="0" err="1" smtClean="0"/>
              <a:t>LoKI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Davide Raspino</a:t>
            </a:r>
          </a:p>
          <a:p>
            <a:r>
              <a:rPr lang="en-GB" dirty="0" smtClean="0"/>
              <a:t>IKON14</a:t>
            </a:r>
          </a:p>
          <a:p>
            <a:r>
              <a:rPr lang="en-GB" dirty="0" smtClean="0"/>
              <a:t>12-02-2018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41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Count </a:t>
            </a:r>
            <a:r>
              <a:rPr lang="en-GB" dirty="0" smtClean="0"/>
              <a:t>Rate Loss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99" y="1825625"/>
            <a:ext cx="7906199" cy="4351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89639" y="2029923"/>
            <a:ext cx="2985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~5% loss 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every 200 kHz/1” tube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8389143" y="3640193"/>
            <a:ext cx="34362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Detected Rate</a:t>
            </a:r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878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Position Corrections</a:t>
            </a:r>
            <a:endParaRPr lang="en-GB" dirty="0"/>
          </a:p>
        </p:txBody>
      </p:sp>
      <p:pic>
        <p:nvPicPr>
          <p:cNvPr id="4" name="Content Placeholder 3" descr="C:\Users\davide\AppData\Local\Microsoft\Windows\INetCache\Content.Word\14x_straw_on_AmBe.png"/>
          <p:cNvPicPr>
            <a:picLocks noGrp="1"/>
          </p:cNvPicPr>
          <p:nvPr>
            <p:ph idx="1"/>
          </p:nvPr>
        </p:nvPicPr>
        <p:blipFill>
          <a:blip r:embed="rId2" cstate="print"/>
          <a:srcRect t="6161"/>
          <a:stretch>
            <a:fillRect/>
          </a:stretch>
        </p:blipFill>
        <p:spPr bwMode="auto">
          <a:xfrm>
            <a:off x="783351" y="1825625"/>
            <a:ext cx="4742279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 flipV="1">
            <a:off x="7904784" y="1728187"/>
            <a:ext cx="1301825" cy="3887313"/>
            <a:chOff x="7177669" y="1761239"/>
            <a:chExt cx="1301825" cy="388731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873631" y="3311360"/>
              <a:ext cx="3887313" cy="787071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7177669" y="2295552"/>
              <a:ext cx="1301825" cy="3201084"/>
              <a:chOff x="7177669" y="2295552"/>
              <a:chExt cx="1301825" cy="3201084"/>
            </a:xfrm>
          </p:grpSpPr>
          <p:sp>
            <p:nvSpPr>
              <p:cNvPr id="8" name="TextBox 7"/>
              <p:cNvSpPr txBox="1"/>
              <p:nvPr/>
            </p:nvSpPr>
            <p:spPr>
              <a:xfrm rot="5400000">
                <a:off x="7612582" y="1860639"/>
                <a:ext cx="432000" cy="130182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Cd</a:t>
                </a:r>
                <a:endParaRPr lang="en-GB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 rot="5400000">
                <a:off x="7612582" y="2343717"/>
                <a:ext cx="432000" cy="130182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Cd</a:t>
                </a:r>
                <a:endParaRPr lang="en-GB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rot="5400000">
                <a:off x="7612582" y="2804593"/>
                <a:ext cx="432000" cy="130182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Cd</a:t>
                </a:r>
                <a:endParaRPr lang="en-GB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5400000">
                <a:off x="7612582" y="3276486"/>
                <a:ext cx="432000" cy="130182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Cd</a:t>
                </a:r>
                <a:endParaRPr lang="en-GB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 rot="5400000">
                <a:off x="7612582" y="4157830"/>
                <a:ext cx="432000" cy="130182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Cd</a:t>
                </a:r>
                <a:endParaRPr lang="en-GB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5400000">
                <a:off x="7612582" y="4629723"/>
                <a:ext cx="432000" cy="130182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Cd</a:t>
                </a:r>
                <a:endParaRPr lang="en-GB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437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Position Corrections</a:t>
            </a:r>
            <a:endParaRPr lang="en-GB" dirty="0"/>
          </a:p>
        </p:txBody>
      </p:sp>
      <p:pic>
        <p:nvPicPr>
          <p:cNvPr id="13" name="Picture 1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2" t="24181" r="50130" b="44848"/>
          <a:stretch/>
        </p:blipFill>
        <p:spPr bwMode="auto">
          <a:xfrm>
            <a:off x="664686" y="1564877"/>
            <a:ext cx="5431314" cy="44397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" name="Group 14"/>
          <p:cNvGrpSpPr/>
          <p:nvPr/>
        </p:nvGrpSpPr>
        <p:grpSpPr>
          <a:xfrm flipV="1">
            <a:off x="7904784" y="1728187"/>
            <a:ext cx="1301825" cy="3887313"/>
            <a:chOff x="7177669" y="1761239"/>
            <a:chExt cx="1301825" cy="38873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873631" y="3311360"/>
              <a:ext cx="3887313" cy="787071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7177669" y="2295552"/>
              <a:ext cx="1301825" cy="3201084"/>
              <a:chOff x="7177669" y="2295552"/>
              <a:chExt cx="1301825" cy="3201084"/>
            </a:xfrm>
          </p:grpSpPr>
          <p:sp>
            <p:nvSpPr>
              <p:cNvPr id="18" name="TextBox 17"/>
              <p:cNvSpPr txBox="1"/>
              <p:nvPr/>
            </p:nvSpPr>
            <p:spPr>
              <a:xfrm rot="5400000">
                <a:off x="7612582" y="1860639"/>
                <a:ext cx="432000" cy="130182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Cd</a:t>
                </a:r>
                <a:endParaRPr lang="en-GB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5400000">
                <a:off x="7612582" y="2343717"/>
                <a:ext cx="432000" cy="130182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Cd</a:t>
                </a:r>
                <a:endParaRPr lang="en-GB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5400000">
                <a:off x="7612582" y="2804593"/>
                <a:ext cx="432000" cy="130182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Cd</a:t>
                </a:r>
                <a:endParaRPr lang="en-GB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 rot="5400000">
                <a:off x="7612582" y="3276486"/>
                <a:ext cx="432000" cy="130182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Cd</a:t>
                </a:r>
                <a:endParaRPr lang="en-GB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 rot="5400000">
                <a:off x="7612582" y="4157830"/>
                <a:ext cx="432000" cy="130182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Cd</a:t>
                </a:r>
                <a:endParaRPr lang="en-GB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 rot="5400000">
                <a:off x="7612582" y="4629723"/>
                <a:ext cx="432000" cy="130182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Cd</a:t>
                </a:r>
                <a:endParaRPr lang="en-GB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5937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Position Corrections</a:t>
            </a:r>
            <a:endParaRPr lang="en-GB" dirty="0"/>
          </a:p>
        </p:txBody>
      </p:sp>
      <p:pic>
        <p:nvPicPr>
          <p:cNvPr id="4" name="Content Placeholder 3" descr="c2.gif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5031" y="1429431"/>
            <a:ext cx="10319657" cy="444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Position Corrections</a:t>
            </a:r>
            <a:endParaRPr lang="en-GB" dirty="0"/>
          </a:p>
        </p:txBody>
      </p:sp>
      <p:pic>
        <p:nvPicPr>
          <p:cNvPr id="4" name="Content Placeholder 3" descr="corr.gif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0009" y="1704438"/>
            <a:ext cx="5425574" cy="435133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0" t="24181" r="13863" b="43613"/>
          <a:stretch/>
        </p:blipFill>
        <p:spPr bwMode="auto">
          <a:xfrm>
            <a:off x="6092327" y="1916936"/>
            <a:ext cx="5261473" cy="43516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0328" y="1690688"/>
            <a:ext cx="332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Corrections vs Measured position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743031" y="1699867"/>
            <a:ext cx="1735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Corrected image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460522" y="5702065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(mm)</a:t>
            </a:r>
            <a:endParaRPr lang="en-GB" sz="12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626861" y="1782803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(mm)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5936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Performance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4268"/>
            <a:ext cx="9649858" cy="4351338"/>
          </a:xfrm>
        </p:spPr>
        <p:txBody>
          <a:bodyPr/>
          <a:lstStyle/>
          <a:p>
            <a:r>
              <a:rPr lang="en-GB" dirty="0" smtClean="0"/>
              <a:t>Multiplexing 7x straw tubes reduce the number of Preamps/cables and ADCs by a factor </a:t>
            </a:r>
            <a:r>
              <a:rPr lang="en-GB" b="1" dirty="0" smtClean="0"/>
              <a:t>3.5</a:t>
            </a:r>
          </a:p>
          <a:p>
            <a:r>
              <a:rPr lang="en-GB" dirty="0" smtClean="0"/>
              <a:t>Position resolution of </a:t>
            </a:r>
            <a:r>
              <a:rPr lang="en-GB" b="1" dirty="0" smtClean="0"/>
              <a:t>8 mm FWHM up 300 kHz/1”</a:t>
            </a:r>
            <a:r>
              <a:rPr lang="en-GB" dirty="0" smtClean="0"/>
              <a:t> tube and  of </a:t>
            </a:r>
            <a:r>
              <a:rPr lang="en-GB" b="1" dirty="0" smtClean="0"/>
              <a:t>10 mm FWHM up to 500 MHz/1” </a:t>
            </a:r>
            <a:r>
              <a:rPr lang="en-GB" dirty="0" smtClean="0"/>
              <a:t>tube </a:t>
            </a:r>
            <a:r>
              <a:rPr lang="en-GB" dirty="0" smtClean="0">
                <a:solidFill>
                  <a:schemeClr val="accent5"/>
                </a:solidFill>
              </a:rPr>
              <a:t>(at 1000 V)</a:t>
            </a:r>
            <a:endParaRPr lang="en-GB" dirty="0" smtClean="0">
              <a:solidFill>
                <a:schemeClr val="accent5"/>
              </a:solidFill>
            </a:endParaRPr>
          </a:p>
          <a:p>
            <a:r>
              <a:rPr lang="en-GB" dirty="0" smtClean="0"/>
              <a:t>Count rate loss </a:t>
            </a:r>
            <a:r>
              <a:rPr lang="en-GB" b="1" dirty="0" smtClean="0"/>
              <a:t>~10% at 400 kHz/1”</a:t>
            </a:r>
            <a:r>
              <a:rPr lang="en-GB" dirty="0" smtClean="0"/>
              <a:t> </a:t>
            </a:r>
            <a:r>
              <a:rPr lang="en-GB" dirty="0" smtClean="0"/>
              <a:t>tube </a:t>
            </a:r>
            <a:r>
              <a:rPr lang="en-GB" dirty="0" smtClean="0">
                <a:solidFill>
                  <a:schemeClr val="accent5"/>
                </a:solidFill>
              </a:rPr>
              <a:t>(detected rate)</a:t>
            </a:r>
            <a:endParaRPr lang="en-GB" dirty="0" smtClean="0">
              <a:solidFill>
                <a:schemeClr val="accent5"/>
              </a:solidFill>
            </a:endParaRPr>
          </a:p>
          <a:p>
            <a:r>
              <a:rPr lang="en-GB" dirty="0" smtClean="0"/>
              <a:t>Position correction very similar to the one needed for </a:t>
            </a:r>
            <a:r>
              <a:rPr lang="en-GB" baseline="30000" dirty="0" smtClean="0"/>
              <a:t>3</a:t>
            </a:r>
            <a:r>
              <a:rPr lang="en-GB" dirty="0" smtClean="0"/>
              <a:t>He tubes, </a:t>
            </a:r>
            <a:r>
              <a:rPr lang="en-GB" b="1" dirty="0" smtClean="0"/>
              <a:t>few percent</a:t>
            </a:r>
            <a:r>
              <a:rPr lang="en-GB" dirty="0" smtClean="0"/>
              <a:t> of the length of the tubes</a:t>
            </a:r>
          </a:p>
          <a:p>
            <a:r>
              <a:rPr lang="en-GB" dirty="0" smtClean="0"/>
              <a:t>All the shown position calculation used the position correction described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48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Front End Electronics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197" y="3727852"/>
            <a:ext cx="5491765" cy="187068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197" y="1682041"/>
            <a:ext cx="5491766" cy="18646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5170" y="1811546"/>
            <a:ext cx="434771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16 </a:t>
            </a:r>
            <a:r>
              <a:rPr lang="en-GB" dirty="0" err="1" smtClean="0"/>
              <a:t>chs</a:t>
            </a:r>
            <a:r>
              <a:rPr lang="en-GB" dirty="0" smtClean="0"/>
              <a:t> preamp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PCB size 115x38 mm</a:t>
            </a:r>
            <a:r>
              <a:rPr lang="en-GB" baseline="30000" dirty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Fully differential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Output connector </a:t>
            </a:r>
            <a:r>
              <a:rPr lang="en-GB" dirty="0" smtClean="0">
                <a:sym typeface="Wingdings" panose="05000000000000000000" pitchFamily="2" charset="2"/>
              </a:rPr>
              <a:t> Ethernet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Noise lower than the ones use for the test shown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Lower gain to allow to work at higher 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Higher input impedance</a:t>
            </a:r>
            <a:r>
              <a:rPr lang="en-GB" dirty="0" smtClean="0">
                <a:sym typeface="Wingdings" panose="05000000000000000000" pitchFamily="2" charset="2"/>
              </a:rPr>
              <a:t> Position correction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Power dissipation: 220 </a:t>
            </a:r>
            <a:r>
              <a:rPr lang="en-GB" dirty="0" err="1" smtClean="0">
                <a:sym typeface="Wingdings" panose="05000000000000000000" pitchFamily="2" charset="2"/>
              </a:rPr>
              <a:t>mW</a:t>
            </a:r>
            <a:r>
              <a:rPr lang="en-GB" dirty="0" smtClean="0">
                <a:sym typeface="Wingdings" panose="05000000000000000000" pitchFamily="2" charset="2"/>
              </a:rPr>
              <a:t> – 14 </a:t>
            </a:r>
            <a:r>
              <a:rPr lang="en-GB" dirty="0" err="1" smtClean="0">
                <a:sym typeface="Wingdings" panose="05000000000000000000" pitchFamily="2" charset="2"/>
              </a:rPr>
              <a:t>mW</a:t>
            </a:r>
            <a:r>
              <a:rPr lang="en-GB" dirty="0" smtClean="0">
                <a:sym typeface="Wingdings" panose="05000000000000000000" pitchFamily="2" charset="2"/>
              </a:rPr>
              <a:t>/</a:t>
            </a:r>
            <a:r>
              <a:rPr lang="en-GB" dirty="0" err="1" smtClean="0">
                <a:sym typeface="Wingdings" panose="05000000000000000000" pitchFamily="2" charset="2"/>
              </a:rPr>
              <a:t>ch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854680" y="6081625"/>
            <a:ext cx="178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Erik Schooneveld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73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8941"/>
            <a:ext cx="10515600" cy="1325563"/>
          </a:xfrm>
        </p:spPr>
        <p:txBody>
          <a:bodyPr/>
          <a:lstStyle/>
          <a:p>
            <a:r>
              <a:rPr lang="en-GB" dirty="0" smtClean="0"/>
              <a:t>Mechanics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40" y="3816359"/>
            <a:ext cx="2327694" cy="227389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13" y="1217254"/>
            <a:ext cx="1658892" cy="4872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638" y="1220082"/>
            <a:ext cx="1856449" cy="48701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384393" y="4183812"/>
            <a:ext cx="2727870" cy="19064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332" y="1220081"/>
            <a:ext cx="2740931" cy="23498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40" y="1250403"/>
            <a:ext cx="2327182" cy="19327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97473" y="6331788"/>
            <a:ext cx="1546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Anton Orszulik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197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Straw tubes on </a:t>
            </a:r>
            <a:r>
              <a:rPr lang="en-GB" dirty="0" err="1" smtClean="0"/>
              <a:t>LoKI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4614667"/>
              </p:ext>
            </p:extLst>
          </p:nvPr>
        </p:nvGraphicFramePr>
        <p:xfrm>
          <a:off x="70450" y="2757280"/>
          <a:ext cx="403572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7863">
                  <a:extLst>
                    <a:ext uri="{9D8B030D-6E8A-4147-A177-3AD203B41FA5}">
                      <a16:colId xmlns:a16="http://schemas.microsoft.com/office/drawing/2014/main" val="3712063344"/>
                    </a:ext>
                  </a:extLst>
                </a:gridCol>
                <a:gridCol w="2017863">
                  <a:extLst>
                    <a:ext uri="{9D8B030D-6E8A-4147-A177-3AD203B41FA5}">
                      <a16:colId xmlns:a16="http://schemas.microsoft.com/office/drawing/2014/main" val="19062621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Detector Area (m</a:t>
                      </a:r>
                      <a:r>
                        <a:rPr lang="en-GB" baseline="30000" dirty="0" smtClean="0"/>
                        <a:t>2</a:t>
                      </a:r>
                      <a:r>
                        <a:rPr lang="en-GB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9.09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12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Solid angle (</a:t>
                      </a:r>
                      <a:r>
                        <a:rPr lang="en-GB" dirty="0" err="1" smtClean="0"/>
                        <a:t>sr</a:t>
                      </a:r>
                      <a:r>
                        <a:rPr lang="en-GB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74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n. Panels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437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Pack types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957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Tube </a:t>
                      </a:r>
                      <a:r>
                        <a:rPr lang="en-GB" dirty="0" smtClean="0"/>
                        <a:t>lengths (m)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0.53,1,1.4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5921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878" y="1268083"/>
            <a:ext cx="7992122" cy="47790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137" y="1276720"/>
            <a:ext cx="5604792" cy="47871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7035" y="6374926"/>
            <a:ext cx="14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Federico Masi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325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6490" y="1282165"/>
            <a:ext cx="9887309" cy="4351338"/>
          </a:xfrm>
        </p:spPr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r>
              <a:rPr lang="en-GB" dirty="0" smtClean="0"/>
              <a:t>Multiplexing readout</a:t>
            </a:r>
          </a:p>
          <a:p>
            <a:pPr lvl="1"/>
            <a:r>
              <a:rPr lang="en-GB" dirty="0" smtClean="0"/>
              <a:t>Method</a:t>
            </a:r>
          </a:p>
          <a:p>
            <a:pPr lvl="1"/>
            <a:r>
              <a:rPr lang="en-GB" dirty="0" smtClean="0"/>
              <a:t>Performance</a:t>
            </a:r>
          </a:p>
          <a:p>
            <a:pPr lvl="1"/>
            <a:r>
              <a:rPr lang="en-GB" dirty="0" smtClean="0"/>
              <a:t>Position corrections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Electronics</a:t>
            </a:r>
          </a:p>
          <a:p>
            <a:pPr lvl="1"/>
            <a:r>
              <a:rPr lang="en-GB" dirty="0" smtClean="0"/>
              <a:t>New preamps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Mechanics</a:t>
            </a:r>
            <a:endParaRPr lang="en-GB" dirty="0" smtClean="0"/>
          </a:p>
          <a:p>
            <a:pPr lvl="1"/>
            <a:r>
              <a:rPr lang="en-GB" dirty="0" smtClean="0"/>
              <a:t>Single unit</a:t>
            </a:r>
          </a:p>
          <a:p>
            <a:pPr lvl="1"/>
            <a:r>
              <a:rPr lang="en-GB" dirty="0" smtClean="0"/>
              <a:t>On the instrument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14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07"/>
            <a:ext cx="10515600" cy="1325563"/>
          </a:xfrm>
        </p:spPr>
        <p:txBody>
          <a:bodyPr/>
          <a:lstStyle/>
          <a:p>
            <a:r>
              <a:rPr lang="en-GB" dirty="0" smtClean="0"/>
              <a:t>Multiplexing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1905285" y="1248047"/>
            <a:ext cx="2323662" cy="3873825"/>
            <a:chOff x="1108496" y="2363487"/>
            <a:chExt cx="2323662" cy="387382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b="11375"/>
            <a:stretch>
              <a:fillRect/>
            </a:stretch>
          </p:blipFill>
          <p:spPr bwMode="auto">
            <a:xfrm flipH="1">
              <a:off x="1108496" y="3068960"/>
              <a:ext cx="2323662" cy="31683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2270327" y="2363487"/>
              <a:ext cx="0" cy="91653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267744" y="263691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n</a:t>
              </a:r>
              <a:endParaRPr lang="en-GB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819441" y="2081103"/>
            <a:ext cx="337419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1 m</a:t>
            </a:r>
            <a:r>
              <a:rPr lang="en-GB" baseline="30000" dirty="0" smtClean="0"/>
              <a:t>2</a:t>
            </a:r>
            <a:r>
              <a:rPr lang="en-GB" dirty="0" smtClean="0"/>
              <a:t> detector with straw tubes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5 layers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1400x2 preamp + ADC</a:t>
            </a:r>
            <a:r>
              <a:rPr lang="en-GB" dirty="0"/>
              <a:t> </a:t>
            </a:r>
            <a:r>
              <a:rPr lang="en-GB" dirty="0" err="1"/>
              <a:t>Chs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1 m</a:t>
            </a:r>
            <a:r>
              <a:rPr lang="en-GB" baseline="30000" dirty="0" smtClean="0"/>
              <a:t>2</a:t>
            </a:r>
            <a:r>
              <a:rPr lang="en-GB" dirty="0" smtClean="0"/>
              <a:t> with  8 mm </a:t>
            </a:r>
            <a:r>
              <a:rPr lang="en-GB" dirty="0" smtClean="0">
                <a:latin typeface="Cambria" panose="02040503050406030204" pitchFamily="18" charset="0"/>
              </a:rPr>
              <a:t>⊘ </a:t>
            </a:r>
            <a:r>
              <a:rPr lang="en-GB" baseline="30000" dirty="0" smtClean="0"/>
              <a:t>3</a:t>
            </a:r>
            <a:r>
              <a:rPr lang="en-GB" dirty="0" smtClean="0"/>
              <a:t>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120x2 preamp + ADC </a:t>
            </a:r>
            <a:r>
              <a:rPr lang="en-GB" dirty="0" err="1" smtClean="0"/>
              <a:t>Chs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1162" t="19768" r="4013"/>
          <a:stretch/>
        </p:blipFill>
        <p:spPr>
          <a:xfrm>
            <a:off x="1905285" y="5454502"/>
            <a:ext cx="2323662" cy="111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92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Multiplexing</a:t>
            </a:r>
            <a:endParaRPr lang="en-GB" dirty="0"/>
          </a:p>
        </p:txBody>
      </p:sp>
      <p:pic>
        <p:nvPicPr>
          <p:cNvPr id="6" name="Picture 5" descr="C:\Users\davide\AppData\Local\Microsoft\Windows\INetCache\Content.Word\14x_straw_on_AmBe.png"/>
          <p:cNvPicPr/>
          <p:nvPr/>
        </p:nvPicPr>
        <p:blipFill>
          <a:blip r:embed="rId2" cstate="print"/>
          <a:srcRect t="6161"/>
          <a:stretch>
            <a:fillRect/>
          </a:stretch>
        </p:blipFill>
        <p:spPr bwMode="auto">
          <a:xfrm>
            <a:off x="6623220" y="1875455"/>
            <a:ext cx="4741923" cy="397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ntent Placeholder 3" descr="ggg.gif"/>
          <p:cNvPicPr>
            <a:picLocks noGrp="1"/>
          </p:cNvPicPr>
          <p:nvPr>
            <p:ph idx="1"/>
          </p:nvPr>
        </p:nvPicPr>
        <p:blipFill rotWithShape="1">
          <a:blip r:embed="rId3" cstate="print"/>
          <a:srcRect l="18805" t="27787" r="16280" b="31488"/>
          <a:stretch/>
        </p:blipFill>
        <p:spPr>
          <a:xfrm>
            <a:off x="391006" y="1690688"/>
            <a:ext cx="5935828" cy="2792935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4"/>
          <a:srcRect l="16607" t="32388" r="47165" b="18646"/>
          <a:stretch/>
        </p:blipFill>
        <p:spPr>
          <a:xfrm>
            <a:off x="2205854" y="4688238"/>
            <a:ext cx="2199736" cy="174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8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Position Resolution</a:t>
            </a:r>
            <a:endParaRPr lang="en-GB" dirty="0"/>
          </a:p>
        </p:txBody>
      </p:sp>
      <p:pic>
        <p:nvPicPr>
          <p:cNvPr id="4" name="Picture 3" descr="fwhm_lowrat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1788" y="1432193"/>
            <a:ext cx="5158805" cy="2673981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592824"/>
              </p:ext>
            </p:extLst>
          </p:nvPr>
        </p:nvGraphicFramePr>
        <p:xfrm>
          <a:off x="7025953" y="4260446"/>
          <a:ext cx="3579495" cy="20162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9135">
                  <a:extLst>
                    <a:ext uri="{9D8B030D-6E8A-4147-A177-3AD203B41FA5}">
                      <a16:colId xmlns:a16="http://schemas.microsoft.com/office/drawing/2014/main" val="874011968"/>
                    </a:ext>
                  </a:extLst>
                </a:gridCol>
                <a:gridCol w="1619885">
                  <a:extLst>
                    <a:ext uri="{9D8B030D-6E8A-4147-A177-3AD203B41FA5}">
                      <a16:colId xmlns:a16="http://schemas.microsoft.com/office/drawing/2014/main" val="4109674022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val="10596486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BCS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Pos. Res. FWHM (mm)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Rate/BCS (kHz)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03086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7.1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10.0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871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7.3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10.9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0477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7.8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11.9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89408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6.7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12.2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39567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7.2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11.4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17276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7.6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12.2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63025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7.3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11.7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9581223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258108" y="3214745"/>
            <a:ext cx="3623094" cy="569343"/>
            <a:chOff x="1258108" y="3214745"/>
            <a:chExt cx="3623094" cy="569343"/>
          </a:xfrm>
        </p:grpSpPr>
        <p:sp>
          <p:nvSpPr>
            <p:cNvPr id="3" name="Can 2"/>
            <p:cNvSpPr/>
            <p:nvPr/>
          </p:nvSpPr>
          <p:spPr>
            <a:xfrm rot="-5400000">
              <a:off x="2784983" y="1687870"/>
              <a:ext cx="569343" cy="3623094"/>
            </a:xfrm>
            <a:prstGeom prst="can">
              <a:avLst>
                <a:gd name="adj" fmla="val 6742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1394291" y="3239320"/>
              <a:ext cx="102475" cy="156294"/>
            </a:xfrm>
            <a:prstGeom prst="ellipse">
              <a:avLst/>
            </a:prstGeom>
            <a:solidFill>
              <a:srgbClr val="FF0000">
                <a:alpha val="56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1394933" y="3428690"/>
              <a:ext cx="102475" cy="156294"/>
            </a:xfrm>
            <a:prstGeom prst="ellipse">
              <a:avLst/>
            </a:prstGeom>
            <a:solidFill>
              <a:srgbClr val="FF0000">
                <a:alpha val="56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1397530" y="3610278"/>
              <a:ext cx="102475" cy="156294"/>
            </a:xfrm>
            <a:prstGeom prst="ellipse">
              <a:avLst/>
            </a:prstGeom>
            <a:solidFill>
              <a:srgbClr val="FF0000">
                <a:alpha val="56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1507775" y="3331399"/>
              <a:ext cx="102475" cy="156294"/>
            </a:xfrm>
            <a:prstGeom prst="ellipse">
              <a:avLst/>
            </a:prstGeom>
            <a:solidFill>
              <a:srgbClr val="FF0000">
                <a:alpha val="56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1516207" y="3505201"/>
              <a:ext cx="102475" cy="156294"/>
            </a:xfrm>
            <a:prstGeom prst="ellipse">
              <a:avLst/>
            </a:prstGeom>
            <a:solidFill>
              <a:srgbClr val="FF0000">
                <a:alpha val="56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1282746" y="3341779"/>
              <a:ext cx="102475" cy="156294"/>
            </a:xfrm>
            <a:prstGeom prst="ellipse">
              <a:avLst/>
            </a:prstGeom>
            <a:solidFill>
              <a:srgbClr val="FF0000">
                <a:alpha val="56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1291178" y="3515581"/>
              <a:ext cx="102475" cy="156294"/>
            </a:xfrm>
            <a:prstGeom prst="ellipse">
              <a:avLst/>
            </a:prstGeom>
            <a:solidFill>
              <a:srgbClr val="FF0000">
                <a:alpha val="56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256800" y="3812674"/>
            <a:ext cx="3623094" cy="569343"/>
            <a:chOff x="1258108" y="3214745"/>
            <a:chExt cx="3623094" cy="569343"/>
          </a:xfrm>
        </p:grpSpPr>
        <p:sp>
          <p:nvSpPr>
            <p:cNvPr id="21" name="Can 20"/>
            <p:cNvSpPr/>
            <p:nvPr/>
          </p:nvSpPr>
          <p:spPr>
            <a:xfrm rot="-5400000">
              <a:off x="2784983" y="1687870"/>
              <a:ext cx="569343" cy="3623094"/>
            </a:xfrm>
            <a:prstGeom prst="can">
              <a:avLst>
                <a:gd name="adj" fmla="val 6742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1394291" y="3239320"/>
              <a:ext cx="102475" cy="156294"/>
            </a:xfrm>
            <a:prstGeom prst="ellipse">
              <a:avLst/>
            </a:prstGeom>
            <a:solidFill>
              <a:srgbClr val="FF0000">
                <a:alpha val="56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1394933" y="3428690"/>
              <a:ext cx="102475" cy="156294"/>
            </a:xfrm>
            <a:prstGeom prst="ellipse">
              <a:avLst/>
            </a:prstGeom>
            <a:solidFill>
              <a:srgbClr val="FF0000">
                <a:alpha val="56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1397530" y="3610278"/>
              <a:ext cx="102475" cy="156294"/>
            </a:xfrm>
            <a:prstGeom prst="ellipse">
              <a:avLst/>
            </a:prstGeom>
            <a:solidFill>
              <a:srgbClr val="FF0000">
                <a:alpha val="56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1507775" y="3331399"/>
              <a:ext cx="102475" cy="156294"/>
            </a:xfrm>
            <a:prstGeom prst="ellipse">
              <a:avLst/>
            </a:prstGeom>
            <a:solidFill>
              <a:srgbClr val="FF0000">
                <a:alpha val="56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1516207" y="3505201"/>
              <a:ext cx="102475" cy="156294"/>
            </a:xfrm>
            <a:prstGeom prst="ellipse">
              <a:avLst/>
            </a:prstGeom>
            <a:solidFill>
              <a:srgbClr val="FF0000">
                <a:alpha val="56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1282746" y="3341779"/>
              <a:ext cx="102475" cy="156294"/>
            </a:xfrm>
            <a:prstGeom prst="ellipse">
              <a:avLst/>
            </a:prstGeom>
            <a:solidFill>
              <a:srgbClr val="FF0000">
                <a:alpha val="56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1291178" y="3515581"/>
              <a:ext cx="102475" cy="156294"/>
            </a:xfrm>
            <a:prstGeom prst="ellipse">
              <a:avLst/>
            </a:prstGeom>
            <a:solidFill>
              <a:srgbClr val="FF0000">
                <a:alpha val="56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39819" y="2873567"/>
            <a:ext cx="864000" cy="1944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Cd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757328" y="2873567"/>
            <a:ext cx="1692000" cy="1944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065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258108" y="3214745"/>
            <a:ext cx="3623094" cy="569343"/>
            <a:chOff x="1258108" y="3214745"/>
            <a:chExt cx="3623094" cy="569343"/>
          </a:xfrm>
        </p:grpSpPr>
        <p:sp>
          <p:nvSpPr>
            <p:cNvPr id="14" name="Can 13"/>
            <p:cNvSpPr/>
            <p:nvPr/>
          </p:nvSpPr>
          <p:spPr>
            <a:xfrm rot="-5400000">
              <a:off x="2784983" y="1687870"/>
              <a:ext cx="569343" cy="3623094"/>
            </a:xfrm>
            <a:prstGeom prst="can">
              <a:avLst>
                <a:gd name="adj" fmla="val 6742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1394291" y="3239320"/>
              <a:ext cx="102475" cy="156294"/>
            </a:xfrm>
            <a:prstGeom prst="ellipse">
              <a:avLst/>
            </a:prstGeom>
            <a:solidFill>
              <a:srgbClr val="FF0000">
                <a:alpha val="56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1394933" y="3428690"/>
              <a:ext cx="102475" cy="156294"/>
            </a:xfrm>
            <a:prstGeom prst="ellipse">
              <a:avLst/>
            </a:prstGeom>
            <a:solidFill>
              <a:srgbClr val="FF0000">
                <a:alpha val="56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1397530" y="3610278"/>
              <a:ext cx="102475" cy="156294"/>
            </a:xfrm>
            <a:prstGeom prst="ellipse">
              <a:avLst/>
            </a:prstGeom>
            <a:solidFill>
              <a:srgbClr val="FF0000">
                <a:alpha val="56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1507775" y="3331399"/>
              <a:ext cx="102475" cy="156294"/>
            </a:xfrm>
            <a:prstGeom prst="ellipse">
              <a:avLst/>
            </a:prstGeom>
            <a:solidFill>
              <a:srgbClr val="FF0000">
                <a:alpha val="56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1516207" y="3505201"/>
              <a:ext cx="102475" cy="156294"/>
            </a:xfrm>
            <a:prstGeom prst="ellipse">
              <a:avLst/>
            </a:prstGeom>
            <a:solidFill>
              <a:srgbClr val="FF0000">
                <a:alpha val="56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1282746" y="3341779"/>
              <a:ext cx="102475" cy="156294"/>
            </a:xfrm>
            <a:prstGeom prst="ellipse">
              <a:avLst/>
            </a:prstGeom>
            <a:solidFill>
              <a:srgbClr val="FF0000">
                <a:alpha val="56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1291178" y="3515581"/>
              <a:ext cx="102475" cy="156294"/>
            </a:xfrm>
            <a:prstGeom prst="ellipse">
              <a:avLst/>
            </a:prstGeom>
            <a:solidFill>
              <a:srgbClr val="FF0000">
                <a:alpha val="56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56800" y="3812674"/>
            <a:ext cx="3623094" cy="569343"/>
            <a:chOff x="1258108" y="3214745"/>
            <a:chExt cx="3623094" cy="569343"/>
          </a:xfrm>
        </p:grpSpPr>
        <p:sp>
          <p:nvSpPr>
            <p:cNvPr id="23" name="Can 22"/>
            <p:cNvSpPr/>
            <p:nvPr/>
          </p:nvSpPr>
          <p:spPr>
            <a:xfrm rot="-5400000">
              <a:off x="2784983" y="1687870"/>
              <a:ext cx="569343" cy="3623094"/>
            </a:xfrm>
            <a:prstGeom prst="can">
              <a:avLst>
                <a:gd name="adj" fmla="val 6742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1394291" y="3239320"/>
              <a:ext cx="102475" cy="156294"/>
            </a:xfrm>
            <a:prstGeom prst="ellipse">
              <a:avLst/>
            </a:prstGeom>
            <a:solidFill>
              <a:srgbClr val="FF0000">
                <a:alpha val="56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1394933" y="3428690"/>
              <a:ext cx="102475" cy="156294"/>
            </a:xfrm>
            <a:prstGeom prst="ellipse">
              <a:avLst/>
            </a:prstGeom>
            <a:solidFill>
              <a:srgbClr val="FF0000">
                <a:alpha val="56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1397530" y="3610278"/>
              <a:ext cx="102475" cy="156294"/>
            </a:xfrm>
            <a:prstGeom prst="ellipse">
              <a:avLst/>
            </a:prstGeom>
            <a:solidFill>
              <a:srgbClr val="FF0000">
                <a:alpha val="56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1507775" y="3331399"/>
              <a:ext cx="102475" cy="156294"/>
            </a:xfrm>
            <a:prstGeom prst="ellipse">
              <a:avLst/>
            </a:prstGeom>
            <a:solidFill>
              <a:srgbClr val="FF0000">
                <a:alpha val="56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1516207" y="3505201"/>
              <a:ext cx="102475" cy="156294"/>
            </a:xfrm>
            <a:prstGeom prst="ellipse">
              <a:avLst/>
            </a:prstGeom>
            <a:solidFill>
              <a:srgbClr val="FF0000">
                <a:alpha val="56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1282746" y="3341779"/>
              <a:ext cx="102475" cy="156294"/>
            </a:xfrm>
            <a:prstGeom prst="ellipse">
              <a:avLst/>
            </a:prstGeom>
            <a:solidFill>
              <a:srgbClr val="FF0000">
                <a:alpha val="56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1291178" y="3515581"/>
              <a:ext cx="102475" cy="156294"/>
            </a:xfrm>
            <a:prstGeom prst="ellipse">
              <a:avLst/>
            </a:prstGeom>
            <a:solidFill>
              <a:srgbClr val="FF0000">
                <a:alpha val="56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Position Resolution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806768" y="2873567"/>
            <a:ext cx="864000" cy="1944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Cd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708318" y="2873567"/>
            <a:ext cx="576000" cy="1944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Cd</a:t>
            </a:r>
            <a:endParaRPr lang="en-GB" dirty="0"/>
          </a:p>
        </p:txBody>
      </p:sp>
      <p:pic>
        <p:nvPicPr>
          <p:cNvPr id="11" name="Picture 10" descr="fwhm_lowrate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8772" y="1839816"/>
            <a:ext cx="6059276" cy="35253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36277" y="2871729"/>
            <a:ext cx="1080000" cy="1944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72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Position Resolution</a:t>
            </a:r>
            <a:endParaRPr lang="en-GB" dirty="0"/>
          </a:p>
        </p:txBody>
      </p:sp>
      <p:pic>
        <p:nvPicPr>
          <p:cNvPr id="14" name="Picture 13" descr="fwhm_lowrate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1656" y="1762698"/>
            <a:ext cx="6092331" cy="361353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258108" y="3214745"/>
            <a:ext cx="3623094" cy="569343"/>
            <a:chOff x="1258108" y="3214745"/>
            <a:chExt cx="3623094" cy="569343"/>
          </a:xfrm>
        </p:grpSpPr>
        <p:sp>
          <p:nvSpPr>
            <p:cNvPr id="13" name="Can 12"/>
            <p:cNvSpPr/>
            <p:nvPr/>
          </p:nvSpPr>
          <p:spPr>
            <a:xfrm rot="-5400000">
              <a:off x="2784983" y="1687870"/>
              <a:ext cx="569343" cy="3623094"/>
            </a:xfrm>
            <a:prstGeom prst="can">
              <a:avLst>
                <a:gd name="adj" fmla="val 6742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1394291" y="3239320"/>
              <a:ext cx="102475" cy="156294"/>
            </a:xfrm>
            <a:prstGeom prst="ellipse">
              <a:avLst/>
            </a:prstGeom>
            <a:solidFill>
              <a:srgbClr val="FF0000">
                <a:alpha val="56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1394933" y="3428690"/>
              <a:ext cx="102475" cy="156294"/>
            </a:xfrm>
            <a:prstGeom prst="ellipse">
              <a:avLst/>
            </a:prstGeom>
            <a:solidFill>
              <a:srgbClr val="FF0000">
                <a:alpha val="56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1397530" y="3610278"/>
              <a:ext cx="102475" cy="156294"/>
            </a:xfrm>
            <a:prstGeom prst="ellipse">
              <a:avLst/>
            </a:prstGeom>
            <a:solidFill>
              <a:srgbClr val="FF0000">
                <a:alpha val="56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1507775" y="3331399"/>
              <a:ext cx="102475" cy="156294"/>
            </a:xfrm>
            <a:prstGeom prst="ellipse">
              <a:avLst/>
            </a:prstGeom>
            <a:solidFill>
              <a:srgbClr val="FF0000">
                <a:alpha val="56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1516207" y="3505201"/>
              <a:ext cx="102475" cy="156294"/>
            </a:xfrm>
            <a:prstGeom prst="ellipse">
              <a:avLst/>
            </a:prstGeom>
            <a:solidFill>
              <a:srgbClr val="FF0000">
                <a:alpha val="56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1282746" y="3341779"/>
              <a:ext cx="102475" cy="156294"/>
            </a:xfrm>
            <a:prstGeom prst="ellipse">
              <a:avLst/>
            </a:prstGeom>
            <a:solidFill>
              <a:srgbClr val="FF0000">
                <a:alpha val="56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1291178" y="3515581"/>
              <a:ext cx="102475" cy="156294"/>
            </a:xfrm>
            <a:prstGeom prst="ellipse">
              <a:avLst/>
            </a:prstGeom>
            <a:solidFill>
              <a:srgbClr val="FF0000">
                <a:alpha val="56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56800" y="3812674"/>
            <a:ext cx="3623094" cy="569343"/>
            <a:chOff x="1258108" y="3214745"/>
            <a:chExt cx="3623094" cy="569343"/>
          </a:xfrm>
        </p:grpSpPr>
        <p:sp>
          <p:nvSpPr>
            <p:cNvPr id="23" name="Can 22"/>
            <p:cNvSpPr/>
            <p:nvPr/>
          </p:nvSpPr>
          <p:spPr>
            <a:xfrm rot="-5400000">
              <a:off x="2784983" y="1687870"/>
              <a:ext cx="569343" cy="3623094"/>
            </a:xfrm>
            <a:prstGeom prst="can">
              <a:avLst>
                <a:gd name="adj" fmla="val 6742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1394291" y="3239320"/>
              <a:ext cx="102475" cy="156294"/>
            </a:xfrm>
            <a:prstGeom prst="ellipse">
              <a:avLst/>
            </a:prstGeom>
            <a:solidFill>
              <a:srgbClr val="FF0000">
                <a:alpha val="56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1394933" y="3428690"/>
              <a:ext cx="102475" cy="156294"/>
            </a:xfrm>
            <a:prstGeom prst="ellipse">
              <a:avLst/>
            </a:prstGeom>
            <a:solidFill>
              <a:srgbClr val="FF0000">
                <a:alpha val="56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1397530" y="3610278"/>
              <a:ext cx="102475" cy="156294"/>
            </a:xfrm>
            <a:prstGeom prst="ellipse">
              <a:avLst/>
            </a:prstGeom>
            <a:solidFill>
              <a:srgbClr val="FF0000">
                <a:alpha val="56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1507775" y="3331399"/>
              <a:ext cx="102475" cy="156294"/>
            </a:xfrm>
            <a:prstGeom prst="ellipse">
              <a:avLst/>
            </a:prstGeom>
            <a:solidFill>
              <a:srgbClr val="FF0000">
                <a:alpha val="56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1516207" y="3505201"/>
              <a:ext cx="102475" cy="156294"/>
            </a:xfrm>
            <a:prstGeom prst="ellipse">
              <a:avLst/>
            </a:prstGeom>
            <a:solidFill>
              <a:srgbClr val="FF0000">
                <a:alpha val="56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1282746" y="3341779"/>
              <a:ext cx="102475" cy="156294"/>
            </a:xfrm>
            <a:prstGeom prst="ellipse">
              <a:avLst/>
            </a:prstGeom>
            <a:solidFill>
              <a:srgbClr val="FF0000">
                <a:alpha val="56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1291178" y="3515581"/>
              <a:ext cx="102475" cy="156294"/>
            </a:xfrm>
            <a:prstGeom prst="ellipse">
              <a:avLst/>
            </a:prstGeom>
            <a:solidFill>
              <a:srgbClr val="FF0000">
                <a:alpha val="56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17785" y="2873567"/>
            <a:ext cx="864000" cy="1944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Cd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719335" y="2873567"/>
            <a:ext cx="576000" cy="1944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Cd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578651" y="2871729"/>
            <a:ext cx="864000" cy="1944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857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Position Resolution vs Neutron rate</a:t>
            </a:r>
            <a:endParaRPr lang="en-GB" dirty="0"/>
          </a:p>
        </p:txBody>
      </p:sp>
      <p:pic>
        <p:nvPicPr>
          <p:cNvPr id="4" name="Content Placeholder 3" descr="fwhm_vs_rate_total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1268" y="1825625"/>
            <a:ext cx="4680000" cy="4320000"/>
          </a:xfrm>
          <a:prstGeom prst="rect">
            <a:avLst/>
          </a:prstGeom>
        </p:spPr>
      </p:pic>
      <p:pic>
        <p:nvPicPr>
          <p:cNvPr id="5" name="Picture 4" descr="fwhm_vs_rate_bcs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61194" y="1832655"/>
            <a:ext cx="4680000" cy="43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67605" y="4889650"/>
            <a:ext cx="13147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HT = 1000 V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532747" y="4887812"/>
            <a:ext cx="13147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HT = 1000 V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162" t="19768" r="4013"/>
          <a:stretch/>
        </p:blipFill>
        <p:spPr>
          <a:xfrm>
            <a:off x="9235216" y="372506"/>
            <a:ext cx="2707424" cy="129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5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551602" y="1393851"/>
            <a:ext cx="2796277" cy="9086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Count Rate</a:t>
            </a:r>
            <a:endParaRPr lang="en-GB" dirty="0"/>
          </a:p>
        </p:txBody>
      </p:sp>
      <p:pic>
        <p:nvPicPr>
          <p:cNvPr id="4" name="Picture 3" descr="tof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3041" y="2588958"/>
            <a:ext cx="5045730" cy="28800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942" y="2588958"/>
            <a:ext cx="5040000" cy="2880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272118" y="1199006"/>
            <a:ext cx="1379014" cy="1301825"/>
            <a:chOff x="5255053" y="769346"/>
            <a:chExt cx="1990832" cy="1944000"/>
          </a:xfrm>
        </p:grpSpPr>
        <p:sp>
          <p:nvSpPr>
            <p:cNvPr id="8" name="TextBox 7"/>
            <p:cNvSpPr txBox="1"/>
            <p:nvPr/>
          </p:nvSpPr>
          <p:spPr>
            <a:xfrm>
              <a:off x="5255053" y="769346"/>
              <a:ext cx="864000" cy="194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Cd</a:t>
              </a:r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81885" y="769346"/>
              <a:ext cx="864000" cy="194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Cd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38256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13716</TotalTime>
  <Words>338</Words>
  <Application>Microsoft Office PowerPoint</Application>
  <PresentationFormat>Widescreen</PresentationFormat>
  <Paragraphs>129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Times New Roman</vt:lpstr>
      <vt:lpstr>Wingdings</vt:lpstr>
      <vt:lpstr>Office Theme</vt:lpstr>
      <vt:lpstr>Straw tubes for LoKI</vt:lpstr>
      <vt:lpstr>Outline</vt:lpstr>
      <vt:lpstr>Multiplexing</vt:lpstr>
      <vt:lpstr>Multiplexing</vt:lpstr>
      <vt:lpstr>Position Resolution</vt:lpstr>
      <vt:lpstr>Position Resolution</vt:lpstr>
      <vt:lpstr>Position Resolution</vt:lpstr>
      <vt:lpstr>Position Resolution vs Neutron rate</vt:lpstr>
      <vt:lpstr>Count Rate</vt:lpstr>
      <vt:lpstr>Count Rate Loss</vt:lpstr>
      <vt:lpstr>Position Corrections</vt:lpstr>
      <vt:lpstr>Position Corrections</vt:lpstr>
      <vt:lpstr>Position Corrections</vt:lpstr>
      <vt:lpstr>Position Corrections</vt:lpstr>
      <vt:lpstr>Performance</vt:lpstr>
      <vt:lpstr>Front End Electronics</vt:lpstr>
      <vt:lpstr>Mechanics</vt:lpstr>
      <vt:lpstr>Straw tubes on LoKI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Straw tube for LoKI</dc:title>
  <dc:creator>Raspino, Davide (STFC,RAL,ISIS)</dc:creator>
  <cp:lastModifiedBy>Raspino, Davide (STFC,RAL,ISIS)</cp:lastModifiedBy>
  <cp:revision>40</cp:revision>
  <dcterms:created xsi:type="dcterms:W3CDTF">2018-02-02T16:27:22Z</dcterms:created>
  <dcterms:modified xsi:type="dcterms:W3CDTF">2018-02-12T08:15:34Z</dcterms:modified>
</cp:coreProperties>
</file>