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286" r:id="rId3"/>
    <p:sldId id="328" r:id="rId4"/>
    <p:sldId id="311" r:id="rId5"/>
    <p:sldId id="312" r:id="rId6"/>
    <p:sldId id="330" r:id="rId7"/>
    <p:sldId id="419" r:id="rId8"/>
    <p:sldId id="299" r:id="rId9"/>
    <p:sldId id="276" r:id="rId10"/>
    <p:sldId id="277" r:id="rId11"/>
    <p:sldId id="281" r:id="rId12"/>
    <p:sldId id="307" r:id="rId13"/>
    <p:sldId id="470" r:id="rId14"/>
    <p:sldId id="363" r:id="rId15"/>
    <p:sldId id="364" r:id="rId16"/>
    <p:sldId id="446" r:id="rId17"/>
    <p:sldId id="469" r:id="rId18"/>
    <p:sldId id="471" r:id="rId19"/>
    <p:sldId id="415" r:id="rId20"/>
    <p:sldId id="418" r:id="rId21"/>
    <p:sldId id="345" r:id="rId22"/>
    <p:sldId id="346" r:id="rId23"/>
    <p:sldId id="416" r:id="rId24"/>
    <p:sldId id="439" r:id="rId25"/>
    <p:sldId id="461" r:id="rId26"/>
    <p:sldId id="388" r:id="rId27"/>
    <p:sldId id="422" r:id="rId28"/>
    <p:sldId id="473" r:id="rId29"/>
    <p:sldId id="462" r:id="rId30"/>
    <p:sldId id="456" r:id="rId31"/>
    <p:sldId id="332" r:id="rId32"/>
    <p:sldId id="365" r:id="rId33"/>
    <p:sldId id="337" r:id="rId34"/>
    <p:sldId id="447" r:id="rId35"/>
    <p:sldId id="382" r:id="rId36"/>
    <p:sldId id="383" r:id="rId37"/>
    <p:sldId id="425" r:id="rId38"/>
    <p:sldId id="435" r:id="rId39"/>
    <p:sldId id="426" r:id="rId40"/>
    <p:sldId id="436" r:id="rId41"/>
    <p:sldId id="427" r:id="rId42"/>
    <p:sldId id="437" r:id="rId43"/>
    <p:sldId id="428" r:id="rId44"/>
    <p:sldId id="444" r:id="rId45"/>
    <p:sldId id="463" r:id="rId46"/>
    <p:sldId id="393" r:id="rId47"/>
    <p:sldId id="421" r:id="rId48"/>
    <p:sldId id="445" r:id="rId49"/>
    <p:sldId id="454" r:id="rId50"/>
    <p:sldId id="465" r:id="rId51"/>
    <p:sldId id="453" r:id="rId52"/>
    <p:sldId id="385" r:id="rId5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FDFF"/>
    <a:srgbClr val="FFE1F6"/>
    <a:srgbClr val="F6FFD8"/>
    <a:srgbClr val="A07178"/>
    <a:srgbClr val="F931FF"/>
    <a:srgbClr val="ECFFBF"/>
    <a:srgbClr val="BDBDBD"/>
    <a:srgbClr val="AEDAAE"/>
    <a:srgbClr val="80A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42" autoAdjust="0"/>
    <p:restoredTop sz="95701" autoAdjust="0"/>
  </p:normalViewPr>
  <p:slideViewPr>
    <p:cSldViewPr>
      <p:cViewPr>
        <p:scale>
          <a:sx n="102" d="100"/>
          <a:sy n="102" d="100"/>
        </p:scale>
        <p:origin x="536" y="320"/>
      </p:cViewPr>
      <p:guideLst>
        <p:guide orient="horz" pos="3339"/>
        <p:guide pos="204"/>
        <p:guide orient="horz" pos="4320"/>
        <p:guide pos="68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talk will be an update to what</a:t>
            </a:r>
            <a:r>
              <a:rPr lang="en-US" baseline="0" dirty="0" smtClean="0"/>
              <a:t> has been presented during last IKON focusing on  </a:t>
            </a:r>
            <a:r>
              <a:rPr lang="en-US" baseline="0" dirty="0" err="1" smtClean="0"/>
              <a:t>waht</a:t>
            </a:r>
            <a:r>
              <a:rPr lang="en-US" baseline="0" dirty="0" smtClean="0"/>
              <a:t> are main challenges per zone with their relative (potential) solutions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follows on from what was presented at the last IKON. It is an update.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0823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4207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571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7380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1441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3136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6513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536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way</a:t>
            </a:r>
            <a:r>
              <a:rPr lang="en-US" baseline="0" dirty="0" smtClean="0"/>
              <a:t> is no </a:t>
            </a:r>
            <a:r>
              <a:rPr lang="en-US" baseline="0" dirty="0" err="1" smtClean="0"/>
              <a:t>matterial</a:t>
            </a:r>
            <a:r>
              <a:rPr lang="en-US" baseline="0" dirty="0" smtClean="0"/>
              <a:t> at all in the beam u take the advantage that </a:t>
            </a:r>
            <a:r>
              <a:rPr lang="en-US" baseline="0" dirty="0" err="1" smtClean="0"/>
              <a:t>ur</a:t>
            </a:r>
            <a:r>
              <a:rPr lang="en-US" baseline="0" dirty="0" smtClean="0"/>
              <a:t> chopper is already coated with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6104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rough measurement was performed at SF using n sources</a:t>
            </a:r>
            <a:r>
              <a:rPr lang="en-US" baseline="0" dirty="0" smtClean="0"/>
              <a:t> to make sure this makes sense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557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406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142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4525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now what is a beam monitor</a:t>
            </a:r>
            <a:r>
              <a:rPr lang="en-US" baseline="0" dirty="0" smtClean="0"/>
              <a:t> as a system is the detector itself with electronics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18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21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13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6119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6242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start understanding we started by filling in this table very basic </a:t>
            </a:r>
            <a:r>
              <a:rPr lang="en-US" baseline="0" dirty="0" err="1" smtClean="0"/>
              <a:t>requirments</a:t>
            </a:r>
            <a:r>
              <a:rPr lang="en-US" baseline="0" dirty="0" smtClean="0"/>
              <a:t> like beam </a:t>
            </a:r>
            <a:r>
              <a:rPr lang="en-US" baseline="0" dirty="0" err="1" smtClean="0"/>
              <a:t>zize</a:t>
            </a:r>
            <a:r>
              <a:rPr lang="en-US" baseline="0" dirty="0" smtClean="0"/>
              <a:t>, flux, time resolution position resolution , vacuum or not </a:t>
            </a:r>
            <a:r>
              <a:rPr lang="mr-IN" baseline="0" dirty="0" smtClean="0"/>
              <a:t>…</a:t>
            </a:r>
            <a:r>
              <a:rPr lang="en-US" baseline="0" dirty="0" smtClean="0"/>
              <a:t>all based on this document u have seen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7762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0436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better understand the requirements for 15 </a:t>
            </a:r>
            <a:r>
              <a:rPr lang="en-US" baseline="0" dirty="0" err="1" smtClean="0"/>
              <a:t>instrumentswe</a:t>
            </a:r>
            <a:r>
              <a:rPr lang="en-US" baseline="0" dirty="0" smtClean="0"/>
              <a:t> have to have to divide this per zone and deal with it per zone. Instead of looking for all the </a:t>
            </a:r>
            <a:r>
              <a:rPr lang="en-US" baseline="0" dirty="0" err="1" smtClean="0"/>
              <a:t>requiremnts</a:t>
            </a:r>
            <a:r>
              <a:rPr lang="en-US" baseline="0" dirty="0" smtClean="0"/>
              <a:t> at one time because instrument have some similar challenges per zone like in the bunker, along the guide and close to the sample, similar challenges but not </a:t>
            </a:r>
            <a:r>
              <a:rPr lang="en-US" baseline="0" dirty="0" err="1" smtClean="0"/>
              <a:t>nesscacerly</a:t>
            </a:r>
            <a:r>
              <a:rPr lang="en-US" baseline="0" dirty="0" smtClean="0"/>
              <a:t> the same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432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345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51158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2912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7406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5420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4625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198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26548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395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528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596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Lookup table to  know what is needed for a certain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89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have done so far</a:t>
            </a:r>
            <a:r>
              <a:rPr lang="en-US" baseline="0" dirty="0" smtClean="0"/>
              <a:t> we tested several types of BM from different vendor and we </a:t>
            </a:r>
            <a:r>
              <a:rPr lang="en-US" baseline="0" dirty="0" err="1" smtClean="0"/>
              <a:t>evaluted</a:t>
            </a:r>
            <a:r>
              <a:rPr lang="en-US" baseline="0" dirty="0" smtClean="0"/>
              <a:t> them. MWPC from 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860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816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315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711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2018-02-11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2018-02-11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2018-02-11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2018-02-11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2018-02-11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6" Type="http://schemas.openxmlformats.org/officeDocument/2006/relationships/image" Target="../media/image19.emf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Relationship Id="rId9" Type="http://schemas.openxmlformats.org/officeDocument/2006/relationships/hyperlink" Target="https://journals.aps.org/prab/abstract/10.1103/PhysRevAccelBeams.20.09280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90.png"/><Relationship Id="rId5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jpeg"/><Relationship Id="rId5" Type="http://schemas.openxmlformats.org/officeDocument/2006/relationships/hyperlink" Target="https://indico.esss.lu.se/event/870/" TargetMode="External"/><Relationship Id="rId6" Type="http://schemas.openxmlformats.org/officeDocument/2006/relationships/hyperlink" Target="https://indico.esss.lu.se/event/781/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Beam Monitors  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933056"/>
            <a:ext cx="8748464" cy="1752600"/>
          </a:xfrm>
        </p:spPr>
        <p:txBody>
          <a:bodyPr>
            <a:no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Fatima Issa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Steven </a:t>
            </a:r>
            <a:r>
              <a:rPr lang="en-US" sz="2000" dirty="0" err="1">
                <a:solidFill>
                  <a:schemeClr val="bg1"/>
                </a:solidFill>
              </a:rPr>
              <a:t>Alcock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, Richard Hall-Wilton, Anton </a:t>
            </a:r>
            <a:r>
              <a:rPr lang="en-US" sz="2000" dirty="0" err="1" smtClean="0">
                <a:solidFill>
                  <a:schemeClr val="bg1"/>
                </a:solidFill>
              </a:rPr>
              <a:t>Khaplanov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Scott </a:t>
            </a:r>
            <a:r>
              <a:rPr lang="en-US" sz="2000" dirty="0" err="1" smtClean="0">
                <a:solidFill>
                  <a:schemeClr val="bg1"/>
                </a:solidFill>
              </a:rPr>
              <a:t>Kolya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Vendula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Maulerova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Thanks for the detector group at ISIS and SNS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Thanks to the instruments team for their inputs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Thanks to </a:t>
            </a:r>
            <a:r>
              <a:rPr lang="en-US" sz="1600" dirty="0">
                <a:solidFill>
                  <a:schemeClr val="bg1"/>
                </a:solidFill>
              </a:rPr>
              <a:t>the manufacturers for their openness</a:t>
            </a:r>
            <a:endParaRPr lang="en-US" sz="1600" dirty="0" smtClean="0">
              <a:solidFill>
                <a:schemeClr val="bg1"/>
              </a:solidFill>
            </a:endParaRPr>
          </a:p>
          <a:p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18-02-11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323528" y="570484"/>
            <a:ext cx="1691752" cy="48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93546"/>
            <a:ext cx="792088" cy="529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76672"/>
            <a:ext cx="581875" cy="54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591210"/>
            <a:ext cx="1232232" cy="48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2D2_setup_pic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" b="-920"/>
          <a:stretch/>
        </p:blipFill>
        <p:spPr>
          <a:xfrm>
            <a:off x="107504" y="1556792"/>
            <a:ext cx="2969708" cy="2520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6" name="Picture 5" descr="Eff-se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" y="4221088"/>
            <a:ext cx="3043575" cy="24018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 Neutron measurement at R2D2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268760"/>
            <a:ext cx="1168703" cy="457200"/>
          </a:xfrm>
          <a:prstGeom prst="rect">
            <a:avLst/>
          </a:prstGeom>
        </p:spPr>
      </p:pic>
      <p:pic>
        <p:nvPicPr>
          <p:cNvPr id="3" name="Picture 2" descr="att_fi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82021"/>
            <a:ext cx="3718937" cy="287597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35696" y="5661248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Box 4"/>
          <p:cNvSpPr txBox="1"/>
          <p:nvPr/>
        </p:nvSpPr>
        <p:spPr>
          <a:xfrm>
            <a:off x="4653613" y="1789626"/>
            <a:ext cx="704635" cy="365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131840" y="1700808"/>
            <a:ext cx="3514998" cy="2079696"/>
            <a:chOff x="3282648" y="1700808"/>
            <a:chExt cx="3514998" cy="2079696"/>
          </a:xfrm>
        </p:grpSpPr>
        <p:pic>
          <p:nvPicPr>
            <p:cNvPr id="15" name="Picture 14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648" y="1700808"/>
              <a:ext cx="3514998" cy="2079696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4301910" y="1891875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631461" y="1998443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5"/>
            <p:cNvSpPr txBox="1"/>
            <p:nvPr/>
          </p:nvSpPr>
          <p:spPr>
            <a:xfrm>
              <a:off x="4066988" y="1756863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5"/>
            <p:cNvSpPr txBox="1"/>
            <p:nvPr/>
          </p:nvSpPr>
          <p:spPr>
            <a:xfrm>
              <a:off x="4644008" y="1772816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732241" y="2132856"/>
            <a:ext cx="2016224" cy="16561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Peak </a:t>
            </a:r>
            <a:r>
              <a:rPr lang="en-US" sz="9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  </a:t>
            </a: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wavelength </a:t>
            </a:r>
            <a:r>
              <a:rPr lang="en-US" sz="1100" u="sng" dirty="0">
                <a:solidFill>
                  <a:srgbClr val="000000"/>
                </a:solidFill>
                <a:ea typeface="ＭＳ 明朝"/>
                <a:cs typeface="Times New Roman"/>
              </a:rPr>
              <a:t>(</a:t>
            </a:r>
            <a:r>
              <a:rPr lang="en-US" sz="1100" u="sng" kern="1200" dirty="0" err="1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Å</a:t>
            </a:r>
            <a:r>
              <a:rPr lang="en-US" sz="1100" u="sng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)    </a:t>
            </a: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400            2.00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911            0.878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711            1.12                    </a:t>
            </a:r>
            <a:r>
              <a:rPr lang="en-US" sz="1100" dirty="0">
                <a:solidFill>
                  <a:srgbClr val="000000"/>
                </a:solidFill>
                <a:ea typeface="ＭＳ 明朝"/>
                <a:cs typeface="Times New Roman"/>
              </a:rPr>
              <a:t>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511            1.54                 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822            0.943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311            2.41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933            0.804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2240" y="3356992"/>
            <a:ext cx="2016224" cy="144016"/>
          </a:xfrm>
          <a:prstGeom prst="rect">
            <a:avLst/>
          </a:prstGeom>
          <a:noFill/>
          <a:ln>
            <a:solidFill>
              <a:srgbClr val="FF3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monitors-main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6437591" y="2015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Content Placeholder 32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49266007"/>
              </p:ext>
            </p:extLst>
          </p:nvPr>
        </p:nvGraphicFramePr>
        <p:xfrm>
          <a:off x="323528" y="1484784"/>
          <a:ext cx="8568952" cy="468029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152"/>
                <a:gridCol w="967355"/>
                <a:gridCol w="806548"/>
                <a:gridCol w="1248834"/>
                <a:gridCol w="896099"/>
                <a:gridCol w="806490"/>
                <a:gridCol w="1035314"/>
                <a:gridCol w="1440160"/>
              </a:tblGrid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BM-100X50 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2D-</a:t>
                      </a: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2D-GEM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Scintillator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Fission </a:t>
                      </a:r>
                      <a:r>
                        <a:rPr lang="en-US" sz="1400" dirty="0" smtClean="0">
                          <a:effectLst/>
                        </a:rPr>
                        <a:t>chamber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</a:tr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supplier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CDT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Quantum detector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LND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Isotope used for neutron capture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14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He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6</a:t>
                      </a:r>
                      <a:r>
                        <a:rPr lang="en-US" sz="1200" dirty="0">
                          <a:effectLst/>
                        </a:rPr>
                        <a:t>Li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235</a:t>
                      </a:r>
                      <a:r>
                        <a:rPr lang="en-US" sz="1200" dirty="0">
                          <a:effectLst/>
                        </a:rPr>
                        <a:t>U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Gas pressure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mbar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6,0795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81,06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6,5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effectLst/>
                        </a:rPr>
                        <a:t> pressure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 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1013,2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Filled gas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r>
                        <a:rPr lang="en-US" sz="1100">
                          <a:effectLst/>
                        </a:rPr>
                        <a:t>He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He+CF</a:t>
                      </a:r>
                      <a:r>
                        <a:rPr lang="en-US" sz="1100" baseline="-25000" dirty="0">
                          <a:effectLst/>
                        </a:rPr>
                        <a:t>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Ar/CO</a:t>
                      </a:r>
                      <a:r>
                        <a:rPr lang="en-US" sz="1100" baseline="-25000">
                          <a:effectLst/>
                        </a:rPr>
                        <a:t>2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P10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Active Area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114 x 51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114 x 51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Diameter 100 mm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 x 42 </a:t>
                      </a:r>
                      <a:endParaRPr lang="en-US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Diameter 108.0 mm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3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voltage (V)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Anode at -3500V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Drift at 1500V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Measured attenuation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% at 2.4</a:t>
                      </a:r>
                      <a:r>
                        <a:rPr lang="en-US" sz="1100" baseline="0" dirty="0" smtClean="0">
                          <a:effectLst/>
                        </a:rPr>
                        <a:t>Å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10.6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8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Calculated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attenuation % at 2.4</a:t>
                      </a:r>
                      <a:r>
                        <a:rPr lang="en-US" sz="1100" baseline="0" dirty="0" smtClean="0">
                          <a:effectLst/>
                        </a:rPr>
                        <a:t>Å</a:t>
                      </a:r>
                      <a:endParaRPr lang="en-US" sz="11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6.9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2.4</a:t>
                      </a:r>
                      <a:endParaRPr lang="en-US" sz="1100" dirty="0"/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Measured Efficiency </a:t>
                      </a:r>
                      <a:r>
                        <a:rPr lang="en-US" sz="1100" baseline="0" dirty="0" smtClean="0">
                          <a:effectLst/>
                        </a:rPr>
                        <a:t>at 2.4Å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1.2x10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2x10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1.1x10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Supplier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Efficiency </a:t>
                      </a:r>
                      <a:r>
                        <a:rPr lang="en-US" sz="1100" baseline="0" dirty="0" smtClean="0">
                          <a:effectLst/>
                        </a:rPr>
                        <a:t>at 1.8 </a:t>
                      </a:r>
                      <a:r>
                        <a:rPr lang="en-US" sz="1100" baseline="0" dirty="0" err="1" smtClean="0">
                          <a:effectLst/>
                        </a:rPr>
                        <a:t>Å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Scattering (%)</a:t>
                      </a: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3.9 ± 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3.8±0.4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4±0.9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9±1</a:t>
                      </a: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10.3±0.7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0.74±0.2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3.8±0.3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504" y="6444044"/>
            <a:ext cx="8928992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Wingdings"/>
              </a:rPr>
              <a:t>Beam monitor characterization  Customization to match specific requirements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45325" y="4349539"/>
            <a:ext cx="8712968" cy="720000"/>
          </a:xfrm>
          <a:prstGeom prst="roundRect">
            <a:avLst/>
          </a:prstGeom>
          <a:noFill/>
          <a:ln w="1270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5213636"/>
            <a:ext cx="8712968" cy="720080"/>
          </a:xfrm>
          <a:prstGeom prst="roundRect">
            <a:avLst/>
          </a:prstGeom>
          <a:noFill/>
          <a:ln w="1270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1115616" y="476672"/>
            <a:ext cx="1691752" cy="48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51016"/>
            <a:ext cx="792088" cy="529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98072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 2020 grant </a:t>
            </a:r>
            <a:r>
              <a:rPr lang="en-US" sz="1200" dirty="0"/>
              <a:t>agreement 676548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76672"/>
            <a:ext cx="581875" cy="54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548680"/>
            <a:ext cx="1232232" cy="482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9433" t="9390" b="15171"/>
          <a:stretch/>
        </p:blipFill>
        <p:spPr>
          <a:xfrm>
            <a:off x="7524328" y="5302364"/>
            <a:ext cx="925580" cy="805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2007" r="6688" b="3342"/>
          <a:stretch/>
        </p:blipFill>
        <p:spPr>
          <a:xfrm>
            <a:off x="323528" y="1469559"/>
            <a:ext cx="5904656" cy="38513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3579" y="6136700"/>
            <a:ext cx="6009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journals.aps.org/prab/abstract/10.1103/PhysRevAccelBeams.20.092801</a:t>
            </a:r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Beam monitors? </a:t>
            </a:r>
          </a:p>
          <a:p>
            <a:r>
              <a:rPr lang="en-US" sz="2000" dirty="0" smtClean="0"/>
              <a:t>Beam monitors market survey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Mechanical integration (BM on chopper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Parasitic methods for monitoring the beam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Beam monitors at V20 at HZB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Beam monitor requirements per 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Guidelines for Beam monitors at ESS</a:t>
            </a:r>
          </a:p>
          <a:p>
            <a:r>
              <a:rPr lang="en-US" sz="2000" smtClean="0"/>
              <a:t>Summary</a:t>
            </a:r>
            <a:endParaRPr lang="en-US" sz="2000" dirty="0" smtClean="0"/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23850" y="2420888"/>
            <a:ext cx="5009445" cy="427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782087" cy="4045954"/>
          </a:xfrm>
          <a:prstGeom prst="rect">
            <a:avLst/>
          </a:prstGeom>
        </p:spPr>
      </p:pic>
      <p:pic>
        <p:nvPicPr>
          <p:cNvPr id="7" name="Picture 6" descr="IMG_50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4431834" cy="33238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Mechanical integration: Reminder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22202" y="5445224"/>
            <a:ext cx="4821798" cy="369332"/>
          </a:xfrm>
          <a:prstGeom prst="rect">
            <a:avLst/>
          </a:prstGeom>
          <a:noFill/>
          <a:ln>
            <a:solidFill>
              <a:srgbClr val="BD3EB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chopper can run up to 22 Hz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359" y="2852936"/>
            <a:ext cx="1599641" cy="21328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63688" y="4077072"/>
            <a:ext cx="792088" cy="10801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84368" y="3140968"/>
            <a:ext cx="792088" cy="10801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55776" y="4149080"/>
            <a:ext cx="5588607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4"/>
          </p:cNvCxnSpPr>
          <p:nvPr/>
        </p:nvCxnSpPr>
        <p:spPr>
          <a:xfrm flipH="1" flipV="1">
            <a:off x="2159732" y="5157192"/>
            <a:ext cx="396044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520" y="5589240"/>
            <a:ext cx="22322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BM at the backside of the chopper @</a:t>
            </a:r>
            <a:r>
              <a:rPr lang="en-US" dirty="0" err="1" smtClean="0"/>
              <a:t>Embla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664" y="6595943"/>
            <a:ext cx="8417157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** Thanks for Niko </a:t>
            </a:r>
            <a:r>
              <a:rPr lang="en-US" sz="1100" dirty="0">
                <a:solidFill>
                  <a:schemeClr val="tx1"/>
                </a:solidFill>
              </a:rPr>
              <a:t>and Andrés </a:t>
            </a:r>
            <a:r>
              <a:rPr lang="en-US" sz="1100" dirty="0" smtClean="0">
                <a:solidFill>
                  <a:schemeClr val="tx1"/>
                </a:solidFill>
              </a:rPr>
              <a:t> from Chopper Group 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6" name="Picture 5" descr="IMG_578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4377" b="1433"/>
          <a:stretch/>
        </p:blipFill>
        <p:spPr>
          <a:xfrm>
            <a:off x="2051720" y="4365104"/>
            <a:ext cx="1764257" cy="1212534"/>
          </a:xfrm>
          <a:prstGeom prst="rect">
            <a:avLst/>
          </a:prstGeom>
        </p:spPr>
      </p:pic>
      <p:pic>
        <p:nvPicPr>
          <p:cNvPr id="7" name="Picture 6" descr="IMG_583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6779" r="17254" b="16057"/>
          <a:stretch/>
        </p:blipFill>
        <p:spPr>
          <a:xfrm>
            <a:off x="61129" y="4365104"/>
            <a:ext cx="1836266" cy="1434626"/>
          </a:xfrm>
          <a:prstGeom prst="rect">
            <a:avLst/>
          </a:prstGeom>
        </p:spPr>
      </p:pic>
      <p:pic>
        <p:nvPicPr>
          <p:cNvPr id="8" name="Picture 7" descr="IMG_58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56792"/>
            <a:ext cx="2843808" cy="2843808"/>
          </a:xfrm>
          <a:prstGeom prst="rect">
            <a:avLst/>
          </a:prstGeom>
        </p:spPr>
      </p:pic>
      <p:pic>
        <p:nvPicPr>
          <p:cNvPr id="9" name="Picture 8" descr="IMG_578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" y="1628800"/>
            <a:ext cx="3552395" cy="2664296"/>
          </a:xfrm>
          <a:prstGeom prst="rect">
            <a:avLst/>
          </a:prstGeom>
        </p:spPr>
      </p:pic>
      <p:pic>
        <p:nvPicPr>
          <p:cNvPr id="3" name="Picture 2" descr="IMG_71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4" t="18393" r="29527" b="15572"/>
          <a:stretch/>
        </p:blipFill>
        <p:spPr>
          <a:xfrm rot="5400000">
            <a:off x="3193059" y="5311997"/>
            <a:ext cx="1110019" cy="1088441"/>
          </a:xfrm>
          <a:prstGeom prst="rect">
            <a:avLst/>
          </a:prstGeom>
        </p:spPr>
      </p:pic>
      <p:pic>
        <p:nvPicPr>
          <p:cNvPr id="5" name="Picture 4" descr="IMG_717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7" t="29812" r="9497" b="24332"/>
          <a:stretch/>
        </p:blipFill>
        <p:spPr>
          <a:xfrm>
            <a:off x="1547664" y="5589240"/>
            <a:ext cx="1175932" cy="1052224"/>
          </a:xfrm>
          <a:prstGeom prst="rect">
            <a:avLst/>
          </a:prstGeom>
        </p:spPr>
      </p:pic>
      <p:pic>
        <p:nvPicPr>
          <p:cNvPr id="10" name="Picture 9" descr="BM adapter 1.png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988840"/>
            <a:ext cx="1188879" cy="14304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4546" y="1700808"/>
            <a:ext cx="2146693" cy="2308324"/>
          </a:xfrm>
          <a:prstGeom prst="rect">
            <a:avLst/>
          </a:prstGeom>
          <a:noFill/>
          <a:ln>
            <a:solidFill>
              <a:srgbClr val="BD3EB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BM should be electrically isolated from the chopper.</a:t>
            </a:r>
          </a:p>
          <a:p>
            <a:pPr algn="ctr"/>
            <a:r>
              <a:rPr lang="en-US" dirty="0" smtClean="0"/>
              <a:t>Grounding is important follow grounding guidelines</a:t>
            </a:r>
            <a:r>
              <a:rPr lang="en-US" dirty="0"/>
              <a:t> </a:t>
            </a:r>
            <a:endParaRPr lang="en-US" dirty="0" smtClean="0"/>
          </a:p>
          <a:p>
            <a:pPr algn="ctr"/>
            <a:r>
              <a:rPr lang="en-US" dirty="0" smtClean="0"/>
              <a:t>ESS-0147271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438" y="5877272"/>
            <a:ext cx="133221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Electrical contact </a:t>
            </a:r>
            <a:r>
              <a:rPr lang="en-US" sz="1200" dirty="0" smtClean="0">
                <a:sym typeface="Wingdings"/>
              </a:rPr>
              <a:t> </a:t>
            </a:r>
            <a:r>
              <a:rPr lang="en-US" sz="1200" dirty="0"/>
              <a:t>Significant noise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Mechanical integration: Reminder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148064" y="4939078"/>
            <a:ext cx="3219713" cy="1878869"/>
            <a:chOff x="2515255" y="4437112"/>
            <a:chExt cx="3219713" cy="1878869"/>
          </a:xfrm>
        </p:grpSpPr>
        <p:sp>
          <p:nvSpPr>
            <p:cNvPr id="25" name="TextBox 24"/>
            <p:cNvSpPr txBox="1"/>
            <p:nvPr/>
          </p:nvSpPr>
          <p:spPr>
            <a:xfrm>
              <a:off x="2515255" y="4672687"/>
              <a:ext cx="507583" cy="369332"/>
            </a:xfrm>
            <a:prstGeom prst="rect">
              <a:avLst/>
            </a:prstGeom>
            <a:gradFill flip="none" rotWithShape="1">
              <a:gsLst>
                <a:gs pos="99000">
                  <a:srgbClr val="A07610"/>
                </a:gs>
                <a:gs pos="100000">
                  <a:srgbClr val="FFFFFF"/>
                </a:gs>
                <a:gs pos="0">
                  <a:srgbClr val="D998B2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BM</a:t>
              </a:r>
              <a:endParaRPr lang="en-US" dirty="0"/>
            </a:p>
          </p:txBody>
        </p:sp>
        <p:cxnSp>
          <p:nvCxnSpPr>
            <p:cNvPr id="26" name="Straight Arrow Connector 25"/>
            <p:cNvCxnSpPr>
              <a:stCxn id="25" idx="3"/>
            </p:cNvCxnSpPr>
            <p:nvPr/>
          </p:nvCxnSpPr>
          <p:spPr>
            <a:xfrm>
              <a:off x="3022838" y="4857353"/>
              <a:ext cx="541050" cy="118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5400000">
              <a:off x="3563888" y="4437112"/>
              <a:ext cx="936104" cy="936104"/>
            </a:xfrm>
            <a:prstGeom prst="triangle">
              <a:avLst>
                <a:gd name="adj" fmla="val 47986"/>
              </a:avLst>
            </a:prstGeom>
            <a:gradFill flip="none" rotWithShape="1">
              <a:gsLst>
                <a:gs pos="32000">
                  <a:srgbClr val="D998B2"/>
                </a:gs>
                <a:gs pos="100000">
                  <a:srgbClr val="FFFFFF"/>
                </a:gs>
                <a:gs pos="89000">
                  <a:srgbClr val="A07610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innerShdw blurRad="63500" dist="50800" dir="135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91880" y="4653136"/>
              <a:ext cx="7154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Preamp</a:t>
              </a:r>
            </a:p>
            <a:p>
              <a:r>
                <a:rPr lang="en-US" sz="1200" dirty="0" smtClean="0"/>
                <a:t>&amp;shaper</a:t>
              </a:r>
              <a:endParaRPr lang="en-US" sz="12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4499992" y="4881489"/>
              <a:ext cx="541050" cy="118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004048" y="4690123"/>
              <a:ext cx="638666" cy="369332"/>
            </a:xfrm>
            <a:prstGeom prst="rect">
              <a:avLst/>
            </a:prstGeom>
            <a:gradFill flip="none" rotWithShape="1">
              <a:gsLst>
                <a:gs pos="87000">
                  <a:srgbClr val="D998B2"/>
                </a:gs>
                <a:gs pos="100000">
                  <a:srgbClr val="FFFFFF"/>
                </a:gs>
                <a:gs pos="0">
                  <a:srgbClr val="A07610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innerShdw blurRad="63500" dist="50800" dir="81000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MCA</a:t>
              </a:r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5027458" y="5339443"/>
              <a:ext cx="541050" cy="118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60032" y="5441045"/>
              <a:ext cx="874936" cy="874936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8664" y="6595943"/>
            <a:ext cx="8417157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** Thanks for Niko </a:t>
            </a:r>
            <a:r>
              <a:rPr lang="en-US" sz="1100" dirty="0">
                <a:solidFill>
                  <a:schemeClr val="tx1"/>
                </a:solidFill>
              </a:rPr>
              <a:t>and Andrés </a:t>
            </a:r>
            <a:r>
              <a:rPr lang="en-US" sz="1100" dirty="0" smtClean="0">
                <a:solidFill>
                  <a:schemeClr val="tx1"/>
                </a:solidFill>
              </a:rPr>
              <a:t> from Chopper Group 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 solutions </a:t>
            </a:r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76" t="15313" r="5604"/>
          <a:stretch/>
        </p:blipFill>
        <p:spPr>
          <a:xfrm>
            <a:off x="0" y="2350124"/>
            <a:ext cx="2774785" cy="2951084"/>
          </a:xfrm>
          <a:prstGeom prst="rect">
            <a:avLst/>
          </a:prstGeom>
        </p:spPr>
      </p:pic>
      <p:pic>
        <p:nvPicPr>
          <p:cNvPr id="6" name="Picture 5" descr="image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37186"/>
            <a:ext cx="3253391" cy="20999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38744" y="4111224"/>
            <a:ext cx="2428912" cy="2552517"/>
            <a:chOff x="3821100" y="1415737"/>
            <a:chExt cx="3522599" cy="3748475"/>
          </a:xfrm>
        </p:grpSpPr>
        <p:grpSp>
          <p:nvGrpSpPr>
            <p:cNvPr id="22" name="Group 21"/>
            <p:cNvGrpSpPr/>
            <p:nvPr/>
          </p:nvGrpSpPr>
          <p:grpSpPr>
            <a:xfrm>
              <a:off x="3821100" y="2819100"/>
              <a:ext cx="2135050" cy="2103198"/>
              <a:chOff x="4737653" y="2196066"/>
              <a:chExt cx="2135050" cy="2103198"/>
            </a:xfrm>
          </p:grpSpPr>
          <p:grpSp>
            <p:nvGrpSpPr>
              <p:cNvPr id="31" name="Group 30"/>
              <p:cNvGrpSpPr/>
              <p:nvPr/>
            </p:nvGrpSpPr>
            <p:grpSpPr>
              <a:xfrm rot="13570653">
                <a:off x="4753579" y="2180140"/>
                <a:ext cx="2103198" cy="2135050"/>
                <a:chOff x="3811560" y="1241012"/>
                <a:chExt cx="2951997" cy="2951988"/>
              </a:xfrm>
            </p:grpSpPr>
            <p:sp>
              <p:nvSpPr>
                <p:cNvPr id="33" name="Rectangle 32"/>
                <p:cNvSpPr/>
                <p:nvPr/>
              </p:nvSpPr>
              <p:spPr>
                <a:xfrm rot="2916108">
                  <a:off x="4614809" y="1871701"/>
                  <a:ext cx="1920525" cy="1021963"/>
                </a:xfrm>
                <a:prstGeom prst="rect">
                  <a:avLst/>
                </a:prstGeom>
                <a:gradFill flip="none" rotWithShape="1">
                  <a:gsLst>
                    <a:gs pos="52000">
                      <a:schemeClr val="bg1">
                        <a:lumMod val="50000"/>
                      </a:schemeClr>
                    </a:gs>
                    <a:gs pos="80000">
                      <a:schemeClr val="dk1">
                        <a:shade val="93000"/>
                        <a:satMod val="130000"/>
                      </a:schemeClr>
                    </a:gs>
                    <a:gs pos="83000">
                      <a:schemeClr val="dk1">
                        <a:shade val="94000"/>
                        <a:satMod val="13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rgbClr r="0" g="0" b="0"/>
                    </a:solidFill>
                  </a:endParaRPr>
                </a:p>
              </p:txBody>
            </p:sp>
            <p:sp>
              <p:nvSpPr>
                <p:cNvPr id="34" name="Pie 33"/>
                <p:cNvSpPr/>
                <p:nvPr/>
              </p:nvSpPr>
              <p:spPr>
                <a:xfrm>
                  <a:off x="3811560" y="1241012"/>
                  <a:ext cx="2951997" cy="2951988"/>
                </a:xfrm>
                <a:prstGeom prst="pie">
                  <a:avLst>
                    <a:gd name="adj1" fmla="val 19692539"/>
                    <a:gd name="adj2" fmla="val 18096851"/>
                  </a:avLst>
                </a:prstGeom>
                <a:gradFill flip="none" rotWithShape="1">
                  <a:gsLst>
                    <a:gs pos="91000">
                      <a:schemeClr val="bg1">
                        <a:lumMod val="50000"/>
                      </a:schemeClr>
                    </a:gs>
                    <a:gs pos="62000">
                      <a:schemeClr val="dk1">
                        <a:shade val="93000"/>
                        <a:satMod val="130000"/>
                      </a:schemeClr>
                    </a:gs>
                    <a:gs pos="51000">
                      <a:schemeClr val="dk1">
                        <a:shade val="94000"/>
                        <a:satMod val="13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rgbClr r="0" g="0" b="0"/>
                      </a:solidFill>
                    </a:rPr>
                    <a:t> </a:t>
                  </a:r>
                  <a:endParaRPr lang="en-US" dirty="0">
                    <a:solidFill>
                      <a:scrgbClr r="0" g="0" b="0"/>
                    </a:solidFill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 flipH="1">
                <a:off x="5122769" y="3072043"/>
                <a:ext cx="14190" cy="324000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4220406" y="1415737"/>
              <a:ext cx="3123293" cy="3748475"/>
              <a:chOff x="4220406" y="1415737"/>
              <a:chExt cx="3123293" cy="374847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6679861" y="1415737"/>
                <a:ext cx="663838" cy="1797208"/>
                <a:chOff x="6679861" y="1415737"/>
                <a:chExt cx="663838" cy="1797208"/>
              </a:xfrm>
            </p:grpSpPr>
            <p:sp>
              <p:nvSpPr>
                <p:cNvPr id="29" name="Can 28"/>
                <p:cNvSpPr/>
                <p:nvPr/>
              </p:nvSpPr>
              <p:spPr>
                <a:xfrm rot="12716171">
                  <a:off x="6679861" y="1415737"/>
                  <a:ext cx="663838" cy="1796001"/>
                </a:xfrm>
                <a:prstGeom prst="can">
                  <a:avLst/>
                </a:prstGeom>
                <a:gradFill flip="none" rotWithShape="1">
                  <a:gsLst>
                    <a:gs pos="13000">
                      <a:srgbClr val="A07610"/>
                    </a:gs>
                    <a:gs pos="100000">
                      <a:srgbClr val="FFFFFF"/>
                    </a:gs>
                    <a:gs pos="82000">
                      <a:schemeClr val="bg1">
                        <a:lumMod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rot="18495878">
                  <a:off x="6018831" y="2150821"/>
                  <a:ext cx="1744840" cy="379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Gamma detector </a:t>
                  </a:r>
                  <a:endParaRPr lang="en-US" sz="1050" dirty="0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4220406" y="3582705"/>
                <a:ext cx="3088673" cy="1581507"/>
                <a:chOff x="4220406" y="3582705"/>
                <a:chExt cx="3088673" cy="1581507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 flipH="1" flipV="1">
                  <a:off x="4220406" y="4236676"/>
                  <a:ext cx="2817709" cy="927536"/>
                </a:xfrm>
                <a:prstGeom prst="straightConnector1">
                  <a:avLst/>
                </a:prstGeom>
                <a:ln>
                  <a:tailEnd type="arrow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 rot="1083989">
                  <a:off x="6075949" y="4559038"/>
                  <a:ext cx="12331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Incident beam </a:t>
                  </a:r>
                  <a:endParaRPr lang="en-US" sz="1400" dirty="0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 rot="19713900" flipV="1">
                  <a:off x="4316157" y="3582705"/>
                  <a:ext cx="2437968" cy="449812"/>
                </a:xfrm>
                <a:custGeom>
                  <a:avLst/>
                  <a:gdLst>
                    <a:gd name="connsiteX0" fmla="*/ 0 w 1558575"/>
                    <a:gd name="connsiteY0" fmla="*/ 649504 h 649729"/>
                    <a:gd name="connsiteX1" fmla="*/ 158744 w 1558575"/>
                    <a:gd name="connsiteY1" fmla="*/ 187735 h 649729"/>
                    <a:gd name="connsiteX2" fmla="*/ 274194 w 1558575"/>
                    <a:gd name="connsiteY2" fmla="*/ 649504 h 649729"/>
                    <a:gd name="connsiteX3" fmla="*/ 375212 w 1558575"/>
                    <a:gd name="connsiteY3" fmla="*/ 115583 h 649729"/>
                    <a:gd name="connsiteX4" fmla="*/ 476231 w 1558575"/>
                    <a:gd name="connsiteY4" fmla="*/ 591783 h 649729"/>
                    <a:gd name="connsiteX5" fmla="*/ 606112 w 1558575"/>
                    <a:gd name="connsiteY5" fmla="*/ 115583 h 649729"/>
                    <a:gd name="connsiteX6" fmla="*/ 663837 w 1558575"/>
                    <a:gd name="connsiteY6" fmla="*/ 562923 h 649729"/>
                    <a:gd name="connsiteX7" fmla="*/ 779287 w 1558575"/>
                    <a:gd name="connsiteY7" fmla="*/ 144444 h 649729"/>
                    <a:gd name="connsiteX8" fmla="*/ 851444 w 1558575"/>
                    <a:gd name="connsiteY8" fmla="*/ 534062 h 649729"/>
                    <a:gd name="connsiteX9" fmla="*/ 952462 w 1558575"/>
                    <a:gd name="connsiteY9" fmla="*/ 57862 h 649729"/>
                    <a:gd name="connsiteX10" fmla="*/ 1010187 w 1558575"/>
                    <a:gd name="connsiteY10" fmla="*/ 519632 h 649729"/>
                    <a:gd name="connsiteX11" fmla="*/ 1140069 w 1558575"/>
                    <a:gd name="connsiteY11" fmla="*/ 72292 h 649729"/>
                    <a:gd name="connsiteX12" fmla="*/ 1140069 w 1558575"/>
                    <a:gd name="connsiteY12" fmla="*/ 519632 h 649729"/>
                    <a:gd name="connsiteX13" fmla="*/ 1298812 w 1558575"/>
                    <a:gd name="connsiteY13" fmla="*/ 43432 h 649729"/>
                    <a:gd name="connsiteX14" fmla="*/ 1327675 w 1558575"/>
                    <a:gd name="connsiteY14" fmla="*/ 534062 h 649729"/>
                    <a:gd name="connsiteX15" fmla="*/ 1515281 w 1558575"/>
                    <a:gd name="connsiteY15" fmla="*/ 141 h 649729"/>
                    <a:gd name="connsiteX16" fmla="*/ 1558575 w 1558575"/>
                    <a:gd name="connsiteY16" fmla="*/ 476341 h 649729"/>
                    <a:gd name="connsiteX17" fmla="*/ 1558575 w 1558575"/>
                    <a:gd name="connsiteY17" fmla="*/ 476341 h 649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58575" h="649729">
                      <a:moveTo>
                        <a:pt x="0" y="649504"/>
                      </a:moveTo>
                      <a:cubicBezTo>
                        <a:pt x="56522" y="418619"/>
                        <a:pt x="113045" y="187735"/>
                        <a:pt x="158744" y="187735"/>
                      </a:cubicBezTo>
                      <a:cubicBezTo>
                        <a:pt x="204443" y="187735"/>
                        <a:pt x="238116" y="661529"/>
                        <a:pt x="274194" y="649504"/>
                      </a:cubicBezTo>
                      <a:cubicBezTo>
                        <a:pt x="310272" y="637479"/>
                        <a:pt x="341539" y="125203"/>
                        <a:pt x="375212" y="115583"/>
                      </a:cubicBezTo>
                      <a:cubicBezTo>
                        <a:pt x="408885" y="105963"/>
                        <a:pt x="437748" y="591783"/>
                        <a:pt x="476231" y="591783"/>
                      </a:cubicBezTo>
                      <a:cubicBezTo>
                        <a:pt x="514714" y="591783"/>
                        <a:pt x="574844" y="120393"/>
                        <a:pt x="606112" y="115583"/>
                      </a:cubicBezTo>
                      <a:cubicBezTo>
                        <a:pt x="637380" y="110773"/>
                        <a:pt x="634975" y="558113"/>
                        <a:pt x="663837" y="562923"/>
                      </a:cubicBezTo>
                      <a:cubicBezTo>
                        <a:pt x="692699" y="567733"/>
                        <a:pt x="748019" y="149254"/>
                        <a:pt x="779287" y="144444"/>
                      </a:cubicBezTo>
                      <a:cubicBezTo>
                        <a:pt x="810555" y="139634"/>
                        <a:pt x="822582" y="548492"/>
                        <a:pt x="851444" y="534062"/>
                      </a:cubicBezTo>
                      <a:cubicBezTo>
                        <a:pt x="880306" y="519632"/>
                        <a:pt x="926005" y="60267"/>
                        <a:pt x="952462" y="57862"/>
                      </a:cubicBezTo>
                      <a:cubicBezTo>
                        <a:pt x="978919" y="55457"/>
                        <a:pt x="978919" y="517227"/>
                        <a:pt x="1010187" y="519632"/>
                      </a:cubicBezTo>
                      <a:cubicBezTo>
                        <a:pt x="1041455" y="522037"/>
                        <a:pt x="1118422" y="72292"/>
                        <a:pt x="1140069" y="72292"/>
                      </a:cubicBezTo>
                      <a:cubicBezTo>
                        <a:pt x="1161716" y="72292"/>
                        <a:pt x="1113612" y="524442"/>
                        <a:pt x="1140069" y="519632"/>
                      </a:cubicBezTo>
                      <a:cubicBezTo>
                        <a:pt x="1166526" y="514822"/>
                        <a:pt x="1267544" y="41027"/>
                        <a:pt x="1298812" y="43432"/>
                      </a:cubicBezTo>
                      <a:cubicBezTo>
                        <a:pt x="1330080" y="45837"/>
                        <a:pt x="1291597" y="541277"/>
                        <a:pt x="1327675" y="534062"/>
                      </a:cubicBezTo>
                      <a:cubicBezTo>
                        <a:pt x="1363753" y="526847"/>
                        <a:pt x="1476798" y="9761"/>
                        <a:pt x="1515281" y="141"/>
                      </a:cubicBezTo>
                      <a:cubicBezTo>
                        <a:pt x="1553764" y="-9479"/>
                        <a:pt x="1558575" y="476341"/>
                        <a:pt x="1558575" y="476341"/>
                      </a:cubicBezTo>
                      <a:lnTo>
                        <a:pt x="1558575" y="476341"/>
                      </a:lnTo>
                    </a:path>
                  </a:pathLst>
                </a:custGeom>
                <a:ln/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35496" y="1475492"/>
            <a:ext cx="2799191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Bunker area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2229" y="1475492"/>
            <a:ext cx="517612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Instrument Guideline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5" y="5560797"/>
            <a:ext cx="2799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Ionization chamber form CDT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62168" y="1979548"/>
            <a:ext cx="311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Fiber monitor used at ISIS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t="25498" r="21651" b="13168"/>
          <a:stretch/>
        </p:blipFill>
        <p:spPr>
          <a:xfrm>
            <a:off x="3059832" y="2337186"/>
            <a:ext cx="2787168" cy="209992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987824" y="1475492"/>
            <a:ext cx="0" cy="5298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68810" y="1988840"/>
            <a:ext cx="277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Vanadium foil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12549" y="5615582"/>
            <a:ext cx="1779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 detector close to a chopper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25537" r="9573" b="25424"/>
          <a:stretch/>
        </p:blipFill>
        <p:spPr>
          <a:xfrm>
            <a:off x="107950" y="1557292"/>
            <a:ext cx="2571784" cy="2329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7984" y="4069989"/>
            <a:ext cx="2901667" cy="2277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7438" y="6340712"/>
            <a:ext cx="3552974" cy="335136"/>
          </a:xfrm>
          <a:prstGeom prst="rect">
            <a:avLst/>
          </a:prstGeom>
          <a:noFill/>
        </p:spPr>
        <p:txBody>
          <a:bodyPr wrap="square" lIns="89896" tIns="44948" rIns="89896" bIns="44948" rtlCol="0">
            <a:spAutoFit/>
          </a:bodyPr>
          <a:lstStyle/>
          <a:p>
            <a:r>
              <a:rPr lang="it-IT" sz="1588" dirty="0"/>
              <a:t>Electronics out of the beam</a:t>
            </a:r>
            <a:endParaRPr lang="en-GB" sz="1588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258553" y="5638453"/>
            <a:ext cx="895406" cy="81280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81" y="1459211"/>
            <a:ext cx="2479557" cy="3068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12" y="1439974"/>
            <a:ext cx="2548802" cy="3109718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343280" y="5208839"/>
            <a:ext cx="3388959" cy="929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tx1"/>
                </a:solidFill>
              </a:rPr>
              <a:t>Low Mass Beam Monitor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5" y="4579740"/>
            <a:ext cx="557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Silicon detector with </a:t>
            </a:r>
            <a:r>
              <a:rPr lang="en-US" dirty="0" err="1" smtClean="0"/>
              <a:t>LiF</a:t>
            </a:r>
            <a:r>
              <a:rPr lang="en-US" dirty="0" smtClean="0"/>
              <a:t> in beam prototype on MIRACLES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Looking for solutions </a:t>
            </a:r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Beam monitors? </a:t>
            </a:r>
          </a:p>
          <a:p>
            <a:r>
              <a:rPr lang="en-US" sz="2000" dirty="0" smtClean="0"/>
              <a:t>Beam monitors market survey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Mechanical integration (BM on chopper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Parasitic methods for monitoring the beam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Beam monitors at V20 at HZB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Beam monitor requirements per 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Guidelines for Beam monitors at ESS</a:t>
            </a:r>
          </a:p>
          <a:p>
            <a:r>
              <a:rPr lang="en-US" sz="2000" dirty="0" smtClean="0"/>
              <a:t>Summary</a:t>
            </a:r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23850" y="2785790"/>
            <a:ext cx="5009445" cy="427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Picture 4" descr="image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3"/>
            <a:ext cx="4680520" cy="263279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for chopper diagnostics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1484784"/>
            <a:ext cx="388843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Fibre</a:t>
            </a:r>
            <a:r>
              <a:rPr lang="en-US" dirty="0" smtClean="0"/>
              <a:t> beam monitor </a:t>
            </a:r>
            <a:r>
              <a:rPr lang="en-US" dirty="0" smtClean="0">
                <a:sym typeface="Wingdings"/>
              </a:rPr>
              <a:t>u</a:t>
            </a:r>
            <a:r>
              <a:rPr lang="en-US" dirty="0" smtClean="0"/>
              <a:t>sed at LET at ISIS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60032" y="2060084"/>
            <a:ext cx="3960440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Aluminum tube </a:t>
            </a:r>
            <a:r>
              <a:rPr lang="en-US" dirty="0"/>
              <a:t>is about 3 mm in diameter.</a:t>
            </a:r>
          </a:p>
          <a:p>
            <a:r>
              <a:rPr lang="en-US" dirty="0" smtClean="0"/>
              <a:t>Small rods </a:t>
            </a:r>
            <a:r>
              <a:rPr lang="en-US" dirty="0"/>
              <a:t>of GS glass scintillator, each about 10 mm </a:t>
            </a:r>
            <a:r>
              <a:rPr lang="en-US" dirty="0" smtClean="0"/>
              <a:t>in length </a:t>
            </a:r>
            <a:r>
              <a:rPr lang="en-US" dirty="0"/>
              <a:t>and 0.5 mm in </a:t>
            </a:r>
            <a:r>
              <a:rPr lang="en-US" dirty="0" smtClean="0"/>
              <a:t>diameter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496" y="6596390"/>
            <a:ext cx="8274220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**Info from Niko and Nigel and Robert </a:t>
            </a:r>
            <a:r>
              <a:rPr lang="en-US" sz="1100" dirty="0" err="1" smtClean="0"/>
              <a:t>Bewley</a:t>
            </a:r>
            <a:r>
              <a:rPr lang="en-US" sz="1100" dirty="0"/>
              <a:t> and D</a:t>
            </a:r>
            <a:r>
              <a:rPr lang="en-US" sz="1100" dirty="0" smtClean="0"/>
              <a:t>aniel </a:t>
            </a:r>
            <a:r>
              <a:rPr lang="en-US" sz="1100" dirty="0"/>
              <a:t>P</a:t>
            </a:r>
            <a:r>
              <a:rPr lang="en-US" sz="1100" dirty="0" smtClean="0"/>
              <a:t>ooley Thanks!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077072"/>
            <a:ext cx="9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fibres</a:t>
            </a:r>
            <a:r>
              <a:rPr lang="en-US" sz="1600" dirty="0"/>
              <a:t> are  about 0.5mm diameter and are protected by sitting in a thin </a:t>
            </a:r>
            <a:r>
              <a:rPr lang="en-US" sz="1600" dirty="0" err="1"/>
              <a:t>Aluminium</a:t>
            </a:r>
            <a:r>
              <a:rPr lang="en-US" sz="1600" dirty="0"/>
              <a:t> tube just a couple of mm </a:t>
            </a:r>
            <a:r>
              <a:rPr lang="en-US" sz="1600" dirty="0" smtClean="0"/>
              <a:t>across</a:t>
            </a:r>
          </a:p>
          <a:p>
            <a:endParaRPr lang="en-US" sz="1600" dirty="0" smtClean="0"/>
          </a:p>
          <a:p>
            <a:pPr marL="285750" indent="-285750">
              <a:buClr>
                <a:srgbClr val="00B050"/>
              </a:buClr>
              <a:buSzPct val="200000"/>
              <a:buFont typeface="Wingdings" charset="2"/>
              <a:buChar char="ü"/>
            </a:pPr>
            <a:r>
              <a:rPr lang="en-US" sz="1600" b="1" i="1" dirty="0" smtClean="0"/>
              <a:t>to </a:t>
            </a:r>
            <a:r>
              <a:rPr lang="en-US" sz="1600" b="1" i="1" dirty="0"/>
              <a:t>check chopper timing and that they are opening and closing exactly when they should </a:t>
            </a:r>
            <a:r>
              <a:rPr lang="en-US" sz="1600" b="1" i="1" dirty="0" smtClean="0"/>
              <a:t>be</a:t>
            </a:r>
          </a:p>
          <a:p>
            <a:pPr marL="285750" indent="-285750">
              <a:buClr>
                <a:srgbClr val="00B050"/>
              </a:buClr>
              <a:buSzPct val="200000"/>
              <a:buFont typeface="Wingdings" charset="2"/>
              <a:buChar char="ü"/>
            </a:pPr>
            <a:r>
              <a:rPr lang="en-US" sz="1600" dirty="0" smtClean="0"/>
              <a:t>Vacuum </a:t>
            </a:r>
            <a:r>
              <a:rPr lang="en-US" sz="1600" dirty="0" err="1" smtClean="0"/>
              <a:t>compatiable</a:t>
            </a:r>
            <a:endParaRPr lang="en-US" sz="1600" dirty="0"/>
          </a:p>
          <a:p>
            <a:pPr>
              <a:buClr>
                <a:srgbClr val="00B050"/>
              </a:buClr>
              <a:buSzPct val="200000"/>
            </a:pPr>
            <a:r>
              <a:rPr lang="en-US" sz="1600" dirty="0" smtClean="0"/>
              <a:t>The </a:t>
            </a:r>
            <a:r>
              <a:rPr lang="en-US" sz="1600" dirty="0"/>
              <a:t>LET ‘</a:t>
            </a:r>
            <a:r>
              <a:rPr lang="en-US" sz="1600" dirty="0" err="1"/>
              <a:t>fibre</a:t>
            </a:r>
            <a:r>
              <a:rPr lang="en-US" sz="1600" dirty="0"/>
              <a:t>’ monitors </a:t>
            </a:r>
            <a:r>
              <a:rPr lang="en-US" sz="1600" b="1" i="1" dirty="0">
                <a:solidFill>
                  <a:srgbClr val="FF0000"/>
                </a:solidFill>
              </a:rPr>
              <a:t>are not off-the-shelf-options </a:t>
            </a:r>
            <a:r>
              <a:rPr lang="en-US" sz="1600" dirty="0" smtClean="0"/>
              <a:t>: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 They </a:t>
            </a:r>
            <a:r>
              <a:rPr lang="en-US" sz="1600" dirty="0"/>
              <a:t>are very fragile and difficult to make. </a:t>
            </a:r>
          </a:p>
          <a:p>
            <a:r>
              <a:rPr lang="en-US" sz="1600" dirty="0"/>
              <a:t>2)     </a:t>
            </a:r>
            <a:r>
              <a:rPr lang="en-US" sz="1600" dirty="0" smtClean="0"/>
              <a:t>The </a:t>
            </a:r>
            <a:r>
              <a:rPr lang="en-US" sz="1600" dirty="0"/>
              <a:t>cost of precision guide-apertures often outweighs the benefits </a:t>
            </a:r>
            <a:r>
              <a:rPr lang="en-US" sz="1600" dirty="0" err="1"/>
              <a:t>realised</a:t>
            </a:r>
            <a:r>
              <a:rPr lang="en-US" sz="1600" dirty="0"/>
              <a:t>. </a:t>
            </a:r>
            <a:endParaRPr lang="en-US" sz="1600" dirty="0" smtClean="0"/>
          </a:p>
          <a:p>
            <a:r>
              <a:rPr lang="en-US" sz="1600" dirty="0" smtClean="0"/>
              <a:t>3</a:t>
            </a:r>
            <a:r>
              <a:rPr lang="en-US" sz="1600" dirty="0"/>
              <a:t>)      </a:t>
            </a:r>
            <a:r>
              <a:rPr lang="en-US" sz="1600" dirty="0" smtClean="0"/>
              <a:t>parts/spares</a:t>
            </a:r>
            <a:r>
              <a:rPr lang="en-US" sz="1600" dirty="0"/>
              <a:t> </a:t>
            </a:r>
            <a:r>
              <a:rPr lang="en-US" sz="1600" dirty="0" smtClean="0"/>
              <a:t>are not off-the-shelf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79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Beam monitors? </a:t>
            </a:r>
          </a:p>
          <a:p>
            <a:r>
              <a:rPr lang="en-US" sz="2000" dirty="0" smtClean="0"/>
              <a:t>Beam monitors market survey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Mechanical integration (BM on chopper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Parasitic methods for monitoring the beam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Beam monitors at V20 at HZB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Beam monitor requirements per 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Guidelines for Beam monitors at ESS</a:t>
            </a:r>
          </a:p>
          <a:p>
            <a:r>
              <a:rPr lang="en-US" sz="2000" dirty="0" smtClean="0"/>
              <a:t>Summary</a:t>
            </a:r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94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  <p:sp>
        <p:nvSpPr>
          <p:cNvPr id="8" name="AutoShape 2" descr="ttps://jira.esss.lu.se/secure/attachment/44967/Screenshot%20from%202018-01-17%2013-07-09.png"/>
          <p:cNvSpPr>
            <a:spLocks noChangeAspect="1" noChangeArrowheads="1"/>
          </p:cNvSpPr>
          <p:nvPr/>
        </p:nvSpPr>
        <p:spPr bwMode="auto">
          <a:xfrm>
            <a:off x="0" y="205728"/>
            <a:ext cx="923925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30311"/>
            <a:ext cx="3860536" cy="27503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719"/>
          <a:stretch/>
        </p:blipFill>
        <p:spPr>
          <a:xfrm>
            <a:off x="254446" y="1424218"/>
            <a:ext cx="4402832" cy="3257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4581128"/>
            <a:ext cx="8757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200000"/>
              <a:buFont typeface=".AppleSystemUIFont" charset="-120"/>
              <a:buChar char="x"/>
            </a:pPr>
            <a:r>
              <a:rPr lang="en-US" sz="1600" dirty="0" smtClean="0"/>
              <a:t> Time resolution is not great, as currently implemented  </a:t>
            </a:r>
          </a:p>
          <a:p>
            <a:pPr marL="285750" indent="-285750">
              <a:buClr>
                <a:srgbClr val="FF0000"/>
              </a:buClr>
              <a:buSzPct val="200000"/>
              <a:buFont typeface=".AppleSystemUIFont" charset="-120"/>
              <a:buChar char="x"/>
            </a:pPr>
            <a:endParaRPr lang="en-US" sz="1600" dirty="0"/>
          </a:p>
          <a:p>
            <a:pPr marL="285750" indent="-285750">
              <a:buClr>
                <a:srgbClr val="00B050"/>
              </a:buClr>
              <a:buSzPct val="200000"/>
              <a:buFont typeface="Wingdings" charset="2"/>
              <a:buChar char="ü"/>
            </a:pPr>
            <a:r>
              <a:rPr lang="en-US" sz="1600" dirty="0" smtClean="0"/>
              <a:t>as </a:t>
            </a:r>
            <a:r>
              <a:rPr lang="en-US" sz="1600" dirty="0"/>
              <a:t>a white beam monitor, or to get phasing of a slow band width chopper </a:t>
            </a:r>
            <a:r>
              <a:rPr lang="en-US" sz="1600" dirty="0" smtClean="0"/>
              <a:t>is </a:t>
            </a:r>
            <a:r>
              <a:rPr lang="en-US" sz="1600" dirty="0"/>
              <a:t>fine</a:t>
            </a:r>
            <a:r>
              <a:rPr lang="en-US" sz="1600" dirty="0" smtClean="0"/>
              <a:t>.</a:t>
            </a:r>
          </a:p>
          <a:p>
            <a:pPr marL="285750" indent="-285750">
              <a:buClr>
                <a:srgbClr val="00B050"/>
              </a:buClr>
              <a:buSzPct val="200000"/>
              <a:buFont typeface="Wingdings" charset="2"/>
              <a:buChar char="ü"/>
            </a:pPr>
            <a:r>
              <a:rPr lang="en-US" sz="1600" dirty="0" smtClean="0"/>
              <a:t>Detectors are placed away </a:t>
            </a:r>
            <a:r>
              <a:rPr lang="en-US" sz="1600" dirty="0"/>
              <a:t>from the </a:t>
            </a:r>
            <a:r>
              <a:rPr lang="en-US" sz="1600" dirty="0" smtClean="0"/>
              <a:t>radiation </a:t>
            </a:r>
            <a:r>
              <a:rPr lang="en-US" sz="1600" dirty="0"/>
              <a:t>environment</a:t>
            </a:r>
            <a:endParaRPr lang="en-US" sz="1600" dirty="0" smtClean="0"/>
          </a:p>
          <a:p>
            <a:pPr>
              <a:buClr>
                <a:srgbClr val="00B050"/>
              </a:buClr>
              <a:buSzPct val="200000"/>
            </a:pPr>
            <a:r>
              <a:rPr lang="en-US" sz="1600" dirty="0" smtClean="0"/>
              <a:t> A project has just started with a master student, timescale 18 months , </a:t>
            </a:r>
          </a:p>
          <a:p>
            <a:r>
              <a:rPr lang="en-US" sz="1600" dirty="0" smtClean="0">
                <a:sym typeface="Wingdings"/>
              </a:rPr>
              <a:t> </a:t>
            </a:r>
            <a:r>
              <a:rPr lang="en-US" sz="1600" dirty="0" smtClean="0"/>
              <a:t>Looking for improved geometry and simple engineering solutions: </a:t>
            </a:r>
          </a:p>
          <a:p>
            <a:r>
              <a:rPr lang="en-US" sz="1600" dirty="0" smtClean="0"/>
              <a:t>make </a:t>
            </a:r>
            <a:r>
              <a:rPr lang="en-US" sz="1600" dirty="0"/>
              <a:t>the foil and detector dimensions smaller </a:t>
            </a:r>
            <a:r>
              <a:rPr lang="en-US" sz="1600" dirty="0" smtClean="0">
                <a:sym typeface="Wingdings"/>
              </a:rPr>
              <a:t> reduce </a:t>
            </a:r>
            <a:r>
              <a:rPr lang="en-US" sz="1600" dirty="0" smtClean="0"/>
              <a:t>time uncertainty with simplified engineering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49238" y="4365104"/>
            <a:ext cx="357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preliminary Geant4 simulatio</a:t>
            </a:r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196" y="6525344"/>
            <a:ext cx="8274220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**Info from Nigel and Robert </a:t>
            </a:r>
            <a:r>
              <a:rPr lang="en-US" sz="1100" dirty="0" err="1" smtClean="0"/>
              <a:t>Bewley</a:t>
            </a:r>
            <a:r>
              <a:rPr lang="en-US" sz="1100" dirty="0"/>
              <a:t> and </a:t>
            </a:r>
            <a:r>
              <a:rPr lang="en-US" sz="1100" dirty="0" err="1" smtClean="0"/>
              <a:t>daniel</a:t>
            </a:r>
            <a:r>
              <a:rPr lang="en-US" sz="1100" dirty="0" smtClean="0"/>
              <a:t> </a:t>
            </a:r>
            <a:r>
              <a:rPr lang="en-US" sz="1100" dirty="0" err="1" smtClean="0"/>
              <a:t>pooley</a:t>
            </a:r>
            <a:r>
              <a:rPr lang="en-US" sz="1100" dirty="0" smtClean="0"/>
              <a:t> Thanks!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421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89633" y="1474099"/>
            <a:ext cx="3600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b="1" dirty="0" smtClean="0"/>
              <a:t>Using Gamma detector</a:t>
            </a:r>
          </a:p>
          <a:p>
            <a:endParaRPr lang="en-US" dirty="0"/>
          </a:p>
          <a:p>
            <a:r>
              <a:rPr lang="en-US" sz="2400" dirty="0" smtClean="0"/>
              <a:t>Using the boron layer on the chopper disc </a:t>
            </a:r>
            <a:r>
              <a:rPr lang="en-US" sz="2400" dirty="0" smtClean="0">
                <a:sym typeface="Wingdings"/>
              </a:rPr>
              <a:t> information about the chopper rotation  </a:t>
            </a:r>
            <a:r>
              <a:rPr lang="en-US" sz="2400" dirty="0" smtClean="0"/>
              <a:t>this is done using a gamma detector outside the beam.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5292080" y="1612355"/>
            <a:ext cx="3607472" cy="3424879"/>
            <a:chOff x="4012136" y="1372273"/>
            <a:chExt cx="4365940" cy="4144959"/>
          </a:xfrm>
        </p:grpSpPr>
        <p:grpSp>
          <p:nvGrpSpPr>
            <p:cNvPr id="5" name="Group 4"/>
            <p:cNvGrpSpPr/>
            <p:nvPr/>
          </p:nvGrpSpPr>
          <p:grpSpPr>
            <a:xfrm>
              <a:off x="4012136" y="1372273"/>
              <a:ext cx="4365940" cy="4144959"/>
              <a:chOff x="3821100" y="1415737"/>
              <a:chExt cx="3899220" cy="374847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821100" y="2819100"/>
                <a:ext cx="2135050" cy="2103198"/>
                <a:chOff x="4737653" y="2196066"/>
                <a:chExt cx="2135050" cy="2103198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 rot="13570653">
                  <a:off x="4753579" y="2180140"/>
                  <a:ext cx="2103198" cy="2135050"/>
                  <a:chOff x="3811560" y="1241012"/>
                  <a:chExt cx="2951997" cy="2951988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 rot="2916108">
                    <a:off x="4614809" y="1871701"/>
                    <a:ext cx="1920525" cy="1021963"/>
                  </a:xfrm>
                  <a:prstGeom prst="rect">
                    <a:avLst/>
                  </a:prstGeom>
                  <a:gradFill flip="none" rotWithShape="1">
                    <a:gsLst>
                      <a:gs pos="52000">
                        <a:schemeClr val="bg1">
                          <a:lumMod val="50000"/>
                        </a:schemeClr>
                      </a:gs>
                      <a:gs pos="80000">
                        <a:schemeClr val="dk1">
                          <a:shade val="93000"/>
                          <a:satMod val="130000"/>
                        </a:schemeClr>
                      </a:gs>
                      <a:gs pos="83000">
                        <a:schemeClr val="dk1"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rgbClr r="0" g="0" b="0"/>
                      </a:solidFill>
                    </a:endParaRPr>
                  </a:p>
                </p:txBody>
              </p:sp>
              <p:sp>
                <p:nvSpPr>
                  <p:cNvPr id="18" name="Pie 17"/>
                  <p:cNvSpPr/>
                  <p:nvPr/>
                </p:nvSpPr>
                <p:spPr>
                  <a:xfrm>
                    <a:off x="3811560" y="1241012"/>
                    <a:ext cx="2951997" cy="2951988"/>
                  </a:xfrm>
                  <a:prstGeom prst="pie">
                    <a:avLst>
                      <a:gd name="adj1" fmla="val 19692539"/>
                      <a:gd name="adj2" fmla="val 18096851"/>
                    </a:avLst>
                  </a:prstGeom>
                  <a:gradFill flip="none" rotWithShape="1">
                    <a:gsLst>
                      <a:gs pos="91000">
                        <a:schemeClr val="bg1">
                          <a:lumMod val="50000"/>
                        </a:schemeClr>
                      </a:gs>
                      <a:gs pos="62000">
                        <a:schemeClr val="dk1">
                          <a:shade val="93000"/>
                          <a:satMod val="130000"/>
                        </a:schemeClr>
                      </a:gs>
                      <a:gs pos="51000">
                        <a:schemeClr val="dk1">
                          <a:shade val="94000"/>
                          <a:satMod val="13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rgbClr r="0" g="0" b="0"/>
                        </a:solidFill>
                      </a:rPr>
                      <a:t> </a:t>
                    </a:r>
                    <a:endParaRPr lang="en-US" dirty="0">
                      <a:solidFill>
                        <a:scrgbClr r="0" g="0" b="0"/>
                      </a:solidFill>
                    </a:endParaRPr>
                  </a:p>
                </p:txBody>
              </p:sp>
            </p:grp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5122769" y="3072043"/>
                  <a:ext cx="14190" cy="324000"/>
                </a:xfrm>
                <a:prstGeom prst="lin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7" name="Group 6"/>
              <p:cNvGrpSpPr/>
              <p:nvPr/>
            </p:nvGrpSpPr>
            <p:grpSpPr>
              <a:xfrm>
                <a:off x="4220406" y="1415737"/>
                <a:ext cx="3499914" cy="3748475"/>
                <a:chOff x="4220406" y="1415737"/>
                <a:chExt cx="3499914" cy="3748475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6679861" y="1415737"/>
                  <a:ext cx="663838" cy="1796001"/>
                  <a:chOff x="6679861" y="1415737"/>
                  <a:chExt cx="663838" cy="1796001"/>
                </a:xfrm>
              </p:grpSpPr>
              <p:sp>
                <p:nvSpPr>
                  <p:cNvPr id="14" name="Can 13"/>
                  <p:cNvSpPr/>
                  <p:nvPr/>
                </p:nvSpPr>
                <p:spPr>
                  <a:xfrm rot="12716171">
                    <a:off x="6679861" y="1415737"/>
                    <a:ext cx="663838" cy="1796001"/>
                  </a:xfrm>
                  <a:prstGeom prst="can">
                    <a:avLst/>
                  </a:prstGeom>
                  <a:gradFill flip="none" rotWithShape="1">
                    <a:gsLst>
                      <a:gs pos="13000">
                        <a:srgbClr val="A07610"/>
                      </a:gs>
                      <a:gs pos="100000">
                        <a:srgbClr val="FFFFFF"/>
                      </a:gs>
                      <a:gs pos="82000">
                        <a:schemeClr val="bg1">
                          <a:lumMod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 rot="18495878">
                    <a:off x="6475200" y="2107488"/>
                    <a:ext cx="142859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Gamma detector </a:t>
                    </a:r>
                    <a:endParaRPr lang="en-US" sz="1400" dirty="0"/>
                  </a:p>
                </p:txBody>
              </p:sp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4220406" y="3582705"/>
                  <a:ext cx="3499914" cy="1581507"/>
                  <a:chOff x="4220406" y="3582705"/>
                  <a:chExt cx="3499914" cy="1581507"/>
                </a:xfrm>
              </p:grpSpPr>
              <p:cxnSp>
                <p:nvCxnSpPr>
                  <p:cNvPr id="10" name="Straight Arrow Connector 9"/>
                  <p:cNvCxnSpPr/>
                  <p:nvPr/>
                </p:nvCxnSpPr>
                <p:spPr>
                  <a:xfrm flipH="1" flipV="1">
                    <a:off x="4220406" y="4236676"/>
                    <a:ext cx="2817709" cy="927536"/>
                  </a:xfrm>
                  <a:prstGeom prst="straightConnector1">
                    <a:avLst/>
                  </a:prstGeom>
                  <a:ln>
                    <a:tailEnd type="arrow"/>
                  </a:ln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TextBox 11"/>
                  <p:cNvSpPr txBox="1"/>
                  <p:nvPr/>
                </p:nvSpPr>
                <p:spPr>
                  <a:xfrm rot="1083989">
                    <a:off x="5664712" y="4544498"/>
                    <a:ext cx="2055608" cy="3368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Incident neutron beam </a:t>
                    </a:r>
                    <a:endParaRPr lang="en-US" sz="1400" dirty="0"/>
                  </a:p>
                </p:txBody>
              </p:sp>
              <p:sp>
                <p:nvSpPr>
                  <p:cNvPr id="11" name="Freeform 10"/>
                  <p:cNvSpPr/>
                  <p:nvPr/>
                </p:nvSpPr>
                <p:spPr>
                  <a:xfrm rot="19713900" flipV="1">
                    <a:off x="4316157" y="3582705"/>
                    <a:ext cx="2437968" cy="449812"/>
                  </a:xfrm>
                  <a:custGeom>
                    <a:avLst/>
                    <a:gdLst>
                      <a:gd name="connsiteX0" fmla="*/ 0 w 1558575"/>
                      <a:gd name="connsiteY0" fmla="*/ 649504 h 649729"/>
                      <a:gd name="connsiteX1" fmla="*/ 158744 w 1558575"/>
                      <a:gd name="connsiteY1" fmla="*/ 187735 h 649729"/>
                      <a:gd name="connsiteX2" fmla="*/ 274194 w 1558575"/>
                      <a:gd name="connsiteY2" fmla="*/ 649504 h 649729"/>
                      <a:gd name="connsiteX3" fmla="*/ 375212 w 1558575"/>
                      <a:gd name="connsiteY3" fmla="*/ 115583 h 649729"/>
                      <a:gd name="connsiteX4" fmla="*/ 476231 w 1558575"/>
                      <a:gd name="connsiteY4" fmla="*/ 591783 h 649729"/>
                      <a:gd name="connsiteX5" fmla="*/ 606112 w 1558575"/>
                      <a:gd name="connsiteY5" fmla="*/ 115583 h 649729"/>
                      <a:gd name="connsiteX6" fmla="*/ 663837 w 1558575"/>
                      <a:gd name="connsiteY6" fmla="*/ 562923 h 649729"/>
                      <a:gd name="connsiteX7" fmla="*/ 779287 w 1558575"/>
                      <a:gd name="connsiteY7" fmla="*/ 144444 h 649729"/>
                      <a:gd name="connsiteX8" fmla="*/ 851444 w 1558575"/>
                      <a:gd name="connsiteY8" fmla="*/ 534062 h 649729"/>
                      <a:gd name="connsiteX9" fmla="*/ 952462 w 1558575"/>
                      <a:gd name="connsiteY9" fmla="*/ 57862 h 649729"/>
                      <a:gd name="connsiteX10" fmla="*/ 1010187 w 1558575"/>
                      <a:gd name="connsiteY10" fmla="*/ 519632 h 649729"/>
                      <a:gd name="connsiteX11" fmla="*/ 1140069 w 1558575"/>
                      <a:gd name="connsiteY11" fmla="*/ 72292 h 649729"/>
                      <a:gd name="connsiteX12" fmla="*/ 1140069 w 1558575"/>
                      <a:gd name="connsiteY12" fmla="*/ 519632 h 649729"/>
                      <a:gd name="connsiteX13" fmla="*/ 1298812 w 1558575"/>
                      <a:gd name="connsiteY13" fmla="*/ 43432 h 649729"/>
                      <a:gd name="connsiteX14" fmla="*/ 1327675 w 1558575"/>
                      <a:gd name="connsiteY14" fmla="*/ 534062 h 649729"/>
                      <a:gd name="connsiteX15" fmla="*/ 1515281 w 1558575"/>
                      <a:gd name="connsiteY15" fmla="*/ 141 h 649729"/>
                      <a:gd name="connsiteX16" fmla="*/ 1558575 w 1558575"/>
                      <a:gd name="connsiteY16" fmla="*/ 476341 h 649729"/>
                      <a:gd name="connsiteX17" fmla="*/ 1558575 w 1558575"/>
                      <a:gd name="connsiteY17" fmla="*/ 476341 h 649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558575" h="649729">
                        <a:moveTo>
                          <a:pt x="0" y="649504"/>
                        </a:moveTo>
                        <a:cubicBezTo>
                          <a:pt x="56522" y="418619"/>
                          <a:pt x="113045" y="187735"/>
                          <a:pt x="158744" y="187735"/>
                        </a:cubicBezTo>
                        <a:cubicBezTo>
                          <a:pt x="204443" y="187735"/>
                          <a:pt x="238116" y="661529"/>
                          <a:pt x="274194" y="649504"/>
                        </a:cubicBezTo>
                        <a:cubicBezTo>
                          <a:pt x="310272" y="637479"/>
                          <a:pt x="341539" y="125203"/>
                          <a:pt x="375212" y="115583"/>
                        </a:cubicBezTo>
                        <a:cubicBezTo>
                          <a:pt x="408885" y="105963"/>
                          <a:pt x="437748" y="591783"/>
                          <a:pt x="476231" y="591783"/>
                        </a:cubicBezTo>
                        <a:cubicBezTo>
                          <a:pt x="514714" y="591783"/>
                          <a:pt x="574844" y="120393"/>
                          <a:pt x="606112" y="115583"/>
                        </a:cubicBezTo>
                        <a:cubicBezTo>
                          <a:pt x="637380" y="110773"/>
                          <a:pt x="634975" y="558113"/>
                          <a:pt x="663837" y="562923"/>
                        </a:cubicBezTo>
                        <a:cubicBezTo>
                          <a:pt x="692699" y="567733"/>
                          <a:pt x="748019" y="149254"/>
                          <a:pt x="779287" y="144444"/>
                        </a:cubicBezTo>
                        <a:cubicBezTo>
                          <a:pt x="810555" y="139634"/>
                          <a:pt x="822582" y="548492"/>
                          <a:pt x="851444" y="534062"/>
                        </a:cubicBezTo>
                        <a:cubicBezTo>
                          <a:pt x="880306" y="519632"/>
                          <a:pt x="926005" y="60267"/>
                          <a:pt x="952462" y="57862"/>
                        </a:cubicBezTo>
                        <a:cubicBezTo>
                          <a:pt x="978919" y="55457"/>
                          <a:pt x="978919" y="517227"/>
                          <a:pt x="1010187" y="519632"/>
                        </a:cubicBezTo>
                        <a:cubicBezTo>
                          <a:pt x="1041455" y="522037"/>
                          <a:pt x="1118422" y="72292"/>
                          <a:pt x="1140069" y="72292"/>
                        </a:cubicBezTo>
                        <a:cubicBezTo>
                          <a:pt x="1161716" y="72292"/>
                          <a:pt x="1113612" y="524442"/>
                          <a:pt x="1140069" y="519632"/>
                        </a:cubicBezTo>
                        <a:cubicBezTo>
                          <a:pt x="1166526" y="514822"/>
                          <a:pt x="1267544" y="41027"/>
                          <a:pt x="1298812" y="43432"/>
                        </a:cubicBezTo>
                        <a:cubicBezTo>
                          <a:pt x="1330080" y="45837"/>
                          <a:pt x="1291597" y="541277"/>
                          <a:pt x="1327675" y="534062"/>
                        </a:cubicBezTo>
                        <a:cubicBezTo>
                          <a:pt x="1363753" y="526847"/>
                          <a:pt x="1476798" y="9761"/>
                          <a:pt x="1515281" y="141"/>
                        </a:cubicBezTo>
                        <a:cubicBezTo>
                          <a:pt x="1553764" y="-9479"/>
                          <a:pt x="1558575" y="476341"/>
                          <a:pt x="1558575" y="476341"/>
                        </a:cubicBezTo>
                        <a:lnTo>
                          <a:pt x="1558575" y="476341"/>
                        </a:lnTo>
                      </a:path>
                    </a:pathLst>
                  </a:custGeom>
                  <a:ln/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" name="Isosceles Triangle 1"/>
            <p:cNvSpPr/>
            <p:nvPr/>
          </p:nvSpPr>
          <p:spPr>
            <a:xfrm rot="5687936">
              <a:off x="4627273" y="3739053"/>
              <a:ext cx="423809" cy="774939"/>
            </a:xfrm>
            <a:prstGeom prst="triangle">
              <a:avLst>
                <a:gd name="adj" fmla="val 32613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73697" y="3255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27515" y="3140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30" y="4688873"/>
            <a:ext cx="5027344" cy="1087215"/>
          </a:xfrm>
          <a:prstGeom prst="rect">
            <a:avLst/>
          </a:prstGeom>
          <a:ln>
            <a:solidFill>
              <a:srgbClr val="F931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9907" y="6352143"/>
                <a:ext cx="2082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 smtClean="0"/>
                  <a:t> energy= 0.48MeV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7" y="6352143"/>
                <a:ext cx="208262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175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7039417" y="2954491"/>
                <a:ext cx="6776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39417" y="2954491"/>
                <a:ext cx="677671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/>
          <p:cNvSpPr/>
          <p:nvPr/>
        </p:nvSpPr>
        <p:spPr>
          <a:xfrm>
            <a:off x="1475656" y="5194520"/>
            <a:ext cx="452302" cy="5387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Elbow Connector 34"/>
          <p:cNvCxnSpPr>
            <a:stCxn id="25" idx="3"/>
          </p:cNvCxnSpPr>
          <p:nvPr/>
        </p:nvCxnSpPr>
        <p:spPr>
          <a:xfrm rot="16200000" flipH="1">
            <a:off x="1366972" y="5829281"/>
            <a:ext cx="697783" cy="3479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1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9049" y="5211209"/>
            <a:ext cx="2793213" cy="1454984"/>
            <a:chOff x="6127852" y="5117105"/>
            <a:chExt cx="2793213" cy="1454984"/>
          </a:xfrm>
        </p:grpSpPr>
        <p:pic>
          <p:nvPicPr>
            <p:cNvPr id="7" name="Picture 6" descr="IMG_002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6" t="30298" r="11341" b="16873"/>
            <a:stretch/>
          </p:blipFill>
          <p:spPr>
            <a:xfrm>
              <a:off x="6127852" y="5117105"/>
              <a:ext cx="1611046" cy="145498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7249853" y="5690468"/>
              <a:ext cx="912396" cy="123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947775" y="5702798"/>
              <a:ext cx="1214474" cy="6720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928486" y="5495097"/>
              <a:ext cx="992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Boron carbide</a:t>
              </a:r>
              <a:endParaRPr lang="en-US" sz="1100" dirty="0"/>
            </a:p>
          </p:txBody>
        </p:sp>
      </p:grpSp>
      <p:pic>
        <p:nvPicPr>
          <p:cNvPr id="22" name="Picture 21" descr="IMG_0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389" y="1969257"/>
            <a:ext cx="3587111" cy="2690333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1475656" y="2060848"/>
            <a:ext cx="265089" cy="7336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62591" y="2651063"/>
            <a:ext cx="1543060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LaBr</a:t>
            </a:r>
            <a:r>
              <a:rPr lang="en-US" dirty="0" smtClean="0"/>
              <a:t> scintillator detector from Saint-Gobain is surrounded by a </a:t>
            </a:r>
            <a:r>
              <a:rPr lang="en-US" dirty="0" err="1" smtClean="0"/>
              <a:t>mirrobor</a:t>
            </a:r>
            <a:r>
              <a:rPr lang="en-US" dirty="0" smtClean="0"/>
              <a:t> 2mm (80% B4C) 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  <p:pic>
        <p:nvPicPr>
          <p:cNvPr id="25" name="Picture 24" descr="LaBr_gamma_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09" y="1417638"/>
            <a:ext cx="4471392" cy="335354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97989" y="1849686"/>
            <a:ext cx="288032" cy="1584176"/>
          </a:xfrm>
          <a:prstGeom prst="ellipse">
            <a:avLst/>
          </a:prstGeom>
          <a:noFill/>
          <a:ln>
            <a:solidFill>
              <a:srgbClr val="F93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91930" y="5203230"/>
            <a:ext cx="4820430" cy="5232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 gamma peak at 480 </a:t>
            </a:r>
            <a:r>
              <a:rPr lang="en-US" sz="1400" dirty="0" err="1" smtClean="0"/>
              <a:t>keV</a:t>
            </a:r>
            <a:r>
              <a:rPr lang="en-US" sz="1400" dirty="0" smtClean="0"/>
              <a:t> can be recognized in the presence of boron 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919922" y="5858108"/>
            <a:ext cx="5828542" cy="5232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gamma peak at 480 </a:t>
            </a:r>
            <a:r>
              <a:rPr lang="en-US" sz="1400" dirty="0" err="1" smtClean="0"/>
              <a:t>keV</a:t>
            </a:r>
            <a:r>
              <a:rPr lang="en-US" sz="1400" dirty="0" smtClean="0"/>
              <a:t> can be recognized in the presence of different gamma sources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2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Parasitic methods for monitoring the beam</a:t>
            </a:r>
            <a:br>
              <a:rPr lang="en-US" dirty="0" smtClean="0"/>
            </a:br>
            <a:r>
              <a:rPr lang="en-US" dirty="0" smtClean="0"/>
              <a:t>at V20 HZB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316" y="5543159"/>
            <a:ext cx="8424505" cy="95410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 mini chopper coated with Boron used in the beam</a:t>
            </a:r>
          </a:p>
          <a:p>
            <a:r>
              <a:rPr lang="en-US" sz="1400" dirty="0" err="1" smtClean="0"/>
              <a:t>LaBr</a:t>
            </a:r>
            <a:r>
              <a:rPr lang="en-US" sz="1400" dirty="0" smtClean="0"/>
              <a:t> gamma detector used for detecting the gamma peak from the </a:t>
            </a:r>
            <a:r>
              <a:rPr lang="en-US" sz="1400" baseline="30000" dirty="0" smtClean="0"/>
              <a:t>10</a:t>
            </a:r>
            <a:r>
              <a:rPr lang="en-US" sz="1400" dirty="0" smtClean="0"/>
              <a:t>B interaction</a:t>
            </a:r>
          </a:p>
          <a:p>
            <a:r>
              <a:rPr lang="en-US" sz="1400" dirty="0" smtClean="0"/>
              <a:t>One beam monitor was placed  before and another one after the mini chopper for the V20 integration test  </a:t>
            </a:r>
          </a:p>
          <a:p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07" y="1494726"/>
            <a:ext cx="3091234" cy="3237588"/>
            <a:chOff x="40606" y="1494726"/>
            <a:chExt cx="3909389" cy="40944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50" b="10950"/>
            <a:stretch/>
          </p:blipFill>
          <p:spPr>
            <a:xfrm rot="5400000">
              <a:off x="-51938" y="1587270"/>
              <a:ext cx="4094478" cy="3909389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H="1">
              <a:off x="1511397" y="3713161"/>
              <a:ext cx="1692451" cy="19183"/>
            </a:xfrm>
            <a:prstGeom prst="straightConnector1">
              <a:avLst/>
            </a:prstGeom>
            <a:ln w="28575">
              <a:solidFill>
                <a:srgbClr val="F931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1115616" y="2060847"/>
              <a:ext cx="1296144" cy="158417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3928" y="1494725"/>
            <a:ext cx="3096344" cy="3581417"/>
            <a:chOff x="4355975" y="1491742"/>
            <a:chExt cx="3542493" cy="40974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/>
            <a:stretch/>
          </p:blipFill>
          <p:spPr>
            <a:xfrm rot="5400000">
              <a:off x="4078492" y="1769225"/>
              <a:ext cx="4097460" cy="354249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5357316" y="3169563"/>
              <a:ext cx="1152128" cy="576064"/>
            </a:xfrm>
            <a:prstGeom prst="straightConnector1">
              <a:avLst/>
            </a:prstGeom>
            <a:ln w="28575">
              <a:solidFill>
                <a:srgbClr val="F931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6234956" y="2924944"/>
              <a:ext cx="353268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8664" y="6595943"/>
            <a:ext cx="8417157" cy="2894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** Thanks for Niko </a:t>
            </a:r>
            <a:r>
              <a:rPr lang="en-US" sz="1100" dirty="0">
                <a:solidFill>
                  <a:schemeClr val="tx1"/>
                </a:solidFill>
              </a:rPr>
              <a:t>and Andrés </a:t>
            </a:r>
            <a:r>
              <a:rPr lang="en-US" sz="1100" dirty="0" smtClean="0">
                <a:solidFill>
                  <a:schemeClr val="tx1"/>
                </a:solidFill>
              </a:rPr>
              <a:t> from Chopper Group 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084168" y="2636912"/>
            <a:ext cx="2592288" cy="43204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42557" y="2146377"/>
            <a:ext cx="1701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 Mini chopper</a:t>
            </a:r>
            <a:endParaRPr lang="en-US" dirty="0"/>
          </a:p>
        </p:txBody>
      </p:sp>
      <p:cxnSp>
        <p:nvCxnSpPr>
          <p:cNvPr id="17" name="Elbow Connector 16"/>
          <p:cNvCxnSpPr/>
          <p:nvPr/>
        </p:nvCxnSpPr>
        <p:spPr>
          <a:xfrm rot="16200000" flipH="1">
            <a:off x="347338" y="3837256"/>
            <a:ext cx="1863148" cy="61462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00" y="5080000"/>
            <a:ext cx="738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LaBr</a:t>
            </a:r>
            <a:r>
              <a:rPr lang="en-US" dirty="0" smtClean="0"/>
              <a:t> gamma detector, no shielding, no optimization of scintillator or chopper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694414" cy="4270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4248" y="1514850"/>
            <a:ext cx="1475276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At V20 at HZB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7950" y="5661248"/>
            <a:ext cx="8568952" cy="116955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  <a:r>
              <a:rPr lang="en-US" sz="1400" dirty="0" smtClean="0"/>
              <a:t> gamma peak at 480 </a:t>
            </a:r>
            <a:r>
              <a:rPr lang="en-US" sz="1400" dirty="0" err="1" smtClean="0"/>
              <a:t>keV</a:t>
            </a:r>
            <a:r>
              <a:rPr lang="en-US" sz="1400" dirty="0" smtClean="0"/>
              <a:t> can be recognized when beam is on </a:t>
            </a:r>
          </a:p>
          <a:p>
            <a:r>
              <a:rPr lang="en-US" sz="1400" dirty="0" smtClean="0"/>
              <a:t>The peak intensity increases by ~ 3 times when chopper is closed  </a:t>
            </a:r>
            <a:r>
              <a:rPr lang="en-US" sz="1400" dirty="0" smtClean="0">
                <a:sym typeface="Wingdings"/>
              </a:rPr>
              <a:t> proof of concept</a:t>
            </a:r>
          </a:p>
          <a:p>
            <a:r>
              <a:rPr lang="en-US" sz="1400" dirty="0" smtClean="0"/>
              <a:t>ESS </a:t>
            </a:r>
            <a:r>
              <a:rPr lang="en-US" sz="1400" dirty="0"/>
              <a:t>will continue on this: </a:t>
            </a:r>
          </a:p>
          <a:p>
            <a:r>
              <a:rPr lang="en-US" sz="1400" dirty="0"/>
              <a:t>* Proof of concept paper by </a:t>
            </a:r>
            <a:r>
              <a:rPr lang="en-US" sz="1400" dirty="0" smtClean="0"/>
              <a:t>summer and </a:t>
            </a:r>
            <a:r>
              <a:rPr lang="en-US" sz="1400" dirty="0"/>
              <a:t> Realistic </a:t>
            </a:r>
            <a:r>
              <a:rPr lang="en-US" sz="1400" dirty="0" smtClean="0"/>
              <a:t>performance/cost/engineering (timescale 12-18 months)</a:t>
            </a:r>
            <a:endParaRPr lang="en-US" sz="1400" dirty="0"/>
          </a:p>
          <a:p>
            <a:pPr algn="ctr"/>
            <a:endParaRPr lang="en-US" sz="1400" dirty="0" smtClean="0">
              <a:sym typeface="Wingding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99592" y="2132856"/>
            <a:ext cx="696370" cy="1584176"/>
          </a:xfrm>
          <a:prstGeom prst="ellipse">
            <a:avLst/>
          </a:prstGeom>
          <a:noFill/>
          <a:ln>
            <a:solidFill>
              <a:srgbClr val="F931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533887" cy="265041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91854" y="2316948"/>
            <a:ext cx="696370" cy="1584176"/>
          </a:xfrm>
          <a:prstGeom prst="ellipse">
            <a:avLst/>
          </a:prstGeom>
          <a:noFill/>
          <a:ln>
            <a:solidFill>
              <a:srgbClr val="F931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08398" y="4743913"/>
            <a:ext cx="17334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Parasitic methods for monitoring the beam</a:t>
            </a:r>
            <a:br>
              <a:rPr lang="en-US" dirty="0" smtClean="0"/>
            </a:br>
            <a:r>
              <a:rPr lang="en-US" dirty="0" smtClean="0"/>
              <a:t>at V20 HZB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Beam monitors? </a:t>
            </a:r>
          </a:p>
          <a:p>
            <a:r>
              <a:rPr lang="en-US" sz="2000" dirty="0" smtClean="0"/>
              <a:t>Beam monitors market survey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Mechanical integration (BM on chopper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Parasitic methods for monitoring the beam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Beam monitors at V20 at HZB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Beam monitor requirements per 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Guidelines for Beam monitors at ESS</a:t>
            </a:r>
          </a:p>
          <a:p>
            <a:r>
              <a:rPr lang="en-US" sz="2000" dirty="0" smtClean="0"/>
              <a:t>Summary</a:t>
            </a:r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23850" y="3145830"/>
            <a:ext cx="5009445" cy="427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9553" y="2060846"/>
            <a:ext cx="7514060" cy="1800202"/>
            <a:chOff x="1331641" y="3428998"/>
            <a:chExt cx="7514060" cy="1800202"/>
          </a:xfrm>
        </p:grpSpPr>
        <p:grpSp>
          <p:nvGrpSpPr>
            <p:cNvPr id="37" name="Group 36"/>
            <p:cNvGrpSpPr/>
            <p:nvPr/>
          </p:nvGrpSpPr>
          <p:grpSpPr>
            <a:xfrm>
              <a:off x="1331641" y="3428998"/>
              <a:ext cx="7514060" cy="1800202"/>
              <a:chOff x="5104582" y="4149080"/>
              <a:chExt cx="3913114" cy="124517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104582" y="4725144"/>
                <a:ext cx="3913114" cy="669114"/>
                <a:chOff x="5752654" y="4293096"/>
                <a:chExt cx="3913114" cy="669114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5752654" y="4293096"/>
                  <a:ext cx="2624983" cy="669114"/>
                  <a:chOff x="6040686" y="4293096"/>
                  <a:chExt cx="2624983" cy="669114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040686" y="4437112"/>
                    <a:ext cx="573458" cy="447059"/>
                  </a:xfrm>
                  <a:prstGeom prst="rect">
                    <a:avLst/>
                  </a:prstGeom>
                  <a:gradFill flip="none" rotWithShape="1">
                    <a:gsLst>
                      <a:gs pos="99000">
                        <a:schemeClr val="bg2">
                          <a:lumMod val="50000"/>
                        </a:schemeClr>
                      </a:gs>
                      <a:gs pos="100000">
                        <a:srgbClr val="FFFFFF"/>
                      </a:gs>
                      <a:gs pos="11000">
                        <a:schemeClr val="bg1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/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style>
                  <a:lnRef idx="0">
                    <a:schemeClr val="dk1"/>
                  </a:lnRef>
                  <a:fillRef idx="3">
                    <a:schemeClr val="dk1"/>
                  </a:fillRef>
                  <a:effectRef idx="3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 smtClean="0"/>
                  </a:p>
                  <a:p>
                    <a:pPr algn="ctr"/>
                    <a:endParaRPr lang="en-US" dirty="0" smtClean="0"/>
                  </a:p>
                </p:txBody>
              </p:sp>
              <p:cxnSp>
                <p:nvCxnSpPr>
                  <p:cNvPr id="10" name="Straight Connector 9"/>
                  <p:cNvCxnSpPr>
                    <a:stCxn id="8" idx="3"/>
                    <a:endCxn id="12" idx="0"/>
                  </p:cNvCxnSpPr>
                  <p:nvPr/>
                </p:nvCxnSpPr>
                <p:spPr>
                  <a:xfrm flipV="1">
                    <a:off x="6614144" y="4627653"/>
                    <a:ext cx="1126209" cy="32989"/>
                  </a:xfrm>
                  <a:prstGeom prst="line">
                    <a:avLst/>
                  </a:prstGeom>
                  <a:ln>
                    <a:solidFill>
                      <a:srgbClr val="4897A0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Isosceles Triangle 11"/>
                  <p:cNvSpPr/>
                  <p:nvPr/>
                </p:nvSpPr>
                <p:spPr>
                  <a:xfrm rot="5400000">
                    <a:off x="7063760" y="4285617"/>
                    <a:ext cx="669114" cy="684072"/>
                  </a:xfrm>
                  <a:prstGeom prst="triangle">
                    <a:avLst/>
                  </a:prstGeom>
                  <a:gradFill flip="none" rotWithShape="1">
                    <a:gsLst>
                      <a:gs pos="44000">
                        <a:schemeClr val="accent6">
                          <a:shade val="51000"/>
                          <a:satMod val="130000"/>
                        </a:schemeClr>
                      </a:gs>
                      <a:gs pos="54000">
                        <a:schemeClr val="accent6">
                          <a:shade val="93000"/>
                          <a:satMod val="130000"/>
                        </a:schemeClr>
                      </a:gs>
                      <a:gs pos="24000">
                        <a:schemeClr val="accent6"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2000" endA="300" endPos="35000" dir="5400000" sy="-100000" algn="bl" rotWithShape="0"/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088831" y="4443652"/>
                    <a:ext cx="414345" cy="3193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 smtClean="0"/>
                      <a:t>Front end</a:t>
                    </a:r>
                  </a:p>
                  <a:p>
                    <a:pPr algn="ctr"/>
                    <a:r>
                      <a:rPr lang="en-US" sz="1200" dirty="0" smtClean="0"/>
                      <a:t>AMP</a:t>
                    </a:r>
                    <a:endParaRPr lang="en-US" sz="1200" dirty="0"/>
                  </a:p>
                </p:txBody>
              </p: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7740352" y="4614552"/>
                    <a:ext cx="375261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8140673" y="4397529"/>
                    <a:ext cx="524996" cy="44705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A07610"/>
                      </a:gs>
                      <a:gs pos="100000">
                        <a:srgbClr val="FFFFFF"/>
                      </a:gs>
                      <a:gs pos="88000">
                        <a:srgbClr val="A07610"/>
                      </a:gs>
                      <a:gs pos="86000">
                        <a:srgbClr val="A07178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0000" endA="300" endPos="55000" dir="5400000" sy="-100000" algn="bl" rotWithShape="0"/>
                  </a:effectLst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 smtClean="0">
                      <a:solidFill>
                        <a:srgbClr val="000000"/>
                      </a:solidFill>
                    </a:endParaRPr>
                  </a:p>
                  <a:p>
                    <a:pPr algn="ctr"/>
                    <a:endParaRPr lang="en-US" dirty="0" smtClean="0"/>
                  </a:p>
                </p:txBody>
              </p:sp>
            </p:grp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8390582" y="4622908"/>
                  <a:ext cx="394008" cy="0"/>
                </a:xfrm>
                <a:prstGeom prst="line">
                  <a:avLst/>
                </a:prstGeom>
                <a:ln>
                  <a:solidFill>
                    <a:srgbClr val="4897A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8777074" y="4482867"/>
                  <a:ext cx="888694" cy="255462"/>
                </a:xfrm>
                <a:prstGeom prst="rect">
                  <a:avLst/>
                </a:prstGeom>
                <a:gradFill flip="none" rotWithShape="1">
                  <a:gsLst>
                    <a:gs pos="8000">
                      <a:srgbClr val="299568"/>
                    </a:gs>
                    <a:gs pos="0">
                      <a:srgbClr val="FFFFFF"/>
                    </a:gs>
                    <a:gs pos="100000">
                      <a:srgbClr val="299568"/>
                    </a:gs>
                    <a:gs pos="77000">
                      <a:srgbClr val="299568"/>
                    </a:gs>
                    <a:gs pos="46000">
                      <a:schemeClr val="bg1">
                        <a:lumMod val="75000"/>
                      </a:schemeClr>
                    </a:gs>
                    <a:gs pos="94000">
                      <a:srgbClr val="299568"/>
                    </a:gs>
                  </a:gsLst>
                  <a:lin ang="0" scaled="1"/>
                  <a:tileRect/>
                </a:gradFill>
                <a:ln/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000" dir="5400000" sy="-100000" algn="bl" rotWithShape="0"/>
                </a:effectLst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Event formation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7452320" y="4437112"/>
                <a:ext cx="0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7217713" y="4149080"/>
                <a:ext cx="661852" cy="180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Timing EPICS</a:t>
                </a:r>
                <a:endParaRPr lang="en-US" sz="11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365882" y="4581128"/>
                <a:ext cx="5636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DMSC</a:t>
                </a:r>
                <a:endParaRPr lang="en-US" sz="1200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580112" y="4508138"/>
              <a:ext cx="61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DAQ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2555" y="4465326"/>
              <a:ext cx="91518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Beam monitor</a:t>
              </a:r>
              <a:endParaRPr lang="en-US" sz="1600" dirty="0"/>
            </a:p>
          </p:txBody>
        </p:sp>
      </p:grpSp>
      <p:pic>
        <p:nvPicPr>
          <p:cNvPr id="28" name="Picture 27" descr="IMG_70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3136"/>
            <a:ext cx="1404156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172" y="4653136"/>
            <a:ext cx="4788024" cy="2043333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2195736" y="2060848"/>
            <a:ext cx="3816424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03648" y="4293096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12160" y="422108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28184" y="2477214"/>
            <a:ext cx="2232097" cy="1815882"/>
          </a:xfrm>
          <a:prstGeom prst="rect">
            <a:avLst/>
          </a:prstGeom>
          <a:noFill/>
          <a:ln>
            <a:solidFill>
              <a:srgbClr val="F931FF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38912"/>
            <a:ext cx="3853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Work done by: </a:t>
            </a:r>
            <a:r>
              <a:rPr lang="en-US" sz="1200" dirty="0"/>
              <a:t>Steven, Scott (DG) Tobias and Janos (DMSC)</a:t>
            </a:r>
          </a:p>
        </p:txBody>
      </p:sp>
      <p:cxnSp>
        <p:nvCxnSpPr>
          <p:cNvPr id="23" name="Straight Arrow Connector 22"/>
          <p:cNvCxnSpPr>
            <a:endCxn id="3" idx="1"/>
          </p:cNvCxnSpPr>
          <p:nvPr/>
        </p:nvCxnSpPr>
        <p:spPr>
          <a:xfrm flipV="1">
            <a:off x="2195736" y="5674803"/>
            <a:ext cx="1638436" cy="271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7432" y="5413482"/>
            <a:ext cx="886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example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V20 test at HZB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26077" r="31045" b="15124"/>
          <a:stretch/>
        </p:blipFill>
        <p:spPr>
          <a:xfrm rot="5400000">
            <a:off x="4897900" y="2881692"/>
            <a:ext cx="4374895" cy="3402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17678" r="18501" b="16523"/>
          <a:stretch/>
        </p:blipFill>
        <p:spPr>
          <a:xfrm rot="5400000">
            <a:off x="2168015" y="2840423"/>
            <a:ext cx="3028444" cy="2333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14365" r="16401" b="23525"/>
          <a:stretch/>
        </p:blipFill>
        <p:spPr>
          <a:xfrm rot="5400000">
            <a:off x="-247545" y="2851664"/>
            <a:ext cx="3052288" cy="23347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5402" y="935142"/>
            <a:ext cx="8650855" cy="1573271"/>
            <a:chOff x="1331641" y="3655927"/>
            <a:chExt cx="7772440" cy="1573273"/>
          </a:xfrm>
        </p:grpSpPr>
        <p:grpSp>
          <p:nvGrpSpPr>
            <p:cNvPr id="9" name="Group 8"/>
            <p:cNvGrpSpPr/>
            <p:nvPr/>
          </p:nvGrpSpPr>
          <p:grpSpPr>
            <a:xfrm>
              <a:off x="1331641" y="3655927"/>
              <a:ext cx="7772440" cy="1573273"/>
              <a:chOff x="5104582" y="4306044"/>
              <a:chExt cx="4047672" cy="108821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104582" y="4725144"/>
                <a:ext cx="4047672" cy="669114"/>
                <a:chOff x="5752654" y="4293096"/>
                <a:chExt cx="4047672" cy="669114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752654" y="4293096"/>
                  <a:ext cx="2936045" cy="669114"/>
                  <a:chOff x="6040686" y="4293096"/>
                  <a:chExt cx="2936045" cy="669114"/>
                </a:xfrm>
              </p:grpSpPr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040686" y="4437112"/>
                    <a:ext cx="573458" cy="447059"/>
                  </a:xfrm>
                  <a:prstGeom prst="rect">
                    <a:avLst/>
                  </a:prstGeom>
                  <a:gradFill flip="none" rotWithShape="1">
                    <a:gsLst>
                      <a:gs pos="99000">
                        <a:schemeClr val="bg2">
                          <a:lumMod val="50000"/>
                        </a:schemeClr>
                      </a:gs>
                      <a:gs pos="100000">
                        <a:srgbClr val="FFFFFF"/>
                      </a:gs>
                      <a:gs pos="11000">
                        <a:schemeClr val="bg1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/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style>
                  <a:lnRef idx="0">
                    <a:schemeClr val="dk1"/>
                  </a:lnRef>
                  <a:fillRef idx="3">
                    <a:schemeClr val="dk1"/>
                  </a:fillRef>
                  <a:effectRef idx="3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 smtClean="0"/>
                  </a:p>
                  <a:p>
                    <a:pPr algn="ctr"/>
                    <a:endParaRPr lang="en-US" dirty="0" smtClean="0"/>
                  </a:p>
                </p:txBody>
              </p:sp>
              <p:sp>
                <p:nvSpPr>
                  <p:cNvPr id="21" name="Isosceles Triangle 11"/>
                  <p:cNvSpPr/>
                  <p:nvPr/>
                </p:nvSpPr>
                <p:spPr>
                  <a:xfrm rot="5400000">
                    <a:off x="7063760" y="4285617"/>
                    <a:ext cx="669114" cy="684072"/>
                  </a:xfrm>
                  <a:prstGeom prst="triangle">
                    <a:avLst/>
                  </a:prstGeom>
                  <a:gradFill flip="none" rotWithShape="1">
                    <a:gsLst>
                      <a:gs pos="44000">
                        <a:schemeClr val="accent6">
                          <a:shade val="51000"/>
                          <a:satMod val="130000"/>
                        </a:schemeClr>
                      </a:gs>
                      <a:gs pos="54000">
                        <a:schemeClr val="accent6">
                          <a:shade val="93000"/>
                          <a:satMod val="130000"/>
                        </a:schemeClr>
                      </a:gs>
                      <a:gs pos="24000">
                        <a:schemeClr val="accent6"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2000" endA="300" endPos="35000" dir="5400000" sy="-100000" algn="bl" rotWithShape="0"/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088831" y="4443652"/>
                    <a:ext cx="414345" cy="3193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 smtClean="0"/>
                      <a:t>Front end</a:t>
                    </a:r>
                  </a:p>
                  <a:p>
                    <a:pPr algn="ctr"/>
                    <a:r>
                      <a:rPr lang="en-US" sz="1200" dirty="0" smtClean="0"/>
                      <a:t>AMP</a:t>
                    </a:r>
                    <a:endParaRPr lang="en-US" sz="1200" dirty="0"/>
                  </a:p>
                </p:txBody>
              </p: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7740352" y="4614552"/>
                    <a:ext cx="69061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451735" y="4397529"/>
                    <a:ext cx="524996" cy="44705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A07610"/>
                      </a:gs>
                      <a:gs pos="100000">
                        <a:srgbClr val="FFFFFF"/>
                      </a:gs>
                      <a:gs pos="88000">
                        <a:srgbClr val="A07610"/>
                      </a:gs>
                      <a:gs pos="86000">
                        <a:srgbClr val="A07178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0000" endA="300" endPos="55000" dir="5400000" sy="-100000" algn="bl" rotWithShape="0"/>
                  </a:effectLst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 smtClean="0">
                      <a:solidFill>
                        <a:srgbClr val="000000"/>
                      </a:solidFill>
                    </a:endParaRPr>
                  </a:p>
                  <a:p>
                    <a:pPr algn="ctr"/>
                    <a:endParaRPr lang="en-US" dirty="0" smtClean="0"/>
                  </a:p>
                </p:txBody>
              </p:sp>
            </p:grp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8665304" y="4622908"/>
                  <a:ext cx="394008" cy="0"/>
                </a:xfrm>
                <a:prstGeom prst="line">
                  <a:avLst/>
                </a:prstGeom>
                <a:ln>
                  <a:solidFill>
                    <a:srgbClr val="4897A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8974040" y="4496785"/>
                  <a:ext cx="826286" cy="255463"/>
                </a:xfrm>
                <a:prstGeom prst="rect">
                  <a:avLst/>
                </a:prstGeom>
                <a:gradFill flip="none" rotWithShape="1">
                  <a:gsLst>
                    <a:gs pos="8000">
                      <a:srgbClr val="299568"/>
                    </a:gs>
                    <a:gs pos="0">
                      <a:srgbClr val="FFFFFF"/>
                    </a:gs>
                    <a:gs pos="100000">
                      <a:srgbClr val="299568"/>
                    </a:gs>
                    <a:gs pos="77000">
                      <a:srgbClr val="299568"/>
                    </a:gs>
                    <a:gs pos="46000">
                      <a:schemeClr val="bg1">
                        <a:lumMod val="75000"/>
                      </a:schemeClr>
                    </a:gs>
                    <a:gs pos="94000">
                      <a:srgbClr val="299568"/>
                    </a:gs>
                  </a:gsLst>
                  <a:lin ang="0" scaled="1"/>
                  <a:tileRect/>
                </a:gradFill>
                <a:ln/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000" dir="5400000" sy="-100000" algn="bl" rotWithShape="0"/>
                </a:effectLst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Event formation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7754483" y="4437112"/>
                <a:ext cx="0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598605" y="4306044"/>
                <a:ext cx="661852" cy="180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Timing EPICS</a:t>
                </a:r>
                <a:endParaRPr lang="en-US" sz="11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505390" y="4708068"/>
                <a:ext cx="5636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DMSC</a:t>
                </a:r>
                <a:endParaRPr lang="en-US" sz="12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095164" y="4508138"/>
              <a:ext cx="61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DAQ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2555" y="4465326"/>
              <a:ext cx="91518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Beam monitor</a:t>
              </a:r>
              <a:endParaRPr lang="en-US" sz="1600" dirty="0"/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1511760" y="2005792"/>
            <a:ext cx="9000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785792" y="2664202"/>
            <a:ext cx="2818656" cy="1052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50956" y="5988829"/>
            <a:ext cx="2818656" cy="320491"/>
          </a:xfrm>
          <a:prstGeom prst="rect">
            <a:avLst/>
          </a:prstGeom>
          <a:noFill/>
          <a:ln>
            <a:solidFill>
              <a:srgbClr val="F93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85792" y="6348869"/>
            <a:ext cx="2818656" cy="3204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355976" y="6093296"/>
            <a:ext cx="122130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55976" y="6309320"/>
            <a:ext cx="1369786" cy="194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31936" y="594157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DMSC and 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36512" y="5715833"/>
            <a:ext cx="5420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BM electronics several options (for more details see Scott talk at IKON13):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dirty="0"/>
              <a:t>Integration Demonstrator (Done) </a:t>
            </a:r>
            <a:endParaRPr lang="en-US" sz="1200" b="1" u="sng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1200" dirty="0" err="1" smtClean="0"/>
              <a:t>Talin</a:t>
            </a:r>
            <a:endParaRPr lang="en-US" sz="12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1200" dirty="0" err="1" smtClean="0"/>
              <a:t>Talin</a:t>
            </a:r>
            <a:r>
              <a:rPr lang="en-US" sz="1200" dirty="0" smtClean="0"/>
              <a:t> ++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/>
              <a:t>Standard detector readout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496" y="1484784"/>
            <a:ext cx="5108849" cy="42168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213911" y="878652"/>
            <a:ext cx="3812439" cy="59793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V20 test at HZB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260" y="1990564"/>
            <a:ext cx="2894112" cy="2170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7793" y="1987974"/>
            <a:ext cx="2873393" cy="2155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1"/>
          <a:stretch/>
        </p:blipFill>
        <p:spPr>
          <a:xfrm>
            <a:off x="107504" y="4588642"/>
            <a:ext cx="2448272" cy="2144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8909" y="1976222"/>
            <a:ext cx="2904732" cy="2178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25850" b="36798"/>
          <a:stretch/>
        </p:blipFill>
        <p:spPr>
          <a:xfrm rot="5400000">
            <a:off x="6499541" y="1897360"/>
            <a:ext cx="2879478" cy="2311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1800" y="4960533"/>
            <a:ext cx="2448272" cy="1169551"/>
          </a:xfrm>
          <a:prstGeom prst="rect">
            <a:avLst/>
          </a:prstGeom>
          <a:noFill/>
          <a:ln>
            <a:solidFill>
              <a:srgbClr val="F931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V20 test at HZB-Berlin: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/>
              <a:t>Detector Group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/>
              <a:t>Chopper Group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/>
              <a:t>DMSC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/>
              <a:t>ICS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1800" y="6317755"/>
            <a:ext cx="3118604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 smtClean="0"/>
              <a:t>For more details See Chopper group talk on </a:t>
            </a:r>
          </a:p>
          <a:p>
            <a:r>
              <a:rPr lang="en-US" sz="1050" dirty="0" smtClean="0"/>
              <a:t>Wednesday </a:t>
            </a:r>
            <a:r>
              <a:rPr lang="en-US" sz="1050" dirty="0"/>
              <a:t>14 </a:t>
            </a:r>
            <a:r>
              <a:rPr lang="en-US" sz="1050" dirty="0" smtClean="0"/>
              <a:t>Feb at the Plenary session at 10:00</a:t>
            </a:r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5890404" y="4982120"/>
            <a:ext cx="267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 integration shown</a:t>
            </a:r>
          </a:p>
          <a:p>
            <a:r>
              <a:rPr lang="en-US" sz="1200" dirty="0" smtClean="0"/>
              <a:t>Successful test:</a:t>
            </a:r>
          </a:p>
          <a:p>
            <a:r>
              <a:rPr lang="en-US" sz="1200" dirty="0" smtClean="0"/>
              <a:t>DMSC produced </a:t>
            </a:r>
            <a:r>
              <a:rPr lang="en-US" sz="1200" dirty="0"/>
              <a:t>time-of-flight spectra based on </a:t>
            </a:r>
            <a:r>
              <a:rPr lang="en-US" sz="1200" dirty="0" smtClean="0"/>
              <a:t>the D.G. </a:t>
            </a:r>
            <a:r>
              <a:rPr lang="en-US" sz="1200" dirty="0"/>
              <a:t>readout from the beam monitors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 </a:t>
            </a:r>
            <a:r>
              <a:rPr lang="en-US" sz="1200" dirty="0"/>
              <a:t>and  </a:t>
            </a:r>
            <a:r>
              <a:rPr lang="en-US" sz="1200" dirty="0" smtClean="0"/>
              <a:t>Diagnose chopper using two BMs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38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Beam monitors? </a:t>
            </a:r>
          </a:p>
          <a:p>
            <a:r>
              <a:rPr lang="en-US" sz="2000" dirty="0" smtClean="0"/>
              <a:t>Beam monitors market survey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Mechanical integration (BM on chopper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Parasitic methods for monitoring the beam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Beam monitors at V20 at HZB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Beam monitor requirements per 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Guidelines for Beam monitors at ESS</a:t>
            </a:r>
          </a:p>
          <a:p>
            <a:r>
              <a:rPr lang="en-US" sz="2000" dirty="0" smtClean="0"/>
              <a:t>Summary</a:t>
            </a:r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23850" y="3505870"/>
            <a:ext cx="5009445" cy="427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1682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ESS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 descr="Screen Shot 2016-10-07 at 14.03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4460357" y="1484784"/>
            <a:ext cx="450413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4437112"/>
            <a:ext cx="424847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long</a:t>
            </a:r>
            <a:r>
              <a:rPr lang="en-US" dirty="0"/>
              <a:t>-pulse </a:t>
            </a:r>
            <a:r>
              <a:rPr lang="en-US" dirty="0" smtClean="0"/>
              <a:t>and high neutron flux at 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7124" y="5302949"/>
            <a:ext cx="54570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 advancements </a:t>
            </a:r>
            <a:r>
              <a:rPr lang="en-US" dirty="0"/>
              <a:t>in </a:t>
            </a:r>
            <a:r>
              <a:rPr lang="en-US" dirty="0" smtClean="0"/>
              <a:t>the instrument </a:t>
            </a:r>
            <a:r>
              <a:rPr lang="en-US" dirty="0"/>
              <a:t>performance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9533" y="6189458"/>
            <a:ext cx="748883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longer neutron guides, complex neutron </a:t>
            </a:r>
            <a:r>
              <a:rPr lang="en-US" dirty="0"/>
              <a:t>optics </a:t>
            </a:r>
            <a:r>
              <a:rPr lang="en-US" dirty="0" smtClean="0"/>
              <a:t>and </a:t>
            </a:r>
            <a:r>
              <a:rPr lang="en-US" dirty="0"/>
              <a:t>complex chopper </a:t>
            </a:r>
            <a:r>
              <a:rPr lang="en-US" dirty="0" smtClean="0"/>
              <a:t>systems </a:t>
            </a:r>
          </a:p>
          <a:p>
            <a:pPr algn="ctr"/>
            <a:r>
              <a:rPr lang="en-US" dirty="0" smtClean="0">
                <a:sym typeface="Wingdings"/>
              </a:rPr>
              <a:t> </a:t>
            </a:r>
          </a:p>
        </p:txBody>
      </p:sp>
      <p:pic>
        <p:nvPicPr>
          <p:cNvPr id="17" name="Picture 16" descr="Screen Shot 2016-09-20 at 09.31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28800"/>
            <a:ext cx="401309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84784"/>
            <a:ext cx="6048672" cy="506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 system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6110081" y="3167390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</a:t>
            </a:r>
            <a:r>
              <a:rPr lang="en-US" sz="1100" dirty="0" smtClean="0"/>
              <a:t>arely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0133" y="3356992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rarely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0041" y="5157192"/>
            <a:ext cx="84029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echanical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2578" y="5287997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alignment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57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5963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Facility </a:t>
            </a:r>
            <a:r>
              <a:rPr lang="en-US" sz="3100" dirty="0"/>
              <a:t>maintenance and </a:t>
            </a:r>
            <a:r>
              <a:rPr lang="en-US" sz="3100" dirty="0" smtClean="0"/>
              <a:t>operation Requirements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2" y="2087854"/>
            <a:ext cx="2695669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No access to the bunker or guides just for BM  maintenance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6372200" y="2060848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Environmental requirement (rate, humidity, temperature,..)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79912" y="2060848"/>
            <a:ext cx="1368152" cy="3816424"/>
            <a:chOff x="3779912" y="1772816"/>
            <a:chExt cx="1368152" cy="3816424"/>
          </a:xfrm>
          <a:gradFill flip="none" rotWithShape="1">
            <a:gsLst>
              <a:gs pos="0">
                <a:srgbClr val="00FDFF">
                  <a:shade val="30000"/>
                  <a:satMod val="115000"/>
                </a:srgbClr>
              </a:gs>
              <a:gs pos="50000">
                <a:srgbClr val="00FDFF">
                  <a:shade val="67500"/>
                  <a:satMod val="115000"/>
                </a:srgbClr>
              </a:gs>
              <a:gs pos="100000">
                <a:srgbClr val="00FD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Rectangle 5"/>
            <p:cNvSpPr/>
            <p:nvPr/>
          </p:nvSpPr>
          <p:spPr>
            <a:xfrm>
              <a:off x="3779912" y="1772816"/>
              <a:ext cx="1224136" cy="3528392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51920" y="1916832"/>
              <a:ext cx="1224136" cy="3528392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23928" y="2060848"/>
              <a:ext cx="1224136" cy="3528392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91780" y="2420888"/>
            <a:ext cx="792088" cy="3168352"/>
            <a:chOff x="2699792" y="2708920"/>
            <a:chExt cx="792088" cy="3168352"/>
          </a:xfrm>
        </p:grpSpPr>
        <p:sp>
          <p:nvSpPr>
            <p:cNvPr id="10" name="Right Arrow 9"/>
            <p:cNvSpPr/>
            <p:nvPr/>
          </p:nvSpPr>
          <p:spPr>
            <a:xfrm>
              <a:off x="2699792" y="2708920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2699792" y="3861048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699792" y="4869160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699792" y="5733256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0" y="4941168"/>
            <a:ext cx="298782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500" dirty="0" smtClean="0"/>
              <a:t>T0 information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356992"/>
            <a:ext cx="203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Diagnose  flux lost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" y="4427820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 along the beam 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36096" y="2420888"/>
            <a:ext cx="792088" cy="3168352"/>
            <a:chOff x="2699792" y="2708920"/>
            <a:chExt cx="792088" cy="3168352"/>
          </a:xfrm>
        </p:grpSpPr>
        <p:sp>
          <p:nvSpPr>
            <p:cNvPr id="20" name="Right Arrow 19"/>
            <p:cNvSpPr/>
            <p:nvPr/>
          </p:nvSpPr>
          <p:spPr>
            <a:xfrm flipV="1">
              <a:off x="2699792" y="2708920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699792" y="3861048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699792" y="4869160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699792" y="5733256"/>
              <a:ext cx="792088" cy="144016"/>
            </a:xfrm>
            <a:prstGeom prst="rightArrow">
              <a:avLst/>
            </a:prstGeom>
            <a:solidFill>
              <a:srgbClr val="00FDFF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41371" y="3701125"/>
            <a:ext cx="123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BM system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67021" y="34290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Stability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72200" y="4437112"/>
            <a:ext cx="178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Cross-Calibration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72200" y="5059049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hardness</a:t>
            </a:r>
          </a:p>
          <a:p>
            <a:r>
              <a:rPr lang="en-US" dirty="0" smtClean="0"/>
              <a:t>(lifetime &gt;10years @ normal flux)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5413773" y="4078104"/>
            <a:ext cx="792088" cy="144016"/>
          </a:xfrm>
          <a:prstGeom prst="rightArrow">
            <a:avLst/>
          </a:prstGeom>
          <a:solidFill>
            <a:srgbClr val="00FD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72200" y="3935968"/>
            <a:ext cx="10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Reliability</a:t>
            </a:r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5436096" y="3032440"/>
            <a:ext cx="792088" cy="144016"/>
          </a:xfrm>
          <a:prstGeom prst="rightArrow">
            <a:avLst/>
          </a:prstGeom>
          <a:solidFill>
            <a:srgbClr val="00FD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375684" y="2891845"/>
            <a:ext cx="163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Dynamic Range</a:t>
            </a: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595328" y="3034516"/>
            <a:ext cx="792088" cy="144016"/>
          </a:xfrm>
          <a:prstGeom prst="rightArrow">
            <a:avLst/>
          </a:prstGeom>
          <a:solidFill>
            <a:srgbClr val="00FD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302" y="2891845"/>
            <a:ext cx="166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2591780" y="4077072"/>
            <a:ext cx="792088" cy="144016"/>
          </a:xfrm>
          <a:prstGeom prst="rightArrow">
            <a:avLst/>
          </a:prstGeom>
          <a:solidFill>
            <a:srgbClr val="00FD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0" y="3885791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Data mining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841966"/>
              </p:ext>
            </p:extLst>
          </p:nvPr>
        </p:nvGraphicFramePr>
        <p:xfrm>
          <a:off x="99390" y="946208"/>
          <a:ext cx="8577065" cy="557805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35103"/>
                <a:gridCol w="1061246"/>
                <a:gridCol w="846885"/>
                <a:gridCol w="811916"/>
                <a:gridCol w="774857"/>
                <a:gridCol w="1074649"/>
                <a:gridCol w="1192855"/>
                <a:gridCol w="993543"/>
                <a:gridCol w="1086011"/>
              </a:tblGrid>
              <a:tr h="391244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Instruments</a:t>
                      </a:r>
                      <a:endParaRPr lang="en-US" sz="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 Number of BM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Time resolution (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r>
                        <a:rPr lang="en-US" sz="500" dirty="0" smtClean="0"/>
                        <a:t>)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Position resolution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Area</a:t>
                      </a:r>
                      <a:r>
                        <a:rPr lang="en-US" sz="500" baseline="0" dirty="0" smtClean="0"/>
                        <a:t> (cm x cm)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Beam size mm x mm</a:t>
                      </a:r>
                      <a:endParaRPr lang="en-US" sz="7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Flux (n/cm</a:t>
                      </a:r>
                      <a:r>
                        <a:rPr lang="en-US" sz="700" baseline="30000" dirty="0" smtClean="0"/>
                        <a:t>2</a:t>
                      </a:r>
                      <a:r>
                        <a:rPr lang="en-US" sz="700" baseline="0" dirty="0" smtClean="0"/>
                        <a:t>.s</a:t>
                      </a:r>
                      <a:r>
                        <a:rPr lang="en-US" sz="700" dirty="0" smtClean="0"/>
                        <a:t>)</a:t>
                      </a:r>
                      <a:endParaRPr lang="en-US" sz="7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Pulse duration (</a:t>
                      </a:r>
                      <a:r>
                        <a:rPr lang="en-US" sz="700" dirty="0" err="1" smtClean="0"/>
                        <a:t>ms</a:t>
                      </a:r>
                      <a:r>
                        <a:rPr lang="en-US" sz="700" dirty="0" smtClean="0"/>
                        <a:t>)</a:t>
                      </a:r>
                      <a:endParaRPr lang="en-US" sz="7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Vacuum/air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LKOI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2</a:t>
                      </a:r>
                      <a:r>
                        <a:rPr lang="en-US" sz="500" baseline="0" dirty="0" smtClean="0"/>
                        <a:t> or 3</a:t>
                      </a:r>
                      <a:r>
                        <a:rPr lang="en-US" sz="500" dirty="0" smtClean="0"/>
                        <a:t>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100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TBD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53 to 63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100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TBD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FREIA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Same as wavelength resolution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2.5 x 4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behind each chopper pair for </a:t>
                      </a:r>
                      <a:r>
                        <a:rPr kumimoji="0" lang="en-US" sz="5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diagnostics</a:t>
                      </a:r>
                      <a:endPara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Same as chopper resolution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As small as non absorbing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MIRACLES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10 </a:t>
                      </a:r>
                      <a:r>
                        <a:rPr lang="en-US" sz="500" dirty="0" err="1" smtClean="0"/>
                        <a:t>μs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u="none" strike="noStrike" kern="1200" baseline="0" dirty="0" smtClean="0"/>
                        <a:t>5x5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Size of the final neutron</a:t>
                      </a:r>
                      <a:r>
                        <a:rPr lang="en-US" sz="500" baseline="0" dirty="0" smtClean="0"/>
                        <a:t> guide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Highest flux on sample 5x10</a:t>
                      </a:r>
                      <a:r>
                        <a:rPr lang="en-US" sz="500" baseline="30000" dirty="0" smtClean="0"/>
                        <a:t>6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2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 </a:t>
                      </a:r>
                      <a:r>
                        <a:rPr lang="en-US" sz="500" dirty="0" err="1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u="none" strike="noStrike" kern="1200" baseline="0" dirty="0" smtClean="0"/>
                        <a:t>up to 12x12 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Beam guide size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VESPA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500" u="none" strike="noStrike" kern="1200" baseline="0" dirty="0" smtClean="0"/>
                        <a:t>15-20 μs</a:t>
                      </a:r>
                      <a:endParaRPr lang="en-US" sz="500" u="none" strike="noStrike" kern="1200" baseline="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TBD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35 x 35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…..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TBD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r>
                        <a:rPr lang="en-US" sz="500" baseline="0" dirty="0" smtClean="0"/>
                        <a:t> </a:t>
                      </a:r>
                      <a:r>
                        <a:rPr lang="en-US" sz="500" dirty="0" smtClean="0"/>
                        <a:t> (preferable)</a:t>
                      </a:r>
                      <a:endParaRPr lang="en-US" sz="500" dirty="0"/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3</a:t>
                      </a:r>
                      <a:r>
                        <a:rPr lang="en-US" sz="500" baseline="0" dirty="0" smtClean="0"/>
                        <a:t> or4 </a:t>
                      </a:r>
                      <a:r>
                        <a:rPr lang="en-US" sz="500" dirty="0" smtClean="0"/>
                        <a:t>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500" u="none" strike="noStrike" kern="1200" baseline="0" dirty="0" smtClean="0"/>
                        <a:t>50-100 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TBD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35 x 35 to 50 x50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Vacuum</a:t>
                      </a:r>
                      <a:r>
                        <a:rPr lang="en-US" sz="500" baseline="0" dirty="0" smtClean="0"/>
                        <a:t> </a:t>
                      </a:r>
                      <a:r>
                        <a:rPr lang="en-US" sz="500" dirty="0" smtClean="0"/>
                        <a:t> (preferable)</a:t>
                      </a:r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HEIMDAL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1or 2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0.2 mm x 0.2 mm</a:t>
                      </a:r>
                    </a:p>
                  </a:txBody>
                  <a:tcPr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kern="1200" dirty="0" smtClean="0">
                          <a:effectLst/>
                        </a:rPr>
                        <a:t>4</a:t>
                      </a:r>
                      <a:r>
                        <a:rPr lang="en-US" sz="500" kern="1200" baseline="0" dirty="0" smtClean="0">
                          <a:effectLst/>
                        </a:rPr>
                        <a:t> </a:t>
                      </a:r>
                      <a:r>
                        <a:rPr lang="en-US" sz="500" kern="1200" dirty="0" smtClean="0">
                          <a:effectLst/>
                        </a:rPr>
                        <a:t>x 4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NM</a:t>
                      </a:r>
                      <a:endParaRPr lang="en-US" sz="500" baseline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</a:t>
                      </a:r>
                      <a:r>
                        <a:rPr lang="en-US" sz="500" baseline="30000" dirty="0" smtClean="0"/>
                        <a:t>7</a:t>
                      </a:r>
                      <a:r>
                        <a:rPr lang="en-US" sz="500" baseline="0" dirty="0" smtClean="0"/>
                        <a:t> to 2x10</a:t>
                      </a:r>
                      <a:r>
                        <a:rPr lang="en-US" sz="500" baseline="30000" dirty="0" smtClean="0"/>
                        <a:t>9 </a:t>
                      </a:r>
                      <a:r>
                        <a:rPr lang="en-US" sz="500" baseline="0" dirty="0" smtClean="0"/>
                        <a:t>n/s/full area</a:t>
                      </a:r>
                      <a:endParaRPr lang="en-US" sz="5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2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100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kern="1200" dirty="0" smtClean="0">
                          <a:effectLst/>
                        </a:rPr>
                        <a:t>Up to 10 x 10</a:t>
                      </a:r>
                      <a:r>
                        <a:rPr lang="en-US" sz="500" kern="1200" baseline="0" dirty="0" smtClean="0">
                          <a:effectLst/>
                        </a:rPr>
                        <a:t> cm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NM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3x10</a:t>
                      </a:r>
                      <a:r>
                        <a:rPr lang="en-US" sz="500" baseline="30000" dirty="0" smtClean="0"/>
                        <a:t>8</a:t>
                      </a:r>
                      <a:r>
                        <a:rPr lang="en-US" sz="500" baseline="0" dirty="0" smtClean="0"/>
                        <a:t> to 5x10</a:t>
                      </a:r>
                      <a:r>
                        <a:rPr lang="en-US" sz="500" baseline="30000" dirty="0" smtClean="0"/>
                        <a:t>9 </a:t>
                      </a:r>
                      <a:r>
                        <a:rPr lang="en-US" sz="500" baseline="0" dirty="0" smtClean="0"/>
                        <a:t>n/s/full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vacuum</a:t>
                      </a:r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CSPEC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 for normalization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&lt;2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 mm</a:t>
                      </a:r>
                      <a:endParaRPr lang="en-US" sz="500" dirty="0"/>
                    </a:p>
                  </a:txBody>
                  <a:tcPr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kern="1200" dirty="0" smtClean="0">
                          <a:effectLst/>
                        </a:rPr>
                        <a:t>2.2 x 4 cm 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22 x 4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6x10</a:t>
                      </a:r>
                      <a:r>
                        <a:rPr lang="en-US" sz="500" baseline="30000" dirty="0" smtClean="0"/>
                        <a:t> 7</a:t>
                      </a:r>
                      <a:r>
                        <a:rPr lang="en-US" sz="500" baseline="0" dirty="0" smtClean="0"/>
                        <a:t> to 6x 10</a:t>
                      </a:r>
                      <a:r>
                        <a:rPr lang="en-US" sz="500" baseline="30000" dirty="0" smtClean="0"/>
                        <a:t>9       </a:t>
                      </a:r>
                      <a:r>
                        <a:rPr lang="en-US" sz="500" baseline="0" dirty="0" smtClean="0"/>
                        <a:t>  n/s/</a:t>
                      </a:r>
                      <a:r>
                        <a:rPr lang="en-US" sz="500" baseline="0" dirty="0" err="1" smtClean="0"/>
                        <a:t>Å</a:t>
                      </a:r>
                      <a:r>
                        <a:rPr lang="en-US" sz="500" baseline="0" dirty="0" smtClean="0"/>
                        <a:t>/cm</a:t>
                      </a:r>
                      <a:r>
                        <a:rPr lang="en-US" sz="500" baseline="30000" dirty="0" smtClean="0"/>
                        <a:t>2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4 for diagnostics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10 and 200 </a:t>
                      </a:r>
                      <a:endParaRPr lang="en-US" sz="5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3mm</a:t>
                      </a:r>
                      <a:endParaRPr lang="en-US" sz="500" dirty="0"/>
                    </a:p>
                  </a:txBody>
                  <a:tcPr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Up to </a:t>
                      </a:r>
                      <a:r>
                        <a:rPr lang="en-US" sz="500" kern="1200" dirty="0" smtClean="0">
                          <a:effectLst/>
                        </a:rPr>
                        <a:t>11.1 x 12 cm 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70 x 55</a:t>
                      </a:r>
                      <a:r>
                        <a:rPr lang="en-US" sz="500" baseline="0" dirty="0" smtClean="0"/>
                        <a:t> to 111x 120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6x10</a:t>
                      </a:r>
                      <a:r>
                        <a:rPr lang="en-US" sz="500" baseline="30000" dirty="0" smtClean="0"/>
                        <a:t> 7</a:t>
                      </a:r>
                      <a:r>
                        <a:rPr lang="en-US" sz="500" baseline="0" dirty="0" smtClean="0"/>
                        <a:t> to 6x 10</a:t>
                      </a:r>
                      <a:r>
                        <a:rPr lang="en-US" sz="500" baseline="30000" dirty="0" smtClean="0"/>
                        <a:t>9       </a:t>
                      </a:r>
                      <a:r>
                        <a:rPr lang="en-US" sz="500" baseline="0" dirty="0" smtClean="0"/>
                        <a:t>  n/s/</a:t>
                      </a:r>
                      <a:r>
                        <a:rPr lang="en-US" sz="500" baseline="0" dirty="0" err="1" smtClean="0"/>
                        <a:t>Å</a:t>
                      </a:r>
                      <a:r>
                        <a:rPr lang="en-US" sz="500" baseline="0" dirty="0" smtClean="0"/>
                        <a:t>/cm</a:t>
                      </a:r>
                      <a:r>
                        <a:rPr lang="en-US" sz="500" baseline="30000" dirty="0" smtClean="0"/>
                        <a:t>2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NM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266832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T-REX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</a:t>
                      </a:r>
                      <a:r>
                        <a:rPr lang="en-US" sz="500" baseline="0" dirty="0" smtClean="0"/>
                        <a:t>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1x 1 mm</a:t>
                      </a:r>
                      <a:endParaRPr lang="en-US" sz="500" dirty="0"/>
                    </a:p>
                  </a:txBody>
                  <a:tcPr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kern="1200" dirty="0" smtClean="0">
                          <a:effectLst/>
                        </a:rPr>
                        <a:t>1.5 x 3</a:t>
                      </a:r>
                      <a:r>
                        <a:rPr lang="en-US" sz="500" kern="1200" baseline="0" dirty="0" smtClean="0">
                          <a:effectLst/>
                        </a:rPr>
                        <a:t> 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15 x 30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10</a:t>
                      </a:r>
                      <a:r>
                        <a:rPr lang="en-US" sz="500" baseline="30000" dirty="0" smtClean="0"/>
                        <a:t>10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0.1  </a:t>
                      </a:r>
                      <a:r>
                        <a:rPr lang="en-US" sz="500" dirty="0" err="1" smtClean="0"/>
                        <a:t>ms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for diagnostics</a:t>
                      </a:r>
                      <a:endPara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2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1x 1 mm</a:t>
                      </a:r>
                    </a:p>
                  </a:txBody>
                  <a:tcPr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kern="1200" dirty="0" smtClean="0">
                          <a:effectLst/>
                        </a:rPr>
                        <a:t>6 x 8.5 </a:t>
                      </a:r>
                      <a:r>
                        <a:rPr lang="en-US" sz="500" dirty="0" smtClean="0">
                          <a:effectLst/>
                        </a:rPr>
                        <a:t> 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60 x 85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</a:t>
                      </a:r>
                      <a:r>
                        <a:rPr lang="en-US" sz="500" baseline="30000" dirty="0" smtClean="0"/>
                        <a:t>10</a:t>
                      </a:r>
                      <a:r>
                        <a:rPr lang="en-US" sz="500" baseline="0" dirty="0" smtClean="0"/>
                        <a:t>to  10</a:t>
                      </a:r>
                      <a:r>
                        <a:rPr lang="en-US" sz="500" baseline="30000" dirty="0" smtClean="0"/>
                        <a:t>11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 </a:t>
                      </a:r>
                      <a:r>
                        <a:rPr lang="en-US" sz="500" dirty="0" err="1" smtClean="0"/>
                        <a:t>ms</a:t>
                      </a:r>
                      <a:r>
                        <a:rPr lang="en-US" sz="500" dirty="0" smtClean="0"/>
                        <a:t> to</a:t>
                      </a:r>
                      <a:r>
                        <a:rPr lang="en-US" sz="500" baseline="0" dirty="0" smtClean="0"/>
                        <a:t> 0.5 </a:t>
                      </a:r>
                      <a:r>
                        <a:rPr lang="en-US" sz="500" baseline="0" dirty="0" err="1" smtClean="0"/>
                        <a:t>ms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15240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BEER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 for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kern="1200" dirty="0" smtClean="0">
                          <a:effectLst/>
                        </a:rPr>
                        <a:t>50 x 100 mm²</a:t>
                      </a:r>
                      <a:r>
                        <a:rPr lang="en-US" sz="500" dirty="0" smtClean="0">
                          <a:effectLst/>
                        </a:rPr>
                        <a:t> </a:t>
                      </a:r>
                      <a:endParaRPr lang="en-US" sz="5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Max 40x 80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</a:t>
                      </a:r>
                      <a:r>
                        <a:rPr lang="en-US" sz="500" baseline="30000" dirty="0" smtClean="0"/>
                        <a:t>7</a:t>
                      </a:r>
                      <a:r>
                        <a:rPr lang="en-US" sz="500" baseline="0" dirty="0" smtClean="0"/>
                        <a:t> to 10</a:t>
                      </a:r>
                      <a:r>
                        <a:rPr lang="en-US" sz="500" baseline="30000" dirty="0" smtClean="0"/>
                        <a:t>9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for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u="none" strike="noStrike" kern="1200" baseline="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kern="1200" dirty="0" smtClean="0">
                          <a:effectLst/>
                        </a:rPr>
                        <a:t>25 x 85 mm²</a:t>
                      </a:r>
                      <a:r>
                        <a:rPr lang="en-US" sz="500" dirty="0" smtClean="0">
                          <a:effectLst/>
                        </a:rPr>
                        <a:t> </a:t>
                      </a:r>
                      <a:endParaRPr lang="en-US" sz="500" dirty="0" smtClean="0"/>
                    </a:p>
                    <a:p>
                      <a:pPr algn="l"/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20 x 80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BIFROST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</a:t>
                      </a:r>
                      <a:r>
                        <a:rPr lang="en-US" sz="500" baseline="0" dirty="0" smtClean="0"/>
                        <a:t> for normalization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100 us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Optional</a:t>
                      </a:r>
                      <a:r>
                        <a:rPr lang="en-US" sz="500" baseline="0" dirty="0" smtClean="0"/>
                        <a:t> </a:t>
                      </a:r>
                      <a:endParaRPr lang="en-US" sz="5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x 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40 x 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</a:t>
                      </a:r>
                      <a:r>
                        <a:rPr lang="en-US" sz="500" baseline="30000" dirty="0" smtClean="0"/>
                        <a:t>7</a:t>
                      </a:r>
                      <a:r>
                        <a:rPr lang="en-US" sz="500" baseline="0" dirty="0" smtClean="0"/>
                        <a:t> to 10</a:t>
                      </a:r>
                      <a:r>
                        <a:rPr lang="en-US" sz="500" baseline="30000" dirty="0" smtClean="0"/>
                        <a:t>10 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Btw 0.1 and 3 </a:t>
                      </a:r>
                      <a:r>
                        <a:rPr lang="en-US" sz="500" baseline="0" dirty="0" err="1" smtClean="0"/>
                        <a:t>ms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 for diagnostics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none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x6 and 12x12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30x50 and 100x100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</a:t>
                      </a:r>
                      <a:r>
                        <a:rPr lang="en-US" sz="500" baseline="30000" dirty="0" smtClean="0"/>
                        <a:t>7</a:t>
                      </a:r>
                      <a:r>
                        <a:rPr lang="en-US" sz="500" baseline="0" dirty="0" smtClean="0"/>
                        <a:t> to 10</a:t>
                      </a:r>
                      <a:r>
                        <a:rPr lang="en-US" sz="500" baseline="30000" dirty="0" smtClean="0"/>
                        <a:t>12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Btw 0.1 and 3 </a:t>
                      </a:r>
                      <a:r>
                        <a:rPr lang="en-US" sz="500" baseline="0" dirty="0" err="1" smtClean="0"/>
                        <a:t>ms</a:t>
                      </a:r>
                      <a:endParaRPr lang="en-US" sz="5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18288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NMX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for normalization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None 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…….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3 for diagnostics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&lt;1ms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1-2 mm</a:t>
                      </a:r>
                    </a:p>
                  </a:txBody>
                  <a:tcPr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x 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45 x 45 at</a:t>
                      </a:r>
                      <a:r>
                        <a:rPr lang="en-US" sz="500" baseline="0" dirty="0" smtClean="0"/>
                        <a:t> choppers </a:t>
                      </a:r>
                    </a:p>
                    <a:p>
                      <a:r>
                        <a:rPr lang="en-US" sz="500" baseline="0" dirty="0" smtClean="0"/>
                        <a:t>30 x30 at end of guide</a:t>
                      </a:r>
                      <a:endParaRPr lang="en-US" sz="5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……….</a:t>
                      </a:r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air</a:t>
                      </a:r>
                      <a:endParaRPr lang="en-US" sz="500" dirty="0"/>
                    </a:p>
                  </a:txBody>
                  <a:tcPr/>
                </a:tc>
              </a:tr>
              <a:tr h="15240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ESTIA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0-1 for normalization</a:t>
                      </a: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 </a:t>
                      </a:r>
                      <a:r>
                        <a:rPr lang="el-GR" sz="500" u="none" strike="noStrike" kern="1200" baseline="0" dirty="0" smtClean="0"/>
                        <a:t>μs</a:t>
                      </a:r>
                      <a:endParaRPr lang="en-US" sz="500" dirty="0" smtClean="0"/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Not evaluated</a:t>
                      </a: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&gt; 6 x 6</a:t>
                      </a:r>
                      <a:endParaRPr lang="en-US" sz="500" dirty="0"/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&gt; 60x60</a:t>
                      </a: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&lt;10</a:t>
                      </a:r>
                      <a:r>
                        <a:rPr lang="en-US" sz="500" baseline="30000" dirty="0" smtClean="0"/>
                        <a:t>10 </a:t>
                      </a:r>
                      <a:r>
                        <a:rPr lang="en-US" sz="500" baseline="0" dirty="0" smtClean="0"/>
                        <a:t> n/s</a:t>
                      </a: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Sufficient statistics needed 10</a:t>
                      </a:r>
                      <a:r>
                        <a:rPr lang="en-US" sz="500" baseline="30000" dirty="0" smtClean="0"/>
                        <a:t>4</a:t>
                      </a:r>
                      <a:r>
                        <a:rPr lang="en-US" sz="500" baseline="0" dirty="0" smtClean="0"/>
                        <a:t> </a:t>
                      </a:r>
                      <a:r>
                        <a:rPr lang="en-US" sz="500" baseline="0" dirty="0" err="1" smtClean="0"/>
                        <a:t>cts</a:t>
                      </a:r>
                      <a:r>
                        <a:rPr lang="en-US" sz="500" baseline="0" dirty="0" smtClean="0"/>
                        <a:t>/bin</a:t>
                      </a: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for diagnostics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 </a:t>
                      </a:r>
                      <a:r>
                        <a:rPr lang="en-US" sz="500" dirty="0" err="1" smtClean="0"/>
                        <a:t>ms</a:t>
                      </a:r>
                      <a:endParaRPr lang="en-US" sz="500" dirty="0" smtClean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&lt; 1mm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4 x4 and 2x4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20 x 15 and 20 x 30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</a:t>
                      </a:r>
                      <a:r>
                        <a:rPr lang="en-US" sz="500" baseline="30000" dirty="0" smtClean="0"/>
                        <a:t>10</a:t>
                      </a:r>
                      <a:r>
                        <a:rPr lang="en-US" sz="500" baseline="0" dirty="0" smtClean="0"/>
                        <a:t> to 10</a:t>
                      </a:r>
                      <a:r>
                        <a:rPr lang="en-US" sz="500" baseline="30000" dirty="0" smtClean="0"/>
                        <a:t>12</a:t>
                      </a:r>
                      <a:r>
                        <a:rPr lang="en-US" sz="500" baseline="0" dirty="0" smtClean="0"/>
                        <a:t> n/s</a:t>
                      </a:r>
                      <a:r>
                        <a:rPr lang="en-US" sz="500" baseline="30000" dirty="0" smtClean="0"/>
                        <a:t> </a:t>
                      </a:r>
                      <a:endParaRPr lang="en-US" sz="500" baseline="0" dirty="0" smtClean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No specific statistics needed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vacuum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rowSpan="2">
                  <a:txBody>
                    <a:bodyPr/>
                    <a:lstStyle/>
                    <a:p>
                      <a:r>
                        <a:rPr lang="en-US" sz="500" b="1" dirty="0" smtClean="0">
                          <a:solidFill>
                            <a:srgbClr val="0000FF"/>
                          </a:solidFill>
                        </a:rPr>
                        <a:t>ODIN</a:t>
                      </a:r>
                      <a:endParaRPr lang="en-US" sz="5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for normalization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100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Maybe 1 mm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Max 10 x10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4 x 4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10</a:t>
                      </a:r>
                      <a:r>
                        <a:rPr lang="en-US" sz="500" baseline="30000" dirty="0" smtClean="0"/>
                        <a:t>11</a:t>
                      </a:r>
                      <a:endParaRPr lang="en-US" sz="500" baseline="0" dirty="0" smtClean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60 to 120 </a:t>
                      </a:r>
                      <a:r>
                        <a:rPr lang="en-US" sz="500" baseline="0" dirty="0" err="1" smtClean="0"/>
                        <a:t>ms</a:t>
                      </a:r>
                      <a:endParaRPr lang="en-US" sz="500" baseline="0" dirty="0" smtClean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 sz="7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for diagnostics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100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Maybe 1 mm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717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00" dirty="0" smtClean="0"/>
                        <a:t>Max 10x 10</a:t>
                      </a:r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3 x 8 and 10x10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dirty="0" smtClean="0"/>
                        <a:t>6x10</a:t>
                      </a:r>
                      <a:r>
                        <a:rPr lang="en-US" sz="500" baseline="30000" dirty="0" smtClean="0"/>
                        <a:t>10</a:t>
                      </a:r>
                      <a:r>
                        <a:rPr lang="en-US" sz="500" baseline="0" dirty="0" smtClean="0"/>
                        <a:t> to  3 x10</a:t>
                      </a:r>
                      <a:r>
                        <a:rPr lang="en-US" sz="500" baseline="30000" dirty="0" smtClean="0"/>
                        <a:t>10</a:t>
                      </a:r>
                      <a:endParaRPr lang="en-US" sz="500" baseline="0" dirty="0" smtClean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aseline="0" dirty="0" smtClean="0"/>
                        <a:t>20 to 40 and 35 to 70</a:t>
                      </a: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139136" cy="1143000"/>
          </a:xfrm>
        </p:spPr>
        <p:txBody>
          <a:bodyPr/>
          <a:lstStyle/>
          <a:p>
            <a:r>
              <a:rPr lang="en-US" dirty="0" smtClean="0"/>
              <a:t>Beam monitor requirements </a:t>
            </a:r>
            <a:endParaRPr lang="en-US" dirty="0"/>
          </a:p>
        </p:txBody>
      </p:sp>
      <p:pic>
        <p:nvPicPr>
          <p:cNvPr id="7" name="Picture 6" descr="Screen Shot 2017-05-15 at 15.01.4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0818" r="43923" b="5368"/>
          <a:stretch/>
        </p:blipFill>
        <p:spPr>
          <a:xfrm>
            <a:off x="2195736" y="1161837"/>
            <a:ext cx="3986966" cy="524419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04770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628800"/>
            <a:ext cx="8640960" cy="45243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Time resolution </a:t>
            </a:r>
            <a:r>
              <a:rPr lang="en-US" dirty="0" smtClean="0"/>
              <a:t>: 1 </a:t>
            </a:r>
            <a:r>
              <a:rPr lang="en-US" dirty="0" err="1" smtClean="0"/>
              <a:t>μs</a:t>
            </a:r>
            <a:r>
              <a:rPr lang="en-US" dirty="0" smtClean="0"/>
              <a:t> to 1ms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Position resolution</a:t>
            </a:r>
            <a:r>
              <a:rPr lang="en-US" dirty="0" smtClean="0"/>
              <a:t>:  0.2mmx 0.2mm up to 3 mm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Flux on each monitor: </a:t>
            </a:r>
            <a:r>
              <a:rPr lang="en-US" dirty="0" smtClean="0"/>
              <a:t>10</a:t>
            </a:r>
            <a:r>
              <a:rPr lang="en-US" baseline="30000" dirty="0" smtClean="0"/>
              <a:t>7</a:t>
            </a:r>
            <a:r>
              <a:rPr lang="en-US" dirty="0" smtClean="0"/>
              <a:t> n/s/cm</a:t>
            </a:r>
            <a:r>
              <a:rPr lang="en-US" baseline="30000" dirty="0" smtClean="0"/>
              <a:t>2 </a:t>
            </a:r>
            <a:r>
              <a:rPr lang="en-US" dirty="0"/>
              <a:t> up to </a:t>
            </a:r>
            <a:r>
              <a:rPr lang="en-US" dirty="0" smtClean="0"/>
              <a:t>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n/s/</a:t>
            </a:r>
            <a:r>
              <a:rPr lang="en-US" dirty="0" smtClean="0"/>
              <a:t>cm</a:t>
            </a:r>
            <a:r>
              <a:rPr lang="en-US" baseline="30000" dirty="0" smtClean="0"/>
              <a:t>2 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Beam size:  </a:t>
            </a:r>
            <a:r>
              <a:rPr lang="en-US" dirty="0" smtClean="0"/>
              <a:t>2x 15 mm up to 111x120 mm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Active area: </a:t>
            </a:r>
            <a:r>
              <a:rPr lang="en-US" dirty="0"/>
              <a:t>15x 30 mm up to </a:t>
            </a:r>
            <a:r>
              <a:rPr lang="en-US" dirty="0" smtClean="0"/>
              <a:t>120x120 </a:t>
            </a:r>
            <a:r>
              <a:rPr lang="en-US" dirty="0"/>
              <a:t>mm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Instruments with no Position sensitive BM: </a:t>
            </a:r>
            <a:r>
              <a:rPr lang="en-US" dirty="0" smtClean="0"/>
              <a:t>LOKI-FREIA-VESPA-BEER-BIFROST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Majority of BM are in vacuum</a:t>
            </a:r>
            <a:r>
              <a:rPr lang="en-US" dirty="0" smtClean="0"/>
              <a:t>: LOKI-MIRACLES- VISPA- CSPEC-ESTIA-ODIN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u="sng" dirty="0" smtClean="0"/>
              <a:t>Main concern: </a:t>
            </a:r>
            <a:r>
              <a:rPr lang="en-US" dirty="0" smtClean="0"/>
              <a:t>attenuation, scattering, enough statistics per measurement</a:t>
            </a:r>
          </a:p>
          <a:p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requirements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740352" y="2132856"/>
            <a:ext cx="126188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33150" y="3140968"/>
            <a:ext cx="3142538" cy="923330"/>
          </a:xfrm>
          <a:prstGeom prst="rect">
            <a:avLst/>
          </a:prstGeom>
          <a:solidFill>
            <a:srgbClr val="00FD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based on what we received from the instrument team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6145565"/>
            <a:ext cx="882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Rasmus</a:t>
            </a:r>
            <a:r>
              <a:rPr lang="en-US" dirty="0" smtClean="0"/>
              <a:t>’ talk on BIFROST from last IKON </a:t>
            </a:r>
            <a:r>
              <a:rPr lang="en-US" dirty="0" smtClean="0">
                <a:sym typeface="Wingdings"/>
              </a:rPr>
              <a:t> this is the level of details to be considered we need this level of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7018" r="365" b="4636"/>
          <a:stretch/>
        </p:blipFill>
        <p:spPr>
          <a:xfrm>
            <a:off x="30498" y="1393723"/>
            <a:ext cx="8122024" cy="5508000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 rot="4556507">
            <a:off x="-396038" y="826716"/>
            <a:ext cx="5809506" cy="7800010"/>
          </a:xfrm>
          <a:prstGeom prst="pie">
            <a:avLst>
              <a:gd name="adj1" fmla="val 14039472"/>
              <a:gd name="adj2" fmla="val 15911675"/>
            </a:avLst>
          </a:prstGeom>
          <a:solidFill>
            <a:schemeClr val="accent6">
              <a:lumMod val="60000"/>
              <a:lumOff val="40000"/>
              <a:alpha val="30000"/>
            </a:schemeClr>
          </a:solidFill>
          <a:ln w="28575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493968" y="6400424"/>
            <a:ext cx="170857" cy="276977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b="1" smtClean="0">
                <a:solidFill>
                  <a:srgbClr val="FFFFFF"/>
                </a:solidFill>
                <a:latin typeface="Calibri"/>
              </a:rPr>
              <a:pPr/>
              <a:t>34</a:t>
            </a:fld>
            <a:endParaRPr lang="sv-SE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783098" y="3131231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54152" y="3374859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226949" y="1746325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971240" y="2493923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943222" y="1676241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220335" y="210818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485560" y="3032677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083062" y="2774223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609638" y="2331732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245730" y="3366271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345030" y="4903513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539497" y="4387300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57212" y="5390106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22819" y="4684011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966575" y="5457438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sp>
        <p:nvSpPr>
          <p:cNvPr id="23" name="Oval 22"/>
          <p:cNvSpPr/>
          <p:nvPr/>
        </p:nvSpPr>
        <p:spPr>
          <a:xfrm>
            <a:off x="1966576" y="3890322"/>
            <a:ext cx="1461154" cy="1167079"/>
          </a:xfrm>
          <a:prstGeom prst="ellipse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70504" y="4104000"/>
            <a:ext cx="868568" cy="733899"/>
          </a:xfrm>
          <a:prstGeom prst="ellipse">
            <a:avLst/>
          </a:prstGeom>
          <a:solidFill>
            <a:srgbClr val="A0717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7" name="Line Callout 2 26"/>
          <p:cNvSpPr/>
          <p:nvPr/>
        </p:nvSpPr>
        <p:spPr>
          <a:xfrm>
            <a:off x="7596335" y="4991788"/>
            <a:ext cx="1466731" cy="7588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0934"/>
              <a:gd name="adj6" fmla="val -28512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Bunker area</a:t>
            </a:r>
            <a:endParaRPr lang="en-US" dirty="0"/>
          </a:p>
        </p:txBody>
      </p:sp>
      <p:sp>
        <p:nvSpPr>
          <p:cNvPr id="28" name="Line Callout 2 27"/>
          <p:cNvSpPr/>
          <p:nvPr/>
        </p:nvSpPr>
        <p:spPr>
          <a:xfrm>
            <a:off x="7596335" y="4079026"/>
            <a:ext cx="1466731" cy="7588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9885"/>
              <a:gd name="adj6" fmla="val -1249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Instrument Guideline</a:t>
            </a:r>
            <a:endParaRPr lang="en-US" dirty="0"/>
          </a:p>
        </p:txBody>
      </p:sp>
      <p:sp>
        <p:nvSpPr>
          <p:cNvPr id="31" name="Line Callout 2 30"/>
          <p:cNvSpPr/>
          <p:nvPr/>
        </p:nvSpPr>
        <p:spPr>
          <a:xfrm>
            <a:off x="7463526" y="1604581"/>
            <a:ext cx="1466731" cy="758873"/>
          </a:xfrm>
          <a:prstGeom prst="borderCallout2">
            <a:avLst>
              <a:gd name="adj1" fmla="val 27810"/>
              <a:gd name="adj2" fmla="val 1804"/>
              <a:gd name="adj3" fmla="val 33496"/>
              <a:gd name="adj4" fmla="val -18190"/>
              <a:gd name="adj5" fmla="val 109388"/>
              <a:gd name="adj6" fmla="val -968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Close to the  sample</a:t>
            </a:r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139136" cy="1143000"/>
          </a:xfrm>
        </p:spPr>
        <p:txBody>
          <a:bodyPr/>
          <a:lstStyle/>
          <a:p>
            <a:r>
              <a:rPr lang="en-US" dirty="0" smtClean="0"/>
              <a:t>Beam monitors per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 Single Corner Rectangle 46"/>
          <p:cNvSpPr/>
          <p:nvPr/>
        </p:nvSpPr>
        <p:spPr>
          <a:xfrm>
            <a:off x="2800" y="4767772"/>
            <a:ext cx="321050" cy="1267899"/>
          </a:xfrm>
          <a:prstGeom prst="round1Rect">
            <a:avLst/>
          </a:prstGeom>
          <a:solidFill>
            <a:srgbClr val="00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300191" y="1500741"/>
            <a:ext cx="1408345" cy="2250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79712" y="1484784"/>
            <a:ext cx="4104456" cy="22500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0808" y="1484784"/>
            <a:ext cx="1425932" cy="22500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ingle Corner Rectangle 3"/>
          <p:cNvSpPr/>
          <p:nvPr/>
        </p:nvSpPr>
        <p:spPr>
          <a:xfrm>
            <a:off x="0" y="1475656"/>
            <a:ext cx="321050" cy="2259142"/>
          </a:xfrm>
          <a:prstGeom prst="round1Rect">
            <a:avLst/>
          </a:prstGeom>
          <a:solidFill>
            <a:srgbClr val="00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23850" y="5731490"/>
            <a:ext cx="8759737" cy="649838"/>
            <a:chOff x="349946" y="5908599"/>
            <a:chExt cx="8759737" cy="649838"/>
          </a:xfrm>
        </p:grpSpPr>
        <p:grpSp>
          <p:nvGrpSpPr>
            <p:cNvPr id="148" name="Group 147"/>
            <p:cNvGrpSpPr/>
            <p:nvPr/>
          </p:nvGrpSpPr>
          <p:grpSpPr>
            <a:xfrm>
              <a:off x="349946" y="5965896"/>
              <a:ext cx="8676991" cy="592541"/>
              <a:chOff x="35212" y="5661248"/>
              <a:chExt cx="8421426" cy="1036946"/>
            </a:xfrm>
          </p:grpSpPr>
          <p:cxnSp>
            <p:nvCxnSpPr>
              <p:cNvPr id="150" name="Straight Arrow Connector 149"/>
              <p:cNvCxnSpPr/>
              <p:nvPr/>
            </p:nvCxnSpPr>
            <p:spPr>
              <a:xfrm flipV="1">
                <a:off x="35212" y="6079524"/>
                <a:ext cx="8421426" cy="137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1" name="TextBox 150"/>
              <p:cNvSpPr txBox="1"/>
              <p:nvPr/>
            </p:nvSpPr>
            <p:spPr>
              <a:xfrm>
                <a:off x="37617" y="6213446"/>
                <a:ext cx="2183086" cy="484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Neutron Flux at various locations</a:t>
                </a:r>
                <a:endParaRPr lang="en-US" sz="1200" dirty="0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456940" y="6006346"/>
                <a:ext cx="0" cy="2160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3459369" y="5988703"/>
                <a:ext cx="0" cy="2160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6534403" y="5969269"/>
                <a:ext cx="0" cy="2160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8443442" y="5977697"/>
                <a:ext cx="0" cy="2160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107504" y="5661248"/>
                <a:ext cx="117130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10</a:t>
                </a:r>
                <a:r>
                  <a:rPr lang="en-US" sz="1050" baseline="30000" dirty="0" smtClean="0"/>
                  <a:t>10 </a:t>
                </a:r>
                <a:r>
                  <a:rPr lang="en-US" sz="1050" dirty="0" smtClean="0"/>
                  <a:t>- 10</a:t>
                </a:r>
                <a:r>
                  <a:rPr lang="en-US" sz="1050" baseline="30000" dirty="0" smtClean="0"/>
                  <a:t>12 </a:t>
                </a:r>
                <a:r>
                  <a:rPr lang="en-US" sz="1050" dirty="0" smtClean="0"/>
                  <a:t>n/cm</a:t>
                </a:r>
                <a:r>
                  <a:rPr lang="en-US" sz="1050" baseline="30000" dirty="0" smtClean="0"/>
                  <a:t>2</a:t>
                </a:r>
                <a:r>
                  <a:rPr lang="en-US" sz="1050" dirty="0" smtClean="0"/>
                  <a:t>.s</a:t>
                </a:r>
                <a:endParaRPr lang="en-US" sz="1050" dirty="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8004170" y="5908599"/>
              <a:ext cx="110551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10</a:t>
              </a:r>
              <a:r>
                <a:rPr lang="en-US" sz="1050" baseline="30000" dirty="0"/>
                <a:t>7</a:t>
              </a:r>
              <a:r>
                <a:rPr lang="en-US" sz="1050" dirty="0" smtClean="0"/>
                <a:t>- 10</a:t>
              </a:r>
              <a:r>
                <a:rPr lang="en-US" sz="1050" baseline="30000" dirty="0" smtClean="0"/>
                <a:t>10 </a:t>
              </a:r>
              <a:r>
                <a:rPr lang="en-US" sz="1050" dirty="0" smtClean="0"/>
                <a:t>n/cm</a:t>
              </a:r>
              <a:r>
                <a:rPr lang="en-US" sz="1050" baseline="30000" dirty="0" smtClean="0"/>
                <a:t>2</a:t>
              </a:r>
              <a:r>
                <a:rPr lang="en-US" sz="1050" dirty="0" smtClean="0"/>
                <a:t>.s</a:t>
              </a:r>
              <a:endParaRPr lang="en-US" sz="1050" dirty="0"/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139136" cy="1143000"/>
          </a:xfrm>
        </p:spPr>
        <p:txBody>
          <a:bodyPr/>
          <a:lstStyle/>
          <a:p>
            <a:r>
              <a:rPr lang="en-US" dirty="0" smtClean="0"/>
              <a:t>Beam monitors per zone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3528" y="4365130"/>
            <a:ext cx="8712969" cy="215998"/>
            <a:chOff x="267100" y="5280388"/>
            <a:chExt cx="8502160" cy="215998"/>
          </a:xfrm>
        </p:grpSpPr>
        <p:grpSp>
          <p:nvGrpSpPr>
            <p:cNvPr id="132" name="Group 131"/>
            <p:cNvGrpSpPr/>
            <p:nvPr/>
          </p:nvGrpSpPr>
          <p:grpSpPr>
            <a:xfrm>
              <a:off x="267100" y="5377486"/>
              <a:ext cx="8409356" cy="85542"/>
              <a:chOff x="123750" y="4516648"/>
              <a:chExt cx="8768730" cy="94429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 flipV="1">
                <a:off x="123750" y="4539437"/>
                <a:ext cx="6947986" cy="7164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7071736" y="4516648"/>
                <a:ext cx="1763998" cy="22794"/>
              </a:xfrm>
              <a:prstGeom prst="line">
                <a:avLst/>
              </a:prstGeom>
              <a:ln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6444208" y="4531533"/>
                <a:ext cx="2448272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22" name="Rounded Rectangle 121"/>
            <p:cNvSpPr/>
            <p:nvPr/>
          </p:nvSpPr>
          <p:spPr>
            <a:xfrm>
              <a:off x="8136868" y="5280388"/>
              <a:ext cx="632392" cy="215998"/>
            </a:xfrm>
            <a:prstGeom prst="roundRect">
              <a:avLst/>
            </a:prstGeom>
            <a:gradFill flip="none" rotWithShape="1">
              <a:gsLst>
                <a:gs pos="98000">
                  <a:schemeClr val="tx1">
                    <a:lumMod val="95000"/>
                    <a:lumOff val="5000"/>
                  </a:schemeClr>
                </a:gs>
                <a:gs pos="0">
                  <a:srgbClr val="FFFFFF"/>
                </a:gs>
              </a:gsLst>
              <a:lin ang="0" scaled="1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Beam</a:t>
              </a:r>
              <a:r>
                <a:rPr lang="en-US" sz="800" dirty="0" smtClean="0">
                  <a:solidFill>
                    <a:srgbClr val="3366FF"/>
                  </a:solidFill>
                </a:rPr>
                <a:t> </a:t>
              </a:r>
              <a:r>
                <a:rPr lang="en-US" sz="800" dirty="0" smtClean="0">
                  <a:solidFill>
                    <a:schemeClr val="bg1"/>
                  </a:solidFill>
                </a:rPr>
                <a:t>stop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ounded Rectangle 123"/>
          <p:cNvSpPr/>
          <p:nvPr/>
        </p:nvSpPr>
        <p:spPr>
          <a:xfrm>
            <a:off x="323850" y="4149079"/>
            <a:ext cx="1482889" cy="6480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100" dirty="0" smtClean="0">
                <a:effectLst/>
                <a:latin typeface="Tahoma"/>
                <a:ea typeface="ＭＳ 明朝"/>
                <a:cs typeface="Times New Roman"/>
              </a:rPr>
              <a:t>Bunker area</a:t>
            </a:r>
            <a:endParaRPr lang="en-US" sz="1100" dirty="0">
              <a:effectLst/>
              <a:latin typeface="Tahoma"/>
              <a:ea typeface="ＭＳ 明朝"/>
              <a:cs typeface="Times New Roman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1979712" y="4149080"/>
            <a:ext cx="4104456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100" dirty="0" smtClean="0">
                <a:effectLst/>
                <a:latin typeface="Tahoma"/>
                <a:ea typeface="ＭＳ 明朝"/>
                <a:cs typeface="Times New Roman"/>
              </a:rPr>
              <a:t>Guideline</a:t>
            </a:r>
            <a:endParaRPr lang="en-US" sz="1100" dirty="0">
              <a:effectLst/>
              <a:latin typeface="Tahoma"/>
              <a:ea typeface="ＭＳ 明朝"/>
              <a:cs typeface="Times New Roman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6268377" y="4140077"/>
            <a:ext cx="1440160" cy="6570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Tahoma"/>
                <a:ea typeface="ＭＳ 明朝"/>
                <a:cs typeface="Times New Roman"/>
              </a:rPr>
              <a:t>Sample area</a:t>
            </a:r>
            <a:endParaRPr lang="en-US" sz="1100" dirty="0">
              <a:solidFill>
                <a:srgbClr val="000000"/>
              </a:solidFill>
              <a:effectLst/>
              <a:latin typeface="Tahoma"/>
              <a:ea typeface="ＭＳ 明朝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882" y="482633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“Flux” BM</a:t>
            </a:r>
            <a:endParaRPr lang="en-US" sz="1200" dirty="0"/>
          </a:p>
        </p:txBody>
      </p:sp>
      <p:sp>
        <p:nvSpPr>
          <p:cNvPr id="161" name="TextBox 160"/>
          <p:cNvSpPr txBox="1"/>
          <p:nvPr/>
        </p:nvSpPr>
        <p:spPr>
          <a:xfrm>
            <a:off x="1979712" y="4860155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“Flux” BM</a:t>
            </a:r>
            <a:endParaRPr lang="en-US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6300192" y="483954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“Position sensitive” BM</a:t>
            </a:r>
            <a:endParaRPr lang="en-US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8133332" y="4608020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“Position sensitive”  Transmission BM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966986" y="3861048"/>
            <a:ext cx="360040" cy="936104"/>
          </a:xfrm>
          <a:prstGeom prst="rect">
            <a:avLst/>
          </a:prstGeom>
          <a:gradFill flip="none" rotWithShape="1">
            <a:gsLst>
              <a:gs pos="27000">
                <a:srgbClr val="A07178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isometricRight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5973484">
            <a:off x="7767305" y="4216248"/>
            <a:ext cx="728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n-camera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7946024" y="46425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787362" y="2016617"/>
            <a:ext cx="207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0A011"/>
                </a:solidFill>
                <a:sym typeface="Wingdings"/>
              </a:rPr>
              <a:t> attenuation</a:t>
            </a:r>
          </a:p>
          <a:p>
            <a:r>
              <a:rPr lang="en-US" sz="1400" dirty="0">
                <a:solidFill>
                  <a:srgbClr val="80A011"/>
                </a:solidFill>
                <a:sym typeface="Wingdings"/>
              </a:rPr>
              <a:t>s</a:t>
            </a:r>
            <a:r>
              <a:rPr lang="en-US" sz="1400" dirty="0" smtClean="0">
                <a:solidFill>
                  <a:srgbClr val="80A011"/>
                </a:solidFill>
                <a:sym typeface="Wingdings"/>
              </a:rPr>
              <a:t>cattering </a:t>
            </a:r>
            <a:endParaRPr lang="en-US" sz="1400" dirty="0">
              <a:solidFill>
                <a:srgbClr val="80A011"/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0814" y="2266066"/>
            <a:ext cx="1545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/>
              </a:rPr>
              <a:t>radiation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hardness</a:t>
            </a:r>
            <a:endParaRPr lang="en-US" sz="1400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Saturation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769514" y="2111004"/>
            <a:ext cx="188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ym typeface="Wingdings"/>
              </a:rPr>
              <a:t>mechanical </a:t>
            </a:r>
            <a:r>
              <a:rPr lang="en-US" sz="1400" b="1" dirty="0" smtClean="0">
                <a:sym typeface="Wingdings"/>
              </a:rPr>
              <a:t>integration</a:t>
            </a:r>
          </a:p>
          <a:p>
            <a:r>
              <a:rPr lang="en-US" sz="1400" b="1" dirty="0" smtClean="0">
                <a:sym typeface="Wingdings"/>
              </a:rPr>
              <a:t>attenuation 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-857699" y="2343010"/>
            <a:ext cx="2104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Challenges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452781" y="1484784"/>
            <a:ext cx="612187" cy="22500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7641192" y="2044241"/>
            <a:ext cx="207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0A011"/>
                </a:solidFill>
                <a:sym typeface="Wingdings"/>
              </a:rPr>
              <a:t> </a:t>
            </a:r>
          </a:p>
          <a:p>
            <a:r>
              <a:rPr lang="en-US" sz="1400" dirty="0">
                <a:solidFill>
                  <a:srgbClr val="80A011"/>
                </a:solidFill>
                <a:sym typeface="Wingdings"/>
              </a:rPr>
              <a:t>s</a:t>
            </a:r>
            <a:r>
              <a:rPr lang="en-US" sz="1400" dirty="0" smtClean="0">
                <a:solidFill>
                  <a:srgbClr val="80A011"/>
                </a:solidFill>
                <a:sym typeface="Wingdings"/>
              </a:rPr>
              <a:t>cattering </a:t>
            </a:r>
            <a:endParaRPr lang="en-US" sz="1400" dirty="0">
              <a:solidFill>
                <a:srgbClr val="80A011"/>
              </a:solidFill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51" y="5390276"/>
            <a:ext cx="902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F(t)                                                       F(t)                                                 F(</a:t>
            </a:r>
            <a:r>
              <a:rPr lang="en-US" b="1" dirty="0" err="1" smtClean="0">
                <a:solidFill>
                  <a:srgbClr val="FF0000"/>
                </a:solidFill>
              </a:rPr>
              <a:t>x,y,t</a:t>
            </a:r>
            <a:r>
              <a:rPr lang="en-US" b="1" dirty="0" smtClean="0">
                <a:solidFill>
                  <a:srgbClr val="FF0000"/>
                </a:solidFill>
              </a:rPr>
              <a:t>)        F(t) or F(</a:t>
            </a:r>
            <a:r>
              <a:rPr lang="en-US" b="1" dirty="0" err="1" smtClean="0">
                <a:solidFill>
                  <a:srgbClr val="FF0000"/>
                </a:solidFill>
              </a:rPr>
              <a:t>x,y,t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6595" y="4750051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F(</a:t>
            </a:r>
            <a:r>
              <a:rPr lang="en-US" sz="1400" b="1" dirty="0" err="1" smtClean="0">
                <a:solidFill>
                  <a:srgbClr val="FF0000"/>
                </a:solidFill>
              </a:rPr>
              <a:t>x,y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24725" y="5089132"/>
            <a:ext cx="1370932" cy="354925"/>
          </a:xfrm>
          <a:prstGeom prst="round2Same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Flux (</a:t>
            </a:r>
            <a:r>
              <a:rPr lang="en-US" sz="1600" b="1" dirty="0" err="1" smtClean="0">
                <a:solidFill>
                  <a:srgbClr val="FF0000"/>
                </a:solidFill>
              </a:rPr>
              <a:t>x,y,t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9621" y="6488668"/>
            <a:ext cx="46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different challenges </a:t>
            </a:r>
            <a:r>
              <a:rPr lang="en-US" smtClean="0"/>
              <a:t>and requirements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827290"/>
              </p:ext>
            </p:extLst>
          </p:nvPr>
        </p:nvGraphicFramePr>
        <p:xfrm>
          <a:off x="71438" y="1484784"/>
          <a:ext cx="6876821" cy="5191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332205"/>
                <a:gridCol w="936104"/>
                <a:gridCol w="1152128"/>
                <a:gridCol w="936104"/>
                <a:gridCol w="936104"/>
                <a:gridCol w="15841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 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Bunker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Guideline 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Sample 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A07178"/>
                          </a:solidFill>
                        </a:rPr>
                        <a:t>Camera </a:t>
                      </a:r>
                      <a:endParaRPr lang="en-US" dirty="0">
                        <a:solidFill>
                          <a:srgbClr val="A07178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Transmission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LOKI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C-SPEC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T-REX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NMX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BEER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HEIMDAL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1-2</a:t>
                      </a:r>
                      <a:endParaRPr lang="en-US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ODIN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ESTIA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FERIA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BIFROST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MIRACLES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VESPA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SKADI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monitors per zone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2924944"/>
            <a:ext cx="1872207" cy="17543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 based on </a:t>
            </a:r>
          </a:p>
          <a:p>
            <a:pPr algn="ctr"/>
            <a:r>
              <a:rPr lang="en-US" dirty="0" smtClean="0"/>
              <a:t>BM requirement document</a:t>
            </a:r>
          </a:p>
          <a:p>
            <a:pPr algn="ctr"/>
            <a:r>
              <a:rPr lang="en-US" dirty="0" smtClean="0"/>
              <a:t>and TG2 documents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99011" y="5317368"/>
            <a:ext cx="1778436" cy="369332"/>
          </a:xfrm>
          <a:prstGeom prst="rect">
            <a:avLst/>
          </a:prstGeom>
          <a:solidFill>
            <a:srgbClr val="00FD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Partially updated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in the Bunker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3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25382"/>
              </p:ext>
            </p:extLst>
          </p:nvPr>
        </p:nvGraphicFramePr>
        <p:xfrm>
          <a:off x="108680" y="1491799"/>
          <a:ext cx="8927817" cy="521515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729532"/>
                <a:gridCol w="1215295"/>
                <a:gridCol w="1374477"/>
                <a:gridCol w="1656184"/>
                <a:gridCol w="1512168"/>
                <a:gridCol w="1440161"/>
              </a:tblGrid>
              <a:tr h="69710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 </a:t>
                      </a:r>
                      <a:endParaRPr lang="en-US" sz="14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Bunker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Time resolution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(us)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Position resolution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(mm x mm)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Beam size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(cm x cm)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Local Instantaneous Neutron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flux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(n/cm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.s)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LOKI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4457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1-2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0?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NMX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x 4.5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1x10</a:t>
                      </a:r>
                      <a:r>
                        <a:rPr lang="en-US" sz="1600" baseline="30000" dirty="0" smtClean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BEER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HEIMDAL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ODIN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x 8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 x10</a:t>
                      </a:r>
                      <a:r>
                        <a:rPr lang="en-US" sz="1600" baseline="30000" dirty="0" smtClean="0"/>
                        <a:t>12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2?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FERIA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BIFROST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MIRACLES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VESPA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 x 4.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~13 x10</a:t>
                      </a:r>
                      <a:r>
                        <a:rPr lang="en-US" sz="1600" baseline="30000" dirty="0" smtClean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SKADI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 rot="19287005">
            <a:off x="2077187" y="3692531"/>
            <a:ext cx="3746239" cy="5620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Waiting for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467544" y="30135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in the Bunker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58064"/>
            <a:ext cx="5040560" cy="5355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Challenges for this region: </a:t>
            </a:r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chemeClr val="tx1"/>
                </a:solidFill>
              </a:rPr>
              <a:t>radiation hardness, durability, maintainability,      background (fast and gamma), Neutron flux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/>
              <a:t>P</a:t>
            </a:r>
            <a:r>
              <a:rPr lang="en-US" b="1" dirty="0" smtClean="0"/>
              <a:t>urpose: </a:t>
            </a:r>
          </a:p>
          <a:p>
            <a:r>
              <a:rPr lang="en-US" dirty="0" smtClean="0"/>
              <a:t>     facility monitoring, flux monitoring in time, commissioning, data mining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/>
              <a:t>P</a:t>
            </a:r>
            <a:r>
              <a:rPr lang="en-US" b="1" dirty="0" smtClean="0"/>
              <a:t>reliminary recommendation</a:t>
            </a:r>
            <a:r>
              <a:rPr lang="en-US" dirty="0" smtClean="0"/>
              <a:t>: </a:t>
            </a:r>
          </a:p>
          <a:p>
            <a:r>
              <a:rPr lang="en-US" dirty="0" smtClean="0"/>
              <a:t>     ionization chamber , GEM or fission chamber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Things to be solved/proven: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Radiation hardness, Flux and dynamic range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Disadvantages: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Accessibility,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19504" y="4653136"/>
            <a:ext cx="374498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Bunker area: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 is the area with highest radiation: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fast neutron flux are the same </a:t>
            </a:r>
            <a:r>
              <a:rPr lang="en-US" sz="1200" dirty="0" smtClean="0"/>
              <a:t>intensity 10</a:t>
            </a:r>
            <a:r>
              <a:rPr lang="en-US" sz="1400" baseline="30000" dirty="0" smtClean="0"/>
              <a:t>11</a:t>
            </a:r>
            <a:r>
              <a:rPr lang="en-US" sz="1400" dirty="0" smtClean="0"/>
              <a:t> -10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n/s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Once you lose line of sight, the fast neutron fluxes are down to 10^3 or 10^4 / s</a:t>
            </a:r>
            <a:r>
              <a:rPr lang="en-US" sz="12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80 </a:t>
            </a:r>
            <a:r>
              <a:rPr lang="en-US" sz="1200" dirty="0" err="1" smtClean="0"/>
              <a:t>MGray</a:t>
            </a:r>
            <a:r>
              <a:rPr lang="en-US" sz="1200" dirty="0" smtClean="0"/>
              <a:t> </a:t>
            </a:r>
            <a:r>
              <a:rPr lang="en-US" sz="1200" dirty="0"/>
              <a:t>per </a:t>
            </a:r>
            <a:r>
              <a:rPr lang="en-US" sz="1200" dirty="0" smtClean="0"/>
              <a:t>year for Gamma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ym typeface="Wingdings"/>
              </a:rPr>
              <a:t>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18</a:t>
            </a:r>
            <a:r>
              <a:rPr lang="en-US" sz="1200" dirty="0" smtClean="0"/>
              <a:t> </a:t>
            </a:r>
            <a:r>
              <a:rPr lang="en-US" sz="1200" dirty="0"/>
              <a:t>n/year.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504" y="1660480"/>
            <a:ext cx="3714491" cy="24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3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572030"/>
              </p:ext>
            </p:extLst>
          </p:nvPr>
        </p:nvGraphicFramePr>
        <p:xfrm>
          <a:off x="107950" y="1427432"/>
          <a:ext cx="8856538" cy="5006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461864"/>
                <a:gridCol w="1502363"/>
                <a:gridCol w="1635250"/>
                <a:gridCol w="1486941"/>
                <a:gridCol w="1008112"/>
                <a:gridCol w="1762008"/>
              </a:tblGrid>
              <a:tr h="33936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 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Guideline 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Time resolution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(us)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Position resolution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(mm x mm)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Beam size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(cm x cm)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Local Instantaneous Neutron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flux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(n/cm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.s)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LOKI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2?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NMX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&lt;1ms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1-2 mm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4.5 x 4.5</a:t>
                      </a:r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5x10</a:t>
                      </a:r>
                      <a:r>
                        <a:rPr lang="en-US" sz="1600" baseline="30000" dirty="0" smtClean="0"/>
                        <a:t>11</a:t>
                      </a:r>
                      <a:r>
                        <a:rPr lang="en-US" sz="1600" baseline="0" dirty="0" smtClean="0"/>
                        <a:t> -1x10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BEER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HEIMDAL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ODIN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x 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 x10</a:t>
                      </a:r>
                      <a:r>
                        <a:rPr lang="en-US" sz="1600" baseline="30000" dirty="0" smtClean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1?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FERIA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BIFROST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MIRACLES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VESPA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Yes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5.5 x 5.5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~8 x10</a:t>
                      </a:r>
                      <a:r>
                        <a:rPr lang="en-US" sz="1600" baseline="30000" dirty="0" smtClean="0"/>
                        <a:t>10</a:t>
                      </a:r>
                      <a:endParaRPr lang="en-US" sz="1600" dirty="0" smtClean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SKADI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  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1 x 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3x3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x10</a:t>
                      </a:r>
                      <a:r>
                        <a:rPr lang="en-US" sz="1600" baseline="300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 in </a:t>
            </a:r>
            <a:r>
              <a:rPr lang="en-US" smtClean="0"/>
              <a:t>the guideline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19287005">
            <a:off x="2077187" y="3692531"/>
            <a:ext cx="3746239" cy="5620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Waiting for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pSp>
        <p:nvGrpSpPr>
          <p:cNvPr id="22" name="Group 21"/>
          <p:cNvGrpSpPr/>
          <p:nvPr/>
        </p:nvGrpSpPr>
        <p:grpSpPr>
          <a:xfrm>
            <a:off x="395536" y="1556792"/>
            <a:ext cx="8352928" cy="605018"/>
            <a:chOff x="179512" y="5704302"/>
            <a:chExt cx="8352928" cy="605018"/>
          </a:xfrm>
        </p:grpSpPr>
        <p:sp>
          <p:nvSpPr>
            <p:cNvPr id="23" name="Oval 22"/>
            <p:cNvSpPr/>
            <p:nvPr/>
          </p:nvSpPr>
          <p:spPr>
            <a:xfrm>
              <a:off x="7524328" y="5949280"/>
              <a:ext cx="72008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79512" y="5704302"/>
              <a:ext cx="8352928" cy="605018"/>
              <a:chOff x="179512" y="5704302"/>
              <a:chExt cx="8352928" cy="60501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331640" y="5949280"/>
                <a:ext cx="1080120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078927" y="5949280"/>
                <a:ext cx="1728118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486376" y="5949280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88288" y="5949280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59940" y="5949280"/>
                <a:ext cx="126010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92217" y="5949280"/>
                <a:ext cx="126010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115616" y="5877272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449068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737100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045952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39212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156176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703132" y="5704302"/>
                <a:ext cx="8293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660066"/>
                    </a:solidFill>
                  </a:rPr>
                  <a:t>Sample</a:t>
                </a:r>
                <a:endParaRPr lang="en-US" sz="1400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79512" y="5877272"/>
                <a:ext cx="8804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660066"/>
                    </a:solidFill>
                  </a:rPr>
                  <a:t>source</a:t>
                </a:r>
                <a:endParaRPr lang="en-US" sz="2000" dirty="0">
                  <a:solidFill>
                    <a:srgbClr val="660066"/>
                  </a:solidFill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86684" y="2441708"/>
            <a:ext cx="1307795" cy="510996"/>
            <a:chOff x="86684" y="2441708"/>
            <a:chExt cx="1307795" cy="510996"/>
          </a:xfrm>
        </p:grpSpPr>
        <p:sp>
          <p:nvSpPr>
            <p:cNvPr id="40" name="Rectangle 39"/>
            <p:cNvSpPr/>
            <p:nvPr/>
          </p:nvSpPr>
          <p:spPr>
            <a:xfrm>
              <a:off x="107504" y="2564904"/>
              <a:ext cx="216113" cy="72008"/>
            </a:xfrm>
            <a:prstGeom prst="rect">
              <a:avLst/>
            </a:prstGeom>
            <a:solidFill>
              <a:srgbClr val="988E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3528" y="2441708"/>
              <a:ext cx="10709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</a:t>
              </a:r>
              <a:r>
                <a:rPr lang="en-US" sz="1200" dirty="0" smtClean="0"/>
                <a:t>eutron guide </a:t>
              </a:r>
              <a:endParaRPr lang="en-US" sz="12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5400000">
              <a:off x="212714" y="2713027"/>
              <a:ext cx="0" cy="252059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09368" y="2675705"/>
              <a:ext cx="703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chopper </a:t>
              </a:r>
              <a:endParaRPr lang="en-US" sz="1200" dirty="0"/>
            </a:p>
          </p:txBody>
        </p:sp>
      </p:grp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in </a:t>
            </a:r>
            <a:r>
              <a:rPr lang="en-US" smtClean="0"/>
              <a:t>the guideline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250" y="1465013"/>
            <a:ext cx="5222322" cy="5355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challenges for this region: </a:t>
            </a:r>
          </a:p>
          <a:p>
            <a:r>
              <a:rPr lang="en-US" dirty="0" smtClean="0"/>
              <a:t>attenuation, number of gaps, mechanical integration, cost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purpose: </a:t>
            </a:r>
          </a:p>
          <a:p>
            <a:r>
              <a:rPr lang="en-US" dirty="0" smtClean="0"/>
              <a:t>facility monitoring, flux monitoring , chopper diagnostics and commissioning</a:t>
            </a:r>
          </a:p>
          <a:p>
            <a:pPr marL="285750" indent="-285750">
              <a:buFont typeface="Wingdings" charset="2"/>
              <a:buChar char="v"/>
            </a:pPr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our preliminary recommendation:</a:t>
            </a:r>
          </a:p>
          <a:p>
            <a:r>
              <a:rPr lang="en-US" dirty="0" smtClean="0"/>
              <a:t> Passive monitors (</a:t>
            </a:r>
            <a:r>
              <a:rPr lang="en-US" dirty="0" err="1" smtClean="0"/>
              <a:t>Vd</a:t>
            </a:r>
            <a:r>
              <a:rPr lang="en-US" dirty="0" smtClean="0"/>
              <a:t>, gamma detector close to a chopper, </a:t>
            </a:r>
            <a:r>
              <a:rPr lang="en-US" dirty="0" err="1" smtClean="0"/>
              <a:t>fibre</a:t>
            </a:r>
            <a:r>
              <a:rPr lang="en-US" dirty="0" smtClean="0"/>
              <a:t> monitors as the one at LET, </a:t>
            </a:r>
          </a:p>
          <a:p>
            <a:r>
              <a:rPr lang="en-US" dirty="0" smtClean="0"/>
              <a:t>Si detectors coated and </a:t>
            </a:r>
            <a:r>
              <a:rPr lang="en-US" dirty="0" err="1" smtClean="0"/>
              <a:t>LiF</a:t>
            </a:r>
            <a:r>
              <a:rPr lang="en-US" dirty="0" smtClean="0"/>
              <a:t> foil in the beam)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Things to be solved/proven:</a:t>
            </a:r>
          </a:p>
          <a:p>
            <a:r>
              <a:rPr lang="en-US" dirty="0" smtClean="0"/>
              <a:t>Performance, mechanical integration(gaps), cost </a:t>
            </a:r>
          </a:p>
          <a:p>
            <a:pPr marL="285750" indent="-285750">
              <a:buFont typeface="Wingdings" charset="2"/>
              <a:buChar char="v"/>
            </a:pPr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Disadvantages:</a:t>
            </a:r>
          </a:p>
          <a:p>
            <a:r>
              <a:rPr lang="en-US" dirty="0" smtClean="0"/>
              <a:t> time resolution, take beyond proof of concept to engineered item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611"/>
          <a:stretch/>
        </p:blipFill>
        <p:spPr>
          <a:xfrm>
            <a:off x="5354264" y="3645024"/>
            <a:ext cx="3682232" cy="2232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4265" y="5890046"/>
            <a:ext cx="378973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The instrument guideline contains</a:t>
            </a:r>
          </a:p>
          <a:p>
            <a:r>
              <a:rPr lang="en-US" sz="1600" dirty="0" smtClean="0"/>
              <a:t>Choppers</a:t>
            </a:r>
            <a:r>
              <a:rPr lang="en-US" sz="1600" dirty="0"/>
              <a:t>, guideline </a:t>
            </a:r>
            <a:r>
              <a:rPr lang="en-US" sz="1600" dirty="0" smtClean="0"/>
              <a:t>section </a:t>
            </a:r>
            <a:r>
              <a:rPr lang="en-US" sz="1600" dirty="0" smtClean="0">
                <a:sym typeface="Wingdings"/>
              </a:rPr>
              <a:t> constrains on mechanical integration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176"/>
          <a:stretch/>
        </p:blipFill>
        <p:spPr>
          <a:xfrm>
            <a:off x="5292080" y="1463017"/>
            <a:ext cx="3707904" cy="22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091368"/>
              </p:ext>
            </p:extLst>
          </p:nvPr>
        </p:nvGraphicFramePr>
        <p:xfrm>
          <a:off x="10311" y="1449070"/>
          <a:ext cx="9026185" cy="5006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2007682"/>
                <a:gridCol w="1169561"/>
                <a:gridCol w="1253102"/>
                <a:gridCol w="1382983"/>
                <a:gridCol w="1484665"/>
                <a:gridCol w="1728192"/>
              </a:tblGrid>
              <a:tr h="33936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 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Sample 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Time resolution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(us)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Position resolution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(mm x mm)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Beam size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(cm x cm)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Local Instantaneous Neutron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flux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(n/cm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.s)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LOKI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NMX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&lt;1ms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1-2mm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x3 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BEER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HEIMDAL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1-2</a:t>
                      </a:r>
                      <a:endParaRPr lang="en-US" sz="160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ODIN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No?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x 4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 x10</a:t>
                      </a:r>
                      <a:r>
                        <a:rPr lang="en-US" sz="1600" baseline="30000" dirty="0" smtClean="0"/>
                        <a:t>12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0?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FERIA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1-2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BIFROST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1-2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MIRACLES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80A0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VESPA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x 3 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 X 3.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x10</a:t>
                      </a:r>
                      <a:r>
                        <a:rPr lang="en-US" sz="1600" baseline="300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SKADI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1 x 1 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1x 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 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near the sample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 rot="19287005">
            <a:off x="2077187" y="3692531"/>
            <a:ext cx="3746239" cy="5620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Waiting for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near the sample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1458064"/>
            <a:ext cx="5366338" cy="5355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challenges for this region:</a:t>
            </a:r>
          </a:p>
          <a:p>
            <a:r>
              <a:rPr lang="en-US" dirty="0" smtClean="0"/>
              <a:t> attenuation, mechanical integration, cost , PSD, </a:t>
            </a:r>
            <a:r>
              <a:rPr lang="en-US" dirty="0" smtClean="0">
                <a:solidFill>
                  <a:schemeClr val="tx1"/>
                </a:solidFill>
              </a:rPr>
              <a:t>scattering, specific material,  wide range of wavelengths and fluxes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purpose: </a:t>
            </a:r>
          </a:p>
          <a:p>
            <a:r>
              <a:rPr lang="en-US" dirty="0" smtClean="0"/>
              <a:t>facility monitoring, science, problem solving, </a:t>
            </a:r>
            <a:r>
              <a:rPr lang="en-US" dirty="0"/>
              <a:t>a</a:t>
            </a:r>
            <a:r>
              <a:rPr lang="en-US" dirty="0" smtClean="0"/>
              <a:t>lignment, (varied), normalization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our preliminary recommendation:</a:t>
            </a:r>
          </a:p>
          <a:p>
            <a:r>
              <a:rPr lang="en-US" dirty="0" smtClean="0"/>
              <a:t> depends a lot on requirements, can be position sensitive or not</a:t>
            </a:r>
            <a:endParaRPr lang="en-US" dirty="0"/>
          </a:p>
          <a:p>
            <a:r>
              <a:rPr lang="en-US" dirty="0" smtClean="0"/>
              <a:t>Very dependent upon individual needs of instrument+ use case per monitor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Things to be solved/proven</a:t>
            </a:r>
            <a:r>
              <a:rPr lang="en-US" dirty="0" smtClean="0"/>
              <a:t>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Need a detailed set of requirement+ use case per monitor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/>
              <a:t>Disadvantages </a:t>
            </a:r>
            <a:r>
              <a:rPr lang="mr-IN" b="1" dirty="0" smtClean="0"/>
              <a:t>…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39" r="7699"/>
          <a:stretch/>
        </p:blipFill>
        <p:spPr>
          <a:xfrm>
            <a:off x="5508105" y="1503660"/>
            <a:ext cx="3528391" cy="32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361522"/>
              </p:ext>
            </p:extLst>
          </p:nvPr>
        </p:nvGraphicFramePr>
        <p:xfrm>
          <a:off x="101920" y="1489952"/>
          <a:ext cx="8640960" cy="5006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485474"/>
                <a:gridCol w="1288576"/>
                <a:gridCol w="1584176"/>
                <a:gridCol w="1800200"/>
                <a:gridCol w="970366"/>
                <a:gridCol w="1512168"/>
              </a:tblGrid>
              <a:tr h="33936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 </a:t>
                      </a:r>
                      <a:endParaRPr lang="en-US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Transmission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Time resolution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(us)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Position resolution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(mm x mm)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Beam size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(cm x cm)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Local Instantaneous Neutron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flux</a:t>
                      </a:r>
                    </a:p>
                    <a:p>
                      <a:pPr algn="ctr"/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(n/cm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.s)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LOKI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NMX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 </a:t>
                      </a:r>
                      <a:r>
                        <a:rPr lang="en-US" sz="900" dirty="0" smtClean="0"/>
                        <a:t>under consideration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&lt;1ms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0.5x 0.5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BEER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HEIMDAL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ODIN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FERIA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BIFROST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MIRACLES</a:t>
                      </a:r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AEDAAE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VESPA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 x3 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 X 3.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 x10</a:t>
                      </a:r>
                      <a:r>
                        <a:rPr lang="en-US" sz="1600" baseline="300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  <a:tr h="3393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SKADI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00FDFF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after the sample “Transmission monitor”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 rot="19287005">
            <a:off x="2077187" y="3692531"/>
            <a:ext cx="3746239" cy="5620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Waiting for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after the sample “Transmission monitor”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3794720" y="241696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96973"/>
            <a:ext cx="4752528" cy="48013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challenges for this region:</a:t>
            </a:r>
          </a:p>
          <a:p>
            <a:r>
              <a:rPr lang="en-US" dirty="0" smtClean="0"/>
              <a:t> Backscattering, radiation hardness 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purpose: </a:t>
            </a:r>
          </a:p>
          <a:p>
            <a:r>
              <a:rPr lang="en-US" dirty="0" smtClean="0"/>
              <a:t>Science , </a:t>
            </a:r>
            <a:r>
              <a:rPr lang="en-US" dirty="0"/>
              <a:t>a</a:t>
            </a:r>
            <a:r>
              <a:rPr lang="en-US" dirty="0" smtClean="0"/>
              <a:t>lignment, Transmitted flux on the sample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our preliminary recommendation:</a:t>
            </a:r>
          </a:p>
          <a:p>
            <a:r>
              <a:rPr lang="en-US" dirty="0" smtClean="0"/>
              <a:t> depends a lot on requirements, </a:t>
            </a:r>
            <a:r>
              <a:rPr lang="en-US" dirty="0"/>
              <a:t>might be the rear detector can handle this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Things to be solved/proven</a:t>
            </a:r>
            <a:r>
              <a:rPr lang="en-US" dirty="0" smtClean="0"/>
              <a:t>:</a:t>
            </a:r>
          </a:p>
          <a:p>
            <a:r>
              <a:rPr lang="en-US" dirty="0" smtClean="0"/>
              <a:t>Away from sample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Disadvantages:</a:t>
            </a:r>
          </a:p>
          <a:p>
            <a:r>
              <a:rPr lang="en-US" dirty="0" smtClean="0"/>
              <a:t>Backscattering to be eliminated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162" t="3253" r="27716" b="18332"/>
          <a:stretch/>
        </p:blipFill>
        <p:spPr>
          <a:xfrm>
            <a:off x="5128709" y="1458062"/>
            <a:ext cx="3801515" cy="29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Why Beam monitors? </a:t>
            </a:r>
          </a:p>
          <a:p>
            <a:r>
              <a:rPr lang="en-US" sz="2000" dirty="0" smtClean="0"/>
              <a:t>Beam monitors market survey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Mechanical integration (BM on chopper</a:t>
            </a:r>
            <a:r>
              <a:rPr lang="en-US" sz="2000" dirty="0"/>
              <a:t>)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Parasitic methods for monitoring the beam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Beam monitors at V20 at HZB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Beam monitor requirements per zone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Guidelines for Beam monitors at ESS</a:t>
            </a:r>
          </a:p>
          <a:p>
            <a:r>
              <a:rPr lang="en-US" sz="2000" dirty="0" smtClean="0"/>
              <a:t>Summary</a:t>
            </a:r>
          </a:p>
          <a:p>
            <a:pPr>
              <a:buFont typeface="Lucida Grande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45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323850" y="3865910"/>
            <a:ext cx="5009445" cy="4271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39044"/>
            <a:ext cx="7139136" cy="1143000"/>
          </a:xfrm>
        </p:spPr>
        <p:txBody>
          <a:bodyPr/>
          <a:lstStyle/>
          <a:p>
            <a:r>
              <a:rPr lang="en-US" dirty="0" smtClean="0"/>
              <a:t>Beam monitor Guidelines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46</a:t>
            </a:fld>
            <a:endParaRPr lang="sv-S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217084"/>
              </p:ext>
            </p:extLst>
          </p:nvPr>
        </p:nvGraphicFramePr>
        <p:xfrm>
          <a:off x="74453" y="1412776"/>
          <a:ext cx="8962900" cy="542145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54063"/>
                <a:gridCol w="6608837"/>
              </a:tblGrid>
              <a:tr h="3657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Accessibility/reliability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Radiation hardness materials </a:t>
                      </a:r>
                      <a:endParaRPr lang="en-US" sz="1200" b="0" dirty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Mounting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If along the chopper or</a:t>
                      </a:r>
                      <a:r>
                        <a:rPr lang="en-US" sz="1200" baseline="0" dirty="0" smtClean="0"/>
                        <a:t> the guide </a:t>
                      </a:r>
                      <a:r>
                        <a:rPr lang="en-US" sz="1200" baseline="0" dirty="0" smtClean="0">
                          <a:sym typeface="Wingdings"/>
                        </a:rPr>
                        <a:t>electrically isolated</a:t>
                      </a:r>
                      <a:endParaRPr lang="en-US" sz="1200" dirty="0"/>
                    </a:p>
                  </a:txBody>
                  <a:tcPr/>
                </a:tc>
              </a:tr>
              <a:tr h="9319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Movement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 preferable option. Not in bunker, prefer</a:t>
                      </a:r>
                      <a:r>
                        <a:rPr lang="en-US" sz="1200" baseline="0" dirty="0" smtClean="0"/>
                        <a:t> not in guide. Needs very good justification if needed </a:t>
                      </a:r>
                      <a:r>
                        <a:rPr lang="en-US" sz="1200" dirty="0" smtClean="0"/>
                        <a:t> </a:t>
                      </a:r>
                    </a:p>
                    <a:p>
                      <a:r>
                        <a:rPr lang="en-US" sz="1200" dirty="0" smtClean="0">
                          <a:sym typeface="Wingdings"/>
                        </a:rPr>
                        <a:t>Mounting  and positional reliability should be considered and cable rotation has to be reviewed </a:t>
                      </a:r>
                    </a:p>
                    <a:p>
                      <a:r>
                        <a:rPr lang="en-US" sz="1200" dirty="0" smtClean="0">
                          <a:sym typeface="Wingdings"/>
                        </a:rPr>
                        <a:t>Continuity</a:t>
                      </a:r>
                      <a:r>
                        <a:rPr lang="en-US" sz="1200" baseline="0" dirty="0" smtClean="0">
                          <a:sym typeface="Wingdings"/>
                        </a:rPr>
                        <a:t> of diagnostics? Enable data mining</a:t>
                      </a:r>
                      <a:endParaRPr lang="en-US" sz="1200" dirty="0" smtClean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Gas/cooling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Probably BM as sealed system.</a:t>
                      </a:r>
                      <a:r>
                        <a:rPr lang="en-US" sz="1200" baseline="0" dirty="0" smtClean="0"/>
                        <a:t> Gas/cooling complicated to integrate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Needs very good justification if used</a:t>
                      </a:r>
                      <a:endParaRPr lang="en-US" sz="1200" dirty="0" smtClean="0"/>
                    </a:p>
                  </a:txBody>
                  <a:tcPr/>
                </a:tc>
              </a:tr>
              <a:tr h="51108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Failure/maintenance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Whenever possible parasitic maintenance </a:t>
                      </a:r>
                      <a:r>
                        <a:rPr lang="en-US" sz="1200" dirty="0" smtClean="0">
                          <a:sym typeface="Wingdings"/>
                        </a:rPr>
                        <a:t> component should be reviewed and qualified for reliability and availability </a:t>
                      </a:r>
                    </a:p>
                    <a:p>
                      <a:r>
                        <a:rPr lang="en-US" sz="1200" dirty="0" smtClean="0">
                          <a:sym typeface="Wingdings"/>
                        </a:rPr>
                        <a:t>Desire no access for BM maintenance only </a:t>
                      </a:r>
                      <a:endParaRPr lang="en-US" sz="1200" dirty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Electronics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BM</a:t>
                      </a:r>
                      <a:r>
                        <a:rPr lang="en-US" sz="1200" baseline="0" dirty="0" smtClean="0"/>
                        <a:t> will have standard backend </a:t>
                      </a:r>
                      <a:r>
                        <a:rPr lang="en-US" sz="1200" dirty="0" smtClean="0"/>
                        <a:t>electronics for maintenance and integration reasons </a:t>
                      </a:r>
                      <a:endParaRPr lang="en-US" sz="1200" dirty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Racks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Racks maybe separated from detector rack maybe per  grounding zone </a:t>
                      </a:r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Data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Event</a:t>
                      </a:r>
                      <a:r>
                        <a:rPr lang="en-US" sz="1200" baseline="0" dirty="0" smtClean="0"/>
                        <a:t> mode expected as default mode</a:t>
                      </a:r>
                      <a:endParaRPr lang="en-US" sz="1200" dirty="0" smtClean="0"/>
                    </a:p>
                  </a:txBody>
                  <a:tcPr/>
                </a:tc>
              </a:tr>
              <a:tr h="15633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Fission chambers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Clr>
                          <a:srgbClr val="A07610"/>
                        </a:buClr>
                        <a:buFont typeface="Wingdings" charset="2"/>
                        <a:buNone/>
                      </a:pPr>
                      <a:r>
                        <a:rPr lang="en-US" sz="1200" dirty="0" smtClean="0">
                          <a:sym typeface="Wingdings"/>
                        </a:rPr>
                        <a:t>Preliminary recommendation only in or around the bunker region not close to the sample because of fast neutron emission. Before losing line</a:t>
                      </a:r>
                      <a:r>
                        <a:rPr lang="en-US" sz="1200" baseline="0" dirty="0" smtClean="0">
                          <a:sym typeface="Wingdings"/>
                        </a:rPr>
                        <a:t> of sight to moderator and out of line of sight to sample.</a:t>
                      </a:r>
                      <a:r>
                        <a:rPr lang="en-US" sz="1200" dirty="0" smtClean="0">
                          <a:sym typeface="Wingdings"/>
                        </a:rPr>
                        <a:t> </a:t>
                      </a:r>
                    </a:p>
                    <a:p>
                      <a:pPr marL="0" lvl="0" indent="0">
                        <a:buClr>
                          <a:srgbClr val="A07610"/>
                        </a:buClr>
                        <a:buFont typeface="Wingdings" charset="2"/>
                        <a:buNone/>
                      </a:pPr>
                      <a:r>
                        <a:rPr lang="en-US" sz="1200" dirty="0" smtClean="0">
                          <a:sym typeface="Wingdings"/>
                        </a:rPr>
                        <a:t> (main disadvantage of the fission chamber is that in addition to the desired fission products three fast MeV neutrons on average and MeV gamma radiation are produced during thermal fission) </a:t>
                      </a:r>
                    </a:p>
                    <a:p>
                      <a:pPr lvl="0">
                        <a:buClr>
                          <a:srgbClr val="A07610"/>
                        </a:buClr>
                      </a:pPr>
                      <a:r>
                        <a:rPr lang="en-US" sz="1200" dirty="0" smtClean="0">
                          <a:sym typeface="Wingdings"/>
                        </a:rPr>
                        <a:t> (flux of 10</a:t>
                      </a:r>
                      <a:r>
                        <a:rPr lang="en-US" sz="1200" baseline="30000" dirty="0" smtClean="0">
                          <a:sym typeface="Wingdings"/>
                        </a:rPr>
                        <a:t>10 </a:t>
                      </a:r>
                      <a:r>
                        <a:rPr lang="en-US" sz="1200" dirty="0" smtClean="0">
                          <a:sym typeface="Wingdings"/>
                        </a:rPr>
                        <a:t>n/s  emission of 10</a:t>
                      </a:r>
                      <a:r>
                        <a:rPr lang="en-US" sz="1200" baseline="30000" dirty="0" smtClean="0">
                          <a:sym typeface="Wingdings"/>
                        </a:rPr>
                        <a:t>5</a:t>
                      </a:r>
                      <a:r>
                        <a:rPr lang="en-US" sz="1200" dirty="0" smtClean="0">
                          <a:sym typeface="Wingdings"/>
                        </a:rPr>
                        <a:t> n/s fast neutrons)( assuming fission chamber efficiency 10</a:t>
                      </a:r>
                      <a:r>
                        <a:rPr lang="en-US" sz="1200" baseline="30000" dirty="0" smtClean="0">
                          <a:sym typeface="Wingdings"/>
                        </a:rPr>
                        <a:t>-5</a:t>
                      </a:r>
                      <a:r>
                        <a:rPr lang="en-US" sz="1200" dirty="0" smtClean="0">
                          <a:sym typeface="Wingdings"/>
                        </a:rPr>
                        <a:t>)</a:t>
                      </a:r>
                    </a:p>
                    <a:p>
                      <a:pPr lvl="0">
                        <a:buClr>
                          <a:srgbClr val="A07610"/>
                        </a:buClr>
                      </a:pPr>
                      <a:r>
                        <a:rPr lang="en-US" sz="1200" dirty="0" smtClean="0">
                          <a:sym typeface="Wingdings"/>
                        </a:rPr>
                        <a:t>Use</a:t>
                      </a:r>
                      <a:r>
                        <a:rPr lang="en-US" sz="1200" baseline="0" dirty="0" smtClean="0">
                          <a:sym typeface="Wingdings"/>
                        </a:rPr>
                        <a:t> of 235U is allowed by sustainable of material</a:t>
                      </a:r>
                      <a:r>
                        <a:rPr lang="en-US" sz="1200" baseline="0" smtClean="0">
                          <a:sym typeface="Wingdings"/>
                        </a:rPr>
                        <a:t>. </a:t>
                      </a:r>
                      <a:endParaRPr lang="en-US" sz="1200" dirty="0" smtClean="0">
                        <a:solidFill>
                          <a:srgbClr val="FF0000"/>
                        </a:solidFill>
                        <a:sym typeface="Wingding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1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128792" cy="1143000"/>
          </a:xfrm>
        </p:spPr>
        <p:txBody>
          <a:bodyPr/>
          <a:lstStyle/>
          <a:p>
            <a:r>
              <a:rPr lang="en-US" b="1" dirty="0" smtClean="0"/>
              <a:t>Minimum information to be collected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47</a:t>
            </a:fld>
            <a:endParaRPr lang="sv-S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99253"/>
              </p:ext>
            </p:extLst>
          </p:nvPr>
        </p:nvGraphicFramePr>
        <p:xfrm>
          <a:off x="86812" y="1540335"/>
          <a:ext cx="8962900" cy="492211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54063"/>
                <a:gridCol w="6608837"/>
              </a:tblGrid>
              <a:tr h="3657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Activation /materials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Specific material as specified by who ?</a:t>
                      </a:r>
                    </a:p>
                    <a:p>
                      <a:r>
                        <a:rPr lang="en-US" sz="1400" b="0" dirty="0" smtClean="0"/>
                        <a:t>Magnetic or non</a:t>
                      </a:r>
                      <a:r>
                        <a:rPr lang="en-US" sz="1400" b="0" baseline="0" dirty="0" smtClean="0"/>
                        <a:t> magnetic ?</a:t>
                      </a:r>
                      <a:endParaRPr lang="en-US" sz="1400" b="0" dirty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Location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Bunker /Guideline/near</a:t>
                      </a:r>
                      <a:r>
                        <a:rPr lang="en-US" sz="1400" baseline="0" dirty="0" smtClean="0"/>
                        <a:t> sample</a:t>
                      </a:r>
                      <a:endParaRPr lang="en-US" sz="1400" dirty="0"/>
                    </a:p>
                  </a:txBody>
                  <a:tcPr/>
                </a:tc>
              </a:tr>
              <a:tr h="50067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Mounted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On chopper / on guide,..</a:t>
                      </a:r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Flux and beam size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Technology</a:t>
                      </a:r>
                      <a:r>
                        <a:rPr lang="en-US" sz="1400" baseline="0" dirty="0" smtClean="0"/>
                        <a:t> used </a:t>
                      </a:r>
                      <a:endParaRPr lang="en-US" sz="1400" dirty="0" smtClean="0"/>
                    </a:p>
                  </a:txBody>
                  <a:tcPr/>
                </a:tc>
              </a:tr>
              <a:tr h="5110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Mechanical constrains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Minimum afforded</a:t>
                      </a:r>
                      <a:r>
                        <a:rPr lang="en-US" sz="1400" baseline="0" dirty="0" smtClean="0"/>
                        <a:t> gap</a:t>
                      </a:r>
                      <a:endParaRPr lang="en-US" sz="1400" dirty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Vibration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On a high</a:t>
                      </a:r>
                      <a:r>
                        <a:rPr lang="en-US" sz="1400" baseline="0" dirty="0" smtClean="0"/>
                        <a:t> speed </a:t>
                      </a:r>
                      <a:r>
                        <a:rPr lang="en-US" sz="1400" dirty="0" smtClean="0"/>
                        <a:t>chopper ??</a:t>
                      </a:r>
                      <a:endParaRPr lang="en-US" sz="1400" dirty="0"/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Number of counts per</a:t>
                      </a:r>
                      <a:r>
                        <a:rPr lang="en-US" sz="1400" b="1" baseline="0" dirty="0" smtClean="0"/>
                        <a:t> bin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Efficiency/ accuracy of measurement?</a:t>
                      </a:r>
                    </a:p>
                  </a:txBody>
                  <a:tcPr/>
                </a:tc>
              </a:tr>
              <a:tr h="3657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Medium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Vacuum /</a:t>
                      </a:r>
                      <a:r>
                        <a:rPr lang="en-US" sz="1400" baseline="0" dirty="0" smtClean="0"/>
                        <a:t> air </a:t>
                      </a:r>
                      <a:r>
                        <a:rPr lang="en-US" sz="1400" baseline="0" dirty="0" smtClean="0">
                          <a:sym typeface="Wingdings"/>
                        </a:rPr>
                        <a:t> thickness of window?</a:t>
                      </a:r>
                      <a:endParaRPr lang="en-US" sz="1400" dirty="0" smtClean="0"/>
                    </a:p>
                  </a:txBody>
                  <a:tcPr/>
                </a:tc>
              </a:tr>
              <a:tr h="1563316">
                <a:tc>
                  <a:txBody>
                    <a:bodyPr/>
                    <a:lstStyle/>
                    <a:p>
                      <a:pPr algn="ctr"/>
                      <a:r>
                        <a:rPr lang="mr-IN" sz="1400" b="1" dirty="0" smtClean="0"/>
                        <a:t>…</a:t>
                      </a:r>
                      <a:r>
                        <a:rPr lang="en-US" sz="1400" b="1" dirty="0" smtClean="0"/>
                        <a:t>..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Clr>
                          <a:srgbClr val="A07610"/>
                        </a:buClr>
                        <a:buFont typeface="Wingdings" charset="2"/>
                        <a:buNone/>
                      </a:pPr>
                      <a:r>
                        <a:rPr lang="mr-IN" sz="1400" dirty="0" smtClean="0">
                          <a:sym typeface="Wingdings"/>
                        </a:rPr>
                        <a:t>……</a:t>
                      </a:r>
                      <a:r>
                        <a:rPr lang="en-US" sz="1400" dirty="0" smtClean="0">
                          <a:sym typeface="Wingdings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6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48</a:t>
            </a:fld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7651"/>
            <a:ext cx="6183629" cy="55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2" y="44651"/>
            <a:ext cx="8964488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Minimum information taken before monitor</a:t>
            </a:r>
            <a:br>
              <a:rPr lang="en-GB" sz="3200" dirty="0" smtClean="0"/>
            </a:br>
            <a:r>
              <a:rPr lang="en-GB" sz="3200" dirty="0" smtClean="0"/>
              <a:t> build…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1916832"/>
            <a:ext cx="2973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 from </a:t>
            </a:r>
          </a:p>
          <a:p>
            <a:r>
              <a:rPr lang="en-GB" dirty="0"/>
              <a:t>ISIS Neutron Detector </a:t>
            </a:r>
            <a:r>
              <a:rPr lang="en-GB" dirty="0" smtClean="0"/>
              <a:t>Group </a:t>
            </a:r>
            <a:endParaRPr lang="en-GB" dirty="0"/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79512" y="1187651"/>
            <a:ext cx="864096" cy="56703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71592" y="2840162"/>
            <a:ext cx="1637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-webkit-standard" charset="0"/>
              </a:rPr>
              <a:t>Level of detail here much greater than the level of detail presently provided to 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7776418" cy="1143000"/>
          </a:xfrm>
        </p:spPr>
        <p:txBody>
          <a:bodyPr/>
          <a:lstStyle/>
          <a:p>
            <a:r>
              <a:rPr lang="en-US" dirty="0" smtClean="0"/>
              <a:t>Beam monitors requirements versus Power ramp-up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953" y="4319612"/>
            <a:ext cx="4201987" cy="2421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951" y="4817159"/>
            <a:ext cx="4320034" cy="1600438"/>
          </a:xfrm>
          <a:prstGeom prst="rect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Severe challenges: wide range of collimations and power ramp-up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Beam monitors with different requirements</a:t>
            </a:r>
          </a:p>
          <a:p>
            <a:r>
              <a:rPr lang="en-US" sz="1400" dirty="0" smtClean="0"/>
              <a:t>Purchase many beam monitors ? Or adjusting beam monitor efficiency once per year not more??</a:t>
            </a:r>
          </a:p>
          <a:p>
            <a:r>
              <a:rPr lang="en-US" sz="1400" dirty="0"/>
              <a:t>Monitors needed at </a:t>
            </a:r>
            <a:r>
              <a:rPr lang="en-US" sz="1400" dirty="0" smtClean="0"/>
              <a:t>commissioning </a:t>
            </a:r>
            <a:r>
              <a:rPr lang="en-US" sz="1400" dirty="0"/>
              <a:t>might be different to monitors needed at full power due to dynamic range?</a:t>
            </a:r>
          </a:p>
          <a:p>
            <a:r>
              <a:rPr lang="en-US" sz="1400" dirty="0"/>
              <a:t>Maybe we have some time to get this right. 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1919" y="4695889"/>
            <a:ext cx="2364897" cy="19158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5082" r="8554" b="5214"/>
          <a:stretch/>
        </p:blipFill>
        <p:spPr>
          <a:xfrm>
            <a:off x="35496" y="1448902"/>
            <a:ext cx="4464606" cy="3246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2208647"/>
            <a:ext cx="1896801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Example from SNS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694" y="1579757"/>
            <a:ext cx="4394973" cy="2497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97352"/>
            <a:ext cx="5930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** info from Technical Specifications Beamline 4 Reflectometer Beam Monitors</a:t>
            </a:r>
            <a:endParaRPr lang="en-US" sz="1400" dirty="0"/>
          </a:p>
        </p:txBody>
      </p:sp>
      <p:sp>
        <p:nvSpPr>
          <p:cNvPr id="3" name="Round Single Corner Rectangle 2"/>
          <p:cNvSpPr/>
          <p:nvPr/>
        </p:nvSpPr>
        <p:spPr>
          <a:xfrm>
            <a:off x="4927953" y="3494762"/>
            <a:ext cx="3758847" cy="222270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ingle Corner Rectangle 14"/>
          <p:cNvSpPr/>
          <p:nvPr/>
        </p:nvSpPr>
        <p:spPr>
          <a:xfrm>
            <a:off x="4930235" y="2144511"/>
            <a:ext cx="3758847" cy="222270"/>
          </a:xfrm>
          <a:prstGeom prst="round1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41541" y="3861048"/>
            <a:ext cx="4525275" cy="507831"/>
          </a:xfrm>
          <a:prstGeom prst="rect">
            <a:avLst/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2006: </a:t>
            </a:r>
            <a:r>
              <a:rPr lang="en-US" sz="900" dirty="0"/>
              <a:t>Beam monitor requirements range over </a:t>
            </a:r>
            <a:r>
              <a:rPr lang="en-US" sz="900" dirty="0" smtClean="0"/>
              <a:t>six </a:t>
            </a:r>
            <a:r>
              <a:rPr lang="en-US" sz="900" dirty="0"/>
              <a:t>orders of magnitude </a:t>
            </a:r>
            <a:r>
              <a:rPr lang="en-US" sz="900" dirty="0" smtClean="0"/>
              <a:t>in </a:t>
            </a:r>
            <a:r>
              <a:rPr lang="en-US" sz="900" dirty="0"/>
              <a:t>neutron count </a:t>
            </a:r>
            <a:r>
              <a:rPr lang="en-US" sz="900" dirty="0" smtClean="0"/>
              <a:t>rate</a:t>
            </a:r>
          </a:p>
          <a:p>
            <a:pPr algn="ctr"/>
            <a:r>
              <a:rPr lang="en-US" sz="900" dirty="0" smtClean="0"/>
              <a:t>2009: Beam monitor requirements range over nine orders of magnitude in neutron count rate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814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grpSp>
        <p:nvGrpSpPr>
          <p:cNvPr id="29" name="Group 28"/>
          <p:cNvGrpSpPr/>
          <p:nvPr/>
        </p:nvGrpSpPr>
        <p:grpSpPr>
          <a:xfrm>
            <a:off x="395536" y="1556792"/>
            <a:ext cx="8352928" cy="605018"/>
            <a:chOff x="179512" y="5704302"/>
            <a:chExt cx="8352928" cy="605018"/>
          </a:xfrm>
        </p:grpSpPr>
        <p:sp>
          <p:nvSpPr>
            <p:cNvPr id="30" name="Oval 29"/>
            <p:cNvSpPr/>
            <p:nvPr/>
          </p:nvSpPr>
          <p:spPr>
            <a:xfrm>
              <a:off x="7524328" y="5949280"/>
              <a:ext cx="72008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79512" y="5704302"/>
              <a:ext cx="8352928" cy="605018"/>
              <a:chOff x="179512" y="5704302"/>
              <a:chExt cx="8352928" cy="60501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331640" y="5949280"/>
                <a:ext cx="1080120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078927" y="5949280"/>
                <a:ext cx="1728118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486376" y="5949280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788288" y="5949280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859940" y="5949280"/>
                <a:ext cx="126010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192217" y="5949280"/>
                <a:ext cx="126010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15616" y="5877272"/>
                <a:ext cx="216024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49068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737100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3045952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839212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156176" y="5733256"/>
                <a:ext cx="0" cy="57606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703132" y="5704302"/>
                <a:ext cx="8293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660066"/>
                    </a:solidFill>
                  </a:rPr>
                  <a:t>Sample</a:t>
                </a:r>
                <a:endParaRPr lang="en-US" sz="1400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79512" y="5877272"/>
                <a:ext cx="8804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660066"/>
                    </a:solidFill>
                  </a:rPr>
                  <a:t>source</a:t>
                </a:r>
                <a:endParaRPr lang="en-US" sz="2000" dirty="0">
                  <a:solidFill>
                    <a:srgbClr val="660066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95536" y="1556792"/>
            <a:ext cx="8352928" cy="605018"/>
            <a:chOff x="179512" y="5704302"/>
            <a:chExt cx="8352928" cy="605018"/>
          </a:xfrm>
        </p:grpSpPr>
        <p:grpSp>
          <p:nvGrpSpPr>
            <p:cNvPr id="6" name="Group 5"/>
            <p:cNvGrpSpPr/>
            <p:nvPr/>
          </p:nvGrpSpPr>
          <p:grpSpPr>
            <a:xfrm>
              <a:off x="179512" y="5704302"/>
              <a:ext cx="8352928" cy="605018"/>
              <a:chOff x="179512" y="5704302"/>
              <a:chExt cx="8352928" cy="60501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7524328" y="5949280"/>
                <a:ext cx="72008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79512" y="5704302"/>
                <a:ext cx="8352928" cy="605018"/>
                <a:chOff x="179512" y="5704302"/>
                <a:chExt cx="8352928" cy="605018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331640" y="5949280"/>
                  <a:ext cx="1080120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078927" y="5949280"/>
                  <a:ext cx="1728118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2486376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2788288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859940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192217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115616" y="5877272"/>
                  <a:ext cx="216024" cy="216024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449068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737100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04595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83921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156176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7703132" y="5704302"/>
                  <a:ext cx="8293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660066"/>
                      </a:solidFill>
                    </a:rPr>
                    <a:t>Sample</a:t>
                  </a:r>
                  <a:endParaRPr lang="en-US" sz="1400" dirty="0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79512" y="5877272"/>
                  <a:ext cx="88046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660066"/>
                      </a:solidFill>
                    </a:rPr>
                    <a:t>source</a:t>
                  </a:r>
                  <a:endParaRPr lang="en-US" sz="2000" dirty="0">
                    <a:solidFill>
                      <a:srgbClr val="660066"/>
                    </a:solidFill>
                  </a:endParaRPr>
                </a:p>
              </p:txBody>
            </p:sp>
          </p:grpSp>
        </p:grpSp>
        <p:cxnSp>
          <p:nvCxnSpPr>
            <p:cNvPr id="7" name="Straight Connector 6"/>
            <p:cNvCxnSpPr/>
            <p:nvPr/>
          </p:nvCxnSpPr>
          <p:spPr>
            <a:xfrm flipV="1">
              <a:off x="2483768" y="584124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77180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86958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193484" y="583302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473140" y="58425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083260" y="586339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86684" y="2441708"/>
            <a:ext cx="1307795" cy="736807"/>
            <a:chOff x="86684" y="2441708"/>
            <a:chExt cx="1307795" cy="736807"/>
          </a:xfrm>
        </p:grpSpPr>
        <p:grpSp>
          <p:nvGrpSpPr>
            <p:cNvPr id="59" name="Group 58"/>
            <p:cNvGrpSpPr/>
            <p:nvPr/>
          </p:nvGrpSpPr>
          <p:grpSpPr>
            <a:xfrm>
              <a:off x="86684" y="2441708"/>
              <a:ext cx="1307795" cy="510996"/>
              <a:chOff x="86684" y="2441708"/>
              <a:chExt cx="1307795" cy="51099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07504" y="2564904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23528" y="2441708"/>
                <a:ext cx="10709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</a:t>
                </a:r>
                <a:r>
                  <a:rPr lang="en-US" sz="1200" dirty="0" smtClean="0"/>
                  <a:t>eutron guide </a:t>
                </a:r>
                <a:endParaRPr lang="en-US" sz="1200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rot="5400000">
                <a:off x="212714" y="2713027"/>
                <a:ext cx="0" cy="252059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309368" y="2675705"/>
                <a:ext cx="703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chopper </a:t>
                </a:r>
                <a:endParaRPr lang="en-US" sz="1200" dirty="0"/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 rot="5400000" flipV="1">
              <a:off x="197533" y="2978931"/>
              <a:ext cx="0" cy="180058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02637" y="2901516"/>
              <a:ext cx="1082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Beam monitor </a:t>
              </a:r>
              <a:endParaRPr lang="en-US" sz="1200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35496" y="2924944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1835696" y="1726309"/>
            <a:ext cx="0" cy="324060"/>
          </a:xfrm>
          <a:prstGeom prst="line">
            <a:avLst/>
          </a:prstGeom>
          <a:ln>
            <a:solidFill>
              <a:srgbClr val="BD3E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0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3583" r="13776" b="5863"/>
          <a:stretch/>
        </p:blipFill>
        <p:spPr>
          <a:xfrm>
            <a:off x="107504" y="1562063"/>
            <a:ext cx="6336704" cy="4603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2636912"/>
            <a:ext cx="191152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Expected by summer 2018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7488386" cy="1143000"/>
          </a:xfrm>
        </p:spPr>
        <p:txBody>
          <a:bodyPr/>
          <a:lstStyle/>
          <a:p>
            <a:r>
              <a:rPr lang="en-US" dirty="0" smtClean="0"/>
              <a:t>Guidelines </a:t>
            </a:r>
            <a:r>
              <a:rPr lang="en-US" smtClean="0"/>
              <a:t>for Neutron Beam </a:t>
            </a:r>
            <a:r>
              <a:rPr lang="en-US" dirty="0" smtClean="0"/>
              <a:t>monitors at ESS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036384" y="2267580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 charset="0"/>
              </a:rPr>
              <a:t>“Draft started</a:t>
            </a:r>
            <a:r>
              <a:rPr lang="en-US" dirty="0" smtClean="0">
                <a:solidFill>
                  <a:srgbClr val="000000"/>
                </a:solidFill>
                <a:latin typeface="-webkit-standard" charset="0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00200"/>
            <a:ext cx="8856538" cy="5257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 smtClean="0"/>
              <a:t>Market Survey on what is available </a:t>
            </a:r>
          </a:p>
          <a:p>
            <a:pPr algn="just"/>
            <a:r>
              <a:rPr lang="en-US" sz="2000" dirty="0" smtClean="0"/>
              <a:t>Mechanical integration </a:t>
            </a:r>
            <a:r>
              <a:rPr lang="en-US" sz="2000" dirty="0" smtClean="0">
                <a:sym typeface="Wingdings"/>
              </a:rPr>
              <a:t>No electrical contact between BM and choppers</a:t>
            </a:r>
          </a:p>
          <a:p>
            <a:pPr algn="just"/>
            <a:r>
              <a:rPr lang="en-US" sz="2000" dirty="0" smtClean="0">
                <a:sym typeface="Wingdings"/>
              </a:rPr>
              <a:t>A new project has been started (timescale 18 months) for simulating, testing and engineering the Vanadium monitor</a:t>
            </a:r>
          </a:p>
          <a:p>
            <a:pPr algn="just"/>
            <a:r>
              <a:rPr lang="en-US" sz="2000" dirty="0">
                <a:sym typeface="Wingdings"/>
              </a:rPr>
              <a:t>Preliminary results from V20 test has been presented  </a:t>
            </a:r>
            <a:r>
              <a:rPr lang="en-US" sz="2000" dirty="0"/>
              <a:t>Engineered solution on timescale of 18 months</a:t>
            </a:r>
            <a:endParaRPr lang="en-US" sz="2000" dirty="0" smtClean="0">
              <a:sym typeface="Wingdings"/>
            </a:endParaRPr>
          </a:p>
          <a:p>
            <a:pPr algn="just"/>
            <a:r>
              <a:rPr lang="en-US" sz="2000" b="1" i="1" dirty="0">
                <a:sym typeface="Wingdings"/>
              </a:rPr>
              <a:t>BM in the bunker</a:t>
            </a:r>
            <a:r>
              <a:rPr lang="en-US" sz="2000" dirty="0">
                <a:sym typeface="Wingdings"/>
              </a:rPr>
              <a:t>  Radiation hardness  </a:t>
            </a:r>
            <a:r>
              <a:rPr lang="en-US" sz="2000" dirty="0" smtClean="0">
                <a:sym typeface="Wingdings"/>
              </a:rPr>
              <a:t>GEM/ionization chamber/ fission chamber </a:t>
            </a:r>
            <a:r>
              <a:rPr lang="en-US" sz="2000" dirty="0">
                <a:sym typeface="Wingdings"/>
              </a:rPr>
              <a:t>could be used </a:t>
            </a:r>
            <a:endParaRPr lang="en-US" sz="2000" dirty="0" smtClean="0">
              <a:sym typeface="Wingdings"/>
            </a:endParaRPr>
          </a:p>
          <a:p>
            <a:pPr algn="just"/>
            <a:r>
              <a:rPr lang="en-US" sz="2000" b="1" i="1" dirty="0" smtClean="0">
                <a:sym typeface="Wingdings"/>
              </a:rPr>
              <a:t>BM in the Guidelines </a:t>
            </a:r>
            <a:r>
              <a:rPr lang="en-US" sz="2000" dirty="0" smtClean="0">
                <a:sym typeface="Wingdings"/>
              </a:rPr>
              <a:t> Low attenuation/ limited gap  Parasitic methods could be used </a:t>
            </a:r>
          </a:p>
          <a:p>
            <a:pPr algn="just"/>
            <a:r>
              <a:rPr lang="en-US" sz="2000" b="1" i="1" dirty="0" smtClean="0">
                <a:sym typeface="Wingdings"/>
              </a:rPr>
              <a:t>BM near sample </a:t>
            </a:r>
            <a:r>
              <a:rPr lang="en-US" sz="2000" dirty="0" smtClean="0">
                <a:sym typeface="Wingdings"/>
              </a:rPr>
              <a:t> low attenuation, scattering, wide flux range  Depends a lot on each instrument requirements </a:t>
            </a:r>
          </a:p>
          <a:p>
            <a:pPr algn="just"/>
            <a:r>
              <a:rPr lang="en-US" sz="2000" dirty="0" smtClean="0">
                <a:sym typeface="Wingdings"/>
              </a:rPr>
              <a:t>High level </a:t>
            </a:r>
            <a:r>
              <a:rPr lang="en-US" sz="2000" dirty="0">
                <a:sym typeface="Wingdings"/>
              </a:rPr>
              <a:t>of detailed information </a:t>
            </a:r>
            <a:r>
              <a:rPr lang="en-US" sz="2000" dirty="0" smtClean="0">
                <a:sym typeface="Wingdings"/>
              </a:rPr>
              <a:t>will be needed</a:t>
            </a:r>
            <a:endParaRPr lang="en-US" sz="2000" dirty="0">
              <a:sym typeface="Wingdings"/>
            </a:endParaRPr>
          </a:p>
          <a:p>
            <a:pPr algn="just"/>
            <a:r>
              <a:rPr lang="en-US" sz="2000" dirty="0" smtClean="0">
                <a:sym typeface="Wingdings"/>
              </a:rPr>
              <a:t>For facility maintenance  Preliminary recommendations min 3 BM per </a:t>
            </a:r>
            <a:r>
              <a:rPr lang="en-US" sz="2000" dirty="0">
                <a:sym typeface="Wingdings"/>
              </a:rPr>
              <a:t>instrument </a:t>
            </a:r>
            <a:r>
              <a:rPr lang="en-US" sz="2000" dirty="0" smtClean="0">
                <a:sym typeface="Wingdings"/>
              </a:rPr>
              <a:t>(Bunker, Guideline, sample) </a:t>
            </a:r>
          </a:p>
          <a:p>
            <a:pPr algn="just"/>
            <a:r>
              <a:rPr lang="en-US" sz="2000" dirty="0" smtClean="0">
                <a:sym typeface="Wingdings"/>
              </a:rPr>
              <a:t>Guidelines for neutron beam monitors at ESS will be available in summer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72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636912"/>
            <a:ext cx="3610744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merican Typewriter"/>
                <a:cs typeface="American Typewriter"/>
              </a:rPr>
              <a:t>THANK YOU</a:t>
            </a:r>
            <a:endParaRPr lang="en-US" sz="3600" dirty="0">
              <a:latin typeface="American Typewriter"/>
              <a:cs typeface="American Typewri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52</a:t>
            </a:fld>
            <a:endParaRPr lang="sv-SE" dirty="0"/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104535" y="5539036"/>
            <a:ext cx="1691752" cy="48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39" y="5462098"/>
            <a:ext cx="792088" cy="529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11" y="5445224"/>
            <a:ext cx="581875" cy="548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967" y="5559762"/>
            <a:ext cx="1232232" cy="48205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86912" y="358211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Special thanks to :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etector group at ISIS ( </a:t>
            </a:r>
            <a:r>
              <a:rPr lang="en-US" sz="1600" dirty="0"/>
              <a:t>Nigel and Robert </a:t>
            </a:r>
            <a:r>
              <a:rPr lang="en-US" sz="1600" dirty="0" err="1"/>
              <a:t>Bewley</a:t>
            </a:r>
            <a:r>
              <a:rPr lang="en-US" sz="1600" dirty="0"/>
              <a:t> and Daniel Pooley</a:t>
            </a:r>
            <a:r>
              <a:rPr lang="en-US" sz="1600" dirty="0" smtClean="0"/>
              <a:t>) and SNS (</a:t>
            </a:r>
            <a:r>
              <a:rPr lang="en-US" sz="1600" dirty="0"/>
              <a:t>K. </a:t>
            </a:r>
            <a:r>
              <a:rPr lang="en-US" sz="1600" dirty="0" smtClean="0"/>
              <a:t>Berry)</a:t>
            </a:r>
          </a:p>
          <a:p>
            <a:r>
              <a:rPr lang="en-US" sz="1600" dirty="0" smtClean="0"/>
              <a:t>Chopper Group at ESS ( </a:t>
            </a:r>
            <a:r>
              <a:rPr lang="en-US" sz="1600" dirty="0"/>
              <a:t>Niko and </a:t>
            </a:r>
            <a:r>
              <a:rPr lang="en-US" sz="1600" dirty="0" smtClean="0"/>
              <a:t>Andrés)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nstruments team for their inputs</a:t>
            </a:r>
          </a:p>
          <a:p>
            <a:endParaRPr lang="sv-SE" sz="1600" dirty="0" smtClean="0"/>
          </a:p>
        </p:txBody>
      </p:sp>
    </p:spTree>
    <p:extLst>
      <p:ext uri="{BB962C8B-B14F-4D97-AF65-F5344CB8AC3E}">
        <p14:creationId xmlns:p14="http://schemas.microsoft.com/office/powerpoint/2010/main" val="7124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pSp>
        <p:nvGrpSpPr>
          <p:cNvPr id="6" name="Group 5"/>
          <p:cNvGrpSpPr/>
          <p:nvPr/>
        </p:nvGrpSpPr>
        <p:grpSpPr>
          <a:xfrm>
            <a:off x="1115616" y="3105225"/>
            <a:ext cx="5976664" cy="2340000"/>
            <a:chOff x="467544" y="2523958"/>
            <a:chExt cx="5976664" cy="2340000"/>
          </a:xfrm>
        </p:grpSpPr>
        <p:sp>
          <p:nvSpPr>
            <p:cNvPr id="3" name="Cube 2"/>
            <p:cNvSpPr/>
            <p:nvPr/>
          </p:nvSpPr>
          <p:spPr>
            <a:xfrm rot="16200000">
              <a:off x="2897944" y="3261910"/>
              <a:ext cx="2340000" cy="864096"/>
            </a:xfrm>
            <a:prstGeom prst="cube">
              <a:avLst>
                <a:gd name="adj" fmla="val 36391"/>
              </a:avLst>
            </a:prstGeom>
            <a:gradFill flip="none" rotWithShape="1">
              <a:gsLst>
                <a:gs pos="41000">
                  <a:srgbClr val="D9D9D9"/>
                </a:gs>
                <a:gs pos="36000">
                  <a:srgbClr val="000000"/>
                </a:gs>
                <a:gs pos="2000">
                  <a:srgbClr val="D9D9D9"/>
                </a:gs>
              </a:gsLst>
              <a:lin ang="16200000" scaled="0"/>
              <a:tileRect/>
            </a:gra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502898" y="3645024"/>
              <a:ext cx="18722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748124" y="3645024"/>
              <a:ext cx="18722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2339752" y="2703717"/>
              <a:ext cx="1296144" cy="7920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411760" y="3711829"/>
              <a:ext cx="1368152" cy="7972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541261" y="3645024"/>
              <a:ext cx="1902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Transmitted beam 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7544" y="3645024"/>
              <a:ext cx="153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Incident beam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 rot="20087684">
              <a:off x="2754305" y="4267261"/>
              <a:ext cx="720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scattered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5536" y="1556792"/>
            <a:ext cx="8352928" cy="605018"/>
            <a:chOff x="179512" y="5704302"/>
            <a:chExt cx="8352928" cy="605018"/>
          </a:xfrm>
        </p:grpSpPr>
        <p:grpSp>
          <p:nvGrpSpPr>
            <p:cNvPr id="66" name="Group 65"/>
            <p:cNvGrpSpPr/>
            <p:nvPr/>
          </p:nvGrpSpPr>
          <p:grpSpPr>
            <a:xfrm>
              <a:off x="179512" y="5704302"/>
              <a:ext cx="8352928" cy="605018"/>
              <a:chOff x="179512" y="5704302"/>
              <a:chExt cx="8352928" cy="605018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524328" y="5949280"/>
                <a:ext cx="72008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179512" y="5704302"/>
                <a:ext cx="8352928" cy="605018"/>
                <a:chOff x="179512" y="5704302"/>
                <a:chExt cx="8352928" cy="605018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1331640" y="5949280"/>
                  <a:ext cx="1080120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3078927" y="5949280"/>
                  <a:ext cx="1728118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486376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788288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4859940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6192217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115616" y="5877272"/>
                  <a:ext cx="216024" cy="216024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449068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737100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04595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83921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6156176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7703132" y="5704302"/>
                  <a:ext cx="8293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660066"/>
                      </a:solidFill>
                    </a:rPr>
                    <a:t>Sample</a:t>
                  </a:r>
                  <a:endParaRPr lang="en-US" sz="1400" dirty="0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79512" y="5877272"/>
                  <a:ext cx="88046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660066"/>
                      </a:solidFill>
                    </a:rPr>
                    <a:t>source</a:t>
                  </a:r>
                  <a:endParaRPr lang="en-US" sz="2000" dirty="0">
                    <a:solidFill>
                      <a:srgbClr val="660066"/>
                    </a:solidFill>
                  </a:endParaRPr>
                </a:p>
              </p:txBody>
            </p:sp>
          </p:grpSp>
        </p:grpSp>
        <p:cxnSp>
          <p:nvCxnSpPr>
            <p:cNvPr id="67" name="Straight Connector 66"/>
            <p:cNvCxnSpPr/>
            <p:nvPr/>
          </p:nvCxnSpPr>
          <p:spPr>
            <a:xfrm flipV="1">
              <a:off x="2483768" y="584124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77180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86958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193484" y="583302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473140" y="58425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3083260" y="586339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58320">
            <a:off x="4330619" y="5471067"/>
            <a:ext cx="1008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Beam monitor</a:t>
            </a:r>
            <a:endParaRPr lang="en-US" sz="1100" dirty="0">
              <a:solidFill>
                <a:srgbClr val="660066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684" y="2441708"/>
            <a:ext cx="1307795" cy="736807"/>
            <a:chOff x="86684" y="2441708"/>
            <a:chExt cx="1307795" cy="736807"/>
          </a:xfrm>
        </p:grpSpPr>
        <p:grpSp>
          <p:nvGrpSpPr>
            <p:cNvPr id="45" name="Group 44"/>
            <p:cNvGrpSpPr/>
            <p:nvPr/>
          </p:nvGrpSpPr>
          <p:grpSpPr>
            <a:xfrm>
              <a:off x="86684" y="2441708"/>
              <a:ext cx="1307795" cy="510996"/>
              <a:chOff x="86684" y="2441708"/>
              <a:chExt cx="1307795" cy="510996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107504" y="2564904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3528" y="2441708"/>
                <a:ext cx="10709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</a:t>
                </a:r>
                <a:r>
                  <a:rPr lang="en-US" sz="1200" dirty="0" smtClean="0"/>
                  <a:t>eutron guide </a:t>
                </a:r>
                <a:endParaRPr lang="en-US" sz="1200" dirty="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rot="5400000">
                <a:off x="212714" y="2713027"/>
                <a:ext cx="0" cy="252059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309368" y="2675705"/>
                <a:ext cx="703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chopper </a:t>
                </a:r>
                <a:endParaRPr lang="en-US" sz="1200" dirty="0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rot="5400000" flipV="1">
              <a:off x="197533" y="2978931"/>
              <a:ext cx="0" cy="180058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302637" y="2901516"/>
              <a:ext cx="1082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Beam monitor </a:t>
              </a:r>
              <a:endParaRPr lang="en-US" sz="1200" dirty="0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5496" y="2924944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59632" y="6165304"/>
            <a:ext cx="625957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Beam monitor with low attenuation and high transmission factor </a:t>
            </a:r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4889" y="3527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60032" y="2636912"/>
            <a:ext cx="0" cy="54009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7" name="Cube 76"/>
          <p:cNvSpPr/>
          <p:nvPr/>
        </p:nvSpPr>
        <p:spPr>
          <a:xfrm rot="16200000">
            <a:off x="3284828" y="4098965"/>
            <a:ext cx="2304256" cy="360040"/>
          </a:xfrm>
          <a:prstGeom prst="cube">
            <a:avLst>
              <a:gd name="adj" fmla="val 86036"/>
            </a:avLst>
          </a:prstGeom>
          <a:gradFill flip="none" rotWithShape="1">
            <a:gsLst>
              <a:gs pos="6700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ightning Bolt 26"/>
          <p:cNvSpPr/>
          <p:nvPr/>
        </p:nvSpPr>
        <p:spPr>
          <a:xfrm rot="19547891">
            <a:off x="4420954" y="4139731"/>
            <a:ext cx="287997" cy="576000"/>
          </a:xfrm>
          <a:prstGeom prst="lightningBolt">
            <a:avLst/>
          </a:prstGeom>
          <a:noFill/>
          <a:ln>
            <a:solidFill>
              <a:srgbClr val="F5EF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83968" y="2636912"/>
            <a:ext cx="0" cy="54009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3482643" y="2590935"/>
            <a:ext cx="11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 rot="16200000">
            <a:off x="4583952" y="2580680"/>
            <a:ext cx="11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2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835696" y="1726309"/>
            <a:ext cx="0" cy="324060"/>
          </a:xfrm>
          <a:prstGeom prst="line">
            <a:avLst/>
          </a:prstGeom>
          <a:ln>
            <a:solidFill>
              <a:srgbClr val="BD3E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6956"/>
            <a:ext cx="7139136" cy="1143000"/>
          </a:xfrm>
        </p:spPr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5" y="1401638"/>
            <a:ext cx="8229600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Nuclear reactions used for thermal neutron detection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4438897" y="59520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851" y="6516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2504" y="1858466"/>
            <a:ext cx="5577813" cy="4183360"/>
            <a:chOff x="-24157" y="1430518"/>
            <a:chExt cx="5577813" cy="41833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57" y="1430518"/>
              <a:ext cx="5577813" cy="418336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983770" y="2276872"/>
              <a:ext cx="3516222" cy="1783734"/>
              <a:chOff x="2758921" y="2005306"/>
              <a:chExt cx="3516222" cy="178373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758921" y="2437354"/>
                <a:ext cx="522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smtClean="0"/>
                  <a:t>3</a:t>
                </a:r>
                <a:r>
                  <a:rPr lang="en-US" smtClean="0"/>
                  <a:t>He</a:t>
                </a:r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860032" y="3419708"/>
                <a:ext cx="490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smtClean="0"/>
                  <a:t>14</a:t>
                </a:r>
                <a:r>
                  <a:rPr lang="en-US" smtClean="0"/>
                  <a:t>N</a:t>
                </a:r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808349" y="2005306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smtClean="0"/>
                  <a:t>10</a:t>
                </a:r>
                <a:r>
                  <a:rPr lang="en-US" smtClean="0"/>
                  <a:t>B</a:t>
                </a:r>
                <a:endParaRPr lang="en-US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515289" y="5292634"/>
            <a:ext cx="1992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Thickness 1cm at 1.8A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07874" y="2269049"/>
            <a:ext cx="2672735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monitors are thermal neutron detectors with relatively low efficiency which can vary from</a:t>
            </a:r>
          </a:p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-6   </a:t>
            </a:r>
            <a:r>
              <a:rPr lang="en-US" dirty="0" smtClean="0"/>
              <a:t>to</a:t>
            </a:r>
            <a:r>
              <a:rPr lang="en-US" baseline="30000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r>
              <a:rPr lang="en-US" dirty="0" smtClean="0"/>
              <a:t>   depending on the instrument requirements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14791" y="6483240"/>
            <a:ext cx="635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 is in um in transmission mode, </a:t>
            </a:r>
            <a:r>
              <a:rPr lang="en-US" baseline="30000" dirty="0" smtClean="0"/>
              <a:t>14</a:t>
            </a:r>
            <a:r>
              <a:rPr lang="en-US" dirty="0" smtClean="0"/>
              <a:t>N and </a:t>
            </a:r>
            <a:r>
              <a:rPr lang="en-US" baseline="30000" dirty="0" smtClean="0"/>
              <a:t>3</a:t>
            </a:r>
            <a:r>
              <a:rPr lang="en-US" dirty="0" smtClean="0"/>
              <a:t>He is </a:t>
            </a:r>
            <a:r>
              <a:rPr lang="en-US" smtClean="0"/>
              <a:t>bar-cm thickness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444208" y="1484784"/>
            <a:ext cx="2557515" cy="4891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301" y="1489646"/>
            <a:ext cx="3134606" cy="4891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37594" y="1484784"/>
            <a:ext cx="3134606" cy="4891682"/>
          </a:xfrm>
          <a:prstGeom prst="rect">
            <a:avLst/>
          </a:prstGeom>
          <a:solidFill>
            <a:srgbClr val="F6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Monitor available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grpSp>
        <p:nvGrpSpPr>
          <p:cNvPr id="9" name="Group 8"/>
          <p:cNvGrpSpPr/>
          <p:nvPr/>
        </p:nvGrpSpPr>
        <p:grpSpPr>
          <a:xfrm>
            <a:off x="35496" y="1577938"/>
            <a:ext cx="10009112" cy="4371342"/>
            <a:chOff x="35496" y="2290467"/>
            <a:chExt cx="10009112" cy="4371342"/>
          </a:xfrm>
        </p:grpSpPr>
        <p:pic>
          <p:nvPicPr>
            <p:cNvPr id="5" name="Picture 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9" t="-1145" r="37399" b="77974"/>
            <a:stretch/>
          </p:blipFill>
          <p:spPr bwMode="auto">
            <a:xfrm>
              <a:off x="35496" y="2636912"/>
              <a:ext cx="2849372" cy="172819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7" name="Picture 6" descr="IMG_485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0" r="6334" b="18152"/>
            <a:stretch/>
          </p:blipFill>
          <p:spPr>
            <a:xfrm>
              <a:off x="107504" y="5101803"/>
              <a:ext cx="2736304" cy="15600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7523" y="2290467"/>
              <a:ext cx="8670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MWPC from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Mirrotron</a:t>
              </a:r>
              <a:r>
                <a:rPr lang="en-US" sz="1400" b="1" dirty="0">
                  <a:solidFill>
                    <a:srgbClr val="FF0000"/>
                  </a:solidFill>
                </a:rPr>
                <a:t> 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                                   MWPC </a:t>
              </a:r>
              <a:r>
                <a:rPr lang="en-US" sz="1400" b="1" dirty="0">
                  <a:solidFill>
                    <a:srgbClr val="FF0000"/>
                  </a:solidFill>
                </a:rPr>
                <a:t>from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Mirrotron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                                    Fission chamber  from LND</a:t>
              </a:r>
              <a:endParaRPr lang="en-US" sz="1400" b="1" dirty="0">
                <a:solidFill>
                  <a:srgbClr val="FF0000"/>
                </a:solidFill>
              </a:endParaRPr>
            </a:p>
            <a:p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96" y="4596193"/>
              <a:ext cx="10009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MWPC from ORDELA                                                        GEM from CDT                                      Scintillator from Quantum detector 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0282" y="6451683"/>
            <a:ext cx="6842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indico.esss.lu.se/event/870/</a:t>
            </a:r>
            <a:r>
              <a:rPr lang="en-US" sz="1200" dirty="0"/>
              <a:t> </a:t>
            </a:r>
            <a:r>
              <a:rPr lang="en-US" sz="1200" dirty="0" smtClean="0"/>
              <a:t>               </a:t>
            </a:r>
            <a:r>
              <a:rPr lang="en-US" sz="1200" dirty="0" smtClean="0">
                <a:hlinkClick r:id="rId6"/>
              </a:rPr>
              <a:t>https</a:t>
            </a:r>
            <a:r>
              <a:rPr lang="en-US" sz="1200" dirty="0">
                <a:hlinkClick r:id="rId6"/>
              </a:rPr>
              <a:t>://indico.esss.lu.se/event/781</a:t>
            </a:r>
            <a:r>
              <a:rPr lang="en-US" sz="1200" dirty="0" smtClean="0">
                <a:hlinkClick r:id="rId6"/>
              </a:rPr>
              <a:t>/</a:t>
            </a:r>
            <a:endParaRPr lang="en-US" sz="12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9433" t="9390" b="15171"/>
          <a:stretch/>
        </p:blipFill>
        <p:spPr>
          <a:xfrm>
            <a:off x="35496" y="6419480"/>
            <a:ext cx="504056" cy="4385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82471" y="2009270"/>
            <a:ext cx="2475122" cy="3940680"/>
            <a:chOff x="-53231" y="2277212"/>
            <a:chExt cx="2475122" cy="3940680"/>
          </a:xfrm>
        </p:grpSpPr>
        <p:pic>
          <p:nvPicPr>
            <p:cNvPr id="20" name="Picture 19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5" r="9477" b="76829"/>
            <a:stretch/>
          </p:blipFill>
          <p:spPr bwMode="auto">
            <a:xfrm>
              <a:off x="45626" y="2277212"/>
              <a:ext cx="2304951" cy="16079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" r="69380" b="76829"/>
            <a:stretch/>
          </p:blipFill>
          <p:spPr bwMode="auto">
            <a:xfrm>
              <a:off x="-53231" y="4581468"/>
              <a:ext cx="2475122" cy="163642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23" name="Content Placeholder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t="47169" r="36085" b="23989"/>
          <a:stretch/>
        </p:blipFill>
        <p:spPr bwMode="auto">
          <a:xfrm>
            <a:off x="3347864" y="4149391"/>
            <a:ext cx="2868162" cy="1943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IMG_4852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>
          <a:xfrm>
            <a:off x="3419872" y="1966630"/>
            <a:ext cx="2510151" cy="16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Monitors-Gamma sensitivity measurement</a:t>
            </a:r>
            <a:endParaRPr lang="en-US" sz="2800" dirty="0"/>
          </a:p>
        </p:txBody>
      </p:sp>
      <p:pic>
        <p:nvPicPr>
          <p:cNvPr id="5" name="Content Placeholder 4" descr="IMG_447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9986" r="-1982"/>
          <a:stretch/>
        </p:blipFill>
        <p:spPr>
          <a:xfrm>
            <a:off x="179512" y="1556792"/>
            <a:ext cx="2952328" cy="20655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16" name="Picture 15" descr="MIR_1d_gamma_normaliz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/>
          <a:stretch/>
        </p:blipFill>
        <p:spPr>
          <a:xfrm>
            <a:off x="3419872" y="1412776"/>
            <a:ext cx="3373560" cy="2354077"/>
          </a:xfrm>
          <a:prstGeom prst="rect">
            <a:avLst/>
          </a:prstGeom>
        </p:spPr>
      </p:pic>
      <p:pic>
        <p:nvPicPr>
          <p:cNvPr id="19" name="Picture 18" descr="IMG_082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 b="25627"/>
          <a:stretch/>
        </p:blipFill>
        <p:spPr>
          <a:xfrm>
            <a:off x="107504" y="4365104"/>
            <a:ext cx="3024336" cy="157906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39552" y="2564904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15616" y="2420888"/>
            <a:ext cx="72008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520" y="292494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Beam monitor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3688" y="20608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Gamma source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115616" y="4005064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91680" y="393305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neutron source 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971600" y="5013176"/>
            <a:ext cx="21602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5536" y="558924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Beam monitor 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3" name="Picture 32" descr="LND_gamm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"/>
          <a:stretch/>
        </p:blipFill>
        <p:spPr>
          <a:xfrm>
            <a:off x="3502726" y="3717032"/>
            <a:ext cx="3229514" cy="22502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067944" y="177281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MWPC from </a:t>
            </a:r>
            <a:r>
              <a:rPr lang="en-US" sz="1200" dirty="0" err="1" smtClean="0"/>
              <a:t>Mirrotron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572000" y="458112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Fission chamber from LND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6093296"/>
            <a:ext cx="8928992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Gamma sensitivity studied with three gamma sources with low, medium, and high energy   </a:t>
            </a:r>
            <a:endParaRPr lang="en-US" sz="16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43030"/>
              </p:ext>
            </p:extLst>
          </p:nvPr>
        </p:nvGraphicFramePr>
        <p:xfrm>
          <a:off x="6660233" y="2204864"/>
          <a:ext cx="2448271" cy="29413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48071"/>
                <a:gridCol w="876324"/>
                <a:gridCol w="923876"/>
              </a:tblGrid>
              <a:tr h="38649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source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Gamma energy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KeV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Gamma intensity</a:t>
                      </a:r>
                      <a:r>
                        <a:rPr lang="en-US" sz="1100" baseline="0" dirty="0" smtClean="0"/>
                        <a:t> %</a:t>
                      </a:r>
                      <a:endParaRPr lang="en-US" sz="110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57</a:t>
                      </a:r>
                      <a:r>
                        <a:rPr lang="en-US" sz="1050" dirty="0" smtClean="0"/>
                        <a:t>Co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122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85.6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136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10.7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133</a:t>
                      </a:r>
                      <a:r>
                        <a:rPr lang="en-US" sz="1050" dirty="0" smtClean="0"/>
                        <a:t>Ba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30-35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117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80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36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276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7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303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18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356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62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384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9</a:t>
                      </a:r>
                      <a:endParaRPr lang="en-US" sz="1050" dirty="0"/>
                    </a:p>
                  </a:txBody>
                  <a:tcPr/>
                </a:tc>
              </a:tr>
              <a:tr h="245473">
                <a:tc>
                  <a:txBody>
                    <a:bodyPr/>
                    <a:lstStyle/>
                    <a:p>
                      <a:r>
                        <a:rPr lang="en-US" sz="1050" baseline="30000" dirty="0" smtClean="0"/>
                        <a:t>60</a:t>
                      </a:r>
                      <a:r>
                        <a:rPr lang="en-US" sz="1050" dirty="0" smtClean="0"/>
                        <a:t>Co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1173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100</a:t>
                      </a:r>
                      <a:endParaRPr lang="en-US" sz="1050" dirty="0"/>
                    </a:p>
                  </a:txBody>
                  <a:tcPr/>
                </a:tc>
              </a:tr>
              <a:tr h="212569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1332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100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440" y="1268760"/>
            <a:ext cx="408036" cy="3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04B92AB-78BC-4C78-8451-6C93EA327D00}" vid="{09D1907C-5BBC-45D0-9EBC-8615AFB12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95463</TotalTime>
  <Words>3942</Words>
  <Application>Microsoft Macintosh PowerPoint</Application>
  <PresentationFormat>On-screen Show (4:3)</PresentationFormat>
  <Paragraphs>1202</Paragraphs>
  <Slides>52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-webkit-standard</vt:lpstr>
      <vt:lpstr>.AppleSystemUIFont</vt:lpstr>
      <vt:lpstr>American Typewriter</vt:lpstr>
      <vt:lpstr>Calibri</vt:lpstr>
      <vt:lpstr>Cambria Math</vt:lpstr>
      <vt:lpstr>Lucida Grande</vt:lpstr>
      <vt:lpstr>Mangal</vt:lpstr>
      <vt:lpstr>ＭＳ 明朝</vt:lpstr>
      <vt:lpstr>Tahoma</vt:lpstr>
      <vt:lpstr>Times</vt:lpstr>
      <vt:lpstr>Times New Roman</vt:lpstr>
      <vt:lpstr>Wingdings</vt:lpstr>
      <vt:lpstr>Arial</vt:lpstr>
      <vt:lpstr>Chess Core Powerpoint</vt:lpstr>
      <vt:lpstr>Beam Monitors  </vt:lpstr>
      <vt:lpstr>Outline</vt:lpstr>
      <vt:lpstr>ESS instruments</vt:lpstr>
      <vt:lpstr>Beam Monitor </vt:lpstr>
      <vt:lpstr>Beam Monitor </vt:lpstr>
      <vt:lpstr>Beam Monitor </vt:lpstr>
      <vt:lpstr>Beam Monitor </vt:lpstr>
      <vt:lpstr>Types of Beam Monitor available today</vt:lpstr>
      <vt:lpstr>Beam Monitors-Gamma sensitivity measurement</vt:lpstr>
      <vt:lpstr>Beam Monitors- Neutron measurement at R2D2</vt:lpstr>
      <vt:lpstr>Beam monitors-main results</vt:lpstr>
      <vt:lpstr>PowerPoint Presentation</vt:lpstr>
      <vt:lpstr>Outline</vt:lpstr>
      <vt:lpstr> Mechanical integration: Reminder  </vt:lpstr>
      <vt:lpstr> Mechanical integration: Reminder  </vt:lpstr>
      <vt:lpstr>Looking for solutions …..</vt:lpstr>
      <vt:lpstr>Looking for solutions …..</vt:lpstr>
      <vt:lpstr>Outline</vt:lpstr>
      <vt:lpstr>Beam monitor for chopper diagnostics</vt:lpstr>
      <vt:lpstr>Parasitic methods for monitoring the beam</vt:lpstr>
      <vt:lpstr>Parasitic methods for monitoring the beam</vt:lpstr>
      <vt:lpstr>Parasitic methods for monitoring the beam</vt:lpstr>
      <vt:lpstr>Parasitic methods for monitoring the beam at V20 HZB</vt:lpstr>
      <vt:lpstr>Parasitic methods for monitoring the beam at V20 HZB</vt:lpstr>
      <vt:lpstr>Outline</vt:lpstr>
      <vt:lpstr>Beam monitor electronics</vt:lpstr>
      <vt:lpstr>V20 test at HZB</vt:lpstr>
      <vt:lpstr>V20 test at HZB</vt:lpstr>
      <vt:lpstr>Outline</vt:lpstr>
      <vt:lpstr>Beam monitor system Integration</vt:lpstr>
      <vt:lpstr> Facility maintenance and operation Requirements  </vt:lpstr>
      <vt:lpstr>Beam monitor requirements </vt:lpstr>
      <vt:lpstr>Beam monitor requirements </vt:lpstr>
      <vt:lpstr>Beam monitors per zone</vt:lpstr>
      <vt:lpstr>Beam monitors per zone</vt:lpstr>
      <vt:lpstr>Beam monitors per zone</vt:lpstr>
      <vt:lpstr>Beam monitor in the Bunker</vt:lpstr>
      <vt:lpstr>Beam monitor in the Bunker</vt:lpstr>
      <vt:lpstr>Beam monitor in the guideline</vt:lpstr>
      <vt:lpstr>Beam monitor in the guideline</vt:lpstr>
      <vt:lpstr>Beam monitor near the sample</vt:lpstr>
      <vt:lpstr>Beam monitor near the sample</vt:lpstr>
      <vt:lpstr>Beam monitor after the sample “Transmission monitor”</vt:lpstr>
      <vt:lpstr>Beam monitor after the sample “Transmission monitor”</vt:lpstr>
      <vt:lpstr>Outline</vt:lpstr>
      <vt:lpstr>Beam monitor Guidelines</vt:lpstr>
      <vt:lpstr>Minimum information to be collected</vt:lpstr>
      <vt:lpstr>Minimum information taken before monitor  build…</vt:lpstr>
      <vt:lpstr>Beam monitors requirements versus Power ramp-up ?</vt:lpstr>
      <vt:lpstr>Guidelines for Neutron Beam monitors at ESS </vt:lpstr>
      <vt:lpstr>Summary </vt:lpstr>
      <vt:lpstr>PowerPoint Presentation</vt:lpstr>
    </vt:vector>
  </TitlesOfParts>
  <Company>ESS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fatima issa</cp:lastModifiedBy>
  <cp:revision>3866</cp:revision>
  <cp:lastPrinted>2018-02-02T15:35:12Z</cp:lastPrinted>
  <dcterms:created xsi:type="dcterms:W3CDTF">2013-10-29T16:05:10Z</dcterms:created>
  <dcterms:modified xsi:type="dcterms:W3CDTF">2018-02-11T21:37:06Z</dcterms:modified>
</cp:coreProperties>
</file>