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343" r:id="rId2"/>
    <p:sldId id="342" r:id="rId3"/>
    <p:sldId id="345" r:id="rId4"/>
    <p:sldId id="351" r:id="rId5"/>
    <p:sldId id="354" r:id="rId6"/>
    <p:sldId id="357" r:id="rId7"/>
    <p:sldId id="355" r:id="rId8"/>
    <p:sldId id="360" r:id="rId9"/>
    <p:sldId id="347" r:id="rId10"/>
    <p:sldId id="361" r:id="rId11"/>
    <p:sldId id="364" r:id="rId12"/>
    <p:sldId id="362" r:id="rId13"/>
    <p:sldId id="363" r:id="rId14"/>
    <p:sldId id="344" r:id="rId15"/>
    <p:sldId id="358" r:id="rId16"/>
    <p:sldId id="359" r:id="rId17"/>
    <p:sldId id="350" r:id="rId18"/>
    <p:sldId id="346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8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B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7119" autoAdjust="0"/>
  </p:normalViewPr>
  <p:slideViewPr>
    <p:cSldViewPr>
      <p:cViewPr>
        <p:scale>
          <a:sx n="140" d="100"/>
          <a:sy n="140" d="100"/>
        </p:scale>
        <p:origin x="1648" y="880"/>
      </p:cViewPr>
      <p:guideLst>
        <p:guide pos="68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609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329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07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DMSC/ESS+Readout+System+Note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DMSC/Detector+Target+Dates+and+Engagement+Opportunit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.esss.dk/owncloud/index.php/s/JcbNu3HdZSBVphl" TargetMode="External"/><Relationship Id="rId4" Type="http://schemas.openxmlformats.org/officeDocument/2006/relationships/hyperlink" Target="https://confluence.esss.lu.se/display/DMSC/ESS+Readout+System+Notes" TargetMode="External"/><Relationship Id="rId5" Type="http://schemas.openxmlformats.org/officeDocument/2006/relationships/hyperlink" Target="https://confluence.esss.lu.se/display/DMSC/Detector+Target+Dates+and+Engagement+Opportunities" TargetMode="External"/><Relationship Id="rId6" Type="http://schemas.openxmlformats.org/officeDocument/2006/relationships/hyperlink" Target="https://confluence.esss.lu.se/display/DMSC/Data+Management+Group" TargetMode="External"/><Relationship Id="rId7" Type="http://schemas.openxmlformats.org/officeDocument/2006/relationships/hyperlink" Target="https://github.com/ess-dms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.esss.dk/owncloud/index.php/s/WK6UiesIaBjFDk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EFU and You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/>
              <a:t> </a:t>
            </a:r>
            <a:r>
              <a:rPr lang="en-US" sz="2800" i="1" dirty="0" smtClean="0"/>
              <a:t>the </a:t>
            </a:r>
            <a:r>
              <a:rPr lang="en-US" sz="2400" i="1" dirty="0" smtClean="0"/>
              <a:t>path </a:t>
            </a:r>
            <a:r>
              <a:rPr lang="en-US" sz="2400" i="1" dirty="0"/>
              <a:t>to a successful detector integration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72744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Morten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Jagd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Christensen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European Spallation Source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Data Management and Software Centre (DMSC)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Copenhagen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3955" r="13867"/>
          <a:stretch/>
        </p:blipFill>
        <p:spPr>
          <a:xfrm>
            <a:off x="5076056" y="1484784"/>
            <a:ext cx="3928479" cy="267978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4519" y="2820669"/>
            <a:ext cx="2353658" cy="567309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421808" y="1684344"/>
            <a:ext cx="2840355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6356" t="-135" r="4349" b="2063"/>
          <a:stretch/>
        </p:blipFill>
        <p:spPr bwMode="auto">
          <a:xfrm>
            <a:off x="107950" y="1417639"/>
            <a:ext cx="4334945" cy="3163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583" t="-5520" r="-2583" b="10362"/>
          <a:stretch/>
        </p:blipFill>
        <p:spPr>
          <a:xfrm>
            <a:off x="1547664" y="4509120"/>
            <a:ext cx="5720715" cy="225629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7310" r="37617"/>
          <a:stretch/>
        </p:blipFill>
        <p:spPr bwMode="auto">
          <a:xfrm rot="5400000">
            <a:off x="6121630" y="1390686"/>
            <a:ext cx="2715596" cy="307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6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Formats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3487"/>
            <a:ext cx="5784270" cy="53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1"/>
          <a:stretch/>
        </p:blipFill>
        <p:spPr>
          <a:xfrm>
            <a:off x="457200" y="1916832"/>
            <a:ext cx="4248472" cy="400506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600700" y="1916832"/>
            <a:ext cx="3435796" cy="3689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b="1" i="1" dirty="0" smtClean="0"/>
              <a:t>Algorithm Description</a:t>
            </a:r>
          </a:p>
          <a:p>
            <a:r>
              <a:rPr lang="en-US" sz="1800" i="1" dirty="0" smtClean="0"/>
              <a:t>Email, paper, report, whiteboard walk-through</a:t>
            </a:r>
          </a:p>
          <a:p>
            <a:endParaRPr lang="en-US" sz="1800" i="1" dirty="0"/>
          </a:p>
          <a:p>
            <a:pPr marL="0" indent="0">
              <a:buNone/>
            </a:pPr>
            <a:r>
              <a:rPr lang="en-US" sz="1800" b="1" i="1" dirty="0" smtClean="0"/>
              <a:t>Prototype implementation</a:t>
            </a:r>
          </a:p>
          <a:p>
            <a:r>
              <a:rPr lang="en-US" sz="1800" dirty="0" smtClean="0"/>
              <a:t>C, C++, </a:t>
            </a:r>
            <a:r>
              <a:rPr lang="en-US" sz="1800" dirty="0" err="1" smtClean="0"/>
              <a:t>Matlab</a:t>
            </a:r>
            <a:r>
              <a:rPr lang="en-US" sz="1800" dirty="0" smtClean="0"/>
              <a:t>, Python</a:t>
            </a:r>
          </a:p>
          <a:p>
            <a:endParaRPr lang="en-US" sz="1800" i="1" dirty="0" smtClean="0"/>
          </a:p>
          <a:p>
            <a:pPr marL="0" indent="0">
              <a:buNone/>
            </a:pPr>
            <a:r>
              <a:rPr lang="en-US" sz="1800" b="1" i="1" dirty="0" smtClean="0"/>
              <a:t>Analyzed reference data </a:t>
            </a:r>
          </a:p>
          <a:p>
            <a:r>
              <a:rPr lang="en-US" sz="1800" dirty="0" smtClean="0"/>
              <a:t>Text/binary files, </a:t>
            </a:r>
            <a:r>
              <a:rPr lang="en-US" sz="1800" dirty="0" err="1" smtClean="0"/>
              <a:t>wireshark</a:t>
            </a:r>
            <a:r>
              <a:rPr lang="en-US" sz="1800" dirty="0" smtClean="0"/>
              <a:t> captures, C or C++ arrays</a:t>
            </a:r>
          </a:p>
        </p:txBody>
      </p:sp>
    </p:spTree>
    <p:extLst>
      <p:ext uri="{BB962C8B-B14F-4D97-AF65-F5344CB8AC3E}">
        <p14:creationId xmlns:p14="http://schemas.microsoft.com/office/powerpoint/2010/main" val="11007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Geometry</a:t>
            </a:r>
            <a:endParaRPr lang="en-US" dirty="0"/>
          </a:p>
          <a:p>
            <a:pPr lvl="1"/>
            <a:r>
              <a:rPr lang="en-US" dirty="0" smtClean="0"/>
              <a:t>specify logical geometry </a:t>
            </a:r>
            <a:r>
              <a:rPr lang="en-US" dirty="0"/>
              <a:t>in terms defined </a:t>
            </a:r>
            <a:r>
              <a:rPr lang="en-US" dirty="0" smtClean="0"/>
              <a:t>by ECDC</a:t>
            </a:r>
            <a:endParaRPr lang="en-US" dirty="0"/>
          </a:p>
          <a:p>
            <a:pPr lvl="1"/>
            <a:r>
              <a:rPr lang="en-US" dirty="0" smtClean="0"/>
              <a:t>specify physical geometry DRAM</a:t>
            </a:r>
          </a:p>
          <a:p>
            <a:pPr marL="0" indent="0">
              <a:buNone/>
            </a:pPr>
            <a:r>
              <a:rPr lang="en-US" dirty="0" smtClean="0"/>
              <a:t>Integration model ESS</a:t>
            </a:r>
          </a:p>
          <a:p>
            <a:pPr lvl="1"/>
            <a:r>
              <a:rPr lang="en-US" dirty="0" smtClean="0"/>
              <a:t>specify inner data format (</a:t>
            </a:r>
            <a:r>
              <a:rPr lang="en-US" dirty="0" smtClean="0">
                <a:hlinkClick r:id="rId2"/>
              </a:rPr>
              <a:t>https://tinyurl.com/y9ppkofy</a:t>
            </a:r>
            <a:r>
              <a:rPr lang="en-US" dirty="0" smtClean="0"/>
              <a:t>) with DMSC</a:t>
            </a:r>
          </a:p>
          <a:p>
            <a:pPr marL="0" indent="0">
              <a:buNone/>
            </a:pPr>
            <a:r>
              <a:rPr lang="en-US" dirty="0" smtClean="0"/>
              <a:t>Custom integration</a:t>
            </a: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with ESS timing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specify complete readout data format and encapsulation</a:t>
            </a:r>
          </a:p>
          <a:p>
            <a:pPr lvl="1"/>
            <a:r>
              <a:rPr lang="en-US" dirty="0" smtClean="0"/>
              <a:t>specify packet sizes, data rates, little endian</a:t>
            </a:r>
          </a:p>
          <a:p>
            <a:pPr lvl="1"/>
            <a:r>
              <a:rPr lang="en-US" dirty="0" smtClean="0"/>
              <a:t>specify addressing (IP and UDP)</a:t>
            </a:r>
          </a:p>
          <a:p>
            <a:pPr marL="0" indent="0">
              <a:buNone/>
            </a:pPr>
            <a:r>
              <a:rPr lang="en-US" dirty="0" smtClean="0"/>
              <a:t>Event formation</a:t>
            </a:r>
          </a:p>
          <a:p>
            <a:pPr lvl="1"/>
            <a:r>
              <a:rPr lang="en-US" dirty="0" smtClean="0"/>
              <a:t>specify algorithm for event formation</a:t>
            </a:r>
          </a:p>
          <a:p>
            <a:pPr lvl="1"/>
            <a:r>
              <a:rPr lang="en-US" dirty="0" smtClean="0"/>
              <a:t>consider how this can be scaled up/parallelized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5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in touch with us as early as possible</a:t>
            </a:r>
          </a:p>
          <a:p>
            <a:pPr lvl="1"/>
            <a:r>
              <a:rPr lang="en-US" dirty="0" smtClean="0"/>
              <a:t>preferably today ;-)</a:t>
            </a:r>
          </a:p>
          <a:p>
            <a:r>
              <a:rPr lang="en-US" dirty="0" smtClean="0"/>
              <a:t>Feed the pipeline</a:t>
            </a:r>
          </a:p>
          <a:p>
            <a:pPr lvl="1"/>
            <a:r>
              <a:rPr lang="en-US" dirty="0" smtClean="0"/>
              <a:t>we need dates and deadlines for planning, see DMSC Wiki: (</a:t>
            </a:r>
            <a:r>
              <a:rPr lang="en-US" dirty="0" smtClean="0">
                <a:hlinkClick r:id="rId2"/>
              </a:rPr>
              <a:t>https://tinyurl.com/ybloos74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Priority and planning w. DG</a:t>
            </a:r>
          </a:p>
          <a:p>
            <a:r>
              <a:rPr lang="en-US" dirty="0" smtClean="0"/>
              <a:t>Keep an eye on the interface</a:t>
            </a:r>
          </a:p>
          <a:p>
            <a:pPr lvl="1"/>
            <a:r>
              <a:rPr lang="en-US" dirty="0" smtClean="0"/>
              <a:t>Provide the necessary documentation</a:t>
            </a:r>
          </a:p>
          <a:p>
            <a:pPr lvl="1"/>
            <a:r>
              <a:rPr lang="en-US" dirty="0" smtClean="0"/>
              <a:t>the more accurate the faster we can deliver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42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Geometry definitions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ESS Generic Geometry Definitions</a:t>
            </a:r>
            <a:r>
              <a:rPr lang="en-US" sz="2000" dirty="0" smtClean="0"/>
              <a:t> - </a:t>
            </a:r>
            <a:r>
              <a:rPr lang="en-US" sz="2000" dirty="0" err="1" smtClean="0"/>
              <a:t>tinyurl.com</a:t>
            </a:r>
            <a:r>
              <a:rPr lang="en-US" sz="2000" dirty="0" smtClean="0"/>
              <a:t>/yaetmq6c</a:t>
            </a:r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Detector Specific Defintions (multigrid)</a:t>
            </a:r>
            <a:r>
              <a:rPr lang="en-US" sz="2000" dirty="0" smtClean="0"/>
              <a:t>  - </a:t>
            </a:r>
            <a:r>
              <a:rPr lang="en-US" sz="2000" dirty="0" err="1" smtClean="0"/>
              <a:t>tinyurl.com</a:t>
            </a:r>
            <a:r>
              <a:rPr lang="en-US" sz="2000" dirty="0" smtClean="0"/>
              <a:t>/y7m7x2rm</a:t>
            </a:r>
          </a:p>
          <a:p>
            <a:pPr marL="0" indent="0">
              <a:buNone/>
            </a:pPr>
            <a:r>
              <a:rPr lang="en-US" dirty="0" smtClean="0"/>
              <a:t>Readout </a:t>
            </a:r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Protocol and Encapsulation</a:t>
            </a:r>
            <a:r>
              <a:rPr lang="en-US" sz="2000" dirty="0" smtClean="0"/>
              <a:t> - </a:t>
            </a:r>
            <a:r>
              <a:rPr lang="en-US" sz="2000" dirty="0" err="1"/>
              <a:t>tinyurl.com</a:t>
            </a:r>
            <a:r>
              <a:rPr lang="en-US" sz="2000" dirty="0"/>
              <a:t>/y9ppkofy</a:t>
            </a: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Collaboration</a:t>
            </a:r>
            <a:endParaRPr lang="en-US" dirty="0"/>
          </a:p>
          <a:p>
            <a:pPr marL="0" indent="0">
              <a:buNone/>
            </a:pPr>
            <a:r>
              <a:rPr lang="en-US" sz="2000" dirty="0" smtClean="0">
                <a:hlinkClick r:id="rId5"/>
              </a:rPr>
              <a:t>Dates and Opportunities</a:t>
            </a:r>
            <a:r>
              <a:rPr lang="en-US" sz="2000" dirty="0" smtClean="0"/>
              <a:t> - </a:t>
            </a:r>
            <a:r>
              <a:rPr lang="en-US" sz="2000" dirty="0"/>
              <a:t>tinyurl.com/ybloos74</a:t>
            </a:r>
          </a:p>
          <a:p>
            <a:pPr marL="0" indent="0">
              <a:buNone/>
            </a:pPr>
            <a:r>
              <a:rPr lang="en-US" dirty="0" smtClean="0"/>
              <a:t>DMSC</a:t>
            </a:r>
          </a:p>
          <a:p>
            <a:pPr marL="0" indent="0">
              <a:buNone/>
            </a:pPr>
            <a:r>
              <a:rPr lang="en-US" sz="2000" dirty="0" smtClean="0">
                <a:hlinkClick r:id="rId6"/>
              </a:rPr>
              <a:t>ECDC Wiki</a:t>
            </a:r>
            <a:r>
              <a:rPr lang="en-US" sz="2000" dirty="0"/>
              <a:t> - </a:t>
            </a:r>
            <a:r>
              <a:rPr lang="en-US" sz="2000" dirty="0" err="1" smtClean="0"/>
              <a:t>confluence.esss.lu.se</a:t>
            </a:r>
            <a:r>
              <a:rPr lang="en-US" sz="2000" dirty="0" smtClean="0"/>
              <a:t>/display/DMSC/</a:t>
            </a:r>
            <a:r>
              <a:rPr lang="en-US" sz="2000" dirty="0" err="1" smtClean="0"/>
              <a:t>Data+Management+Group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7"/>
              </a:rPr>
              <a:t>Source code on Github</a:t>
            </a:r>
            <a:r>
              <a:rPr lang="en-US" sz="2000" dirty="0"/>
              <a:t> - https://</a:t>
            </a:r>
            <a:r>
              <a:rPr lang="en-US" sz="2000" dirty="0" err="1" smtClean="0"/>
              <a:t>github.com</a:t>
            </a:r>
            <a:r>
              <a:rPr lang="en-US" sz="2000" dirty="0" smtClean="0"/>
              <a:t>/</a:t>
            </a:r>
            <a:r>
              <a:rPr lang="en-US" sz="2000" dirty="0" err="1" smtClean="0"/>
              <a:t>ess-dmsc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09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6992"/>
            <a:ext cx="9144000" cy="1396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The End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3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6732144" cy="27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System architecture - detector data path</a:t>
            </a:r>
          </a:p>
          <a:p>
            <a:pPr marL="0" indent="0">
              <a:buNone/>
            </a:pPr>
            <a:r>
              <a:rPr lang="en-US" dirty="0" smtClean="0"/>
              <a:t>ESS Data Management and Software Centre (DMSC)</a:t>
            </a:r>
          </a:p>
          <a:p>
            <a:pPr marL="0" indent="0">
              <a:buNone/>
            </a:pPr>
            <a:r>
              <a:rPr lang="en-US" dirty="0" smtClean="0"/>
              <a:t>What DMSC provides</a:t>
            </a:r>
          </a:p>
          <a:p>
            <a:pPr marL="0" indent="0">
              <a:buNone/>
            </a:pPr>
            <a:r>
              <a:rPr lang="en-US" dirty="0" smtClean="0"/>
              <a:t>Efficient detector integration</a:t>
            </a:r>
          </a:p>
          <a:p>
            <a:pPr marL="0" indent="0">
              <a:buNone/>
            </a:pPr>
            <a:r>
              <a:rPr lang="en-US" dirty="0" smtClean="0"/>
              <a:t>Summary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33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827584" y="3068960"/>
            <a:ext cx="7496630" cy="1384053"/>
            <a:chOff x="819786" y="3341091"/>
            <a:chExt cx="7496630" cy="13840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/>
            <a:srcRect l="7349" t="6452" r="65287" b="5837"/>
            <a:stretch/>
          </p:blipFill>
          <p:spPr>
            <a:xfrm flipH="1">
              <a:off x="819786" y="3695489"/>
              <a:ext cx="1231934" cy="102965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503768" y="3341091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detectors</a:t>
              </a:r>
              <a:endParaRPr lang="en-US" sz="1400" dirty="0">
                <a:cs typeface="Consolas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r="65030"/>
            <a:stretch/>
          </p:blipFill>
          <p:spPr>
            <a:xfrm>
              <a:off x="5240072" y="3666783"/>
              <a:ext cx="648072" cy="9741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071056" y="3341091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aggregator</a:t>
              </a:r>
              <a:endParaRPr lang="en-US" sz="1400" dirty="0">
                <a:cs typeface="Consolas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5986946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3573888" y="3341091"/>
              <a:ext cx="15121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event formation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76176" y="3341091"/>
              <a:ext cx="12961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nexus writer</a:t>
              </a:r>
              <a:endParaRPr lang="en-US" sz="1400" dirty="0">
                <a:cs typeface="Consola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616336" y="3861502"/>
              <a:ext cx="576064" cy="658912"/>
            </a:xfrm>
            <a:prstGeom prst="rect">
              <a:avLst/>
            </a:prstGeom>
          </p:spPr>
        </p:pic>
        <p:cxnSp>
          <p:nvCxnSpPr>
            <p:cNvPr id="77" name="Straight Connector 76"/>
            <p:cNvCxnSpPr/>
            <p:nvPr/>
          </p:nvCxnSpPr>
          <p:spPr>
            <a:xfrm>
              <a:off x="7212443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860032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571839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2540144" y="3695490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inst1_det1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539255" y="3983522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inst1_det2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38366" y="4415570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</a:rPr>
                <a:t>instN_detM</a:t>
              </a:r>
              <a:endParaRPr lang="en-US" sz="12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0816" y="3800334"/>
              <a:ext cx="551347" cy="6718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4360" y="3737614"/>
              <a:ext cx="874936" cy="87493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524328" y="3348541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storage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98768" y="4115629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...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15936" y="3698326"/>
              <a:ext cx="720080" cy="966104"/>
            </a:xfrm>
            <a:prstGeom prst="roundRect">
              <a:avLst>
                <a:gd name="adj" fmla="val 13195"/>
              </a:avLst>
            </a:prstGeom>
            <a:noFill/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047729" y="4172892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43608" y="3341091"/>
              <a:ext cx="11031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cs typeface="Consolas"/>
                </a:rPr>
                <a:t>instruments</a:t>
              </a:r>
              <a:endParaRPr lang="en-US" sz="1400" dirty="0">
                <a:cs typeface="Consola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62972" y="5257844"/>
            <a:ext cx="40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“There are also corresponding flows for experiment control and non-event data”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100194" y="4095360"/>
            <a:ext cx="65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EFUs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vent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50" name="TextBox 49"/>
          <p:cNvSpPr txBox="1"/>
          <p:nvPr/>
        </p:nvSpPr>
        <p:spPr>
          <a:xfrm>
            <a:off x="2509169" y="3068960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detectors</a:t>
            </a:r>
            <a:endParaRPr lang="en-US" sz="1400" dirty="0">
              <a:cs typeface="Consola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61297" y="3068960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event formation</a:t>
            </a:r>
            <a:endParaRPr lang="en-US" sz="1400" dirty="0">
              <a:cs typeface="Consolas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4865433" y="3888243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77240" y="3888243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545545" y="3756204"/>
            <a:ext cx="927720" cy="2488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inst1_det1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217" y="3528203"/>
            <a:ext cx="551347" cy="67186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4021337" y="3426195"/>
            <a:ext cx="720080" cy="966104"/>
          </a:xfrm>
          <a:prstGeom prst="roundRect">
            <a:avLst>
              <a:gd name="adj" fmla="val 13195"/>
            </a:avLst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364502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 , (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), </a:t>
            </a:r>
            <a:r>
              <a:rPr lang="en-US" sz="2000" dirty="0"/>
              <a:t>(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n+1</a:t>
            </a:r>
            <a:r>
              <a:rPr lang="en-US" sz="2000" dirty="0" smtClean="0"/>
              <a:t>, p</a:t>
            </a:r>
            <a:r>
              <a:rPr lang="en-US" sz="2000" baseline="-25000" dirty="0" smtClean="0"/>
              <a:t>n+1</a:t>
            </a:r>
            <a:r>
              <a:rPr lang="en-US" sz="2000" dirty="0" smtClean="0"/>
              <a:t>), ...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62972" y="5229200"/>
            <a:ext cx="40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“Event formation essentially delivers </a:t>
            </a:r>
          </a:p>
          <a:p>
            <a:pPr algn="ctr"/>
            <a:r>
              <a:rPr lang="en-US" i="1" dirty="0"/>
              <a:t> </a:t>
            </a:r>
            <a:r>
              <a:rPr lang="en-US" i="1" dirty="0" smtClean="0"/>
              <a:t> a stream of </a:t>
            </a:r>
            <a:r>
              <a:rPr lang="en-US" dirty="0"/>
              <a:t>(</a:t>
            </a:r>
            <a:r>
              <a:rPr lang="en-US" dirty="0" smtClean="0"/>
              <a:t>time, pixel)</a:t>
            </a:r>
            <a:r>
              <a:rPr lang="en-US" i="1" dirty="0" smtClean="0"/>
              <a:t> tuples.”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00194" y="4095360"/>
            <a:ext cx="65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EFUs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395536" y="3334736"/>
            <a:ext cx="2688843" cy="1867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3203848" y="3334736"/>
            <a:ext cx="2688843" cy="1867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6012160" y="3334736"/>
            <a:ext cx="2688843" cy="18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96" r="27475" b="6323"/>
          <a:stretch/>
        </p:blipFill>
        <p:spPr>
          <a:xfrm>
            <a:off x="3635896" y="2883346"/>
            <a:ext cx="1224136" cy="2529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76" y="3210892"/>
            <a:ext cx="1309048" cy="1874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318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ECDC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1186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52320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ADMIN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987" y="2908342"/>
            <a:ext cx="2926016" cy="264333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8871"/>
          <a:stretch/>
        </p:blipFill>
        <p:spPr>
          <a:xfrm>
            <a:off x="395536" y="3336364"/>
            <a:ext cx="2688843" cy="1867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0" y="2942374"/>
            <a:ext cx="1346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DMSC/DG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800" i="1" dirty="0" smtClean="0"/>
              <a:t>Experiment Control and Data Curation</a:t>
            </a:r>
          </a:p>
          <a:p>
            <a:pPr marL="0" indent="0" algn="ctr">
              <a:buNone/>
            </a:pPr>
            <a:r>
              <a:rPr lang="en-US" sz="1800" dirty="0"/>
              <a:t>Tobias Richter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Provides software for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Instrument and readout </a:t>
            </a:r>
            <a:r>
              <a:rPr lang="en-US" sz="1800" dirty="0" smtClean="0"/>
              <a:t>control</a:t>
            </a:r>
          </a:p>
          <a:p>
            <a:r>
              <a:rPr lang="en-US" sz="1800" dirty="0" smtClean="0"/>
              <a:t>Readout data reception and parsing</a:t>
            </a:r>
          </a:p>
          <a:p>
            <a:r>
              <a:rPr lang="en-US" sz="1800" dirty="0" smtClean="0"/>
              <a:t>Event Formation calculations</a:t>
            </a:r>
          </a:p>
          <a:p>
            <a:r>
              <a:rPr lang="en-US" sz="1800" dirty="0" smtClean="0"/>
              <a:t>Fast sample environment</a:t>
            </a:r>
          </a:p>
          <a:p>
            <a:r>
              <a:rPr lang="en-US" sz="1800" dirty="0" smtClean="0"/>
              <a:t>Data aggregation</a:t>
            </a:r>
          </a:p>
          <a:p>
            <a:r>
              <a:rPr lang="en-US" sz="1800" dirty="0" smtClean="0"/>
              <a:t>Nexus file writing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etector commissioning tools</a:t>
            </a:r>
          </a:p>
          <a:p>
            <a:r>
              <a:rPr lang="en-US" sz="1800" dirty="0" smtClean="0"/>
              <a:t>Live detector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19" y="2060848"/>
            <a:ext cx="3027617" cy="2028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69546"/>
            <a:ext cx="3204496" cy="2069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2" y="1600200"/>
            <a:ext cx="1584176" cy="6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43608" y="2029701"/>
            <a:ext cx="2016224" cy="4639659"/>
            <a:chOff x="539552" y="1871394"/>
            <a:chExt cx="2016224" cy="46396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7311"/>
            <a:stretch/>
          </p:blipFill>
          <p:spPr>
            <a:xfrm>
              <a:off x="649094" y="1871394"/>
              <a:ext cx="1762666" cy="14855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3501008"/>
              <a:ext cx="2016224" cy="13812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471" y="5013176"/>
              <a:ext cx="1497877" cy="149787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52120" y="2362894"/>
            <a:ext cx="2714616" cy="4018434"/>
            <a:chOff x="5652120" y="2189584"/>
            <a:chExt cx="2714616" cy="40184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2120" y="2189584"/>
              <a:ext cx="2714616" cy="17434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6605" y="4365104"/>
              <a:ext cx="2365645" cy="1842914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>
            <a:off x="4427984" y="2276872"/>
            <a:ext cx="0" cy="4392488"/>
          </a:xfrm>
          <a:prstGeom prst="line">
            <a:avLst/>
          </a:prstGeom>
          <a:ln w="22225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003011" y="1539003"/>
            <a:ext cx="6885466" cy="373132"/>
            <a:chOff x="1003011" y="1539003"/>
            <a:chExt cx="6885466" cy="373132"/>
          </a:xfrm>
        </p:grpSpPr>
        <p:sp>
          <p:nvSpPr>
            <p:cNvPr id="10" name="TextBox 9"/>
            <p:cNvSpPr txBox="1"/>
            <p:nvPr/>
          </p:nvSpPr>
          <p:spPr>
            <a:xfrm>
              <a:off x="3491880" y="1542712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220V AC @ 50Hz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3011" y="1539003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Producer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16269" y="1542803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Consumer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5683924" y="3713398"/>
            <a:ext cx="865291" cy="1296742"/>
          </a:xfrm>
          <a:prstGeom prst="roundRect">
            <a:avLst>
              <a:gd name="adj" fmla="val 52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EFU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2099875" y="4434077"/>
            <a:ext cx="18002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2746863" y="3735302"/>
            <a:ext cx="1149086" cy="5547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707870" y="4434076"/>
            <a:ext cx="887949" cy="0"/>
          </a:xfrm>
          <a:prstGeom prst="line">
            <a:avLst/>
          </a:prstGeom>
          <a:ln w="158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12243" y="1988840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event formation</a:t>
            </a:r>
            <a:endParaRPr lang="en-US" b="1" dirty="0">
              <a:cs typeface="Consola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35258" y="2003512"/>
            <a:ext cx="1732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readout system</a:t>
            </a:r>
            <a:endParaRPr lang="en-US" b="1" dirty="0">
              <a:cs typeface="Consola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4766897" y="4434077"/>
            <a:ext cx="1005386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766896" y="4794117"/>
            <a:ext cx="100538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766897" y="4074037"/>
            <a:ext cx="1005386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476012" y="443407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476012" y="479411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476012" y="407403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898674" y="3713997"/>
            <a:ext cx="865497" cy="1296143"/>
          </a:xfrm>
          <a:prstGeom prst="roundRect">
            <a:avLst>
              <a:gd name="adj" fmla="val 663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readout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755932" y="393002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EFU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5755932" y="429006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smtClean="0">
                <a:solidFill>
                  <a:srgbClr val="000000"/>
                </a:solidFill>
              </a:rPr>
              <a:t>EFU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755932" y="465010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smtClean="0">
                <a:solidFill>
                  <a:srgbClr val="000000"/>
                </a:solidFill>
              </a:rPr>
              <a:t>EFU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746864" y="4571458"/>
            <a:ext cx="1149084" cy="58269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68457" y="3068960"/>
            <a:ext cx="978406" cy="861060"/>
            <a:chOff x="1043608" y="1646679"/>
            <a:chExt cx="1335617" cy="1081363"/>
          </a:xfrm>
        </p:grpSpPr>
        <p:sp>
          <p:nvSpPr>
            <p:cNvPr id="45" name="Rectangle 44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P0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1595819" y="2003512"/>
            <a:ext cx="13924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detector</a:t>
            </a:r>
            <a:endParaRPr lang="en-US" b="1" dirty="0">
              <a:cs typeface="Consolas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768999" y="4003546"/>
            <a:ext cx="978406" cy="861060"/>
            <a:chOff x="1043608" y="1646679"/>
            <a:chExt cx="1335617" cy="1081363"/>
          </a:xfrm>
        </p:grpSpPr>
        <p:sp>
          <p:nvSpPr>
            <p:cNvPr id="82" name="Rectangle 81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P1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1769541" y="4941168"/>
            <a:ext cx="978406" cy="861060"/>
            <a:chOff x="1043608" y="1646679"/>
            <a:chExt cx="1335617" cy="1081363"/>
          </a:xfrm>
        </p:grpSpPr>
        <p:sp>
          <p:nvSpPr>
            <p:cNvPr id="88" name="Rectangle 87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P2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5268227" y="2627620"/>
            <a:ext cx="17281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EF algorithm</a:t>
            </a:r>
            <a:endParaRPr lang="en-US" sz="1400" dirty="0">
              <a:cs typeface="Consola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468027" y="2627620"/>
            <a:ext cx="17329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data format</a:t>
            </a:r>
            <a:endParaRPr lang="en-US" sz="1400" dirty="0">
              <a:cs typeface="Consola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95819" y="2627620"/>
            <a:ext cx="13924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logical geometry</a:t>
            </a:r>
            <a:endParaRPr lang="en-US" sz="1400" dirty="0">
              <a:cs typeface="Consolas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924411" y="4434076"/>
            <a:ext cx="887949" cy="0"/>
          </a:xfrm>
          <a:prstGeom prst="line">
            <a:avLst/>
          </a:prstGeom>
          <a:ln w="158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12243" y="3497972"/>
            <a:ext cx="1512168" cy="1728192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9337</TotalTime>
  <Words>413</Words>
  <Application>Microsoft Macintosh PowerPoint</Application>
  <PresentationFormat>On-screen Show (4:3)</PresentationFormat>
  <Paragraphs>142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Consolas</vt:lpstr>
      <vt:lpstr>Arial</vt:lpstr>
      <vt:lpstr>ESS Core Powerpoint</vt:lpstr>
      <vt:lpstr>EFU and You  the path to a successful detector integration</vt:lpstr>
      <vt:lpstr>Topics</vt:lpstr>
      <vt:lpstr>System data flow</vt:lpstr>
      <vt:lpstr>Event formation</vt:lpstr>
      <vt:lpstr>DMSC</vt:lpstr>
      <vt:lpstr>DMSC</vt:lpstr>
      <vt:lpstr>DMSC/DG Responsibilities</vt:lpstr>
      <vt:lpstr>Interfaces</vt:lpstr>
      <vt:lpstr>Three Important EFU interfaces</vt:lpstr>
      <vt:lpstr>Logical Geometry</vt:lpstr>
      <vt:lpstr>Digital Geometry</vt:lpstr>
      <vt:lpstr>Readout Formats</vt:lpstr>
      <vt:lpstr>Algorithms</vt:lpstr>
      <vt:lpstr>Data Path</vt:lpstr>
      <vt:lpstr>Summary</vt:lpstr>
      <vt:lpstr>References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301</cp:revision>
  <cp:lastPrinted>2018-01-22T09:30:48Z</cp:lastPrinted>
  <dcterms:created xsi:type="dcterms:W3CDTF">2013-10-29T16:05:10Z</dcterms:created>
  <dcterms:modified xsi:type="dcterms:W3CDTF">2018-02-12T09:41:25Z</dcterms:modified>
</cp:coreProperties>
</file>