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343" r:id="rId2"/>
    <p:sldId id="342" r:id="rId3"/>
    <p:sldId id="345" r:id="rId4"/>
    <p:sldId id="351" r:id="rId5"/>
    <p:sldId id="354" r:id="rId6"/>
    <p:sldId id="357" r:id="rId7"/>
    <p:sldId id="355" r:id="rId8"/>
    <p:sldId id="360" r:id="rId9"/>
    <p:sldId id="347" r:id="rId10"/>
    <p:sldId id="361" r:id="rId11"/>
    <p:sldId id="364" r:id="rId12"/>
    <p:sldId id="362" r:id="rId13"/>
    <p:sldId id="363" r:id="rId14"/>
    <p:sldId id="344" r:id="rId15"/>
    <p:sldId id="358" r:id="rId16"/>
    <p:sldId id="359" r:id="rId17"/>
    <p:sldId id="350" r:id="rId18"/>
    <p:sldId id="346" r:id="rId1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8" userDrawn="1">
          <p15:clr>
            <a:srgbClr val="A4A3A4"/>
          </p15:clr>
        </p15:guide>
        <p15:guide id="3" orient="horz" pos="42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1B7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7119" autoAdjust="0"/>
  </p:normalViewPr>
  <p:slideViewPr>
    <p:cSldViewPr>
      <p:cViewPr>
        <p:scale>
          <a:sx n="140" d="100"/>
          <a:sy n="140" d="100"/>
        </p:scale>
        <p:origin x="1648" y="880"/>
      </p:cViewPr>
      <p:guideLst>
        <p:guide pos="68"/>
        <p:guide orient="horz" pos="42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2018-02-12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4609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329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807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2018-02-12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2018-02-12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2018-02-12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2018-02-12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2018-02-12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nfluence.esss.lu.se/display/DMSC/ESS+Readout+System+Notes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nfluence.esss.lu.se/display/DMSC/Detector+Target+Dates+and+Engagement+Opportunitie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.esss.dk/owncloud/index.php/s/JcbNu3HdZSBVphl" TargetMode="External"/><Relationship Id="rId4" Type="http://schemas.openxmlformats.org/officeDocument/2006/relationships/hyperlink" Target="https://confluence.esss.lu.se/display/DMSC/ESS+Readout+System+Notes" TargetMode="External"/><Relationship Id="rId5" Type="http://schemas.openxmlformats.org/officeDocument/2006/relationships/hyperlink" Target="https://confluence.esss.lu.se/display/DMSC/Detector+Target+Dates+and+Engagement+Opportunities" TargetMode="External"/><Relationship Id="rId6" Type="http://schemas.openxmlformats.org/officeDocument/2006/relationships/hyperlink" Target="https://confluence.esss.lu.se/display/DMSC/Data+Management+Group" TargetMode="External"/><Relationship Id="rId7" Type="http://schemas.openxmlformats.org/officeDocument/2006/relationships/hyperlink" Target="https://confluence.esss.lu.se/display/DAM" TargetMode="External"/><Relationship Id="rId8" Type="http://schemas.openxmlformats.org/officeDocument/2006/relationships/hyperlink" Target="https://github.com/ess-dmsc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roject.esss.dk/owncloud/index.php/s/WK6UiesIaBjFDk4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7.tif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19015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EFU and You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dirty="0"/>
              <a:t> </a:t>
            </a:r>
            <a:r>
              <a:rPr lang="en-US" sz="2800" i="1" dirty="0" smtClean="0"/>
              <a:t>the </a:t>
            </a:r>
            <a:r>
              <a:rPr lang="en-US" sz="2400" i="1" dirty="0" smtClean="0"/>
              <a:t>path </a:t>
            </a:r>
            <a:r>
              <a:rPr lang="en-US" sz="2400" i="1" dirty="0"/>
              <a:t>to a successful detector integration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72744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Morten 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</a:rPr>
              <a:t>Jagd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Christensen</a:t>
            </a:r>
          </a:p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European Spallation Source</a:t>
            </a:r>
          </a:p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Data Management and Software Centre (DMSC)</a:t>
            </a:r>
          </a:p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Copenhagen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Logical Geometry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 t="3955" r="13867"/>
          <a:stretch/>
        </p:blipFill>
        <p:spPr>
          <a:xfrm>
            <a:off x="5076056" y="1484784"/>
            <a:ext cx="3928479" cy="267978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4519" y="2820669"/>
            <a:ext cx="2353658" cy="567309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421808" y="1684344"/>
            <a:ext cx="2840355" cy="255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7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Geometry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6356" t="-135" r="4349" b="2063"/>
          <a:stretch/>
        </p:blipFill>
        <p:spPr bwMode="auto">
          <a:xfrm>
            <a:off x="107950" y="1417639"/>
            <a:ext cx="4334945" cy="3163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2583" t="-5520" r="-2583" b="10362"/>
          <a:stretch/>
        </p:blipFill>
        <p:spPr>
          <a:xfrm>
            <a:off x="1547664" y="4509120"/>
            <a:ext cx="5720715" cy="225629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17310" r="37617"/>
          <a:stretch/>
        </p:blipFill>
        <p:spPr bwMode="auto">
          <a:xfrm rot="5400000">
            <a:off x="6121630" y="1390686"/>
            <a:ext cx="2715596" cy="3078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061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Readout Formats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83487"/>
            <a:ext cx="5784270" cy="53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1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81"/>
          <a:stretch/>
        </p:blipFill>
        <p:spPr>
          <a:xfrm>
            <a:off x="457200" y="1916832"/>
            <a:ext cx="4248472" cy="400506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600700" y="1916832"/>
            <a:ext cx="3435796" cy="36892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800" b="1" i="1" dirty="0" smtClean="0"/>
              <a:t>Algorithm Description</a:t>
            </a:r>
          </a:p>
          <a:p>
            <a:r>
              <a:rPr lang="en-US" sz="1800" i="1" dirty="0" smtClean="0"/>
              <a:t>Email, paper, report, whiteboard walk-through</a:t>
            </a:r>
          </a:p>
          <a:p>
            <a:endParaRPr lang="en-US" sz="1800" i="1" dirty="0"/>
          </a:p>
          <a:p>
            <a:pPr marL="0" indent="0">
              <a:buNone/>
            </a:pPr>
            <a:r>
              <a:rPr lang="en-US" sz="1800" b="1" i="1" dirty="0" smtClean="0"/>
              <a:t>Prototype implementation</a:t>
            </a:r>
          </a:p>
          <a:p>
            <a:r>
              <a:rPr lang="en-US" sz="1800" dirty="0" smtClean="0"/>
              <a:t>C, C++, </a:t>
            </a:r>
            <a:r>
              <a:rPr lang="en-US" sz="1800" dirty="0" err="1" smtClean="0"/>
              <a:t>Matlab</a:t>
            </a:r>
            <a:r>
              <a:rPr lang="en-US" sz="1800" dirty="0" smtClean="0"/>
              <a:t>, Python</a:t>
            </a:r>
          </a:p>
          <a:p>
            <a:endParaRPr lang="en-US" sz="1800" i="1" dirty="0" smtClean="0"/>
          </a:p>
          <a:p>
            <a:pPr marL="0" indent="0">
              <a:buNone/>
            </a:pPr>
            <a:r>
              <a:rPr lang="en-US" sz="1800" b="1" i="1" dirty="0" smtClean="0"/>
              <a:t>Analyzed reference data </a:t>
            </a:r>
          </a:p>
          <a:p>
            <a:r>
              <a:rPr lang="en-US" sz="1800" dirty="0" smtClean="0"/>
              <a:t>Text/binary files, </a:t>
            </a:r>
            <a:r>
              <a:rPr lang="en-US" sz="1800" dirty="0" err="1" smtClean="0"/>
              <a:t>wireshark</a:t>
            </a:r>
            <a:r>
              <a:rPr lang="en-US" sz="1800" dirty="0" smtClean="0"/>
              <a:t> captures, C or C++ arrays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1007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Geometry</a:t>
            </a:r>
            <a:endParaRPr lang="en-US" dirty="0"/>
          </a:p>
          <a:p>
            <a:pPr lvl="1"/>
            <a:r>
              <a:rPr lang="en-US" dirty="0" smtClean="0"/>
              <a:t>specify logical geometry </a:t>
            </a:r>
            <a:r>
              <a:rPr lang="en-US" dirty="0"/>
              <a:t>in terms defined </a:t>
            </a:r>
            <a:r>
              <a:rPr lang="en-US" dirty="0" smtClean="0"/>
              <a:t>by ECDC</a:t>
            </a:r>
            <a:endParaRPr lang="en-US" dirty="0"/>
          </a:p>
          <a:p>
            <a:pPr lvl="1"/>
            <a:r>
              <a:rPr lang="en-US" dirty="0" smtClean="0"/>
              <a:t>specify physical geometry DRAM</a:t>
            </a:r>
          </a:p>
          <a:p>
            <a:pPr marL="0" indent="0">
              <a:buNone/>
            </a:pPr>
            <a:r>
              <a:rPr lang="en-US" dirty="0" smtClean="0"/>
              <a:t>Integration model ESS</a:t>
            </a:r>
          </a:p>
          <a:p>
            <a:pPr lvl="1"/>
            <a:r>
              <a:rPr lang="en-US" dirty="0" smtClean="0"/>
              <a:t>specify inner data format </a:t>
            </a:r>
            <a:r>
              <a:rPr lang="en-US" dirty="0" smtClean="0"/>
              <a:t>(</a:t>
            </a:r>
            <a:r>
              <a:rPr lang="en-US" dirty="0" smtClean="0">
                <a:hlinkClick r:id="rId2"/>
              </a:rPr>
              <a:t>https://tinyurl.com/y9ppkofy</a:t>
            </a:r>
            <a:r>
              <a:rPr lang="en-US" dirty="0" smtClean="0"/>
              <a:t>) with </a:t>
            </a:r>
            <a:r>
              <a:rPr lang="en-US" dirty="0" smtClean="0"/>
              <a:t>DMSC</a:t>
            </a:r>
          </a:p>
          <a:p>
            <a:pPr marL="0" indent="0">
              <a:buNone/>
            </a:pPr>
            <a:r>
              <a:rPr lang="en-US" dirty="0" smtClean="0"/>
              <a:t>Custom integration</a:t>
            </a:r>
          </a:p>
          <a:p>
            <a:pPr lvl="1"/>
            <a:r>
              <a:rPr lang="en-US" dirty="0" smtClean="0"/>
              <a:t>integrate </a:t>
            </a:r>
            <a:r>
              <a:rPr lang="en-US" dirty="0"/>
              <a:t>with ESS timing </a:t>
            </a:r>
            <a:r>
              <a:rPr lang="en-US" dirty="0" smtClean="0"/>
              <a:t>system</a:t>
            </a:r>
          </a:p>
          <a:p>
            <a:pPr lvl="1"/>
            <a:r>
              <a:rPr lang="en-US" dirty="0" smtClean="0"/>
              <a:t>specify complete readout data format and encapsulation</a:t>
            </a:r>
          </a:p>
          <a:p>
            <a:pPr lvl="1"/>
            <a:r>
              <a:rPr lang="en-US" dirty="0" smtClean="0"/>
              <a:t>specify packet sizes, data rates, little endian</a:t>
            </a:r>
          </a:p>
          <a:p>
            <a:pPr lvl="1"/>
            <a:r>
              <a:rPr lang="en-US" dirty="0" smtClean="0"/>
              <a:t>specify addressing (IP and UDP)</a:t>
            </a:r>
          </a:p>
          <a:p>
            <a:pPr marL="0" indent="0">
              <a:buNone/>
            </a:pPr>
            <a:r>
              <a:rPr lang="en-US" dirty="0" smtClean="0"/>
              <a:t>Event formation</a:t>
            </a:r>
          </a:p>
          <a:p>
            <a:pPr lvl="1"/>
            <a:r>
              <a:rPr lang="en-US" dirty="0" smtClean="0"/>
              <a:t>specify algorithm for event formation</a:t>
            </a:r>
          </a:p>
          <a:p>
            <a:pPr lvl="1"/>
            <a:r>
              <a:rPr lang="en-US" dirty="0" smtClean="0"/>
              <a:t>consider how this can be scaled up/parallelized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52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Get in touch with us as early as possible</a:t>
            </a:r>
          </a:p>
          <a:p>
            <a:pPr lvl="1"/>
            <a:r>
              <a:rPr lang="en-US" dirty="0" smtClean="0"/>
              <a:t>preferably today ;-)</a:t>
            </a:r>
          </a:p>
          <a:p>
            <a:r>
              <a:rPr lang="en-US" dirty="0" smtClean="0"/>
              <a:t>Feed the pipeline</a:t>
            </a:r>
          </a:p>
          <a:p>
            <a:pPr lvl="1"/>
            <a:r>
              <a:rPr lang="en-US" dirty="0" smtClean="0"/>
              <a:t>we need dates and deadlines for </a:t>
            </a:r>
            <a:r>
              <a:rPr lang="en-US" dirty="0" smtClean="0"/>
              <a:t>planning, see DMSC Wiki: (</a:t>
            </a:r>
            <a:r>
              <a:rPr lang="en-US" dirty="0" smtClean="0">
                <a:hlinkClick r:id="rId2"/>
              </a:rPr>
              <a:t>https://tinyurl.com/ybloos74</a:t>
            </a:r>
            <a:r>
              <a:rPr lang="en-US" dirty="0" smtClean="0"/>
              <a:t>) </a:t>
            </a:r>
            <a:endParaRPr lang="en-US" dirty="0" smtClean="0"/>
          </a:p>
          <a:p>
            <a:r>
              <a:rPr lang="en-US" dirty="0" smtClean="0"/>
              <a:t>Provide the necessary documentation</a:t>
            </a:r>
          </a:p>
          <a:p>
            <a:pPr lvl="1"/>
            <a:r>
              <a:rPr lang="en-US" dirty="0" smtClean="0"/>
              <a:t>the more accurate the faster we can </a:t>
            </a:r>
            <a:r>
              <a:rPr lang="en-US" dirty="0" smtClean="0"/>
              <a:t>deliver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425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Geometry definitions</a:t>
            </a:r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ESS Generic Geometry Definitions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hlinkClick r:id="rId3"/>
              </a:rPr>
              <a:t>Detector Specific </a:t>
            </a:r>
            <a:r>
              <a:rPr lang="en-US" sz="2000" dirty="0" err="1" smtClean="0">
                <a:hlinkClick r:id="rId3"/>
              </a:rPr>
              <a:t>Defintions</a:t>
            </a:r>
            <a:r>
              <a:rPr lang="en-US" sz="2000" dirty="0" smtClean="0">
                <a:hlinkClick r:id="rId3"/>
              </a:rPr>
              <a:t> (multigrid)</a:t>
            </a:r>
            <a:endParaRPr lang="en-US" sz="2000" dirty="0" smtClean="0"/>
          </a:p>
          <a:p>
            <a:pPr marL="0" indent="0">
              <a:buNone/>
            </a:pPr>
            <a:r>
              <a:rPr lang="en-US" dirty="0" smtClean="0"/>
              <a:t>Readout </a:t>
            </a:r>
          </a:p>
          <a:p>
            <a:pPr marL="0" indent="0">
              <a:buNone/>
            </a:pPr>
            <a:r>
              <a:rPr lang="en-US" sz="2000" dirty="0" smtClean="0">
                <a:hlinkClick r:id="rId4"/>
              </a:rPr>
              <a:t>Protocol and Encapsulation</a:t>
            </a:r>
            <a:endParaRPr lang="en-US" sz="2000" dirty="0" smtClean="0"/>
          </a:p>
          <a:p>
            <a:pPr marL="0" indent="0">
              <a:buNone/>
            </a:pPr>
            <a:r>
              <a:rPr lang="en-US" dirty="0" smtClean="0"/>
              <a:t>Collaboration</a:t>
            </a:r>
            <a:endParaRPr lang="en-US" dirty="0"/>
          </a:p>
          <a:p>
            <a:pPr marL="0" indent="0">
              <a:buNone/>
            </a:pPr>
            <a:r>
              <a:rPr lang="en-US" sz="2000" dirty="0" smtClean="0">
                <a:hlinkClick r:id="rId5"/>
              </a:rPr>
              <a:t>Dates and Opportunities</a:t>
            </a:r>
            <a:endParaRPr lang="en-US" sz="2000" dirty="0"/>
          </a:p>
          <a:p>
            <a:pPr marL="0" indent="0">
              <a:buNone/>
            </a:pPr>
            <a:r>
              <a:rPr lang="en-US" dirty="0" smtClean="0"/>
              <a:t>DMSC</a:t>
            </a:r>
          </a:p>
          <a:p>
            <a:pPr marL="0" indent="0">
              <a:buNone/>
            </a:pPr>
            <a:r>
              <a:rPr lang="en-US" sz="2000" dirty="0" smtClean="0">
                <a:hlinkClick r:id="rId6"/>
              </a:rPr>
              <a:t>ECDC Wiki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>
                <a:hlinkClick r:id="rId7"/>
              </a:rPr>
              <a:t>DRAM Wiki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hlinkClick r:id="rId8"/>
              </a:rPr>
              <a:t>Source code on Github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099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56992"/>
            <a:ext cx="9144000" cy="13967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/>
              <a:t>The End</a:t>
            </a:r>
            <a:endParaRPr lang="en-US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936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76872"/>
            <a:ext cx="6732144" cy="279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4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System architecture - detector data path</a:t>
            </a:r>
          </a:p>
          <a:p>
            <a:pPr marL="0" indent="0">
              <a:buNone/>
            </a:pPr>
            <a:r>
              <a:rPr lang="en-US" dirty="0" smtClean="0"/>
              <a:t>ESS Data Management and Software Centre (DMSC)</a:t>
            </a:r>
          </a:p>
          <a:p>
            <a:pPr marL="0" indent="0">
              <a:buNone/>
            </a:pPr>
            <a:r>
              <a:rPr lang="en-US" dirty="0" smtClean="0"/>
              <a:t>What DMSC provides</a:t>
            </a:r>
          </a:p>
          <a:p>
            <a:pPr marL="0" indent="0">
              <a:buNone/>
            </a:pPr>
            <a:r>
              <a:rPr lang="en-US" dirty="0" smtClean="0"/>
              <a:t>Efficient detector integration</a:t>
            </a:r>
          </a:p>
          <a:p>
            <a:pPr marL="0" indent="0">
              <a:buNone/>
            </a:pPr>
            <a:r>
              <a:rPr lang="en-US" dirty="0" smtClean="0"/>
              <a:t>Summary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9331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data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grpSp>
        <p:nvGrpSpPr>
          <p:cNvPr id="8" name="Group 7"/>
          <p:cNvGrpSpPr/>
          <p:nvPr/>
        </p:nvGrpSpPr>
        <p:grpSpPr>
          <a:xfrm>
            <a:off x="827584" y="3068960"/>
            <a:ext cx="7496630" cy="1384053"/>
            <a:chOff x="819786" y="3341091"/>
            <a:chExt cx="7496630" cy="138405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/>
            <a:srcRect l="7349" t="6452" r="65287" b="5837"/>
            <a:stretch/>
          </p:blipFill>
          <p:spPr>
            <a:xfrm flipH="1">
              <a:off x="819786" y="3695489"/>
              <a:ext cx="1231934" cy="102965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2503768" y="3341091"/>
              <a:ext cx="100811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cs typeface="Consolas"/>
                </a:rPr>
                <a:t>detectors</a:t>
              </a:r>
              <a:endParaRPr lang="en-US" sz="1400" dirty="0">
                <a:cs typeface="Consolas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/>
            <a:srcRect r="65030"/>
            <a:stretch/>
          </p:blipFill>
          <p:spPr>
            <a:xfrm>
              <a:off x="5240072" y="3666783"/>
              <a:ext cx="648072" cy="974127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071056" y="3341091"/>
              <a:ext cx="100811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cs typeface="Consolas"/>
                </a:rPr>
                <a:t>aggregator</a:t>
              </a:r>
              <a:endParaRPr lang="en-US" sz="1400" dirty="0">
                <a:cs typeface="Consolas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5986946" y="4160374"/>
              <a:ext cx="36004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3573888" y="3341091"/>
              <a:ext cx="15121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cs typeface="Consolas"/>
                </a:rPr>
                <a:t>event formation</a:t>
              </a:r>
              <a:endParaRPr lang="en-US" sz="1400" dirty="0">
                <a:cs typeface="Consolas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176176" y="3341091"/>
              <a:ext cx="129614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cs typeface="Consolas"/>
                </a:rPr>
                <a:t>nexus writer</a:t>
              </a:r>
              <a:endParaRPr lang="en-US" sz="1400" dirty="0">
                <a:cs typeface="Consola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7616336" y="3861502"/>
              <a:ext cx="576064" cy="658912"/>
            </a:xfrm>
            <a:prstGeom prst="rect">
              <a:avLst/>
            </a:prstGeom>
          </p:spPr>
        </p:pic>
        <p:cxnSp>
          <p:nvCxnSpPr>
            <p:cNvPr id="77" name="Straight Connector 76"/>
            <p:cNvCxnSpPr/>
            <p:nvPr/>
          </p:nvCxnSpPr>
          <p:spPr>
            <a:xfrm>
              <a:off x="7212443" y="4160374"/>
              <a:ext cx="36004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4860032" y="4160374"/>
              <a:ext cx="36004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3571839" y="4160374"/>
              <a:ext cx="36004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/>
            <p:cNvSpPr/>
            <p:nvPr/>
          </p:nvSpPr>
          <p:spPr>
            <a:xfrm>
              <a:off x="2540144" y="3695490"/>
              <a:ext cx="927720" cy="2488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inst1_det1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539255" y="3983522"/>
              <a:ext cx="927720" cy="2488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inst1_det2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538366" y="4415570"/>
              <a:ext cx="927720" cy="2488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 err="1" smtClean="0">
                  <a:solidFill>
                    <a:srgbClr val="000000"/>
                  </a:solidFill>
                </a:rPr>
                <a:t>instN_detM</a:t>
              </a:r>
              <a:endParaRPr lang="en-US" sz="1200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70816" y="3800334"/>
              <a:ext cx="551347" cy="6718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84360" y="3737614"/>
              <a:ext cx="874936" cy="87493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7524328" y="3348541"/>
              <a:ext cx="7920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cs typeface="Consolas"/>
                </a:rPr>
                <a:t>storage</a:t>
              </a:r>
              <a:endParaRPr lang="en-US" sz="1400" dirty="0">
                <a:cs typeface="Consola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98768" y="4115629"/>
              <a:ext cx="7920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cs typeface="Consolas"/>
                </a:rPr>
                <a:t>...</a:t>
              </a:r>
              <a:endParaRPr lang="en-US" sz="1400" dirty="0">
                <a:cs typeface="Consolas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015936" y="3698326"/>
              <a:ext cx="720080" cy="966104"/>
            </a:xfrm>
            <a:prstGeom prst="roundRect">
              <a:avLst>
                <a:gd name="adj" fmla="val 13195"/>
              </a:avLst>
            </a:prstGeom>
            <a:noFill/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2047729" y="4172892"/>
              <a:ext cx="36004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043608" y="3341091"/>
              <a:ext cx="110312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>
                  <a:cs typeface="Consolas"/>
                </a:rPr>
                <a:t>instruments</a:t>
              </a:r>
              <a:endParaRPr lang="en-US" sz="1400" dirty="0">
                <a:cs typeface="Consola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562972" y="5257844"/>
            <a:ext cx="405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“There are also corresponding flows for experiment control and non-event data”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9137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vent 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sp>
        <p:nvSpPr>
          <p:cNvPr id="50" name="TextBox 49"/>
          <p:cNvSpPr txBox="1"/>
          <p:nvPr/>
        </p:nvSpPr>
        <p:spPr>
          <a:xfrm>
            <a:off x="2509169" y="3068960"/>
            <a:ext cx="100811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cs typeface="Consolas"/>
              </a:rPr>
              <a:t>detectors</a:t>
            </a:r>
            <a:endParaRPr lang="en-US" sz="1400" dirty="0">
              <a:cs typeface="Consola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661297" y="3068960"/>
            <a:ext cx="151216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cs typeface="Consolas"/>
              </a:rPr>
              <a:t>event formation</a:t>
            </a:r>
            <a:endParaRPr lang="en-US" sz="1400" dirty="0">
              <a:cs typeface="Consolas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4865433" y="3888243"/>
            <a:ext cx="360040" cy="0"/>
          </a:xfrm>
          <a:prstGeom prst="line">
            <a:avLst/>
          </a:prstGeom>
          <a:ln w="3175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577240" y="3888243"/>
            <a:ext cx="360040" cy="0"/>
          </a:xfrm>
          <a:prstGeom prst="line">
            <a:avLst/>
          </a:prstGeom>
          <a:ln w="3175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2545545" y="3756204"/>
            <a:ext cx="927720" cy="2488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inst1_det1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217" y="3528203"/>
            <a:ext cx="551347" cy="671860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4021337" y="3426195"/>
            <a:ext cx="720080" cy="966104"/>
          </a:xfrm>
          <a:prstGeom prst="roundRect">
            <a:avLst>
              <a:gd name="adj" fmla="val 13195"/>
            </a:avLst>
          </a:prstGeom>
          <a:noFill/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3645024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... , (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,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), </a:t>
            </a:r>
            <a:r>
              <a:rPr lang="en-US" sz="2000" dirty="0"/>
              <a:t>(</a:t>
            </a:r>
            <a:r>
              <a:rPr lang="en-US" sz="2000" dirty="0" smtClean="0"/>
              <a:t>t</a:t>
            </a:r>
            <a:r>
              <a:rPr lang="en-US" sz="2000" baseline="-25000" dirty="0" smtClean="0"/>
              <a:t>n+1</a:t>
            </a:r>
            <a:r>
              <a:rPr lang="en-US" sz="2000" dirty="0" smtClean="0"/>
              <a:t>, p</a:t>
            </a:r>
            <a:r>
              <a:rPr lang="en-US" sz="2000" baseline="-25000" dirty="0" smtClean="0"/>
              <a:t>n+1</a:t>
            </a:r>
            <a:r>
              <a:rPr lang="en-US" sz="2000" dirty="0" smtClean="0"/>
              <a:t>), ...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562972" y="5229200"/>
            <a:ext cx="405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“Event formation essentially delivers </a:t>
            </a:r>
          </a:p>
          <a:p>
            <a:pPr algn="ctr"/>
            <a:r>
              <a:rPr lang="en-US" i="1" dirty="0"/>
              <a:t> </a:t>
            </a:r>
            <a:r>
              <a:rPr lang="en-US" i="1" dirty="0" smtClean="0"/>
              <a:t> a stream of </a:t>
            </a:r>
            <a:r>
              <a:rPr lang="en-US" dirty="0"/>
              <a:t>(</a:t>
            </a:r>
            <a:r>
              <a:rPr lang="en-US" dirty="0" smtClean="0"/>
              <a:t>time, pixel)</a:t>
            </a:r>
            <a:r>
              <a:rPr lang="en-US" i="1" dirty="0" smtClean="0"/>
              <a:t> tuples.”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96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DMSC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871"/>
          <a:stretch/>
        </p:blipFill>
        <p:spPr>
          <a:xfrm>
            <a:off x="395536" y="3334736"/>
            <a:ext cx="2688843" cy="1867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8871"/>
          <a:stretch/>
        </p:blipFill>
        <p:spPr>
          <a:xfrm>
            <a:off x="3203848" y="3334736"/>
            <a:ext cx="2688843" cy="1867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8871"/>
          <a:stretch/>
        </p:blipFill>
        <p:spPr>
          <a:xfrm>
            <a:off x="6012160" y="3334736"/>
            <a:ext cx="2688843" cy="186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7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DMSC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196" r="27475" b="6323"/>
          <a:stretch/>
        </p:blipFill>
        <p:spPr>
          <a:xfrm>
            <a:off x="3635896" y="2883346"/>
            <a:ext cx="1224136" cy="2529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176" y="3210892"/>
            <a:ext cx="1309048" cy="18747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1318" y="22675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ECDC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35896" y="22675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DRAM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51186" y="22675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DST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52320" y="22675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ADMIN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59987" y="2908342"/>
            <a:ext cx="2926016" cy="264333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18871"/>
          <a:stretch/>
        </p:blipFill>
        <p:spPr>
          <a:xfrm>
            <a:off x="395536" y="3336364"/>
            <a:ext cx="2688843" cy="1867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80" y="2942374"/>
            <a:ext cx="1346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2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DMSC/DG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1800" i="1" dirty="0" smtClean="0"/>
              <a:t>Experiment Control and Data Curation</a:t>
            </a:r>
          </a:p>
          <a:p>
            <a:pPr marL="0" indent="0" algn="ctr">
              <a:buNone/>
            </a:pPr>
            <a:r>
              <a:rPr lang="en-US" sz="1800" dirty="0"/>
              <a:t>Tobias Richter</a:t>
            </a:r>
          </a:p>
          <a:p>
            <a:pPr marL="0" indent="0" algn="ctr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 smtClean="0"/>
              <a:t>Provides software for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Instrument and readout </a:t>
            </a:r>
            <a:r>
              <a:rPr lang="en-US" sz="1800" dirty="0" smtClean="0"/>
              <a:t>control</a:t>
            </a:r>
          </a:p>
          <a:p>
            <a:r>
              <a:rPr lang="en-US" sz="1800" dirty="0" smtClean="0"/>
              <a:t>Readout data reception and parsing</a:t>
            </a:r>
          </a:p>
          <a:p>
            <a:r>
              <a:rPr lang="en-US" sz="1800" dirty="0" smtClean="0"/>
              <a:t>Event Formation calculations</a:t>
            </a:r>
          </a:p>
          <a:p>
            <a:r>
              <a:rPr lang="en-US" sz="1800" dirty="0" smtClean="0"/>
              <a:t>Fast sample environment</a:t>
            </a:r>
          </a:p>
          <a:p>
            <a:r>
              <a:rPr lang="en-US" sz="1800" dirty="0" smtClean="0"/>
              <a:t>Data aggregation</a:t>
            </a:r>
          </a:p>
          <a:p>
            <a:r>
              <a:rPr lang="en-US" sz="1800" dirty="0" smtClean="0"/>
              <a:t>Nexus file writing</a:t>
            </a:r>
          </a:p>
          <a:p>
            <a:r>
              <a:rPr lang="en-US" sz="1800" dirty="0"/>
              <a:t>D</a:t>
            </a:r>
            <a:r>
              <a:rPr lang="en-US" sz="1800" dirty="0" smtClean="0"/>
              <a:t>etector commissioning tools</a:t>
            </a:r>
          </a:p>
          <a:p>
            <a:r>
              <a:rPr lang="en-US" sz="1800" dirty="0" smtClean="0"/>
              <a:t>Live detector statistics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19" y="2060848"/>
            <a:ext cx="3027617" cy="20285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69546"/>
            <a:ext cx="3204496" cy="2069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12" y="1600200"/>
            <a:ext cx="1584176" cy="67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grpSp>
        <p:nvGrpSpPr>
          <p:cNvPr id="19" name="Group 18"/>
          <p:cNvGrpSpPr/>
          <p:nvPr/>
        </p:nvGrpSpPr>
        <p:grpSpPr>
          <a:xfrm>
            <a:off x="1043608" y="2029701"/>
            <a:ext cx="2016224" cy="4639659"/>
            <a:chOff x="539552" y="1871394"/>
            <a:chExt cx="2016224" cy="463965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t="7311"/>
            <a:stretch/>
          </p:blipFill>
          <p:spPr>
            <a:xfrm>
              <a:off x="649094" y="1871394"/>
              <a:ext cx="1762666" cy="148559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52" y="3501008"/>
              <a:ext cx="2016224" cy="13812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6471" y="5013176"/>
              <a:ext cx="1497877" cy="149787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652120" y="2362894"/>
            <a:ext cx="2714616" cy="4018434"/>
            <a:chOff x="5652120" y="2189584"/>
            <a:chExt cx="2714616" cy="401843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2120" y="2189584"/>
              <a:ext cx="2714616" cy="174347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6605" y="4365104"/>
              <a:ext cx="2365645" cy="1842914"/>
            </a:xfrm>
            <a:prstGeom prst="rect">
              <a:avLst/>
            </a:prstGeom>
          </p:spPr>
        </p:pic>
      </p:grpSp>
      <p:cxnSp>
        <p:nvCxnSpPr>
          <p:cNvPr id="7" name="Straight Connector 6"/>
          <p:cNvCxnSpPr/>
          <p:nvPr/>
        </p:nvCxnSpPr>
        <p:spPr>
          <a:xfrm>
            <a:off x="4427984" y="2276872"/>
            <a:ext cx="0" cy="4392488"/>
          </a:xfrm>
          <a:prstGeom prst="line">
            <a:avLst/>
          </a:prstGeom>
          <a:ln w="22225">
            <a:solidFill>
              <a:srgbClr val="00B0F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003011" y="1539003"/>
            <a:ext cx="6885466" cy="373132"/>
            <a:chOff x="1003011" y="1539003"/>
            <a:chExt cx="6885466" cy="373132"/>
          </a:xfrm>
        </p:grpSpPr>
        <p:sp>
          <p:nvSpPr>
            <p:cNvPr id="10" name="TextBox 9"/>
            <p:cNvSpPr txBox="1"/>
            <p:nvPr/>
          </p:nvSpPr>
          <p:spPr>
            <a:xfrm>
              <a:off x="3491880" y="1542712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220V AC @ 50Hz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03011" y="1539003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Producer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16269" y="1542803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Consumer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35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61"/>
          <p:cNvSpPr/>
          <p:nvPr/>
        </p:nvSpPr>
        <p:spPr>
          <a:xfrm>
            <a:off x="5683924" y="3713398"/>
            <a:ext cx="865291" cy="1296742"/>
          </a:xfrm>
          <a:prstGeom prst="roundRect">
            <a:avLst>
              <a:gd name="adj" fmla="val 529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Important EFU interfaces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cxnSp>
        <p:nvCxnSpPr>
          <p:cNvPr id="104" name="Straight Connector 103"/>
          <p:cNvCxnSpPr/>
          <p:nvPr/>
        </p:nvCxnSpPr>
        <p:spPr>
          <a:xfrm flipH="1">
            <a:off x="2099875" y="4434077"/>
            <a:ext cx="180020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2746863" y="3735302"/>
            <a:ext cx="1149086" cy="554758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707870" y="4434076"/>
            <a:ext cx="887949" cy="0"/>
          </a:xfrm>
          <a:prstGeom prst="line">
            <a:avLst/>
          </a:prstGeom>
          <a:ln w="158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412243" y="1988840"/>
            <a:ext cx="17281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cs typeface="Consolas"/>
              </a:rPr>
              <a:t>event formation</a:t>
            </a:r>
            <a:endParaRPr lang="en-US" b="1" dirty="0">
              <a:cs typeface="Consola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35258" y="2003512"/>
            <a:ext cx="17329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cs typeface="Consolas"/>
              </a:rPr>
              <a:t>readout system</a:t>
            </a:r>
            <a:endParaRPr lang="en-US" b="1" dirty="0">
              <a:cs typeface="Consolas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4766897" y="4434077"/>
            <a:ext cx="1005386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4766896" y="4794117"/>
            <a:ext cx="1005387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4766897" y="4074037"/>
            <a:ext cx="1005386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6476012" y="4434076"/>
            <a:ext cx="288032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6476012" y="4794116"/>
            <a:ext cx="288032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6476012" y="4074036"/>
            <a:ext cx="288032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3898674" y="3713997"/>
            <a:ext cx="865497" cy="1296143"/>
          </a:xfrm>
          <a:prstGeom prst="roundRect">
            <a:avLst>
              <a:gd name="adj" fmla="val 663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readout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5755932" y="3930020"/>
            <a:ext cx="733615" cy="2880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EFU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5755932" y="4290060"/>
            <a:ext cx="733615" cy="2880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smtClean="0">
                <a:solidFill>
                  <a:srgbClr val="000000"/>
                </a:solidFill>
              </a:rPr>
              <a:t>EFU</a:t>
            </a:r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5755932" y="4650100"/>
            <a:ext cx="733615" cy="2880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smtClean="0">
                <a:solidFill>
                  <a:srgbClr val="000000"/>
                </a:solidFill>
              </a:rPr>
              <a:t>EFU</a:t>
            </a:r>
            <a:endParaRPr lang="en-US" sz="1200" dirty="0" smtClean="0">
              <a:solidFill>
                <a:srgbClr val="00000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2746864" y="4571458"/>
            <a:ext cx="1149084" cy="582698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768457" y="3068960"/>
            <a:ext cx="978406" cy="861060"/>
            <a:chOff x="1043608" y="1646679"/>
            <a:chExt cx="1335617" cy="1081363"/>
          </a:xfrm>
        </p:grpSpPr>
        <p:sp>
          <p:nvSpPr>
            <p:cNvPr id="45" name="Rectangle 44"/>
            <p:cNvSpPr/>
            <p:nvPr/>
          </p:nvSpPr>
          <p:spPr>
            <a:xfrm>
              <a:off x="1043608" y="1647922"/>
              <a:ext cx="1335617" cy="10801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P0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043608" y="1650773"/>
              <a:ext cx="45719" cy="636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333506" y="2656034"/>
              <a:ext cx="45719" cy="636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1043608" y="2187982"/>
              <a:ext cx="133561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711416" y="1646679"/>
              <a:ext cx="1" cy="10813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/>
          <p:cNvSpPr txBox="1"/>
          <p:nvPr/>
        </p:nvSpPr>
        <p:spPr>
          <a:xfrm>
            <a:off x="1595819" y="2003512"/>
            <a:ext cx="13924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cs typeface="Consolas"/>
              </a:rPr>
              <a:t>detector</a:t>
            </a:r>
            <a:endParaRPr lang="en-US" b="1" dirty="0">
              <a:cs typeface="Consolas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1768999" y="4003546"/>
            <a:ext cx="978406" cy="861060"/>
            <a:chOff x="1043608" y="1646679"/>
            <a:chExt cx="1335617" cy="1081363"/>
          </a:xfrm>
        </p:grpSpPr>
        <p:sp>
          <p:nvSpPr>
            <p:cNvPr id="82" name="Rectangle 81"/>
            <p:cNvSpPr/>
            <p:nvPr/>
          </p:nvSpPr>
          <p:spPr>
            <a:xfrm>
              <a:off x="1043608" y="1647922"/>
              <a:ext cx="1335617" cy="10801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P1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043608" y="1650773"/>
              <a:ext cx="45719" cy="636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333506" y="2656034"/>
              <a:ext cx="45719" cy="636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1043608" y="2187982"/>
              <a:ext cx="133561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711416" y="1646679"/>
              <a:ext cx="1" cy="10813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1769541" y="4941168"/>
            <a:ext cx="978406" cy="861060"/>
            <a:chOff x="1043608" y="1646679"/>
            <a:chExt cx="1335617" cy="1081363"/>
          </a:xfrm>
        </p:grpSpPr>
        <p:sp>
          <p:nvSpPr>
            <p:cNvPr id="88" name="Rectangle 87"/>
            <p:cNvSpPr/>
            <p:nvPr/>
          </p:nvSpPr>
          <p:spPr>
            <a:xfrm>
              <a:off x="1043608" y="1647922"/>
              <a:ext cx="1335617" cy="10801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P2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043608" y="1650773"/>
              <a:ext cx="45719" cy="636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333506" y="2656034"/>
              <a:ext cx="45719" cy="636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400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1043608" y="2187982"/>
              <a:ext cx="133561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1711416" y="1646679"/>
              <a:ext cx="1" cy="10813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TextBox 98"/>
          <p:cNvSpPr txBox="1"/>
          <p:nvPr/>
        </p:nvSpPr>
        <p:spPr>
          <a:xfrm>
            <a:off x="5268227" y="2627620"/>
            <a:ext cx="172819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cs typeface="Consolas"/>
              </a:rPr>
              <a:t>EF algorithm</a:t>
            </a:r>
            <a:endParaRPr lang="en-US" sz="1400" dirty="0">
              <a:cs typeface="Consola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468027" y="2627620"/>
            <a:ext cx="173296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cs typeface="Consolas"/>
              </a:rPr>
              <a:t>data format</a:t>
            </a:r>
            <a:endParaRPr lang="en-US" sz="1400" dirty="0">
              <a:cs typeface="Consola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595819" y="2627620"/>
            <a:ext cx="13924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cs typeface="Consolas"/>
              </a:rPr>
              <a:t>logical geometry</a:t>
            </a:r>
            <a:endParaRPr lang="en-US" sz="1400" dirty="0">
              <a:cs typeface="Consolas"/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>
            <a:off x="6924411" y="4434076"/>
            <a:ext cx="887949" cy="0"/>
          </a:xfrm>
          <a:prstGeom prst="line">
            <a:avLst/>
          </a:prstGeom>
          <a:ln w="158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412243" y="3497972"/>
            <a:ext cx="1512168" cy="1728192"/>
          </a:xfrm>
          <a:prstGeom prst="rect">
            <a:avLst/>
          </a:prstGeom>
          <a:noFill/>
          <a:ln>
            <a:solidFill>
              <a:srgbClr val="00B0F0"/>
            </a:solidFill>
            <a:prstDash val="dash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8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9303</TotalTime>
  <Words>387</Words>
  <Application>Microsoft Macintosh PowerPoint</Application>
  <PresentationFormat>On-screen Show (4:3)</PresentationFormat>
  <Paragraphs>139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Consolas</vt:lpstr>
      <vt:lpstr>Arial</vt:lpstr>
      <vt:lpstr>ESS Core Powerpoint</vt:lpstr>
      <vt:lpstr>EFU and You  the path to a successful detector integration</vt:lpstr>
      <vt:lpstr>Topics</vt:lpstr>
      <vt:lpstr>System data flow</vt:lpstr>
      <vt:lpstr>Event formation</vt:lpstr>
      <vt:lpstr>DMSC</vt:lpstr>
      <vt:lpstr>DMSC</vt:lpstr>
      <vt:lpstr>DMSC/DG Responsibilities</vt:lpstr>
      <vt:lpstr>Interfaces</vt:lpstr>
      <vt:lpstr>Three Important EFU interfaces</vt:lpstr>
      <vt:lpstr>Logical Geometry</vt:lpstr>
      <vt:lpstr>Digital Geometry</vt:lpstr>
      <vt:lpstr>Readout Formats</vt:lpstr>
      <vt:lpstr>Algorithms</vt:lpstr>
      <vt:lpstr>Data Path</vt:lpstr>
      <vt:lpstr>Summary</vt:lpstr>
      <vt:lpstr>References</vt:lpstr>
      <vt:lpstr>PowerPoint Presentation</vt:lpstr>
      <vt:lpstr>PowerPoint Presentation</vt:lpstr>
    </vt:vector>
  </TitlesOfParts>
  <Company>ESS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Microsoft Office User</cp:lastModifiedBy>
  <cp:revision>296</cp:revision>
  <cp:lastPrinted>2018-01-22T09:30:48Z</cp:lastPrinted>
  <dcterms:created xsi:type="dcterms:W3CDTF">2013-10-29T16:05:10Z</dcterms:created>
  <dcterms:modified xsi:type="dcterms:W3CDTF">2018-02-12T06:40:22Z</dcterms:modified>
</cp:coreProperties>
</file>