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78" r:id="rId15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0E"/>
    <a:srgbClr val="FF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5" autoAdjust="0"/>
    <p:restoredTop sz="94649" autoAdjust="0"/>
  </p:normalViewPr>
  <p:slideViewPr>
    <p:cSldViewPr snapToObjects="1">
      <p:cViewPr varScale="1">
        <p:scale>
          <a:sx n="97" d="100"/>
          <a:sy n="97" d="100"/>
        </p:scale>
        <p:origin x="1418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6" d="100"/>
          <a:sy n="106" d="100"/>
        </p:scale>
        <p:origin x="-3516" y="-96"/>
      </p:cViewPr>
      <p:guideLst>
        <p:guide orient="horz" pos="2736"/>
        <p:guide pos="20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A44A4-21FB-4420-B922-62B232BD2878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98176-2097-4028-882F-F8D3C097CD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8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7B8F-B13D-42AB-896D-D4142CBE7CC7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63000-1E3B-452F-A06E-988171F92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76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 userDrawn="1"/>
        </p:nvSpPr>
        <p:spPr bwMode="auto">
          <a:xfrm>
            <a:off x="289890" y="2420888"/>
            <a:ext cx="86409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pl-PL" kern="0" dirty="0">
              <a:latin typeface="Calibri" panose="020F0502020204030204" pitchFamily="34" charset="0"/>
            </a:endParaRP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988840"/>
            <a:ext cx="7614402" cy="4752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728192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696744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16632"/>
            <a:ext cx="5721424" cy="6696744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235853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16632"/>
            <a:ext cx="3168352" cy="6624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2"/>
          </p:nvPr>
        </p:nvSpPr>
        <p:spPr>
          <a:xfrm>
            <a:off x="4704169" y="3861048"/>
            <a:ext cx="4313882" cy="2880320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55778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556792"/>
            <a:ext cx="8262476" cy="5256584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116632"/>
            <a:ext cx="8284723" cy="50405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755575" y="620688"/>
            <a:ext cx="8284724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</p:spTree>
    <p:extLst>
      <p:ext uri="{BB962C8B-B14F-4D97-AF65-F5344CB8AC3E}">
        <p14:creationId xmlns:p14="http://schemas.microsoft.com/office/powerpoint/2010/main" val="365466186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755575" y="1844823"/>
            <a:ext cx="3672409" cy="4968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96855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1120625"/>
            <a:ext cx="8280920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</a:t>
            </a:r>
            <a:r>
              <a:rPr lang="pl-PL" dirty="0" err="1" smtClean="0"/>
              <a:t>abyować</a:t>
            </a:r>
            <a:r>
              <a:rPr lang="pl-PL" dirty="0" smtClean="0"/>
              <a:t>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</p:spTree>
    <p:extLst>
      <p:ext uri="{BB962C8B-B14F-4D97-AF65-F5344CB8AC3E}">
        <p14:creationId xmlns:p14="http://schemas.microsoft.com/office/powerpoint/2010/main" val="21584672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628800"/>
            <a:ext cx="4032449" cy="511256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932040" y="1628801"/>
            <a:ext cx="4108259" cy="511256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44624"/>
            <a:ext cx="8284723" cy="50405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548680"/>
            <a:ext cx="8284724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</p:spTree>
    <p:extLst>
      <p:ext uri="{BB962C8B-B14F-4D97-AF65-F5344CB8AC3E}">
        <p14:creationId xmlns:p14="http://schemas.microsoft.com/office/powerpoint/2010/main" val="366895918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5004048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6" y="1120625"/>
            <a:ext cx="4050414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 hasCustomPrompt="1"/>
          </p:nvPr>
        </p:nvSpPr>
        <p:spPr>
          <a:xfrm>
            <a:off x="5004048" y="1120625"/>
            <a:ext cx="4050414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</p:spTree>
    <p:extLst>
      <p:ext uri="{BB962C8B-B14F-4D97-AF65-F5344CB8AC3E}">
        <p14:creationId xmlns:p14="http://schemas.microsoft.com/office/powerpoint/2010/main" val="34796393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312368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16632"/>
            <a:ext cx="4896544" cy="6624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3312368" cy="5306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21143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395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5576" y="283"/>
            <a:ext cx="8388046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25395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638978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772816"/>
            <a:ext cx="8280920" cy="4968551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8496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280920" cy="15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 wzorca tytułu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772816"/>
            <a:ext cx="8280920" cy="496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71" r:id="rId7"/>
    <p:sldLayoutId id="2147483672" r:id="rId8"/>
    <p:sldLayoutId id="2147483673" r:id="rId9"/>
    <p:sldLayoutId id="2147483674" r:id="rId10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11"/>
          </p:nvPr>
        </p:nvSpPr>
        <p:spPr>
          <a:xfrm>
            <a:off x="1331640" y="79101"/>
            <a:ext cx="7614402" cy="6624736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ESS Cryogenic Distribution System</a:t>
            </a:r>
            <a:br>
              <a:rPr lang="en-US" altLang="en-US" sz="2800" dirty="0">
                <a:latin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</a:rPr>
              <a:t>for </a:t>
            </a:r>
            <a:r>
              <a:rPr lang="pl-PL" altLang="en-US" sz="2800" dirty="0">
                <a:latin typeface="Arial" panose="020B0604020202020204" pitchFamily="34" charset="0"/>
              </a:rPr>
              <a:t>Lund Test Stand 2</a:t>
            </a:r>
            <a:r>
              <a:rPr lang="pl-PL" altLang="en-US" sz="3200" dirty="0">
                <a:latin typeface="Arial" panose="020B0604020202020204" pitchFamily="34" charset="0"/>
              </a:rPr>
              <a:t/>
            </a:r>
            <a:br>
              <a:rPr lang="pl-PL" altLang="en-US" sz="3200" dirty="0">
                <a:latin typeface="Arial" panose="020B0604020202020204" pitchFamily="34" charset="0"/>
              </a:rPr>
            </a:br>
            <a:endParaRPr lang="pl-PL" sz="3200" dirty="0" smtClean="0"/>
          </a:p>
          <a:p>
            <a:pPr algn="ctr"/>
            <a:r>
              <a:rPr lang="en-GB" altLang="en-US" sz="3200" dirty="0">
                <a:latin typeface="Arial" panose="020B0604020202020204" pitchFamily="34" charset="0"/>
              </a:rPr>
              <a:t>Responses to CDR and TRR1 Committees’ recommendations</a:t>
            </a:r>
            <a:endParaRPr lang="pl-PL" sz="3200" dirty="0" smtClean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J</a:t>
            </a:r>
            <a:r>
              <a:rPr lang="pl-PL" sz="2400" dirty="0" smtClean="0"/>
              <a:t>. </a:t>
            </a:r>
            <a:r>
              <a:rPr lang="pl-PL" sz="2400" dirty="0" smtClean="0"/>
              <a:t>Polinski</a:t>
            </a:r>
            <a:endParaRPr lang="pl-PL" sz="3200" baseline="30000" dirty="0" smtClean="0"/>
          </a:p>
          <a:p>
            <a:pPr algn="ctr"/>
            <a:endParaRPr lang="pl-PL" sz="2000" dirty="0" smtClean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 smtClean="0"/>
          </a:p>
          <a:p>
            <a:pPr algn="ctr">
              <a:lnSpc>
                <a:spcPct val="80000"/>
              </a:lnSpc>
            </a:pPr>
            <a:r>
              <a:rPr lang="pl-PL" altLang="en-US" sz="1400" dirty="0">
                <a:latin typeface="Arial" panose="020B0604020202020204" pitchFamily="34" charset="0"/>
              </a:rPr>
              <a:t>CDS-LTS2 </a:t>
            </a:r>
            <a:r>
              <a:rPr lang="pl-PL" altLang="en-US" sz="1400" dirty="0" smtClean="0">
                <a:latin typeface="Arial" panose="020B0604020202020204" pitchFamily="34" charset="0"/>
              </a:rPr>
              <a:t>Installation </a:t>
            </a:r>
            <a:r>
              <a:rPr lang="pl-PL" altLang="en-US" sz="1400" dirty="0" err="1" smtClean="0">
                <a:latin typeface="Arial" panose="020B0604020202020204" pitchFamily="34" charset="0"/>
              </a:rPr>
              <a:t>Rediness</a:t>
            </a:r>
            <a:r>
              <a:rPr lang="pl-PL" altLang="en-US" sz="1400" dirty="0" smtClean="0">
                <a:latin typeface="Arial" panose="020B0604020202020204" pitchFamily="34" charset="0"/>
              </a:rPr>
              <a:t> </a:t>
            </a:r>
            <a:r>
              <a:rPr lang="en-US" altLang="en-US" sz="1400" dirty="0" smtClean="0">
                <a:latin typeface="Arial" panose="020B0604020202020204" pitchFamily="34" charset="0"/>
              </a:rPr>
              <a:t>Review </a:t>
            </a:r>
            <a:endParaRPr lang="pl-PL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1400" dirty="0" smtClean="0">
                <a:latin typeface="Arial" panose="020B0604020202020204" pitchFamily="34" charset="0"/>
              </a:rPr>
              <a:t>12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r>
              <a:rPr lang="pl-PL" altLang="en-US" sz="1400" dirty="0" smtClean="0">
                <a:latin typeface="Arial" panose="020B0604020202020204" pitchFamily="34" charset="0"/>
              </a:rPr>
              <a:t>Jan</a:t>
            </a:r>
            <a:r>
              <a:rPr lang="en-US" altLang="en-US" sz="1400" dirty="0" smtClean="0">
                <a:latin typeface="Arial" panose="020B0604020202020204" pitchFamily="34" charset="0"/>
              </a:rPr>
              <a:t> 201</a:t>
            </a:r>
            <a:r>
              <a:rPr lang="pl-PL" altLang="en-US" sz="1400" dirty="0" smtClean="0">
                <a:latin typeface="Arial" panose="020B0604020202020204" pitchFamily="34" charset="0"/>
              </a:rPr>
              <a:t>8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r>
              <a:rPr lang="pl-PL" altLang="en-US" sz="1400" dirty="0" smtClean="0">
                <a:latin typeface="Arial" panose="020B0604020202020204" pitchFamily="34" charset="0"/>
              </a:rPr>
              <a:t>ESS, Lund, </a:t>
            </a:r>
            <a:r>
              <a:rPr lang="pl-PL" altLang="en-US" sz="1400" dirty="0" err="1" smtClean="0">
                <a:latin typeface="Arial" panose="020B0604020202020204" pitchFamily="34" charset="0"/>
              </a:rPr>
              <a:t>Sweden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603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Requirement 17. Cable information and electrical diagrams shall be provided to ESS by TRR1</a:t>
            </a:r>
            <a:endParaRPr lang="en-US" dirty="0"/>
          </a:p>
        </p:txBody>
      </p:sp>
      <p:sp>
        <p:nvSpPr>
          <p:cNvPr id="5" name="Symbol zastępczy tekstu 4"/>
          <p:cNvSpPr txBox="1">
            <a:spLocks/>
          </p:cNvSpPr>
          <p:nvPr/>
        </p:nvSpPr>
        <p:spPr bwMode="auto">
          <a:xfrm>
            <a:off x="755575" y="1916832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Electric diagrams have been updated on 20ty of Dec 2017. For the cable list there are still some missing information f</a:t>
            </a:r>
            <a:r>
              <a:rPr lang="pl-PL" dirty="0" smtClean="0"/>
              <a:t>ro</a:t>
            </a:r>
            <a:r>
              <a:rPr lang="en-US" dirty="0" smtClean="0"/>
              <a:t>m the ESS 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2497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780363" y="1052736"/>
            <a:ext cx="8262476" cy="57606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AutoNum type="arabicParenR"/>
            </a:pPr>
            <a:r>
              <a:rPr lang="en-US" sz="1600" dirty="0" smtClean="0"/>
              <a:t>ESS and WUST should agree in August on a schedule for early installation of the CDS-TS2. Based on this, an IRR and start date can be agreed upon. </a:t>
            </a:r>
            <a:r>
              <a:rPr lang="en-US" sz="1600" dirty="0" smtClean="0">
                <a:solidFill>
                  <a:srgbClr val="0070C0"/>
                </a:solidFill>
              </a:rPr>
              <a:t>- DONE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en-US" sz="1600" dirty="0" smtClean="0"/>
              <a:t>WUST and </a:t>
            </a:r>
            <a:r>
              <a:rPr lang="en-US" sz="1600" dirty="0" err="1" smtClean="0"/>
              <a:t>KrioSystem</a:t>
            </a:r>
            <a:r>
              <a:rPr lang="en-US" sz="1600" dirty="0" smtClean="0"/>
              <a:t> should start to complete the WSCP prior to August. </a:t>
            </a:r>
            <a:r>
              <a:rPr lang="en-US" sz="1600" dirty="0" smtClean="0">
                <a:solidFill>
                  <a:srgbClr val="0070C0"/>
                </a:solidFill>
              </a:rPr>
              <a:t>- DONE</a:t>
            </a:r>
            <a:endParaRPr lang="en-US" sz="1600" dirty="0" smtClean="0"/>
          </a:p>
          <a:p>
            <a:pPr>
              <a:spcBef>
                <a:spcPts val="600"/>
              </a:spcBef>
              <a:buAutoNum type="arabicParenR"/>
            </a:pPr>
            <a:r>
              <a:rPr lang="en-US" sz="1600" dirty="0" smtClean="0"/>
              <a:t>WUST and </a:t>
            </a:r>
            <a:r>
              <a:rPr lang="en-US" sz="1600" dirty="0" err="1" smtClean="0"/>
              <a:t>Kriosystem</a:t>
            </a:r>
            <a:r>
              <a:rPr lang="en-US" sz="1600" dirty="0" smtClean="0"/>
              <a:t> will need to establish a formal coordinate system that they measure and align against  and communicate that to the ESS Survey Group </a:t>
            </a:r>
            <a:r>
              <a:rPr lang="en-US" sz="1600" dirty="0" smtClean="0">
                <a:solidFill>
                  <a:srgbClr val="0070C0"/>
                </a:solidFill>
              </a:rPr>
              <a:t>– to be done</a:t>
            </a:r>
          </a:p>
          <a:p>
            <a:pPr>
              <a:spcBef>
                <a:spcPts val="600"/>
              </a:spcBef>
              <a:buAutoNum type="arabicParenR"/>
            </a:pPr>
            <a:r>
              <a:rPr lang="en-US" sz="1600" dirty="0" smtClean="0"/>
              <a:t>ESS will provide the required  fiducials and survey balls to </a:t>
            </a:r>
            <a:r>
              <a:rPr lang="en-US" sz="1600" dirty="0" err="1" smtClean="0"/>
              <a:t>KrioSystem</a:t>
            </a:r>
            <a:r>
              <a:rPr lang="en-US" sz="1600" dirty="0" smtClean="0"/>
              <a:t> for the alignment surveys during construction. </a:t>
            </a:r>
            <a:r>
              <a:rPr lang="en-US" sz="1600" dirty="0" smtClean="0">
                <a:solidFill>
                  <a:srgbClr val="0070C0"/>
                </a:solidFill>
              </a:rPr>
              <a:t>– </a:t>
            </a:r>
            <a:r>
              <a:rPr lang="en-US" sz="1600" dirty="0" err="1" smtClean="0">
                <a:solidFill>
                  <a:srgbClr val="0070C0"/>
                </a:solidFill>
              </a:rPr>
              <a:t>numer</a:t>
            </a:r>
            <a:r>
              <a:rPr lang="en-US" sz="1600" dirty="0" smtClean="0">
                <a:solidFill>
                  <a:srgbClr val="0070C0"/>
                </a:solidFill>
              </a:rPr>
              <a:t> of the </a:t>
            </a:r>
            <a:r>
              <a:rPr lang="en-US" sz="1600" dirty="0" err="1" smtClean="0">
                <a:solidFill>
                  <a:srgbClr val="0070C0"/>
                </a:solidFill>
              </a:rPr>
              <a:t>fidutial</a:t>
            </a:r>
            <a:r>
              <a:rPr lang="en-US" sz="1600" dirty="0" smtClean="0">
                <a:solidFill>
                  <a:srgbClr val="0070C0"/>
                </a:solidFill>
              </a:rPr>
              <a:t> and delivery time to be provided by KS</a:t>
            </a:r>
          </a:p>
          <a:p>
            <a:pPr>
              <a:spcBef>
                <a:spcPts val="600"/>
              </a:spcBef>
              <a:buAutoNum type="arabicParenR"/>
            </a:pPr>
            <a:r>
              <a:rPr lang="en-US" sz="1600" dirty="0" smtClean="0"/>
              <a:t>ESS Survey Group will attend the measurements of the first valve box. </a:t>
            </a:r>
            <a:r>
              <a:rPr lang="en-US" sz="1600" dirty="0" smtClean="0">
                <a:solidFill>
                  <a:srgbClr val="0070C0"/>
                </a:solidFill>
              </a:rPr>
              <a:t>- OK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en-US" sz="1600" dirty="0" err="1" smtClean="0"/>
              <a:t>KrioSystem</a:t>
            </a:r>
            <a:r>
              <a:rPr lang="en-US" sz="1600" dirty="0" smtClean="0"/>
              <a:t> should show by calculation that the mixture of He and Nitrogen used in the combined pressure and leak test will provide a signal sensitive enough to verify the minimum required leak rate. - </a:t>
            </a:r>
            <a:r>
              <a:rPr lang="en-US" sz="1600" dirty="0" smtClean="0">
                <a:solidFill>
                  <a:srgbClr val="0070C0"/>
                </a:solidFill>
              </a:rPr>
              <a:t>to be discussed</a:t>
            </a:r>
            <a:endParaRPr lang="en-US" sz="1600" dirty="0" smtClean="0"/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en-US" sz="1600" dirty="0" smtClean="0"/>
              <a:t>Add a lock on HV60 to prevent operation when shield circuit is pressurized. An additional safety valve at each valve box might be needed. Also add (ESS) a local pressure gauge so that operators can determine the pressure present before operating the valve. - </a:t>
            </a:r>
            <a:r>
              <a:rPr lang="en-US" sz="1600" dirty="0" smtClean="0">
                <a:solidFill>
                  <a:srgbClr val="0070C0"/>
                </a:solidFill>
              </a:rPr>
              <a:t>to be discussed</a:t>
            </a:r>
            <a:endParaRPr lang="en-US" sz="1600" dirty="0" smtClean="0"/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en-US" sz="1600" dirty="0" smtClean="0"/>
              <a:t>WUST and its sub-contractor </a:t>
            </a:r>
            <a:r>
              <a:rPr lang="en-US" sz="1600" dirty="0" err="1" smtClean="0"/>
              <a:t>KrioSystem</a:t>
            </a:r>
            <a:r>
              <a:rPr lang="en-US" sz="1600" dirty="0" smtClean="0"/>
              <a:t> shall communicate to the Area Supervisors, via the WSCP, their needs for equipment, services and trainings for the installation phase. </a:t>
            </a:r>
            <a:r>
              <a:rPr lang="en-US" sz="1600" dirty="0" smtClean="0">
                <a:solidFill>
                  <a:srgbClr val="0070C0"/>
                </a:solidFill>
              </a:rPr>
              <a:t>- DONE</a:t>
            </a:r>
            <a:endParaRPr lang="en-US" sz="1600" dirty="0" smtClean="0"/>
          </a:p>
          <a:p>
            <a:pPr>
              <a:spcBef>
                <a:spcPts val="600"/>
              </a:spcBef>
              <a:buAutoNum type="arabicParenR"/>
            </a:pPr>
            <a:r>
              <a:rPr lang="en-US" sz="1600" dirty="0" smtClean="0"/>
              <a:t>ESS would like to witness a number of tests mutually agreed upon with WUST </a:t>
            </a:r>
            <a:r>
              <a:rPr lang="en-US" sz="1600" dirty="0" smtClean="0">
                <a:solidFill>
                  <a:srgbClr val="0070C0"/>
                </a:solidFill>
              </a:rPr>
              <a:t>- OK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en-US" sz="1600" dirty="0" smtClean="0"/>
              <a:t>WUST will propose a  detailed cost estimate  for making the required  changes to the interface to TICP.</a:t>
            </a:r>
            <a:r>
              <a:rPr lang="en-US" sz="1600" dirty="0" smtClean="0">
                <a:solidFill>
                  <a:srgbClr val="0070C0"/>
                </a:solidFill>
              </a:rPr>
              <a:t> – to be done</a:t>
            </a:r>
            <a:endParaRPr lang="en-US" sz="16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1"/>
          </p:nvPr>
        </p:nvSpPr>
        <p:spPr>
          <a:xfrm>
            <a:off x="755575" y="-27384"/>
            <a:ext cx="8284724" cy="864096"/>
          </a:xfrm>
        </p:spPr>
        <p:txBody>
          <a:bodyPr/>
          <a:lstStyle/>
          <a:p>
            <a:r>
              <a:rPr lang="en-US" dirty="0" smtClean="0"/>
              <a:t>TRR recommendations</a:t>
            </a:r>
            <a:r>
              <a:rPr lang="pl-PL" dirty="0" smtClean="0"/>
              <a:t> for LTS2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640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780363" y="836712"/>
            <a:ext cx="8262476" cy="57606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 smtClean="0"/>
              <a:t>11. WUST shall investigate ways  {such as angling the valve} to eliminate the interference of the valve removal with the CDS-TS2 jumper connection.</a:t>
            </a:r>
          </a:p>
          <a:p>
            <a:pPr>
              <a:buAutoNum type="arabicParenR"/>
            </a:pPr>
            <a:endParaRPr lang="en-US" sz="1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1"/>
          </p:nvPr>
        </p:nvSpPr>
        <p:spPr>
          <a:xfrm>
            <a:off x="755575" y="-27384"/>
            <a:ext cx="8284724" cy="864096"/>
          </a:xfrm>
        </p:spPr>
        <p:txBody>
          <a:bodyPr/>
          <a:lstStyle/>
          <a:p>
            <a:r>
              <a:rPr lang="en-US" dirty="0" smtClean="0"/>
              <a:t>TRR recommendations</a:t>
            </a:r>
            <a:r>
              <a:rPr lang="pl-PL" dirty="0" smtClean="0"/>
              <a:t> </a:t>
            </a:r>
            <a:r>
              <a:rPr lang="pl-PL" dirty="0"/>
              <a:t>for LTS2</a:t>
            </a:r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4" y="1916832"/>
            <a:ext cx="9144000" cy="45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3905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780363" y="836712"/>
            <a:ext cx="8262476" cy="57606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 smtClean="0"/>
              <a:t>11. WUST shall investigate ways  {such as angling the valve} to eliminate the interference of the valve removal with the CDS-TS2 jumper connection.</a:t>
            </a:r>
          </a:p>
          <a:p>
            <a:pPr>
              <a:buAutoNum type="arabicParenR"/>
            </a:pPr>
            <a:endParaRPr lang="en-US" sz="1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1"/>
          </p:nvPr>
        </p:nvSpPr>
        <p:spPr>
          <a:xfrm>
            <a:off x="755575" y="-27384"/>
            <a:ext cx="8284724" cy="864096"/>
          </a:xfrm>
        </p:spPr>
        <p:txBody>
          <a:bodyPr/>
          <a:lstStyle/>
          <a:p>
            <a:r>
              <a:rPr lang="en-US" dirty="0" smtClean="0"/>
              <a:t>TRR recommendations</a:t>
            </a:r>
            <a:r>
              <a:rPr lang="pl-PL" dirty="0" smtClean="0"/>
              <a:t> </a:t>
            </a:r>
            <a:r>
              <a:rPr lang="pl-PL" dirty="0"/>
              <a:t>for LTS2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5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51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755576" y="1844823"/>
            <a:ext cx="8280920" cy="4968553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2678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350100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37349" y="351562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166456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latin typeface="Tahoma" panose="020B0604030504040204" pitchFamily="34" charset="0"/>
              </a:rPr>
              <a:t>Requirement 2. WP5 will check (in both the tunnel and test stand cases) that there are not excessive</a:t>
            </a:r>
            <a:r>
              <a:rPr lang="pl-PL" dirty="0">
                <a:latin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</a:rPr>
              <a:t>forces on the interface between the </a:t>
            </a:r>
            <a:r>
              <a:rPr lang="en-GB" dirty="0" err="1">
                <a:latin typeface="Tahoma" panose="020B0604030504040204" pitchFamily="34" charset="0"/>
              </a:rPr>
              <a:t>cryomodule</a:t>
            </a:r>
            <a:r>
              <a:rPr lang="en-GB" dirty="0">
                <a:latin typeface="Tahoma" panose="020B0604030504040204" pitchFamily="34" charset="0"/>
              </a:rPr>
              <a:t> and the CDS. If these exist, WP5, WP11 and WUST</a:t>
            </a:r>
            <a:r>
              <a:rPr lang="pl-PL" dirty="0">
                <a:latin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</a:rPr>
              <a:t>must work together to optimize the design of the design of the jumper connection between the CDS</a:t>
            </a:r>
            <a:r>
              <a:rPr lang="pl-PL" dirty="0">
                <a:latin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</a:rPr>
              <a:t>and the </a:t>
            </a:r>
            <a:r>
              <a:rPr lang="en-US" dirty="0" err="1">
                <a:latin typeface="Tahoma" panose="020B0604030504040204" pitchFamily="34" charset="0"/>
              </a:rPr>
              <a:t>cryomodule</a:t>
            </a:r>
            <a:r>
              <a:rPr lang="en-US" dirty="0">
                <a:latin typeface="Tahom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 bwMode="auto">
          <a:xfrm>
            <a:off x="764611" y="2305599"/>
            <a:ext cx="8280920" cy="94022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smtClean="0"/>
              <a:t>Metal hoses on He Suuply, TS supply and TS return lines have been added in the Jumper Connection. </a:t>
            </a:r>
            <a:endParaRPr lang="en-US" kern="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r="8837"/>
          <a:stretch/>
        </p:blipFill>
        <p:spPr>
          <a:xfrm>
            <a:off x="5085092" y="4026508"/>
            <a:ext cx="3839344" cy="228219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24400" b="21047"/>
          <a:stretch/>
        </p:blipFill>
        <p:spPr>
          <a:xfrm>
            <a:off x="836620" y="4008232"/>
            <a:ext cx="3837524" cy="23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512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11014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Requirement 3. Review the loading of the frames on the building pillars to ensure that they </a:t>
            </a:r>
            <a:r>
              <a:rPr lang="en-GB" dirty="0" smtClean="0"/>
              <a:t>are</a:t>
            </a:r>
            <a:r>
              <a:rPr lang="pl-PL" dirty="0" smtClean="0"/>
              <a:t> </a:t>
            </a:r>
            <a:r>
              <a:rPr lang="en-GB" dirty="0" smtClean="0"/>
              <a:t>acceptable</a:t>
            </a:r>
            <a:r>
              <a:rPr lang="en-GB" dirty="0"/>
              <a:t>. If reinforcement of the pillars is needed that is in ESS scope.</a:t>
            </a:r>
            <a:endParaRPr lang="en-US" dirty="0"/>
          </a:p>
        </p:txBody>
      </p:sp>
      <p:sp>
        <p:nvSpPr>
          <p:cNvPr id="13" name="Symbol zastępczy tekstu 4"/>
          <p:cNvSpPr txBox="1">
            <a:spLocks/>
          </p:cNvSpPr>
          <p:nvPr/>
        </p:nvSpPr>
        <p:spPr bwMode="auto">
          <a:xfrm>
            <a:off x="777823" y="1772816"/>
            <a:ext cx="8280920" cy="11014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Last version of the report has been provided to ESS on 11th of Dec 2017. No ESS comments to this version so far.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769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153353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Requirement 4. Add a vacuum pumping port and KF DN40 control ports for the insulating vacuum </a:t>
            </a:r>
            <a:r>
              <a:rPr lang="en-GB" dirty="0" err="1" smtClean="0"/>
              <a:t>tothe</a:t>
            </a:r>
            <a:r>
              <a:rPr lang="en-GB" dirty="0" smtClean="0"/>
              <a:t> </a:t>
            </a:r>
            <a:r>
              <a:rPr lang="en-GB" dirty="0"/>
              <a:t>design. The location of the line vacuum pumping system and the number of vacuum ports </a:t>
            </a:r>
            <a:r>
              <a:rPr lang="en-GB" dirty="0" smtClean="0"/>
              <a:t>and</a:t>
            </a:r>
            <a:r>
              <a:rPr lang="pl-PL" dirty="0" smtClean="0"/>
              <a:t> </a:t>
            </a:r>
            <a:r>
              <a:rPr lang="en-GB" dirty="0" smtClean="0"/>
              <a:t>associated </a:t>
            </a:r>
            <a:r>
              <a:rPr lang="en-GB" dirty="0"/>
              <a:t>instrumentation ports will be proposed by ESS.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503906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1547664" y="234888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wal 6"/>
          <p:cNvSpPr/>
          <p:nvPr/>
        </p:nvSpPr>
        <p:spPr>
          <a:xfrm>
            <a:off x="6804248" y="5733256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713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95747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Requirement 7. Make the connections between the auxiliary process pipes, </a:t>
            </a:r>
            <a:r>
              <a:rPr lang="en-GB" dirty="0" err="1"/>
              <a:t>cryomodules</a:t>
            </a:r>
            <a:r>
              <a:rPr lang="en-GB" dirty="0"/>
              <a:t> and </a:t>
            </a:r>
            <a:r>
              <a:rPr lang="en-GB" dirty="0" smtClean="0"/>
              <a:t>valve</a:t>
            </a:r>
            <a:r>
              <a:rPr lang="pl-PL" dirty="0" smtClean="0"/>
              <a:t> </a:t>
            </a:r>
            <a:r>
              <a:rPr lang="en-GB" dirty="0" smtClean="0"/>
              <a:t>box </a:t>
            </a:r>
            <a:r>
              <a:rPr lang="en-GB" dirty="0"/>
              <a:t>flanged rather than welded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479"/>
            <a:ext cx="9144000" cy="45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2458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Requirement 8. Determine whether drilling of holes in the pillars and the floor is in the ESS scope or </a:t>
            </a:r>
            <a:r>
              <a:rPr lang="en-GB" dirty="0" smtClean="0"/>
              <a:t>in</a:t>
            </a:r>
            <a:r>
              <a:rPr lang="pl-PL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WUST scope.</a:t>
            </a:r>
          </a:p>
        </p:txBody>
      </p:sp>
      <p:sp>
        <p:nvSpPr>
          <p:cNvPr id="6" name="Symbol zastępczy tekstu 4"/>
          <p:cNvSpPr txBox="1">
            <a:spLocks/>
          </p:cNvSpPr>
          <p:nvPr/>
        </p:nvSpPr>
        <p:spPr bwMode="auto">
          <a:xfrm>
            <a:off x="737130" y="1751447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It is agreed that the drilling of holes in the pillars and the floor is in the WUST scope. The WUST sub-contractor </a:t>
            </a:r>
            <a:r>
              <a:rPr lang="pl-PL" dirty="0" smtClean="0"/>
              <a:t>(</a:t>
            </a:r>
            <a:r>
              <a:rPr lang="pl-PL" dirty="0" err="1" smtClean="0"/>
              <a:t>Kriosystem</a:t>
            </a:r>
            <a:r>
              <a:rPr lang="pl-PL" dirty="0" smtClean="0"/>
              <a:t>) </a:t>
            </a:r>
            <a:r>
              <a:rPr lang="en-US" dirty="0" smtClean="0"/>
              <a:t>will perform this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9893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203759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Requirement 10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en-GB" dirty="0" smtClean="0"/>
              <a:t>ESS </a:t>
            </a:r>
            <a:r>
              <a:rPr lang="en-GB" dirty="0"/>
              <a:t>shall review with WUST the heat leak calculations to check the results. The </a:t>
            </a:r>
            <a:r>
              <a:rPr lang="en-GB" dirty="0" smtClean="0"/>
              <a:t>heat</a:t>
            </a:r>
            <a:r>
              <a:rPr lang="pl-PL" dirty="0" smtClean="0"/>
              <a:t> </a:t>
            </a:r>
            <a:r>
              <a:rPr lang="en-GB" dirty="0" smtClean="0"/>
              <a:t>leak </a:t>
            </a:r>
            <a:r>
              <a:rPr lang="en-GB" dirty="0"/>
              <a:t>to the He supply line should be lower</a:t>
            </a:r>
            <a:r>
              <a:rPr lang="en-GB" dirty="0" smtClean="0"/>
              <a:t>.</a:t>
            </a:r>
            <a:endParaRPr lang="pl-PL" dirty="0" smtClean="0"/>
          </a:p>
          <a:p>
            <a:endParaRPr lang="pl-PL" dirty="0" smtClean="0"/>
          </a:p>
          <a:p>
            <a:r>
              <a:rPr lang="en-GB" dirty="0"/>
              <a:t>Requirement 11. The control valve heat leaks shall be adjusted to take into account the expected </a:t>
            </a:r>
            <a:r>
              <a:rPr lang="en-GB" dirty="0" smtClean="0"/>
              <a:t>heat</a:t>
            </a:r>
            <a:r>
              <a:rPr lang="pl-PL" dirty="0" smtClean="0"/>
              <a:t> </a:t>
            </a:r>
            <a:r>
              <a:rPr lang="en-GB" dirty="0" smtClean="0"/>
              <a:t>stationing </a:t>
            </a:r>
            <a:r>
              <a:rPr lang="en-GB" dirty="0"/>
              <a:t>of the valves to the 50 K thermal shield.</a:t>
            </a:r>
            <a:endParaRPr lang="en-US" dirty="0"/>
          </a:p>
        </p:txBody>
      </p:sp>
      <p:sp>
        <p:nvSpPr>
          <p:cNvPr id="5" name="Symbol zastępczy tekstu 4"/>
          <p:cNvSpPr txBox="1">
            <a:spLocks/>
          </p:cNvSpPr>
          <p:nvPr/>
        </p:nvSpPr>
        <p:spPr bwMode="auto">
          <a:xfrm>
            <a:off x="737130" y="2636912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dirty="0" smtClean="0"/>
              <a:t>The report was </a:t>
            </a:r>
            <a:r>
              <a:rPr lang="pl-PL" dirty="0" err="1" smtClean="0"/>
              <a:t>updated</a:t>
            </a:r>
            <a:r>
              <a:rPr lang="pl-PL" dirty="0" smtClean="0"/>
              <a:t> in the </a:t>
            </a:r>
            <a:r>
              <a:rPr lang="pl-PL" dirty="0" err="1" smtClean="0"/>
              <a:t>middle</a:t>
            </a:r>
            <a:r>
              <a:rPr lang="pl-PL" dirty="0" smtClean="0"/>
              <a:t> 2017, but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missing to </a:t>
            </a:r>
            <a:r>
              <a:rPr lang="pl-PL" dirty="0" err="1" smtClean="0"/>
              <a:t>provide</a:t>
            </a:r>
            <a:r>
              <a:rPr lang="pl-PL" dirty="0" smtClean="0"/>
              <a:t> to ESS for the </a:t>
            </a:r>
            <a:r>
              <a:rPr lang="pl-PL" dirty="0" err="1" smtClean="0"/>
              <a:t>comments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351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Requirement 12. Use the ESS approved vacuum instrumentation standard (ESS Vacuum Specification</a:t>
            </a:r>
            <a:r>
              <a:rPr lang="en-GB" dirty="0" smtClean="0"/>
              <a:t>)</a:t>
            </a:r>
            <a:r>
              <a:rPr lang="pl-PL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 vacuum instrumentation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ymbol zastępczy tekstu 4"/>
          <p:cNvSpPr txBox="1">
            <a:spLocks/>
          </p:cNvSpPr>
          <p:nvPr/>
        </p:nvSpPr>
        <p:spPr bwMode="auto">
          <a:xfrm>
            <a:off x="755575" y="1916832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It is agreed that the signal from the vacuum gauge will be in 0-10V standard.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31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ymbol zastępczy tekstu 4"/>
          <p:cNvSpPr txBox="1">
            <a:spLocks/>
          </p:cNvSpPr>
          <p:nvPr/>
        </p:nvSpPr>
        <p:spPr bwMode="auto">
          <a:xfrm>
            <a:off x="755575" y="311287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Requirement 14. A final solution for a radiation resistant pressure transducer must be achieved. </a:t>
            </a:r>
            <a:r>
              <a:rPr lang="en-GB" dirty="0" smtClean="0"/>
              <a:t>This</a:t>
            </a:r>
            <a:r>
              <a:rPr lang="pl-PL" dirty="0" smtClean="0"/>
              <a:t> </a:t>
            </a:r>
            <a:r>
              <a:rPr lang="en-GB" dirty="0" smtClean="0"/>
              <a:t>applies </a:t>
            </a:r>
            <a:r>
              <a:rPr lang="en-GB" dirty="0"/>
              <a:t>to the tunnel and test stand CDS and the </a:t>
            </a:r>
            <a:r>
              <a:rPr lang="en-GB" dirty="0" err="1"/>
              <a:t>cryomodules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Symbol zastępczy tekstu 4"/>
          <p:cNvSpPr txBox="1">
            <a:spLocks/>
          </p:cNvSpPr>
          <p:nvPr/>
        </p:nvSpPr>
        <p:spPr bwMode="auto">
          <a:xfrm>
            <a:off x="755575" y="1916832"/>
            <a:ext cx="8280920" cy="12455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It is agreed </a:t>
            </a:r>
            <a:r>
              <a:rPr lang="pl-PL" dirty="0" smtClean="0"/>
              <a:t>to </a:t>
            </a:r>
            <a:r>
              <a:rPr lang="pl-PL" dirty="0" err="1" smtClean="0"/>
              <a:t>use</a:t>
            </a:r>
            <a:r>
              <a:rPr lang="pl-PL" dirty="0" smtClean="0"/>
              <a:t> Honeywell </a:t>
            </a:r>
            <a:r>
              <a:rPr lang="pl-PL" dirty="0"/>
              <a:t>Model Super TJE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6019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1-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819</Words>
  <Application>Microsoft Office PowerPoint</Application>
  <PresentationFormat>Pokaz na ekranie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Trebuchet MS</vt:lpstr>
      <vt:lpstr>szablon1-PL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Aleksander Łukowicz</dc:creator>
  <cp:lastModifiedBy>J. Polinski</cp:lastModifiedBy>
  <cp:revision>156</cp:revision>
  <dcterms:created xsi:type="dcterms:W3CDTF">2015-03-09T09:58:09Z</dcterms:created>
  <dcterms:modified xsi:type="dcterms:W3CDTF">2018-01-14T19:38:37Z</dcterms:modified>
</cp:coreProperties>
</file>