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6" r:id="rId3"/>
    <p:sldId id="295" r:id="rId4"/>
    <p:sldId id="292" r:id="rId5"/>
    <p:sldId id="289" r:id="rId6"/>
    <p:sldId id="293" r:id="rId7"/>
    <p:sldId id="288" r:id="rId8"/>
    <p:sldId id="290" r:id="rId9"/>
    <p:sldId id="294" r:id="rId10"/>
    <p:sldId id="296" r:id="rId11"/>
    <p:sldId id="278" r:id="rId12"/>
  </p:sldIdLst>
  <p:sldSz cx="9144000" cy="6858000" type="screen4x3"/>
  <p:notesSz cx="6562725" cy="86868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90E"/>
    <a:srgbClr val="FFD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5" autoAdjust="0"/>
    <p:restoredTop sz="94649" autoAdjust="0"/>
  </p:normalViewPr>
  <p:slideViewPr>
    <p:cSldViewPr snapToObjects="1">
      <p:cViewPr>
        <p:scale>
          <a:sx n="93" d="100"/>
          <a:sy n="93" d="100"/>
        </p:scale>
        <p:origin x="1962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06" d="100"/>
          <a:sy n="106" d="100"/>
        </p:scale>
        <p:origin x="-3516" y="-96"/>
      </p:cViewPr>
      <p:guideLst>
        <p:guide orient="horz" pos="2736"/>
        <p:guide pos="20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A44A4-21FB-4420-B922-62B232BD2878}" type="datetimeFigureOut">
              <a:rPr lang="pl-PL" smtClean="0"/>
              <a:t>12.01.2018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98176-2097-4028-882F-F8D3C097CD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28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A7B8F-B13D-42AB-896D-D4142CBE7CC7}" type="datetimeFigureOut">
              <a:rPr lang="pl-PL" smtClean="0"/>
              <a:t>12.01.2018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55638" y="4125913"/>
            <a:ext cx="525145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63000-1E3B-452F-A06E-988171F920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76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63000-1E3B-452F-A06E-988171F9204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96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 userDrawn="1"/>
        </p:nvSpPr>
        <p:spPr bwMode="auto">
          <a:xfrm>
            <a:off x="289890" y="2420888"/>
            <a:ext cx="864095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endParaRPr lang="pl-PL" kern="0" dirty="0">
              <a:latin typeface="Calibri" panose="020F0502020204030204" pitchFamily="34" charset="0"/>
            </a:endParaRP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403648" y="1988840"/>
            <a:ext cx="7614402" cy="4752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403648" y="116632"/>
            <a:ext cx="7614402" cy="1728192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16632"/>
            <a:ext cx="2407096" cy="6696744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55576" y="116632"/>
            <a:ext cx="5721424" cy="6696744"/>
          </a:xfrm>
        </p:spPr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235853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4704169" y="2492896"/>
            <a:ext cx="4313881" cy="1152128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Kliknij</a:t>
            </a: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403648" y="116632"/>
            <a:ext cx="3168352" cy="66247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0" name="Symbol zastępczy tekstu 2"/>
          <p:cNvSpPr>
            <a:spLocks noGrp="1"/>
          </p:cNvSpPr>
          <p:nvPr>
            <p:ph type="body" idx="11"/>
          </p:nvPr>
        </p:nvSpPr>
        <p:spPr>
          <a:xfrm>
            <a:off x="4704169" y="116632"/>
            <a:ext cx="4313881" cy="2232248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sz="half" idx="12"/>
          </p:nvPr>
        </p:nvSpPr>
        <p:spPr>
          <a:xfrm>
            <a:off x="4704169" y="3861048"/>
            <a:ext cx="4313882" cy="2880320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355778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5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5" y="1556792"/>
            <a:ext cx="8262476" cy="5256584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755575" y="116632"/>
            <a:ext cx="8284723" cy="50405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Kliknij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755575" y="620688"/>
            <a:ext cx="8284724" cy="86409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</a:p>
        </p:txBody>
      </p:sp>
    </p:spTree>
    <p:extLst>
      <p:ext uri="{BB962C8B-B14F-4D97-AF65-F5344CB8AC3E}">
        <p14:creationId xmlns:p14="http://schemas.microsoft.com/office/powerpoint/2010/main" val="365466186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755575" y="1844823"/>
            <a:ext cx="3672409" cy="49685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4571428" y="1844823"/>
            <a:ext cx="4465067" cy="496855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116632"/>
            <a:ext cx="8262475" cy="86409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755575" y="1120625"/>
            <a:ext cx="8280920" cy="5081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</a:t>
            </a:r>
            <a:r>
              <a:rPr lang="pl-PL" dirty="0" err="1" smtClean="0"/>
              <a:t>abyować</a:t>
            </a:r>
            <a:r>
              <a:rPr lang="pl-PL" dirty="0" smtClean="0"/>
              <a:t>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Kliknij</a:t>
            </a:r>
          </a:p>
        </p:txBody>
      </p:sp>
    </p:spTree>
    <p:extLst>
      <p:ext uri="{BB962C8B-B14F-4D97-AF65-F5344CB8AC3E}">
        <p14:creationId xmlns:p14="http://schemas.microsoft.com/office/powerpoint/2010/main" val="215846725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5" y="1628800"/>
            <a:ext cx="4032449" cy="5112567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sz="half" idx="11"/>
          </p:nvPr>
        </p:nvSpPr>
        <p:spPr>
          <a:xfrm>
            <a:off x="4932040" y="1628801"/>
            <a:ext cx="4108259" cy="511256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755575" y="44624"/>
            <a:ext cx="8284723" cy="50405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</a:t>
            </a:r>
          </a:p>
        </p:txBody>
      </p:sp>
      <p:sp>
        <p:nvSpPr>
          <p:cNvPr id="13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548680"/>
            <a:ext cx="8284724" cy="86409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</a:p>
        </p:txBody>
      </p:sp>
    </p:spTree>
    <p:extLst>
      <p:ext uri="{BB962C8B-B14F-4D97-AF65-F5344CB8AC3E}">
        <p14:creationId xmlns:p14="http://schemas.microsoft.com/office/powerpoint/2010/main" val="366895918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4050414" cy="5184575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1"/>
          </p:nvPr>
        </p:nvSpPr>
        <p:spPr>
          <a:xfrm>
            <a:off x="5004048" y="1628800"/>
            <a:ext cx="4050414" cy="5184575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6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116632"/>
            <a:ext cx="8262475" cy="864096"/>
          </a:xfrm>
        </p:spPr>
        <p:txBody>
          <a:bodyPr l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0" hasCustomPrompt="1"/>
          </p:nvPr>
        </p:nvSpPr>
        <p:spPr>
          <a:xfrm>
            <a:off x="755576" y="1120625"/>
            <a:ext cx="4050414" cy="5081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Kliknij</a:t>
            </a:r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3" hasCustomPrompt="1"/>
          </p:nvPr>
        </p:nvSpPr>
        <p:spPr>
          <a:xfrm>
            <a:off x="5004048" y="1120625"/>
            <a:ext cx="4050414" cy="508175"/>
          </a:xfrm>
          <a:solidFill>
            <a:srgbClr val="C00000"/>
          </a:solidFill>
        </p:spPr>
        <p:txBody>
          <a:bodyPr lIns="108000" rIns="10800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Kliknij, aby edytować style wzorca </a:t>
            </a:r>
            <a:r>
              <a:rPr lang="pl-PL" dirty="0" err="1" smtClean="0"/>
              <a:t>tekstuKliknij</a:t>
            </a:r>
            <a:r>
              <a:rPr lang="pl-PL" dirty="0" smtClean="0"/>
              <a:t>, aby edytować style wzorca Kliknij</a:t>
            </a:r>
          </a:p>
        </p:txBody>
      </p:sp>
    </p:spTree>
    <p:extLst>
      <p:ext uri="{BB962C8B-B14F-4D97-AF65-F5344CB8AC3E}">
        <p14:creationId xmlns:p14="http://schemas.microsoft.com/office/powerpoint/2010/main" val="347963931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3312368" cy="13184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116632"/>
            <a:ext cx="4896544" cy="6624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3568" y="1435100"/>
            <a:ext cx="3312368" cy="53062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7211431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5395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755576" y="283"/>
            <a:ext cx="8388046" cy="4727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25395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6389785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80920" cy="1548656"/>
          </a:xfrm>
        </p:spPr>
        <p:txBody>
          <a:bodyPr/>
          <a:lstStyle>
            <a:lvl1pPr>
              <a:defRPr b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55576" y="1772816"/>
            <a:ext cx="8280920" cy="4968551"/>
          </a:xfrm>
        </p:spPr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684964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16632"/>
            <a:ext cx="8280920" cy="154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 wzorca tytułu</a:t>
            </a: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1772816"/>
            <a:ext cx="8280920" cy="496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style wzorca tekstu</a:t>
            </a:r>
          </a:p>
          <a:p>
            <a:pPr lvl="1"/>
            <a:r>
              <a:rPr lang="pl-PL" altLang="pl-PL" dirty="0" smtClean="0"/>
              <a:t>Drugi poziom</a:t>
            </a:r>
          </a:p>
          <a:p>
            <a:pPr lvl="2"/>
            <a:r>
              <a:rPr lang="pl-PL" altLang="pl-PL" dirty="0" smtClean="0"/>
              <a:t>Trzeci poziom</a:t>
            </a:r>
          </a:p>
          <a:p>
            <a:pPr lvl="3"/>
            <a:r>
              <a:rPr lang="pl-PL" altLang="pl-PL" dirty="0" smtClean="0"/>
              <a:t>Czwarty poziom</a:t>
            </a:r>
          </a:p>
          <a:p>
            <a:pPr lvl="4"/>
            <a:r>
              <a:rPr lang="pl-PL" altLang="pl-PL" dirty="0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71" r:id="rId7"/>
    <p:sldLayoutId id="2147483672" r:id="rId8"/>
    <p:sldLayoutId id="2147483673" r:id="rId9"/>
    <p:sldLayoutId id="2147483674" r:id="rId10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idx="11"/>
          </p:nvPr>
        </p:nvSpPr>
        <p:spPr>
          <a:xfrm>
            <a:off x="1331640" y="79101"/>
            <a:ext cx="7614402" cy="6624736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en-US" altLang="en-US" sz="2800" dirty="0">
                <a:latin typeface="Arial" panose="020B0604020202020204" pitchFamily="34" charset="0"/>
              </a:rPr>
              <a:t>ESS Cryogenic Distribution System</a:t>
            </a:r>
            <a:br>
              <a:rPr lang="en-US" altLang="en-US" sz="2800" dirty="0">
                <a:latin typeface="Arial" panose="020B0604020202020204" pitchFamily="34" charset="0"/>
              </a:rPr>
            </a:br>
            <a:r>
              <a:rPr lang="en-US" altLang="en-US" sz="2800" dirty="0">
                <a:latin typeface="Arial" panose="020B0604020202020204" pitchFamily="34" charset="0"/>
              </a:rPr>
              <a:t>for </a:t>
            </a:r>
            <a:r>
              <a:rPr lang="pl-PL" altLang="en-US" sz="2800" dirty="0">
                <a:latin typeface="Arial" panose="020B0604020202020204" pitchFamily="34" charset="0"/>
              </a:rPr>
              <a:t>Lund Test Stand 2</a:t>
            </a:r>
            <a:r>
              <a:rPr lang="pl-PL" altLang="en-US" sz="3200" dirty="0">
                <a:latin typeface="Arial" panose="020B0604020202020204" pitchFamily="34" charset="0"/>
              </a:rPr>
              <a:t/>
            </a:r>
            <a:br>
              <a:rPr lang="pl-PL" altLang="en-US" sz="3200" dirty="0">
                <a:latin typeface="Arial" panose="020B0604020202020204" pitchFamily="34" charset="0"/>
              </a:rPr>
            </a:br>
            <a:endParaRPr lang="pl-PL" sz="3200" dirty="0" smtClean="0"/>
          </a:p>
          <a:p>
            <a:pPr algn="ctr"/>
            <a:r>
              <a:rPr lang="en-GB" altLang="en-US" sz="3200" dirty="0">
                <a:latin typeface="Arial" panose="020B0604020202020204" pitchFamily="34" charset="0"/>
              </a:rPr>
              <a:t>CDS-LTS </a:t>
            </a:r>
            <a:r>
              <a:rPr lang="pl-PL" altLang="en-US" sz="3200" dirty="0" smtClean="0">
                <a:latin typeface="Arial" panose="020B0604020202020204" pitchFamily="34" charset="0"/>
              </a:rPr>
              <a:t>D</a:t>
            </a:r>
            <a:r>
              <a:rPr lang="en-GB" altLang="en-US" sz="3200" dirty="0" err="1" smtClean="0">
                <a:latin typeface="Arial" panose="020B0604020202020204" pitchFamily="34" charset="0"/>
              </a:rPr>
              <a:t>esign</a:t>
            </a:r>
            <a:r>
              <a:rPr lang="en-GB" altLang="en-US" sz="3200" dirty="0" smtClean="0">
                <a:latin typeface="Arial" panose="020B0604020202020204" pitchFamily="34" charset="0"/>
              </a:rPr>
              <a:t> </a:t>
            </a:r>
            <a:r>
              <a:rPr lang="pl-PL" altLang="en-US" sz="3200" dirty="0" smtClean="0">
                <a:latin typeface="Arial" panose="020B0604020202020204" pitchFamily="34" charset="0"/>
              </a:rPr>
              <a:t>M</a:t>
            </a:r>
            <a:r>
              <a:rPr lang="en-GB" altLang="en-US" sz="3200" dirty="0" err="1" smtClean="0">
                <a:latin typeface="Arial" panose="020B0604020202020204" pitchFamily="34" charset="0"/>
              </a:rPr>
              <a:t>odifications</a:t>
            </a:r>
            <a:r>
              <a:rPr lang="en-GB" altLang="en-US" sz="3200" dirty="0" smtClean="0">
                <a:latin typeface="Arial" panose="020B0604020202020204" pitchFamily="34" charset="0"/>
              </a:rPr>
              <a:t> </a:t>
            </a:r>
            <a:endParaRPr lang="pl-PL" altLang="en-US" sz="3200" dirty="0" smtClean="0">
              <a:latin typeface="Arial" panose="020B0604020202020204" pitchFamily="34" charset="0"/>
            </a:endParaRPr>
          </a:p>
          <a:p>
            <a:pPr algn="ctr"/>
            <a:r>
              <a:rPr lang="pl-PL" altLang="en-US" sz="3200" dirty="0" smtClean="0">
                <a:latin typeface="Arial" panose="020B0604020202020204" pitchFamily="34" charset="0"/>
              </a:rPr>
              <a:t>Influence to </a:t>
            </a:r>
            <a:r>
              <a:rPr lang="pl-PL" altLang="en-US" sz="3200" dirty="0" err="1" smtClean="0">
                <a:latin typeface="Arial" panose="020B0604020202020204" pitchFamily="34" charset="0"/>
              </a:rPr>
              <a:t>Risk</a:t>
            </a:r>
            <a:r>
              <a:rPr lang="pl-PL" altLang="en-US" sz="3200" dirty="0" smtClean="0">
                <a:latin typeface="Arial" panose="020B0604020202020204" pitchFamily="34" charset="0"/>
              </a:rPr>
              <a:t> </a:t>
            </a:r>
            <a:r>
              <a:rPr lang="pl-PL" altLang="en-US" sz="3200" dirty="0" smtClean="0">
                <a:latin typeface="Arial" panose="020B0604020202020204" pitchFamily="34" charset="0"/>
              </a:rPr>
              <a:t>Analysis</a:t>
            </a:r>
            <a:endParaRPr lang="pl-PL" sz="3200" dirty="0" smtClean="0"/>
          </a:p>
          <a:p>
            <a:pPr algn="ctr"/>
            <a:endParaRPr lang="pl-PL" sz="3200" dirty="0"/>
          </a:p>
          <a:p>
            <a:pPr algn="ctr"/>
            <a:r>
              <a:rPr lang="pl-PL" sz="2400" dirty="0" smtClean="0"/>
              <a:t>Agnieszka Piotrowska</a:t>
            </a:r>
            <a:endParaRPr lang="pl-PL" sz="1600" dirty="0" smtClean="0"/>
          </a:p>
          <a:p>
            <a:pPr algn="ctr"/>
            <a:endParaRPr lang="pl-PL" sz="2000" dirty="0"/>
          </a:p>
          <a:p>
            <a:pPr algn="ctr"/>
            <a:endParaRPr lang="pl-PL" sz="2000" dirty="0" smtClean="0"/>
          </a:p>
          <a:p>
            <a:pPr algn="ctr">
              <a:lnSpc>
                <a:spcPct val="80000"/>
              </a:lnSpc>
            </a:pPr>
            <a:r>
              <a:rPr lang="pl-PL" altLang="en-US" sz="1400" dirty="0">
                <a:latin typeface="Arial" panose="020B0604020202020204" pitchFamily="34" charset="0"/>
              </a:rPr>
              <a:t>CDS-LTS2 </a:t>
            </a:r>
            <a:r>
              <a:rPr lang="pl-PL" altLang="en-US" sz="1400" dirty="0" smtClean="0">
                <a:latin typeface="Arial" panose="020B0604020202020204" pitchFamily="34" charset="0"/>
              </a:rPr>
              <a:t>Installation </a:t>
            </a:r>
            <a:r>
              <a:rPr lang="pl-PL" altLang="en-US" sz="1400" dirty="0" err="1" smtClean="0">
                <a:latin typeface="Arial" panose="020B0604020202020204" pitchFamily="34" charset="0"/>
              </a:rPr>
              <a:t>Rediness</a:t>
            </a:r>
            <a:r>
              <a:rPr lang="pl-PL" altLang="en-US" sz="1400" dirty="0" smtClean="0">
                <a:latin typeface="Arial" panose="020B0604020202020204" pitchFamily="34" charset="0"/>
              </a:rPr>
              <a:t> </a:t>
            </a:r>
            <a:r>
              <a:rPr lang="en-US" altLang="en-US" sz="1400" dirty="0" smtClean="0">
                <a:latin typeface="Arial" panose="020B0604020202020204" pitchFamily="34" charset="0"/>
              </a:rPr>
              <a:t>Review </a:t>
            </a:r>
            <a:endParaRPr lang="pl-PL" altLang="en-US" sz="14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pl-PL" altLang="en-US" sz="1400" dirty="0" smtClean="0">
                <a:latin typeface="Arial" panose="020B0604020202020204" pitchFamily="34" charset="0"/>
              </a:rPr>
              <a:t>12</a:t>
            </a:r>
            <a:r>
              <a:rPr lang="en-US" altLang="en-US" sz="1400" dirty="0" smtClean="0">
                <a:latin typeface="Arial" panose="020B0604020202020204" pitchFamily="34" charset="0"/>
              </a:rPr>
              <a:t> </a:t>
            </a:r>
            <a:r>
              <a:rPr lang="pl-PL" altLang="en-US" sz="1400" dirty="0" smtClean="0">
                <a:latin typeface="Arial" panose="020B0604020202020204" pitchFamily="34" charset="0"/>
              </a:rPr>
              <a:t>Jan</a:t>
            </a:r>
            <a:r>
              <a:rPr lang="en-US" altLang="en-US" sz="1400" dirty="0" smtClean="0">
                <a:latin typeface="Arial" panose="020B0604020202020204" pitchFamily="34" charset="0"/>
              </a:rPr>
              <a:t> 201</a:t>
            </a:r>
            <a:r>
              <a:rPr lang="pl-PL" altLang="en-US" sz="1400" dirty="0" smtClean="0">
                <a:latin typeface="Arial" panose="020B0604020202020204" pitchFamily="34" charset="0"/>
              </a:rPr>
              <a:t>8</a:t>
            </a:r>
            <a:r>
              <a:rPr lang="en-US" altLang="en-US" sz="1400" dirty="0" smtClean="0">
                <a:latin typeface="Arial" panose="020B0604020202020204" pitchFamily="34" charset="0"/>
              </a:rPr>
              <a:t> </a:t>
            </a:r>
            <a:r>
              <a:rPr lang="pl-PL" altLang="en-US" sz="1400" dirty="0" smtClean="0">
                <a:latin typeface="Arial" panose="020B0604020202020204" pitchFamily="34" charset="0"/>
              </a:rPr>
              <a:t>ESS, Lund, </a:t>
            </a:r>
            <a:r>
              <a:rPr lang="pl-PL" altLang="en-US" sz="1400" dirty="0" err="1" smtClean="0">
                <a:latin typeface="Arial" panose="020B0604020202020204" pitchFamily="34" charset="0"/>
              </a:rPr>
              <a:t>Sweden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6031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dirty="0" err="1" smtClean="0"/>
              <a:t>Safety</a:t>
            </a:r>
            <a:r>
              <a:rPr lang="pl-PL" dirty="0" smtClean="0"/>
              <a:t> Analysis update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12593" t="43000" r="54332" b="10101"/>
          <a:stretch/>
        </p:blipFill>
        <p:spPr>
          <a:xfrm>
            <a:off x="1881394" y="1833136"/>
            <a:ext cx="6048672" cy="4824536"/>
          </a:xfrm>
          <a:prstGeom prst="rect">
            <a:avLst/>
          </a:prstGeom>
        </p:spPr>
      </p:pic>
      <p:sp>
        <p:nvSpPr>
          <p:cNvPr id="7" name="Owal 6"/>
          <p:cNvSpPr/>
          <p:nvPr/>
        </p:nvSpPr>
        <p:spPr>
          <a:xfrm>
            <a:off x="2483768" y="2852936"/>
            <a:ext cx="1008112" cy="530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621562"/>
      </p:ext>
    </p:extLst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755576" y="1844823"/>
            <a:ext cx="8280920" cy="4968553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26786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dirty="0" err="1" smtClean="0"/>
              <a:t>Introduction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5801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rostokąt 3"/>
          <p:cNvSpPr>
            <a:spLocks noChangeArrowheads="1"/>
          </p:cNvSpPr>
          <p:nvPr/>
        </p:nvSpPr>
        <p:spPr bwMode="auto">
          <a:xfrm>
            <a:off x="320675" y="5370513"/>
            <a:ext cx="4160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dirty="0"/>
              <a:t>I</a:t>
            </a:r>
            <a:r>
              <a:rPr lang="en-US" altLang="pl-PL" dirty="0" err="1"/>
              <a:t>dentif</a:t>
            </a:r>
            <a:r>
              <a:rPr lang="pl-PL" altLang="pl-PL" dirty="0" err="1"/>
              <a:t>ication</a:t>
            </a:r>
            <a:r>
              <a:rPr lang="en-US" altLang="pl-PL" dirty="0"/>
              <a:t> and </a:t>
            </a:r>
            <a:r>
              <a:rPr lang="en-US" altLang="pl-PL" dirty="0" err="1"/>
              <a:t>classif</a:t>
            </a:r>
            <a:r>
              <a:rPr lang="pl-PL" altLang="pl-PL" dirty="0" err="1" smtClean="0"/>
              <a:t>ication</a:t>
            </a:r>
            <a:r>
              <a:rPr lang="pl-PL" altLang="pl-PL" dirty="0" smtClean="0"/>
              <a:t> of</a:t>
            </a:r>
            <a:r>
              <a:rPr lang="en-US" altLang="pl-PL" dirty="0" smtClean="0"/>
              <a:t> </a:t>
            </a:r>
            <a:r>
              <a:rPr lang="en-US" altLang="pl-PL" dirty="0"/>
              <a:t>all potential failure modes </a:t>
            </a:r>
            <a:r>
              <a:rPr lang="pl-PL" altLang="pl-PL" dirty="0" smtClean="0"/>
              <a:t>of</a:t>
            </a:r>
            <a:r>
              <a:rPr lang="en-US" altLang="pl-PL" dirty="0" smtClean="0"/>
              <a:t> </a:t>
            </a:r>
            <a:r>
              <a:rPr lang="pl-PL" altLang="pl-PL" dirty="0"/>
              <a:t>the </a:t>
            </a:r>
            <a:r>
              <a:rPr lang="en-US" altLang="pl-PL" dirty="0"/>
              <a:t>Cryogenic Distribution System</a:t>
            </a:r>
            <a:r>
              <a:rPr lang="pl-PL" altLang="pl-PL" dirty="0"/>
              <a:t> </a:t>
            </a:r>
            <a:r>
              <a:rPr lang="pl-PL" altLang="pl-PL" dirty="0" smtClean="0"/>
              <a:t>for Lund Test Stand 2</a:t>
            </a:r>
            <a:endParaRPr lang="pl-PL" altLang="pl-PL" dirty="0"/>
          </a:p>
        </p:txBody>
      </p:sp>
      <p:sp>
        <p:nvSpPr>
          <p:cNvPr id="13" name="Prostokąt 6"/>
          <p:cNvSpPr>
            <a:spLocks noChangeArrowheads="1"/>
          </p:cNvSpPr>
          <p:nvPr/>
        </p:nvSpPr>
        <p:spPr bwMode="auto">
          <a:xfrm>
            <a:off x="4716016" y="5370513"/>
            <a:ext cx="410445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dirty="0"/>
              <a:t>I</a:t>
            </a:r>
            <a:r>
              <a:rPr lang="en-US" altLang="pl-PL" dirty="0" err="1"/>
              <a:t>dentif</a:t>
            </a:r>
            <a:r>
              <a:rPr lang="pl-PL" altLang="pl-PL" dirty="0" err="1"/>
              <a:t>ication</a:t>
            </a:r>
            <a:r>
              <a:rPr lang="en-US" altLang="pl-PL" dirty="0"/>
              <a:t> and </a:t>
            </a:r>
            <a:r>
              <a:rPr lang="en-US" altLang="pl-PL" dirty="0" err="1"/>
              <a:t>classif</a:t>
            </a:r>
            <a:r>
              <a:rPr lang="pl-PL" altLang="pl-PL" dirty="0" err="1"/>
              <a:t>ication</a:t>
            </a:r>
            <a:r>
              <a:rPr lang="en-US" altLang="pl-PL" dirty="0"/>
              <a:t> </a:t>
            </a:r>
            <a:r>
              <a:rPr lang="pl-PL" altLang="pl-PL" dirty="0"/>
              <a:t>of the </a:t>
            </a:r>
            <a:r>
              <a:rPr lang="en-US" altLang="pl-PL" dirty="0"/>
              <a:t>failure modes of the </a:t>
            </a:r>
            <a:r>
              <a:rPr lang="pl-PL" altLang="pl-PL" dirty="0" smtClean="0"/>
              <a:t>CDS-LTS2</a:t>
            </a:r>
            <a:r>
              <a:rPr lang="en-US" altLang="pl-PL" dirty="0" smtClean="0"/>
              <a:t> </a:t>
            </a:r>
            <a:r>
              <a:rPr lang="pl-PL" altLang="pl-PL" dirty="0" err="1" smtClean="0"/>
              <a:t>which</a:t>
            </a:r>
            <a:r>
              <a:rPr lang="pl-PL" altLang="pl-PL" dirty="0" smtClean="0"/>
              <a:t> </a:t>
            </a:r>
            <a:r>
              <a:rPr lang="en-US" altLang="pl-PL" dirty="0" smtClean="0"/>
              <a:t>consequences </a:t>
            </a:r>
            <a:r>
              <a:rPr lang="en-US" altLang="pl-PL" dirty="0"/>
              <a:t>can lead to risk for a personnel</a:t>
            </a:r>
            <a:endParaRPr lang="pl-PL" alt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2201" t="21301" r="54331" b="26200"/>
          <a:stretch/>
        </p:blipFill>
        <p:spPr>
          <a:xfrm>
            <a:off x="252000" y="1548731"/>
            <a:ext cx="4320000" cy="381176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12593" t="21192" r="54332" b="26900"/>
          <a:stretch/>
        </p:blipFill>
        <p:spPr>
          <a:xfrm>
            <a:off x="4640263" y="1556792"/>
            <a:ext cx="4320000" cy="381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5357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dirty="0" err="1" smtClean="0"/>
              <a:t>Introduction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5801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rostokąt 3"/>
          <p:cNvSpPr>
            <a:spLocks noChangeArrowheads="1"/>
          </p:cNvSpPr>
          <p:nvPr/>
        </p:nvSpPr>
        <p:spPr bwMode="auto">
          <a:xfrm>
            <a:off x="320675" y="5370513"/>
            <a:ext cx="4160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dirty="0"/>
              <a:t>I</a:t>
            </a:r>
            <a:r>
              <a:rPr lang="en-US" altLang="pl-PL" dirty="0" err="1"/>
              <a:t>dentif</a:t>
            </a:r>
            <a:r>
              <a:rPr lang="pl-PL" altLang="pl-PL" dirty="0" err="1"/>
              <a:t>ication</a:t>
            </a:r>
            <a:r>
              <a:rPr lang="en-US" altLang="pl-PL" dirty="0"/>
              <a:t> and </a:t>
            </a:r>
            <a:r>
              <a:rPr lang="en-US" altLang="pl-PL" dirty="0" err="1"/>
              <a:t>classif</a:t>
            </a:r>
            <a:r>
              <a:rPr lang="pl-PL" altLang="pl-PL" dirty="0" err="1" smtClean="0"/>
              <a:t>ication</a:t>
            </a:r>
            <a:r>
              <a:rPr lang="pl-PL" altLang="pl-PL" dirty="0" smtClean="0"/>
              <a:t> of</a:t>
            </a:r>
            <a:r>
              <a:rPr lang="en-US" altLang="pl-PL" dirty="0" smtClean="0"/>
              <a:t> </a:t>
            </a:r>
            <a:r>
              <a:rPr lang="en-US" altLang="pl-PL" dirty="0"/>
              <a:t>all potential failure modes </a:t>
            </a:r>
            <a:r>
              <a:rPr lang="pl-PL" altLang="pl-PL" dirty="0" smtClean="0"/>
              <a:t>of</a:t>
            </a:r>
            <a:r>
              <a:rPr lang="en-US" altLang="pl-PL" dirty="0" smtClean="0"/>
              <a:t> </a:t>
            </a:r>
            <a:r>
              <a:rPr lang="pl-PL" altLang="pl-PL" dirty="0"/>
              <a:t>the </a:t>
            </a:r>
            <a:r>
              <a:rPr lang="en-US" altLang="pl-PL" dirty="0"/>
              <a:t>Cryogenic Distribution System</a:t>
            </a:r>
            <a:r>
              <a:rPr lang="pl-PL" altLang="pl-PL" dirty="0"/>
              <a:t> </a:t>
            </a:r>
            <a:r>
              <a:rPr lang="pl-PL" altLang="pl-PL" dirty="0" smtClean="0"/>
              <a:t>for Lund Test Stand 2</a:t>
            </a:r>
            <a:endParaRPr lang="pl-PL" altLang="pl-PL" dirty="0"/>
          </a:p>
        </p:txBody>
      </p:sp>
      <p:sp>
        <p:nvSpPr>
          <p:cNvPr id="13" name="Prostokąt 6"/>
          <p:cNvSpPr>
            <a:spLocks noChangeArrowheads="1"/>
          </p:cNvSpPr>
          <p:nvPr/>
        </p:nvSpPr>
        <p:spPr bwMode="auto">
          <a:xfrm>
            <a:off x="4640263" y="5370513"/>
            <a:ext cx="4319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dirty="0"/>
              <a:t>I</a:t>
            </a:r>
            <a:r>
              <a:rPr lang="en-US" altLang="pl-PL" dirty="0" err="1"/>
              <a:t>dentif</a:t>
            </a:r>
            <a:r>
              <a:rPr lang="pl-PL" altLang="pl-PL" dirty="0" err="1"/>
              <a:t>ication</a:t>
            </a:r>
            <a:r>
              <a:rPr lang="en-US" altLang="pl-PL" dirty="0"/>
              <a:t> and </a:t>
            </a:r>
            <a:r>
              <a:rPr lang="en-US" altLang="pl-PL" dirty="0" err="1"/>
              <a:t>classif</a:t>
            </a:r>
            <a:r>
              <a:rPr lang="pl-PL" altLang="pl-PL" dirty="0" err="1"/>
              <a:t>ication</a:t>
            </a:r>
            <a:r>
              <a:rPr lang="en-US" altLang="pl-PL" dirty="0"/>
              <a:t> </a:t>
            </a:r>
            <a:r>
              <a:rPr lang="pl-PL" altLang="pl-PL" dirty="0"/>
              <a:t>of the </a:t>
            </a:r>
            <a:r>
              <a:rPr lang="en-US" altLang="pl-PL" dirty="0"/>
              <a:t>failure modes of the </a:t>
            </a:r>
            <a:r>
              <a:rPr lang="pl-PL" altLang="pl-PL" dirty="0" smtClean="0"/>
              <a:t>CDS-LTS2</a:t>
            </a:r>
            <a:r>
              <a:rPr lang="en-US" altLang="pl-PL" dirty="0" smtClean="0"/>
              <a:t> </a:t>
            </a:r>
            <a:r>
              <a:rPr lang="pl-PL" altLang="pl-PL" dirty="0" err="1" smtClean="0"/>
              <a:t>which</a:t>
            </a:r>
            <a:r>
              <a:rPr lang="pl-PL" altLang="pl-PL" dirty="0" smtClean="0"/>
              <a:t> </a:t>
            </a:r>
            <a:r>
              <a:rPr lang="en-US" altLang="pl-PL" dirty="0" smtClean="0"/>
              <a:t>consequences </a:t>
            </a:r>
            <a:r>
              <a:rPr lang="en-US" altLang="pl-PL" dirty="0"/>
              <a:t>can lead to risk for a personnel</a:t>
            </a:r>
            <a:endParaRPr lang="pl-PL" alt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2201" t="21301" r="54331" b="26200"/>
          <a:stretch/>
        </p:blipFill>
        <p:spPr>
          <a:xfrm>
            <a:off x="252000" y="1548731"/>
            <a:ext cx="4320000" cy="381176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12593" t="21192" r="54332" b="26900"/>
          <a:stretch/>
        </p:blipFill>
        <p:spPr>
          <a:xfrm>
            <a:off x="4640263" y="1556792"/>
            <a:ext cx="4320000" cy="3813721"/>
          </a:xfrm>
          <a:prstGeom prst="rect">
            <a:avLst/>
          </a:prstGeom>
        </p:spPr>
      </p:pic>
      <p:sp>
        <p:nvSpPr>
          <p:cNvPr id="6" name="Strzałka w prawo 5"/>
          <p:cNvSpPr/>
          <p:nvPr/>
        </p:nvSpPr>
        <p:spPr>
          <a:xfrm>
            <a:off x="4010795" y="3356992"/>
            <a:ext cx="1440160" cy="10081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3308115" y="367638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DATA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461089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Modifications in LTS2 CTL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580183"/>
          </a:xfrm>
        </p:spPr>
        <p:txBody>
          <a:bodyPr/>
          <a:lstStyle/>
          <a:p>
            <a:r>
              <a:rPr lang="en-US" dirty="0" smtClean="0"/>
              <a:t>Reduction of the Vac. Vessel SV size and </a:t>
            </a:r>
            <a:r>
              <a:rPr lang="en-US" dirty="0" err="1" smtClean="0"/>
              <a:t>incr</a:t>
            </a:r>
            <a:r>
              <a:rPr lang="pl-PL" dirty="0" err="1" smtClean="0"/>
              <a:t>ease</a:t>
            </a:r>
            <a:r>
              <a:rPr lang="en-US" dirty="0" smtClean="0"/>
              <a:t> of SV number from 3 to 50</a:t>
            </a:r>
            <a:endParaRPr lang="en-US" dirty="0"/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68960"/>
            <a:ext cx="3684640" cy="2232248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75" y="2889572"/>
            <a:ext cx="3006057" cy="268441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691680" y="220021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modification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973800" y="2220219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8080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dirty="0" err="1" smtClean="0"/>
              <a:t>Failure</a:t>
            </a:r>
            <a:r>
              <a:rPr lang="pl-PL" dirty="0" smtClean="0"/>
              <a:t> Analysis update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l-PL" dirty="0" err="1" smtClean="0"/>
              <a:t>Before</a:t>
            </a:r>
            <a:r>
              <a:rPr lang="pl-PL" dirty="0" smtClean="0"/>
              <a:t> </a:t>
            </a:r>
            <a:r>
              <a:rPr lang="pl-PL" dirty="0" err="1" smtClean="0"/>
              <a:t>modification</a:t>
            </a:r>
            <a:r>
              <a:rPr lang="pl-PL" dirty="0" smtClean="0"/>
              <a:t>				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modification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8269" t="25501" r="55901" b="8000"/>
          <a:stretch/>
        </p:blipFill>
        <p:spPr>
          <a:xfrm>
            <a:off x="840158" y="1827983"/>
            <a:ext cx="4655369" cy="486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/>
          <a:srcRect l="21270" t="22001" r="55118" b="12201"/>
          <a:stretch/>
        </p:blipFill>
        <p:spPr>
          <a:xfrm>
            <a:off x="5652120" y="1844823"/>
            <a:ext cx="3100412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11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dirty="0" err="1" smtClean="0"/>
              <a:t>Failure</a:t>
            </a:r>
            <a:r>
              <a:rPr lang="pl-PL" dirty="0" smtClean="0"/>
              <a:t> Analysis update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l-PL" dirty="0" err="1" smtClean="0"/>
              <a:t>Before</a:t>
            </a:r>
            <a:r>
              <a:rPr lang="pl-PL" dirty="0" smtClean="0"/>
              <a:t> </a:t>
            </a:r>
            <a:r>
              <a:rPr lang="pl-PL" dirty="0" err="1" smtClean="0"/>
              <a:t>modification</a:t>
            </a:r>
            <a:r>
              <a:rPr lang="pl-PL" dirty="0" smtClean="0"/>
              <a:t>				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modification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8269" t="25501" r="55901" b="8000"/>
          <a:stretch/>
        </p:blipFill>
        <p:spPr>
          <a:xfrm>
            <a:off x="840158" y="1827983"/>
            <a:ext cx="4655369" cy="486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/>
          <a:srcRect l="21270" t="22001" r="55118" b="12201"/>
          <a:stretch/>
        </p:blipFill>
        <p:spPr>
          <a:xfrm>
            <a:off x="5652120" y="1844823"/>
            <a:ext cx="3100412" cy="4860000"/>
          </a:xfrm>
          <a:prstGeom prst="rect">
            <a:avLst/>
          </a:prstGeom>
        </p:spPr>
      </p:pic>
      <p:sp>
        <p:nvSpPr>
          <p:cNvPr id="3" name="Strzałka w prawo 2"/>
          <p:cNvSpPr/>
          <p:nvPr/>
        </p:nvSpPr>
        <p:spPr>
          <a:xfrm>
            <a:off x="5301654" y="4554508"/>
            <a:ext cx="273630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5301654" y="5470545"/>
            <a:ext cx="273630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5301654" y="5754458"/>
            <a:ext cx="273630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22190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dirty="0" err="1"/>
              <a:t>Failure</a:t>
            </a:r>
            <a:r>
              <a:rPr lang="pl-PL" dirty="0"/>
              <a:t> </a:t>
            </a:r>
            <a:r>
              <a:rPr lang="pl-PL" dirty="0" smtClean="0"/>
              <a:t>Analysis </a:t>
            </a:r>
            <a:r>
              <a:rPr lang="pl-PL" dirty="0"/>
              <a:t>update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55575" y="1103076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smtClean="0"/>
              <a:t>Before modification				After modification</a:t>
            </a:r>
            <a:endParaRPr lang="pl-PL" kern="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9051" t="17100" r="55512" b="8702"/>
          <a:stretch/>
        </p:blipFill>
        <p:spPr>
          <a:xfrm>
            <a:off x="249397" y="1686795"/>
            <a:ext cx="4340377" cy="5112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/>
          <a:srcRect l="9051" t="17101" r="55512" b="8701"/>
          <a:stretch/>
        </p:blipFill>
        <p:spPr>
          <a:xfrm>
            <a:off x="4696118" y="1686795"/>
            <a:ext cx="4340377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524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dirty="0" err="1"/>
              <a:t>Failure</a:t>
            </a:r>
            <a:r>
              <a:rPr lang="pl-PL" dirty="0"/>
              <a:t> </a:t>
            </a:r>
            <a:r>
              <a:rPr lang="pl-PL" dirty="0" smtClean="0"/>
              <a:t>Analysis </a:t>
            </a:r>
            <a:r>
              <a:rPr lang="pl-PL" dirty="0"/>
              <a:t>update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55575" y="1103076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smtClean="0"/>
              <a:t>Before modification				After modification</a:t>
            </a:r>
            <a:endParaRPr lang="pl-PL" kern="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/>
          <a:srcRect l="9051" t="17100" r="55512" b="8702"/>
          <a:stretch/>
        </p:blipFill>
        <p:spPr>
          <a:xfrm>
            <a:off x="249397" y="1686795"/>
            <a:ext cx="4340377" cy="5112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/>
          <a:srcRect l="9051" t="17101" r="55512" b="8701"/>
          <a:stretch/>
        </p:blipFill>
        <p:spPr>
          <a:xfrm>
            <a:off x="4696118" y="1686795"/>
            <a:ext cx="4340377" cy="5112000"/>
          </a:xfrm>
          <a:prstGeom prst="rect">
            <a:avLst/>
          </a:prstGeom>
        </p:spPr>
      </p:pic>
      <p:sp>
        <p:nvSpPr>
          <p:cNvPr id="10" name="Strzałka w prawo 9"/>
          <p:cNvSpPr/>
          <p:nvPr/>
        </p:nvSpPr>
        <p:spPr>
          <a:xfrm>
            <a:off x="4487874" y="3404308"/>
            <a:ext cx="3612518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4487874" y="3721625"/>
            <a:ext cx="361251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4487874" y="4038942"/>
            <a:ext cx="3612518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14942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dirty="0" err="1"/>
              <a:t>Failure</a:t>
            </a:r>
            <a:r>
              <a:rPr lang="pl-PL" dirty="0"/>
              <a:t> </a:t>
            </a:r>
            <a:r>
              <a:rPr lang="pl-PL" dirty="0" smtClean="0"/>
              <a:t>Analysis </a:t>
            </a:r>
            <a:r>
              <a:rPr lang="pl-PL" dirty="0"/>
              <a:t>update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755575" y="1103076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smtClean="0"/>
              <a:t>Before modification				After modification</a:t>
            </a:r>
            <a:endParaRPr lang="pl-PL" kern="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9051" t="17100" r="55512" b="8702"/>
          <a:stretch/>
        </p:blipFill>
        <p:spPr>
          <a:xfrm>
            <a:off x="249397" y="1686795"/>
            <a:ext cx="4340377" cy="5112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/>
          <a:srcRect l="9051" t="17101" r="55512" b="8701"/>
          <a:stretch/>
        </p:blipFill>
        <p:spPr>
          <a:xfrm>
            <a:off x="4696118" y="1686795"/>
            <a:ext cx="4340377" cy="5112000"/>
          </a:xfrm>
          <a:prstGeom prst="rect">
            <a:avLst/>
          </a:prstGeom>
        </p:spPr>
      </p:pic>
      <p:sp>
        <p:nvSpPr>
          <p:cNvPr id="10" name="Strzałka w prawo 9"/>
          <p:cNvSpPr/>
          <p:nvPr/>
        </p:nvSpPr>
        <p:spPr>
          <a:xfrm>
            <a:off x="4487874" y="3404308"/>
            <a:ext cx="3612518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4487874" y="3721625"/>
            <a:ext cx="361251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4487874" y="4038942"/>
            <a:ext cx="3612518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/>
          <p:cNvSpPr/>
          <p:nvPr/>
        </p:nvSpPr>
        <p:spPr>
          <a:xfrm>
            <a:off x="3923928" y="5202844"/>
            <a:ext cx="619898" cy="4584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/>
          <p:cNvSpPr/>
          <p:nvPr/>
        </p:nvSpPr>
        <p:spPr>
          <a:xfrm>
            <a:off x="5724128" y="5202844"/>
            <a:ext cx="1152127" cy="5172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317364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1-PL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154</Words>
  <Application>Microsoft Office PowerPoint</Application>
  <PresentationFormat>Pokaz na ekranie (4:3)</PresentationFormat>
  <Paragraphs>36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szablon1-PL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Aleksander Łukowicz</dc:creator>
  <cp:lastModifiedBy>Agnieszka Piotrowska</cp:lastModifiedBy>
  <cp:revision>164</cp:revision>
  <dcterms:created xsi:type="dcterms:W3CDTF">2015-03-09T09:58:09Z</dcterms:created>
  <dcterms:modified xsi:type="dcterms:W3CDTF">2018-01-12T14:17:46Z</dcterms:modified>
</cp:coreProperties>
</file>