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5" r:id="rId6"/>
    <p:sldId id="263" r:id="rId7"/>
    <p:sldId id="266" r:id="rId8"/>
    <p:sldId id="264" r:id="rId9"/>
    <p:sldId id="267" r:id="rId10"/>
    <p:sldId id="268" r:id="rId11"/>
    <p:sldId id="261" r:id="rId12"/>
    <p:sldId id="269" r:id="rId13"/>
    <p:sldId id="270" r:id="rId14"/>
    <p:sldId id="272" r:id="rId15"/>
    <p:sldId id="262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100" d="100"/>
          <a:sy n="100" d="100"/>
        </p:scale>
        <p:origin x="-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18/1/23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18/1/23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18/1/23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18/1/23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18/1/23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18/1/23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europeanspallationsource.s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CDS-LTS2 IRR Closeout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Philipp Arnold, Chairman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Section Leader, Cryogenics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  <a:hlinkClick r:id="rId3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12 January 2018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13"/>
            </a:pPr>
            <a:r>
              <a:rPr lang="en-GB" dirty="0" smtClean="0"/>
              <a:t>Does </a:t>
            </a:r>
            <a:r>
              <a:rPr lang="en-GB" dirty="0"/>
              <a:t>the work unit team require additional input from ESS or its other partners, or seek additional review, decision or approval from ESS to proceed with all work planed?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No.</a:t>
            </a:r>
            <a:endParaRPr lang="en-US" dirty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 startAt="13"/>
            </a:pPr>
            <a:r>
              <a:rPr lang="en-GB" dirty="0"/>
              <a:t>Are there any outstanding agreements to be made or other actions necessary to allow the work unit to achieve the Plan</a:t>
            </a:r>
            <a:r>
              <a:rPr lang="en-GB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GB" sz="2800" i="1" dirty="0" smtClean="0">
                <a:solidFill>
                  <a:srgbClr val="0000FF"/>
                </a:solidFill>
              </a:rPr>
              <a:t>No</a:t>
            </a:r>
            <a:r>
              <a:rPr lang="en-GB" sz="2800" i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Kriosystem</a:t>
            </a:r>
            <a:r>
              <a:rPr lang="en-US" dirty="0"/>
              <a:t> / WUST to investigate the risk of burning MLI when welding the CTL external envelope to the supports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Kriosystem</a:t>
            </a:r>
            <a:r>
              <a:rPr lang="en-US" dirty="0"/>
              <a:t> / WUST to </a:t>
            </a:r>
            <a:r>
              <a:rPr lang="en-US" dirty="0" err="1"/>
              <a:t>doublecheck</a:t>
            </a:r>
            <a:r>
              <a:rPr lang="en-US" dirty="0"/>
              <a:t> if all clamps, temporary supports etc. have place and can be installed with all the other equipment and structure in place as per latest ESS model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ESS </a:t>
            </a:r>
            <a:r>
              <a:rPr lang="en-US" dirty="0"/>
              <a:t>asks </a:t>
            </a:r>
            <a:r>
              <a:rPr lang="en-US" dirty="0" err="1"/>
              <a:t>Kriosystem</a:t>
            </a:r>
            <a:r>
              <a:rPr lang="en-US" dirty="0"/>
              <a:t> / WUST to attach 5 </a:t>
            </a:r>
            <a:r>
              <a:rPr lang="en-US" dirty="0" err="1"/>
              <a:t>fiducials</a:t>
            </a:r>
            <a:r>
              <a:rPr lang="en-US" dirty="0"/>
              <a:t> so valve box can be used as real test case for the tunnel, even if no beam alignment is required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5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dirty="0" err="1" smtClean="0"/>
              <a:t>Kriosystem</a:t>
            </a:r>
            <a:r>
              <a:rPr lang="en-US" dirty="0" smtClean="0"/>
              <a:t> </a:t>
            </a:r>
            <a:r>
              <a:rPr lang="en-US" dirty="0"/>
              <a:t>/ WUST to consider delivering a container where tools and consumables can be stored, place for the container at site would be </a:t>
            </a:r>
            <a:r>
              <a:rPr lang="en-US" dirty="0" smtClean="0"/>
              <a:t>available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Jarek</a:t>
            </a:r>
            <a:r>
              <a:rPr lang="en-US" dirty="0" smtClean="0"/>
              <a:t> </a:t>
            </a:r>
            <a:r>
              <a:rPr lang="en-US" dirty="0" err="1"/>
              <a:t>Polinski</a:t>
            </a:r>
            <a:r>
              <a:rPr lang="en-US" dirty="0"/>
              <a:t> notes that inspection reports </a:t>
            </a:r>
            <a:r>
              <a:rPr lang="en-US" dirty="0" smtClean="0"/>
              <a:t>are to </a:t>
            </a:r>
            <a:r>
              <a:rPr lang="en-US" dirty="0"/>
              <a:t>be sent to WUST and not ESS directly, however QIIP (Quality Inspection and Installation Plan) shall contain one inspection column for ESS and one for WUST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51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Vacuum leak test shall be done after the interconnection to the TICP coldbox has been </a:t>
            </a:r>
            <a:r>
              <a:rPr lang="en-US" dirty="0" smtClean="0"/>
              <a:t>done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ESS </a:t>
            </a:r>
            <a:r>
              <a:rPr lang="en-US" dirty="0"/>
              <a:t>Q does not require a full pressure test (1.43 x PS) of the last interconnection welds of the CTL to the TICP Coldbox. However, a leak tightness test with rough vacuum and process pressure up to SV open pressure shall be performed. 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WUST / </a:t>
            </a:r>
            <a:r>
              <a:rPr lang="en-US" dirty="0" err="1"/>
              <a:t>Kriosystem</a:t>
            </a:r>
            <a:r>
              <a:rPr lang="en-US" dirty="0"/>
              <a:t> to add a port for a pressure gauge (to be installed by ESS) upstream HV60 </a:t>
            </a:r>
            <a:endParaRPr lang="en-US" dirty="0" smtClean="0"/>
          </a:p>
          <a:p>
            <a:pPr marL="514350" indent="-514350">
              <a:buAutoNum type="arabicPeriod" startAt="6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88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8"/>
            </a:pPr>
            <a:r>
              <a:rPr lang="en-US" dirty="0" err="1"/>
              <a:t>Kriosystem</a:t>
            </a:r>
            <a:r>
              <a:rPr lang="en-US" dirty="0"/>
              <a:t> shall amend the WSCP and provides the following missing information: equipment list, lay-down area, training certificates, personnel list</a:t>
            </a:r>
            <a:r>
              <a:rPr lang="en-US" dirty="0" smtClean="0"/>
              <a:t>, delivery schedule </a:t>
            </a:r>
            <a:r>
              <a:rPr lang="en-US" dirty="0"/>
              <a:t>etc.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n-US" dirty="0" err="1"/>
              <a:t>Kriosystem</a:t>
            </a:r>
            <a:r>
              <a:rPr lang="en-US" dirty="0"/>
              <a:t> shall register to the Electrical National Board to be allowed to start the electrical works on site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n-US" dirty="0" err="1"/>
              <a:t>Kriosystem</a:t>
            </a:r>
            <a:r>
              <a:rPr lang="en-US" dirty="0"/>
              <a:t> shall communicate to ESS any additional safety training need at least 4 weeks before the start-up of the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3443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Last Comment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The Chair recognizes and thanks  the </a:t>
            </a:r>
            <a:r>
              <a:rPr lang="en-GB" dirty="0" smtClean="0">
                <a:solidFill>
                  <a:srgbClr val="000000"/>
                </a:solidFill>
              </a:rPr>
              <a:t>WUST, the </a:t>
            </a:r>
            <a:r>
              <a:rPr lang="en-GB" dirty="0" err="1" smtClean="0">
                <a:solidFill>
                  <a:srgbClr val="000000"/>
                </a:solidFill>
              </a:rPr>
              <a:t>Kriosystem</a:t>
            </a:r>
            <a:r>
              <a:rPr lang="en-GB" dirty="0" smtClean="0">
                <a:solidFill>
                  <a:srgbClr val="000000"/>
                </a:solidFill>
              </a:rPr>
              <a:t> and the ESS </a:t>
            </a:r>
            <a:r>
              <a:rPr lang="en-GB" dirty="0">
                <a:solidFill>
                  <a:srgbClr val="000000"/>
                </a:solidFill>
              </a:rPr>
              <a:t>teams for all their hard work both in developing the design and in preparing for the review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The Chair also thanks the committee for their service and time in participating in this review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5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Generally very good preparation of the IRR</a:t>
            </a:r>
          </a:p>
          <a:p>
            <a:r>
              <a:rPr lang="en-GB" dirty="0" smtClean="0"/>
              <a:t>Several changes were done or brought to ESS knowledge recently that contained mistakes, but all of them were corrected upon ESS comments before the IRR</a:t>
            </a:r>
            <a:endParaRPr lang="en-GB" dirty="0"/>
          </a:p>
          <a:p>
            <a:r>
              <a:rPr lang="en-GB" dirty="0" smtClean="0"/>
              <a:t>Some design details need to be resolved before installation starts</a:t>
            </a:r>
          </a:p>
          <a:p>
            <a:r>
              <a:rPr lang="en-GB" dirty="0" smtClean="0"/>
              <a:t>Controls and cabling were not addressed during the IRR but shall be taken care of separately by means of another review to be organised by ESS, preferably at WUST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ESS review team considers the WUST and </a:t>
            </a:r>
            <a:r>
              <a:rPr lang="en-GB" dirty="0" err="1" smtClean="0"/>
              <a:t>Kriosystem</a:t>
            </a:r>
            <a:r>
              <a:rPr lang="en-GB" dirty="0" smtClean="0"/>
              <a:t> team to be ready to start installation at site as planned. </a:t>
            </a:r>
          </a:p>
          <a:p>
            <a:r>
              <a:rPr lang="en-GB" dirty="0" smtClean="0"/>
              <a:t>Some details still have to be worked out as will be outlined in the IRR report.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5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Have all the CDS-LTS2 project activities related to preparation to the installation phase been documented sufficiently and presented in an appropriate way to enable review at this IRR?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Yes</a:t>
            </a:r>
            <a:endParaRPr lang="en-GB" dirty="0" smtClean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Do </a:t>
            </a:r>
            <a:r>
              <a:rPr lang="en-GB" dirty="0"/>
              <a:t>all the modifications, which were introduced to the CDS-LTS2 design after the CDR, support to meet the system requirements and specifications?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Yes</a:t>
            </a:r>
            <a:r>
              <a:rPr lang="en-GB" i="1" dirty="0" smtClean="0"/>
              <a:t>. </a:t>
            </a:r>
            <a:endParaRPr lang="en-GB" dirty="0" smtClean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5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GB" dirty="0" smtClean="0"/>
              <a:t>Have </a:t>
            </a:r>
            <a:r>
              <a:rPr lang="en-GB" dirty="0"/>
              <a:t>all recommendations from the LTS2 CDR and TRR1 been addressed?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Yes and most issues are closed.</a:t>
            </a:r>
            <a:endParaRPr lang="en-GB" dirty="0" smtClean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 startAt="3"/>
            </a:pPr>
            <a:endParaRPr lang="en-US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/>
              <a:t>Will the CDS-LTS2 fit into its allocated space and can be transported there through the given transport paths and pass by other system components? </a:t>
            </a:r>
            <a:r>
              <a:rPr lang="en-GB" sz="2800" i="1" dirty="0" smtClean="0">
                <a:solidFill>
                  <a:srgbClr val="0000FF"/>
                </a:solidFill>
              </a:rPr>
              <a:t>Probably </a:t>
            </a:r>
            <a:r>
              <a:rPr lang="en-GB" sz="2800" i="1" dirty="0">
                <a:solidFill>
                  <a:srgbClr val="0000FF"/>
                </a:solidFill>
              </a:rPr>
              <a:t>yes, but could not be checked in detail by the review committee as it was not part of the IRR presentations.</a:t>
            </a:r>
            <a:endParaRPr lang="en-US" sz="2800" i="1" dirty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 startAt="3"/>
            </a:pPr>
            <a:endParaRPr lang="en-US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3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GB" dirty="0"/>
              <a:t>Have the plan and all required instructions for the CDS-LTS2 installation been sufficiently developed?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Generally yes, but some details have to be adjusted as captured in the recommendations.</a:t>
            </a:r>
            <a:endParaRPr lang="en-GB" dirty="0" smtClean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 startAt="5"/>
            </a:pPr>
            <a:endParaRPr lang="en-US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GB" dirty="0"/>
              <a:t>Have sufficient workforces been allocated for the CDS-LTS2 installation activities? 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Yes</a:t>
            </a:r>
            <a:r>
              <a:rPr lang="en-GB" i="1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1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7"/>
            </a:pPr>
            <a:r>
              <a:rPr lang="en-GB" dirty="0"/>
              <a:t>Are all the applicable ESS site safety training requirements met?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i="1" dirty="0" smtClean="0">
                <a:solidFill>
                  <a:srgbClr val="0000FF"/>
                </a:solidFill>
              </a:rPr>
              <a:t>Generally </a:t>
            </a:r>
            <a:r>
              <a:rPr lang="en-GB" sz="2800" i="1" dirty="0">
                <a:solidFill>
                  <a:srgbClr val="0000FF"/>
                </a:solidFill>
              </a:rPr>
              <a:t>yes, but additional safety trainings shall be addressed to ESS at least 4 weeks prior start of installation</a:t>
            </a:r>
            <a:r>
              <a:rPr lang="en-GB" sz="2800" i="1" dirty="0" smtClean="0"/>
              <a:t>.</a:t>
            </a:r>
            <a:endParaRPr lang="en-US" sz="2800" dirty="0"/>
          </a:p>
          <a:p>
            <a:pPr marL="514350" lvl="0" indent="-514350">
              <a:buFont typeface="+mj-lt"/>
              <a:buAutoNum type="arabicPeriod" startAt="8"/>
            </a:pPr>
            <a:r>
              <a:rPr lang="en-GB" dirty="0" smtClean="0"/>
              <a:t>Have </a:t>
            </a:r>
            <a:r>
              <a:rPr lang="en-GB" dirty="0"/>
              <a:t>all installation and transport devices and tools been defined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sz="2800" i="1" dirty="0" smtClean="0">
                <a:solidFill>
                  <a:srgbClr val="0000FF"/>
                </a:solidFill>
              </a:rPr>
              <a:t>Not </a:t>
            </a:r>
            <a:r>
              <a:rPr lang="en-GB" sz="2800" i="1" dirty="0">
                <a:solidFill>
                  <a:srgbClr val="0000FF"/>
                </a:solidFill>
              </a:rPr>
              <a:t>all, but not considered critical by the review committee. It is expected that the WUST / </a:t>
            </a:r>
            <a:r>
              <a:rPr lang="en-GB" sz="2800" i="1" dirty="0" err="1">
                <a:solidFill>
                  <a:srgbClr val="0000FF"/>
                </a:solidFill>
              </a:rPr>
              <a:t>Kriosystem</a:t>
            </a:r>
            <a:r>
              <a:rPr lang="en-GB" sz="2800" i="1" dirty="0">
                <a:solidFill>
                  <a:srgbClr val="0000FF"/>
                </a:solidFill>
              </a:rPr>
              <a:t> team updated the WSCP accordingly before start of installation.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62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GB" dirty="0" smtClean="0"/>
              <a:t>Have </a:t>
            </a:r>
            <a:r>
              <a:rPr lang="en-GB" dirty="0"/>
              <a:t>all or a sufficient amount of required quality assurance and quality control activities been planned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sz="2800" i="1" dirty="0" smtClean="0">
                <a:solidFill>
                  <a:srgbClr val="0000FF"/>
                </a:solidFill>
              </a:rPr>
              <a:t>Yes.</a:t>
            </a:r>
            <a:endParaRPr lang="en-GB" sz="2800" i="1" dirty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en-GB" dirty="0" smtClean="0"/>
              <a:t>Have </a:t>
            </a:r>
            <a:r>
              <a:rPr lang="en-GB" dirty="0"/>
              <a:t>all the required procedures for tests to be carried out during the installation of the CDS-LTS2 components and assemblies been prepared and documented?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Mostly yes. Final procedures for e.g. pressure and leak tests to be produced and submitted to ESS</a:t>
            </a:r>
            <a:r>
              <a:rPr lang="en-GB" i="1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1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 Questions (6)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en-GB" dirty="0" smtClean="0"/>
              <a:t>Is </a:t>
            </a:r>
            <a:r>
              <a:rPr lang="en-GB" dirty="0"/>
              <a:t>the Partner contractor’s personnel ready for testing the CDS-LTS2 assemblies during the installation phases? </a:t>
            </a:r>
            <a:br>
              <a:rPr lang="en-GB" dirty="0"/>
            </a:br>
            <a:r>
              <a:rPr lang="en-GB" i="1" dirty="0" smtClean="0">
                <a:solidFill>
                  <a:srgbClr val="0000FF"/>
                </a:solidFill>
              </a:rPr>
              <a:t>Not applicable</a:t>
            </a:r>
            <a:r>
              <a:rPr lang="en-GB" i="1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 startAt="12"/>
            </a:pPr>
            <a:r>
              <a:rPr lang="en-GB" dirty="0"/>
              <a:t>Have safety issues and technical risks been identified and eliminated or otherwise mitigated?</a:t>
            </a:r>
            <a:br>
              <a:rPr lang="en-GB" dirty="0"/>
            </a:br>
            <a:r>
              <a:rPr lang="en-US" i="1" dirty="0">
                <a:solidFill>
                  <a:srgbClr val="0000FF"/>
                </a:solidFill>
              </a:rPr>
              <a:t>Based on the presentations and documentation provided by WUST and </a:t>
            </a:r>
            <a:r>
              <a:rPr lang="en-US" i="1" dirty="0" err="1">
                <a:solidFill>
                  <a:srgbClr val="0000FF"/>
                </a:solidFill>
              </a:rPr>
              <a:t>Kriosystem</a:t>
            </a:r>
            <a:r>
              <a:rPr lang="en-US" i="1" dirty="0">
                <a:solidFill>
                  <a:srgbClr val="0000FF"/>
                </a:solidFill>
              </a:rPr>
              <a:t>, no outstanding safety issues or showstoppers were identified during the installation readiness review of CDS-LTS2. Additional information such as equipment list, training certificates and lay-down area will have to be provided in the WSCP before the installation works begin on site.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  <a:p>
            <a:pPr marL="514350" indent="-514350">
              <a:buFont typeface="+mj-lt"/>
              <a:buAutoNum type="arabicPeriod" startAt="11"/>
            </a:pP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Powerpoint.potx</Template>
  <TotalTime>2074</TotalTime>
  <Words>696</Words>
  <Application>Microsoft Macintosh PowerPoint</Application>
  <PresentationFormat>On-screen Show (4:3)</PresentationFormat>
  <Paragraphs>85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Chess Core Powerpoint</vt:lpstr>
      <vt:lpstr>CDS-LTS2 IRR Closeout</vt:lpstr>
      <vt:lpstr>General Comments</vt:lpstr>
      <vt:lpstr>Decision</vt:lpstr>
      <vt:lpstr>Charge Questions (1)</vt:lpstr>
      <vt:lpstr>Charge Questions (2)</vt:lpstr>
      <vt:lpstr>Charge Questions (3)</vt:lpstr>
      <vt:lpstr>Charge Questions (4)</vt:lpstr>
      <vt:lpstr>Charge Questions (5)</vt:lpstr>
      <vt:lpstr>Charge Questions (6)</vt:lpstr>
      <vt:lpstr>Charge Questions (7)</vt:lpstr>
      <vt:lpstr>Recommendations (1)</vt:lpstr>
      <vt:lpstr>Recommendations (2)</vt:lpstr>
      <vt:lpstr>Recommendations (3)</vt:lpstr>
      <vt:lpstr>Recommendations (5)</vt:lpstr>
      <vt:lpstr>One Last Comment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Philipp Arnold</cp:lastModifiedBy>
  <cp:revision>23</cp:revision>
  <dcterms:created xsi:type="dcterms:W3CDTF">2013-10-29T16:05:10Z</dcterms:created>
  <dcterms:modified xsi:type="dcterms:W3CDTF">2018-01-23T08:25:19Z</dcterms:modified>
</cp:coreProperties>
</file>