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307" r:id="rId12"/>
    <p:sldId id="308" r:id="rId13"/>
    <p:sldId id="295" r:id="rId14"/>
    <p:sldId id="297" r:id="rId15"/>
    <p:sldId id="298" r:id="rId16"/>
    <p:sldId id="299" r:id="rId17"/>
    <p:sldId id="300" r:id="rId18"/>
    <p:sldId id="301" r:id="rId19"/>
    <p:sldId id="303" r:id="rId20"/>
    <p:sldId id="296" r:id="rId21"/>
    <p:sldId id="309" r:id="rId22"/>
    <p:sldId id="304" r:id="rId23"/>
    <p:sldId id="305" r:id="rId24"/>
    <p:sldId id="306" r:id="rId25"/>
    <p:sldId id="278" r:id="rId26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0E"/>
    <a:srgbClr val="FFD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5" autoAdjust="0"/>
    <p:restoredTop sz="94649" autoAdjust="0"/>
  </p:normalViewPr>
  <p:slideViewPr>
    <p:cSldViewPr snapToObjects="1">
      <p:cViewPr varScale="1">
        <p:scale>
          <a:sx n="97" d="100"/>
          <a:sy n="97" d="100"/>
        </p:scale>
        <p:origin x="1418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06" d="100"/>
          <a:sy n="106" d="100"/>
        </p:scale>
        <p:origin x="-3516" y="-96"/>
      </p:cViewPr>
      <p:guideLst>
        <p:guide orient="horz" pos="2736"/>
        <p:guide pos="20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A44A4-21FB-4420-B922-62B232BD2878}" type="datetimeFigureOut">
              <a:rPr lang="pl-PL" smtClean="0"/>
              <a:t>12.01.2018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98176-2097-4028-882F-F8D3C097CD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28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A7B8F-B13D-42AB-896D-D4142CBE7CC7}" type="datetimeFigureOut">
              <a:rPr lang="pl-PL" smtClean="0"/>
              <a:t>12.01.2018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55638" y="4125913"/>
            <a:ext cx="52514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63000-1E3B-452F-A06E-988171F92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76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 userDrawn="1"/>
        </p:nvSpPr>
        <p:spPr bwMode="auto">
          <a:xfrm>
            <a:off x="289890" y="2420888"/>
            <a:ext cx="864095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pl-PL" kern="0" dirty="0">
              <a:latin typeface="Calibri" panose="020F0502020204030204" pitchFamily="34" charset="0"/>
            </a:endParaRP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988840"/>
            <a:ext cx="7614402" cy="4752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403648" y="116632"/>
            <a:ext cx="7614402" cy="1728192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6632"/>
            <a:ext cx="2407096" cy="6696744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55576" y="116632"/>
            <a:ext cx="5721424" cy="6696744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235853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16632"/>
            <a:ext cx="3168352" cy="66247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4704169" y="116632"/>
            <a:ext cx="4313881" cy="2232248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2"/>
          </p:nvPr>
        </p:nvSpPr>
        <p:spPr>
          <a:xfrm>
            <a:off x="4704169" y="3861048"/>
            <a:ext cx="4313882" cy="2880320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355778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5" y="1556792"/>
            <a:ext cx="8262476" cy="5256584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5" y="116632"/>
            <a:ext cx="8284723" cy="50405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755575" y="620688"/>
            <a:ext cx="8284724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</p:spTree>
    <p:extLst>
      <p:ext uri="{BB962C8B-B14F-4D97-AF65-F5344CB8AC3E}">
        <p14:creationId xmlns:p14="http://schemas.microsoft.com/office/powerpoint/2010/main" val="365466186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755575" y="1844823"/>
            <a:ext cx="3672409" cy="4968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4571428" y="1844823"/>
            <a:ext cx="4465067" cy="496855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5" y="1120625"/>
            <a:ext cx="8280920" cy="5081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</a:t>
            </a:r>
            <a:r>
              <a:rPr lang="pl-PL" dirty="0" err="1" smtClean="0"/>
              <a:t>abyować</a:t>
            </a:r>
            <a:r>
              <a:rPr lang="pl-PL" dirty="0" smtClean="0"/>
              <a:t>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</p:spTree>
    <p:extLst>
      <p:ext uri="{BB962C8B-B14F-4D97-AF65-F5344CB8AC3E}">
        <p14:creationId xmlns:p14="http://schemas.microsoft.com/office/powerpoint/2010/main" val="215846725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5" y="1628800"/>
            <a:ext cx="4032449" cy="5112567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932040" y="1628801"/>
            <a:ext cx="4108259" cy="511256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5" y="44624"/>
            <a:ext cx="8284723" cy="50405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548680"/>
            <a:ext cx="8284724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</p:spTree>
    <p:extLst>
      <p:ext uri="{BB962C8B-B14F-4D97-AF65-F5344CB8AC3E}">
        <p14:creationId xmlns:p14="http://schemas.microsoft.com/office/powerpoint/2010/main" val="366895918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4050414" cy="518457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5004048" y="1628800"/>
            <a:ext cx="4050414" cy="518457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6" y="1120625"/>
            <a:ext cx="4050414" cy="5081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 hasCustomPrompt="1"/>
          </p:nvPr>
        </p:nvSpPr>
        <p:spPr>
          <a:xfrm>
            <a:off x="5004048" y="1120625"/>
            <a:ext cx="4050414" cy="5081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</p:spTree>
    <p:extLst>
      <p:ext uri="{BB962C8B-B14F-4D97-AF65-F5344CB8AC3E}">
        <p14:creationId xmlns:p14="http://schemas.microsoft.com/office/powerpoint/2010/main" val="347963931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3312368" cy="1318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16632"/>
            <a:ext cx="4896544" cy="6624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1435100"/>
            <a:ext cx="3312368" cy="53062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21143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5395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755576" y="283"/>
            <a:ext cx="8388046" cy="472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25395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638978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1548656"/>
          </a:xfrm>
        </p:spPr>
        <p:txBody>
          <a:bodyPr/>
          <a:lstStyle>
            <a:lvl1pPr>
              <a:defRPr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55576" y="1772816"/>
            <a:ext cx="8280920" cy="4968551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68496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2"/>
            <a:ext cx="8280920" cy="154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 wzorca tytułu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772816"/>
            <a:ext cx="8280920" cy="496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style wzorca tekstu</a:t>
            </a:r>
          </a:p>
          <a:p>
            <a:pPr lvl="1"/>
            <a:r>
              <a:rPr lang="pl-PL" altLang="pl-PL" dirty="0" smtClean="0"/>
              <a:t>Drugi poziom</a:t>
            </a:r>
          </a:p>
          <a:p>
            <a:pPr lvl="2"/>
            <a:r>
              <a:rPr lang="pl-PL" altLang="pl-PL" dirty="0" smtClean="0"/>
              <a:t>Trzeci poziom</a:t>
            </a:r>
          </a:p>
          <a:p>
            <a:pPr lvl="3"/>
            <a:r>
              <a:rPr lang="pl-PL" altLang="pl-PL" dirty="0" smtClean="0"/>
              <a:t>Czwarty poziom</a:t>
            </a:r>
          </a:p>
          <a:p>
            <a:pPr lvl="4"/>
            <a:r>
              <a:rPr lang="pl-PL" altLang="pl-PL" dirty="0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71" r:id="rId7"/>
    <p:sldLayoutId id="2147483672" r:id="rId8"/>
    <p:sldLayoutId id="2147483673" r:id="rId9"/>
    <p:sldLayoutId id="2147483674" r:id="rId10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12.png@01D36A7C.0CEE9E5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5D25.FBE490F0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cid:image001.png@01D35D26.A1646CD0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idx="11"/>
          </p:nvPr>
        </p:nvSpPr>
        <p:spPr>
          <a:xfrm>
            <a:off x="1331640" y="79101"/>
            <a:ext cx="7614402" cy="6624736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ESS Cryogenic Distribution System</a:t>
            </a:r>
            <a:br>
              <a:rPr lang="en-US" altLang="en-US" sz="2800" dirty="0">
                <a:latin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</a:rPr>
              <a:t>for </a:t>
            </a:r>
            <a:r>
              <a:rPr lang="pl-PL" altLang="en-US" sz="2800" dirty="0">
                <a:latin typeface="Arial" panose="020B0604020202020204" pitchFamily="34" charset="0"/>
              </a:rPr>
              <a:t>Lund Test Stand 2</a:t>
            </a:r>
            <a:r>
              <a:rPr lang="pl-PL" altLang="en-US" sz="3200" dirty="0">
                <a:latin typeface="Arial" panose="020B0604020202020204" pitchFamily="34" charset="0"/>
              </a:rPr>
              <a:t/>
            </a:r>
            <a:br>
              <a:rPr lang="pl-PL" altLang="en-US" sz="3200" dirty="0">
                <a:latin typeface="Arial" panose="020B0604020202020204" pitchFamily="34" charset="0"/>
              </a:rPr>
            </a:br>
            <a:endParaRPr lang="pl-PL" sz="3200" dirty="0" smtClean="0"/>
          </a:p>
          <a:p>
            <a:pPr algn="ctr"/>
            <a:r>
              <a:rPr lang="en-GB" altLang="en-US" sz="3200" dirty="0">
                <a:latin typeface="Arial" panose="020B0604020202020204" pitchFamily="34" charset="0"/>
              </a:rPr>
              <a:t>CDS-LTS design modifications and responses to ESS observations on 3D models</a:t>
            </a:r>
            <a:endParaRPr lang="pl-PL" sz="3200" dirty="0" smtClean="0"/>
          </a:p>
          <a:p>
            <a:pPr algn="ctr"/>
            <a:endParaRPr lang="pl-PL" sz="3200" dirty="0"/>
          </a:p>
          <a:p>
            <a:pPr algn="ctr"/>
            <a:r>
              <a:rPr lang="pl-PL" sz="2400" dirty="0" smtClean="0"/>
              <a:t>J. Polinski, J. </a:t>
            </a:r>
            <a:r>
              <a:rPr lang="pl-PL" sz="2400" dirty="0" err="1" smtClean="0"/>
              <a:t>Skrzypacz</a:t>
            </a:r>
            <a:r>
              <a:rPr lang="pl-PL" sz="2400" dirty="0" smtClean="0"/>
              <a:t>, P. </a:t>
            </a:r>
            <a:r>
              <a:rPr lang="pl-PL" sz="2400" dirty="0" err="1" smtClean="0"/>
              <a:t>Jaszak</a:t>
            </a:r>
            <a:r>
              <a:rPr lang="pl-PL" sz="2400" dirty="0" smtClean="0"/>
              <a:t>, B. </a:t>
            </a:r>
            <a:r>
              <a:rPr lang="pl-PL" sz="2400" dirty="0" err="1" smtClean="0"/>
              <a:t>Chomiuk</a:t>
            </a:r>
            <a:r>
              <a:rPr lang="pl-PL" sz="2400" dirty="0" smtClean="0"/>
              <a:t>, C. Blach</a:t>
            </a:r>
            <a:r>
              <a:rPr lang="pl-PL" sz="2400" baseline="30000" dirty="0" smtClean="0"/>
              <a:t>1</a:t>
            </a:r>
            <a:endParaRPr lang="pl-PL" sz="3200" baseline="30000" dirty="0" smtClean="0"/>
          </a:p>
          <a:p>
            <a:pPr algn="ctr"/>
            <a:r>
              <a:rPr lang="pl-PL" sz="1600" baseline="30000" dirty="0" smtClean="0"/>
              <a:t>1</a:t>
            </a:r>
            <a:r>
              <a:rPr lang="pl-PL" sz="1600" dirty="0" smtClean="0"/>
              <a:t>- </a:t>
            </a:r>
            <a:r>
              <a:rPr lang="pl-PL" sz="1600" dirty="0" err="1" smtClean="0"/>
              <a:t>Kriosystem</a:t>
            </a:r>
            <a:r>
              <a:rPr lang="pl-PL" sz="1600" dirty="0" smtClean="0"/>
              <a:t>, </a:t>
            </a:r>
            <a:r>
              <a:rPr lang="pl-PL" sz="1600" dirty="0" err="1" smtClean="0"/>
              <a:t>Wroclaw</a:t>
            </a:r>
            <a:endParaRPr lang="pl-PL" sz="1600" dirty="0" smtClean="0"/>
          </a:p>
          <a:p>
            <a:pPr algn="ctr"/>
            <a:endParaRPr lang="pl-PL" sz="2000" dirty="0"/>
          </a:p>
          <a:p>
            <a:pPr algn="ctr"/>
            <a:endParaRPr lang="pl-PL" sz="2000" dirty="0" smtClean="0"/>
          </a:p>
          <a:p>
            <a:pPr algn="ctr">
              <a:lnSpc>
                <a:spcPct val="80000"/>
              </a:lnSpc>
            </a:pPr>
            <a:r>
              <a:rPr lang="pl-PL" altLang="en-US" sz="1400" dirty="0">
                <a:latin typeface="Arial" panose="020B0604020202020204" pitchFamily="34" charset="0"/>
              </a:rPr>
              <a:t>CDS-LTS2 </a:t>
            </a:r>
            <a:r>
              <a:rPr lang="pl-PL" altLang="en-US" sz="1400" dirty="0" smtClean="0">
                <a:latin typeface="Arial" panose="020B0604020202020204" pitchFamily="34" charset="0"/>
              </a:rPr>
              <a:t>Installation </a:t>
            </a:r>
            <a:r>
              <a:rPr lang="pl-PL" altLang="en-US" sz="1400" dirty="0" err="1" smtClean="0">
                <a:latin typeface="Arial" panose="020B0604020202020204" pitchFamily="34" charset="0"/>
              </a:rPr>
              <a:t>Rediness</a:t>
            </a:r>
            <a:r>
              <a:rPr lang="pl-PL" altLang="en-US" sz="1400" dirty="0" smtClean="0">
                <a:latin typeface="Arial" panose="020B0604020202020204" pitchFamily="34" charset="0"/>
              </a:rPr>
              <a:t> </a:t>
            </a:r>
            <a:r>
              <a:rPr lang="en-US" altLang="en-US" sz="1400" dirty="0" smtClean="0">
                <a:latin typeface="Arial" panose="020B0604020202020204" pitchFamily="34" charset="0"/>
              </a:rPr>
              <a:t>Review </a:t>
            </a:r>
            <a:endParaRPr lang="pl-PL" altLang="en-US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pl-PL" altLang="en-US" sz="1400" dirty="0" smtClean="0">
                <a:latin typeface="Arial" panose="020B0604020202020204" pitchFamily="34" charset="0"/>
              </a:rPr>
              <a:t>12</a:t>
            </a:r>
            <a:r>
              <a:rPr lang="en-US" altLang="en-US" sz="1400" dirty="0" smtClean="0">
                <a:latin typeface="Arial" panose="020B0604020202020204" pitchFamily="34" charset="0"/>
              </a:rPr>
              <a:t> </a:t>
            </a:r>
            <a:r>
              <a:rPr lang="pl-PL" altLang="en-US" sz="1400" dirty="0" smtClean="0">
                <a:latin typeface="Arial" panose="020B0604020202020204" pitchFamily="34" charset="0"/>
              </a:rPr>
              <a:t>Jan</a:t>
            </a:r>
            <a:r>
              <a:rPr lang="en-US" altLang="en-US" sz="1400" dirty="0" smtClean="0">
                <a:latin typeface="Arial" panose="020B0604020202020204" pitchFamily="34" charset="0"/>
              </a:rPr>
              <a:t> 201</a:t>
            </a:r>
            <a:r>
              <a:rPr lang="pl-PL" altLang="en-US" sz="1400" dirty="0" smtClean="0">
                <a:latin typeface="Arial" panose="020B0604020202020204" pitchFamily="34" charset="0"/>
              </a:rPr>
              <a:t>8</a:t>
            </a:r>
            <a:r>
              <a:rPr lang="en-US" altLang="en-US" sz="1400" dirty="0" smtClean="0">
                <a:latin typeface="Arial" panose="020B0604020202020204" pitchFamily="34" charset="0"/>
              </a:rPr>
              <a:t> </a:t>
            </a:r>
            <a:r>
              <a:rPr lang="pl-PL" altLang="en-US" sz="1400" dirty="0" smtClean="0">
                <a:latin typeface="Arial" panose="020B0604020202020204" pitchFamily="34" charset="0"/>
              </a:rPr>
              <a:t>ESS, Lund, </a:t>
            </a:r>
            <a:r>
              <a:rPr lang="pl-PL" altLang="en-US" sz="1400" dirty="0" err="1" smtClean="0">
                <a:latin typeface="Arial" panose="020B0604020202020204" pitchFamily="34" charset="0"/>
              </a:rPr>
              <a:t>Sweden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603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/>
              <a:t>The safety plates have been moved from the bunker chicane to the other </a:t>
            </a:r>
            <a:r>
              <a:rPr lang="pl-PL" dirty="0" smtClean="0"/>
              <a:t>module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56955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37349" y="211671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pic>
        <p:nvPicPr>
          <p:cNvPr id="11" name="Picture 51" descr="Pictures_2017-12-08..09/Picture_2017-12-13_08-54-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60203"/>
            <a:ext cx="450929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90386"/>
            <a:ext cx="2520280" cy="1741309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85" y="4581128"/>
            <a:ext cx="2325886" cy="20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058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1372271"/>
          </a:xfrm>
        </p:spPr>
        <p:txBody>
          <a:bodyPr/>
          <a:lstStyle/>
          <a:p>
            <a:r>
              <a:rPr lang="en-US" dirty="0" smtClean="0"/>
              <a:t>The total length of the thermal bridge braids in the CTL TS return line has been enlarged from 41 to </a:t>
            </a:r>
            <a:r>
              <a:rPr lang="en-US" dirty="0" smtClean="0"/>
              <a:t>70 </a:t>
            </a:r>
            <a:r>
              <a:rPr lang="en-US" dirty="0" smtClean="0"/>
              <a:t>mm. The braids will be squeezed during the installation in order to fit the length into existing holes in the TS. This should also increase the braids flexibility. 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78557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pic>
        <p:nvPicPr>
          <p:cNvPr id="14" name="Picture 47" descr="Pictures_2017-12-19..20/Picture_2017-12-20_14-39-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2" r="15156"/>
          <a:stretch/>
        </p:blipFill>
        <p:spPr bwMode="auto">
          <a:xfrm>
            <a:off x="971600" y="3356992"/>
            <a:ext cx="4122921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5146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1084239"/>
          </a:xfrm>
        </p:spPr>
        <p:txBody>
          <a:bodyPr/>
          <a:lstStyle/>
          <a:p>
            <a:r>
              <a:rPr lang="pl-PL" dirty="0" smtClean="0"/>
              <a:t>The </a:t>
            </a:r>
            <a:r>
              <a:rPr lang="en-US" dirty="0" smtClean="0"/>
              <a:t>bolts </a:t>
            </a:r>
            <a:r>
              <a:rPr lang="en-US" dirty="0"/>
              <a:t>at the connections between the TS return line and the thermal shield </a:t>
            </a:r>
            <a:r>
              <a:rPr lang="pl-PL" dirty="0" err="1" smtClean="0"/>
              <a:t>will</a:t>
            </a:r>
            <a:r>
              <a:rPr lang="en-US" dirty="0" smtClean="0"/>
              <a:t> </a:t>
            </a:r>
            <a:r>
              <a:rPr lang="en-US" dirty="0"/>
              <a:t>be protected against </a:t>
            </a:r>
            <a:r>
              <a:rPr lang="en-US" dirty="0" smtClean="0"/>
              <a:t>self-unscrewing</a:t>
            </a:r>
            <a:r>
              <a:rPr lang="pl-PL" dirty="0" smtClean="0"/>
              <a:t> with </a:t>
            </a:r>
            <a:r>
              <a:rPr lang="pl-PL" dirty="0" err="1" smtClean="0"/>
              <a:t>LocTite</a:t>
            </a:r>
            <a:endParaRPr lang="en-US" dirty="0"/>
          </a:p>
        </p:txBody>
      </p:sp>
      <p:pic>
        <p:nvPicPr>
          <p:cNvPr id="6" name="Picture 48" descr="Pictures_2017-12-19..20/Picture_2017-12-20_15-31-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2" r="27395"/>
          <a:stretch/>
        </p:blipFill>
        <p:spPr bwMode="auto">
          <a:xfrm>
            <a:off x="1043608" y="2636912"/>
            <a:ext cx="3168352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307984" cy="15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777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</a:t>
            </a:r>
            <a:r>
              <a:rPr lang="pl-PL" dirty="0" err="1" smtClean="0"/>
              <a:t>Aux</a:t>
            </a:r>
            <a:r>
              <a:rPr lang="pl-PL" dirty="0" smtClean="0"/>
              <a:t> Lines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pl-PL" dirty="0" err="1" smtClean="0"/>
              <a:t>Fixing</a:t>
            </a:r>
            <a:r>
              <a:rPr lang="pl-PL" dirty="0" smtClean="0"/>
              <a:t> suport design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changed</a:t>
            </a:r>
            <a:r>
              <a:rPr lang="pl-PL" dirty="0" smtClean="0"/>
              <a:t> in order to </a:t>
            </a:r>
            <a:r>
              <a:rPr lang="pl-PL" dirty="0" err="1" smtClean="0"/>
              <a:t>reduce</a:t>
            </a:r>
            <a:r>
              <a:rPr lang="pl-PL" dirty="0" smtClean="0"/>
              <a:t> </a:t>
            </a:r>
            <a:r>
              <a:rPr lang="pl-PL" dirty="0" err="1" smtClean="0"/>
              <a:t>freezing</a:t>
            </a:r>
            <a:r>
              <a:rPr lang="pl-PL" dirty="0" smtClean="0"/>
              <a:t> </a:t>
            </a:r>
            <a:r>
              <a:rPr lang="pl-PL" dirty="0" err="1" smtClean="0"/>
              <a:t>risk</a:t>
            </a:r>
            <a:r>
              <a:rPr lang="pl-PL" dirty="0" smtClean="0"/>
              <a:t> on the </a:t>
            </a:r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envelope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56955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20322" y="248604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pic>
        <p:nvPicPr>
          <p:cNvPr id="16" name="Obraz 15" descr="cid:image012.png@01D36A7C.0CEE9E5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3526759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669" y="3140968"/>
            <a:ext cx="3782712" cy="338437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500442" y="79664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He </a:t>
            </a:r>
            <a:r>
              <a:rPr lang="pl-PL" sz="2000" dirty="0" err="1" smtClean="0"/>
              <a:t>Recovery</a:t>
            </a:r>
            <a:r>
              <a:rPr lang="pl-PL" sz="2000" dirty="0" smtClean="0"/>
              <a:t> Line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645326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Aux Lines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Additional </a:t>
            </a:r>
            <a:r>
              <a:rPr lang="en-US" dirty="0" smtClean="0"/>
              <a:t>L-bars have added next to both sides of the external fix supports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34888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37349" y="233958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pic>
        <p:nvPicPr>
          <p:cNvPr id="8" name="Obraz 7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938881"/>
            <a:ext cx="3301149" cy="3154415"/>
          </a:xfrm>
          <a:prstGeom prst="rect">
            <a:avLst/>
          </a:prstGeom>
        </p:spPr>
      </p:pic>
      <p:pic>
        <p:nvPicPr>
          <p:cNvPr id="11" name="Obraz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132367" y="2938881"/>
            <a:ext cx="3777167" cy="309634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500442" y="79664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 Recovery Line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234023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Aux Lines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Some modules have been </a:t>
            </a:r>
            <a:r>
              <a:rPr lang="en-US" dirty="0" smtClean="0"/>
              <a:t>spilt </a:t>
            </a:r>
            <a:r>
              <a:rPr lang="en-US" dirty="0" smtClean="0"/>
              <a:t>in to the small modules in order to make the installation easer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070144" y="209220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500442" y="79664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 Recovery Line</a:t>
            </a:r>
            <a:endParaRPr lang="en-US" sz="2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357379"/>
              </p:ext>
            </p:extLst>
          </p:nvPr>
        </p:nvGraphicFramePr>
        <p:xfrm>
          <a:off x="1453363" y="2636912"/>
          <a:ext cx="6791045" cy="396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Obraz - mapa bitowa" r:id="rId3" imgW="8704762" imgH="5076190" progId="Paint.Picture">
                  <p:embed/>
                </p:oleObj>
              </mc:Choice>
              <mc:Fallback>
                <p:oleObj name="Obraz - mapa bitowa" r:id="rId3" imgW="8704762" imgH="507619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363" y="2636912"/>
                        <a:ext cx="6791045" cy="3969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67674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Aux Lines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Some modules have been </a:t>
            </a:r>
            <a:r>
              <a:rPr lang="en-US" dirty="0" err="1" smtClean="0"/>
              <a:t>splt</a:t>
            </a:r>
            <a:r>
              <a:rPr lang="en-US" dirty="0" smtClean="0"/>
              <a:t> in to the small modules in order to make the installation easer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070144" y="209220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500442" y="79664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 Recovery Line</a:t>
            </a:r>
            <a:endParaRPr lang="en-US" sz="2000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781081"/>
              </p:ext>
            </p:extLst>
          </p:nvPr>
        </p:nvGraphicFramePr>
        <p:xfrm>
          <a:off x="1403648" y="2564904"/>
          <a:ext cx="6789958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Obraz - mapa bitowa" r:id="rId3" imgW="11860280" imgH="6830378" progId="Paint.Picture">
                  <p:embed/>
                </p:oleObj>
              </mc:Choice>
              <mc:Fallback>
                <p:oleObj name="Obraz - mapa bitowa" r:id="rId3" imgW="11860280" imgH="683037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64904"/>
                        <a:ext cx="6789958" cy="3960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7021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</a:t>
            </a:r>
            <a:r>
              <a:rPr lang="pl-PL" dirty="0" err="1" smtClean="0"/>
              <a:t>Aux</a:t>
            </a:r>
            <a:r>
              <a:rPr lang="pl-PL" dirty="0" smtClean="0"/>
              <a:t> Lines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Internal sliding supports have been redesign on order to optimize the production process. The CDS-LTS2 </a:t>
            </a:r>
            <a:r>
              <a:rPr lang="en-US" dirty="0" err="1" smtClean="0"/>
              <a:t>produder</a:t>
            </a:r>
            <a:r>
              <a:rPr lang="en-US" dirty="0" smtClean="0"/>
              <a:t> solution has been applied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56955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37349" y="255561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00442" y="79664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 Recovery Line</a:t>
            </a:r>
            <a:endParaRPr lang="en-US" sz="2000" dirty="0"/>
          </a:p>
        </p:txBody>
      </p:sp>
      <p:pic>
        <p:nvPicPr>
          <p:cNvPr id="11" name="Obraz 10" descr="cid:image001.png@01D35D25.FBE490F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140968"/>
            <a:ext cx="3604643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cid:image001.png@01D35D26.A1646CD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82" y="3140968"/>
            <a:ext cx="2701742" cy="2910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31487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Aux Lines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One internal fix support were missing</a:t>
            </a:r>
            <a:endParaRPr lang="en-US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56955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00442" y="79664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 Recovery Line</a:t>
            </a:r>
            <a:endParaRPr lang="en-US" sz="2000" dirty="0"/>
          </a:p>
        </p:txBody>
      </p:sp>
      <p:pic>
        <p:nvPicPr>
          <p:cNvPr id="13" name="Obraz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65363" y="3218848"/>
            <a:ext cx="3710627" cy="222637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24013"/>
          <a:stretch/>
        </p:blipFill>
        <p:spPr>
          <a:xfrm>
            <a:off x="5011649" y="3218848"/>
            <a:ext cx="3672408" cy="2317528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037349" y="255561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4437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Aux Lines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Additional </a:t>
            </a:r>
            <a:r>
              <a:rPr lang="en-US" dirty="0" smtClean="0"/>
              <a:t>L-bars have added next to both sides of the external fix supports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13285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37349" y="213285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95536" y="720515"/>
            <a:ext cx="4325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SV relief, </a:t>
            </a:r>
            <a:r>
              <a:rPr lang="en-US" sz="2000" dirty="0" smtClean="0"/>
              <a:t>H</a:t>
            </a:r>
            <a:r>
              <a:rPr lang="pl-PL" sz="2000" dirty="0" smtClean="0"/>
              <a:t>P and </a:t>
            </a:r>
            <a:r>
              <a:rPr lang="pl-PL" sz="2000" dirty="0" err="1" smtClean="0"/>
              <a:t>Purge</a:t>
            </a:r>
            <a:r>
              <a:rPr lang="pl-PL" sz="2000" dirty="0" smtClean="0"/>
              <a:t> return </a:t>
            </a:r>
            <a:r>
              <a:rPr lang="en-US" sz="2000" dirty="0" smtClean="0"/>
              <a:t>Line</a:t>
            </a:r>
            <a:r>
              <a:rPr lang="pl-PL" sz="2000" dirty="0" smtClean="0"/>
              <a:t>s</a:t>
            </a:r>
            <a:endParaRPr lang="en-US" sz="2000" dirty="0"/>
          </a:p>
        </p:txBody>
      </p:sp>
      <p:pic>
        <p:nvPicPr>
          <p:cNvPr id="13" name="Obraz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2636912"/>
            <a:ext cx="3528392" cy="1910522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508104" y="2598917"/>
            <a:ext cx="3196781" cy="1982211"/>
          </a:xfrm>
          <a:prstGeom prst="rect">
            <a:avLst/>
          </a:prstGeom>
        </p:spPr>
      </p:pic>
      <p:pic>
        <p:nvPicPr>
          <p:cNvPr id="15" name="Obraz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403648" y="4648974"/>
            <a:ext cx="2664296" cy="1991698"/>
          </a:xfrm>
          <a:prstGeom prst="rect">
            <a:avLst/>
          </a:prstGeom>
        </p:spPr>
      </p:pic>
      <p:pic>
        <p:nvPicPr>
          <p:cNvPr id="16" name="Obraz 15"/>
          <p:cNvPicPr/>
          <p:nvPr/>
        </p:nvPicPr>
        <p:blipFill>
          <a:blip r:embed="rId5"/>
          <a:stretch>
            <a:fillRect/>
          </a:stretch>
        </p:blipFill>
        <p:spPr>
          <a:xfrm>
            <a:off x="6035990" y="4677857"/>
            <a:ext cx="2280426" cy="19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6177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79572"/>
          </a:xfrm>
        </p:spPr>
        <p:txBody>
          <a:bodyPr/>
          <a:lstStyle/>
          <a:p>
            <a:r>
              <a:rPr lang="en-US" dirty="0" smtClean="0"/>
              <a:t>Reduction of the vacuum vessel safety plates size and </a:t>
            </a:r>
            <a:r>
              <a:rPr lang="en-US" dirty="0" err="1" smtClean="0"/>
              <a:t>increas</a:t>
            </a:r>
            <a:r>
              <a:rPr lang="en-US" dirty="0" smtClean="0"/>
              <a:t> of SV number from 3 to 50</a:t>
            </a:r>
            <a:endParaRPr lang="en-US" dirty="0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16264"/>
            <a:ext cx="3684640" cy="2232248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75" y="3336876"/>
            <a:ext cx="3006057" cy="268441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691680" y="264752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973800" y="2667523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5357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</a:t>
            </a:r>
            <a:r>
              <a:rPr lang="pl-PL" dirty="0" err="1" smtClean="0"/>
              <a:t>Aux</a:t>
            </a:r>
            <a:r>
              <a:rPr lang="pl-PL" dirty="0" smtClean="0"/>
              <a:t> Lines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The connection of the SV Relief line to the </a:t>
            </a:r>
            <a:r>
              <a:rPr lang="en-US" dirty="0" err="1" smtClean="0"/>
              <a:t>Cryo</a:t>
            </a:r>
            <a:r>
              <a:rPr lang="en-US" dirty="0" smtClean="0"/>
              <a:t> Module has been moved as per doc: „</a:t>
            </a:r>
            <a:r>
              <a:rPr lang="en-US" i="1" dirty="0" smtClean="0"/>
              <a:t>ESS observations on the CDS-LTS2 3D model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56955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37349" y="256955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pic>
        <p:nvPicPr>
          <p:cNvPr id="15" name="Obraz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r="11700" b="17021"/>
          <a:stretch/>
        </p:blipFill>
        <p:spPr>
          <a:xfrm>
            <a:off x="4572000" y="3140968"/>
            <a:ext cx="4260676" cy="2808312"/>
          </a:xfrm>
          <a:prstGeom prst="rect">
            <a:avLst/>
          </a:prstGeom>
        </p:spPr>
      </p:pic>
      <p:pic>
        <p:nvPicPr>
          <p:cNvPr id="14" name="Picture 10" descr="Pictures_2017-12-19..20/Picture_2017-12-19_16-06-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t="9701" r="23345" b="16221"/>
          <a:stretch/>
        </p:blipFill>
        <p:spPr bwMode="auto">
          <a:xfrm>
            <a:off x="874775" y="3284984"/>
            <a:ext cx="4034215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100034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</a:t>
            </a:r>
            <a:r>
              <a:rPr lang="pl-PL" dirty="0" err="1" smtClean="0"/>
              <a:t>Aux</a:t>
            </a:r>
            <a:r>
              <a:rPr lang="pl-PL" dirty="0" smtClean="0"/>
              <a:t> Lines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1084239"/>
          </a:xfrm>
        </p:spPr>
        <p:txBody>
          <a:bodyPr/>
          <a:lstStyle/>
          <a:p>
            <a:r>
              <a:rPr lang="pl-PL" i="1" dirty="0" smtClean="0"/>
              <a:t>„</a:t>
            </a:r>
            <a:r>
              <a:rPr lang="en-US" i="1" dirty="0" smtClean="0"/>
              <a:t>There </a:t>
            </a:r>
            <a:r>
              <a:rPr lang="en-US" i="1" dirty="0"/>
              <a:t>are small misalignments in the </a:t>
            </a:r>
            <a:r>
              <a:rPr lang="en-US" i="1" dirty="0" smtClean="0"/>
              <a:t>CDS-LTS</a:t>
            </a:r>
            <a:r>
              <a:rPr lang="pl-PL" i="1" dirty="0" smtClean="0"/>
              <a:t>2</a:t>
            </a:r>
            <a:r>
              <a:rPr lang="en-US" i="1" dirty="0" smtClean="0"/>
              <a:t> </a:t>
            </a:r>
            <a:r>
              <a:rPr lang="en-US" i="1" dirty="0"/>
              <a:t>interfaces to TICP cold box </a:t>
            </a:r>
            <a:r>
              <a:rPr lang="en-US" i="1" dirty="0" smtClean="0"/>
              <a:t>auxiliary </a:t>
            </a:r>
            <a:r>
              <a:rPr lang="en-US" i="1" dirty="0"/>
              <a:t>lines in the </a:t>
            </a:r>
            <a:r>
              <a:rPr lang="en-US" i="1" dirty="0" smtClean="0"/>
              <a:t>CXH</a:t>
            </a:r>
            <a:r>
              <a:rPr lang="pl-PL" i="1" dirty="0" smtClean="0"/>
              <a:t>,</a:t>
            </a:r>
            <a:r>
              <a:rPr lang="en-US" i="1" dirty="0" smtClean="0"/>
              <a:t> auxiliary </a:t>
            </a:r>
            <a:r>
              <a:rPr lang="en-US" i="1" dirty="0"/>
              <a:t>lines in the TS2 bunker </a:t>
            </a:r>
            <a:r>
              <a:rPr lang="en-US" i="1" dirty="0" smtClean="0"/>
              <a:t>and </a:t>
            </a:r>
            <a:r>
              <a:rPr lang="en-US" i="1" dirty="0"/>
              <a:t>the building </a:t>
            </a:r>
            <a:r>
              <a:rPr lang="en-US" i="1" dirty="0" smtClean="0"/>
              <a:t>pillars</a:t>
            </a:r>
            <a:r>
              <a:rPr lang="pl-PL" i="1" dirty="0" smtClean="0"/>
              <a:t>.”</a:t>
            </a:r>
            <a:endParaRPr lang="en-US" i="1" dirty="0"/>
          </a:p>
        </p:txBody>
      </p:sp>
      <p:sp>
        <p:nvSpPr>
          <p:cNvPr id="8" name="Symbol zastępczy tekstu 4"/>
          <p:cNvSpPr txBox="1">
            <a:spLocks/>
          </p:cNvSpPr>
          <p:nvPr/>
        </p:nvSpPr>
        <p:spPr bwMode="auto">
          <a:xfrm>
            <a:off x="790267" y="2492896"/>
            <a:ext cx="8280920" cy="10842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misalignments are in the range of from 0.418 to 2.1 mm, what is in the range of the installation tolerances.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769301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Valve Box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940223"/>
          </a:xfrm>
        </p:spPr>
        <p:txBody>
          <a:bodyPr/>
          <a:lstStyle/>
          <a:p>
            <a:r>
              <a:rPr lang="en-US" dirty="0" smtClean="0"/>
              <a:t>Based on doc: „</a:t>
            </a:r>
            <a:r>
              <a:rPr lang="en-US" i="1" dirty="0" smtClean="0"/>
              <a:t>ESS observations on the CDS-LTS2 3D model</a:t>
            </a:r>
            <a:r>
              <a:rPr lang="en-US" dirty="0" smtClean="0"/>
              <a:t>” the connection of the pipes to the CV-06 valve has been swapped in order to avoid a necessity of helium guard use.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56955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37349" y="256955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pic>
        <p:nvPicPr>
          <p:cNvPr id="8" name="Picture 16" descr="Pictures_2017-12-19..20/Picture_2017-12-20_10-03-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1" r="13542"/>
          <a:stretch/>
        </p:blipFill>
        <p:spPr bwMode="auto">
          <a:xfrm>
            <a:off x="771227" y="3140968"/>
            <a:ext cx="3296717" cy="3494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/>
          <a:stretch/>
        </p:blipFill>
        <p:spPr>
          <a:xfrm>
            <a:off x="4717955" y="3175268"/>
            <a:ext cx="4308660" cy="27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5083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Valve Box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940223"/>
          </a:xfrm>
        </p:spPr>
        <p:txBody>
          <a:bodyPr/>
          <a:lstStyle/>
          <a:p>
            <a:r>
              <a:rPr lang="en-US" dirty="0" smtClean="0"/>
              <a:t>Based on doc: „</a:t>
            </a:r>
            <a:r>
              <a:rPr lang="en-US" i="1" dirty="0" smtClean="0"/>
              <a:t>ESS observations on the CDS-LTS2 3D model</a:t>
            </a:r>
            <a:r>
              <a:rPr lang="en-US" dirty="0" smtClean="0"/>
              <a:t>” the thermal anchoring has been moved from BC to SC line.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56955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37349" y="256955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pic>
        <p:nvPicPr>
          <p:cNvPr id="11" name="Picture 13" descr="Pictures_2017-12-19..20/Picture_2017-12-20_09-24-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9" r="30712" b="8675"/>
          <a:stretch/>
        </p:blipFill>
        <p:spPr bwMode="auto">
          <a:xfrm>
            <a:off x="1187624" y="3068960"/>
            <a:ext cx="2952328" cy="3528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35038"/>
          <a:stretch/>
        </p:blipFill>
        <p:spPr>
          <a:xfrm>
            <a:off x="5436096" y="2938883"/>
            <a:ext cx="3078142" cy="3730478"/>
          </a:xfrm>
          <a:prstGeom prst="rect">
            <a:avLst/>
          </a:prstGeom>
        </p:spPr>
      </p:pic>
      <p:sp>
        <p:nvSpPr>
          <p:cNvPr id="6" name="Owal 5"/>
          <p:cNvSpPr/>
          <p:nvPr/>
        </p:nvSpPr>
        <p:spPr>
          <a:xfrm>
            <a:off x="7380312" y="4005064"/>
            <a:ext cx="43204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wal 11"/>
          <p:cNvSpPr/>
          <p:nvPr/>
        </p:nvSpPr>
        <p:spPr>
          <a:xfrm>
            <a:off x="5692010" y="2938882"/>
            <a:ext cx="1112238" cy="778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Łącznik prosty ze strzałką 12"/>
          <p:cNvCxnSpPr/>
          <p:nvPr/>
        </p:nvCxnSpPr>
        <p:spPr>
          <a:xfrm flipH="1" flipV="1">
            <a:off x="6516216" y="3573016"/>
            <a:ext cx="1008112" cy="102205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4141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Valve Box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940223"/>
          </a:xfrm>
        </p:spPr>
        <p:txBody>
          <a:bodyPr/>
          <a:lstStyle/>
          <a:p>
            <a:r>
              <a:rPr lang="pl-PL" dirty="0" smtClean="0"/>
              <a:t>Metal </a:t>
            </a:r>
            <a:r>
              <a:rPr lang="pl-PL" dirty="0" err="1" smtClean="0"/>
              <a:t>hoses</a:t>
            </a:r>
            <a:r>
              <a:rPr lang="pl-PL" dirty="0" smtClean="0"/>
              <a:t> on He </a:t>
            </a:r>
            <a:r>
              <a:rPr lang="pl-PL" dirty="0" err="1" smtClean="0"/>
              <a:t>Suuply</a:t>
            </a:r>
            <a:r>
              <a:rPr lang="pl-PL" dirty="0" smtClean="0"/>
              <a:t>, TS </a:t>
            </a:r>
            <a:r>
              <a:rPr lang="pl-PL" dirty="0" err="1" smtClean="0"/>
              <a:t>supply</a:t>
            </a:r>
            <a:r>
              <a:rPr lang="pl-PL" dirty="0" smtClean="0"/>
              <a:t> and TS return lines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added</a:t>
            </a:r>
            <a:r>
              <a:rPr lang="pl-PL" dirty="0" smtClean="0"/>
              <a:t> in the Jumper Connection. The m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256955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37349" y="256955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r="8837"/>
          <a:stretch/>
        </p:blipFill>
        <p:spPr>
          <a:xfrm>
            <a:off x="5076056" y="3465860"/>
            <a:ext cx="3839344" cy="22821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24400" b="21047"/>
          <a:stretch/>
        </p:blipFill>
        <p:spPr>
          <a:xfrm>
            <a:off x="827584" y="3447584"/>
            <a:ext cx="3837524" cy="23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7512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755576" y="1844823"/>
            <a:ext cx="8280920" cy="4968553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26786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1084239"/>
          </a:xfrm>
        </p:spPr>
        <p:txBody>
          <a:bodyPr/>
          <a:lstStyle/>
          <a:p>
            <a:r>
              <a:rPr lang="pl-PL" dirty="0" smtClean="0"/>
              <a:t>Adaptation of CTL </a:t>
            </a:r>
            <a:r>
              <a:rPr lang="en-US" dirty="0" smtClean="0"/>
              <a:t>Module </a:t>
            </a:r>
            <a:r>
              <a:rPr lang="en-US" dirty="0"/>
              <a:t>0 </a:t>
            </a:r>
            <a:r>
              <a:rPr lang="en-US" dirty="0" smtClean="0"/>
              <a:t>connection</a:t>
            </a:r>
            <a:r>
              <a:rPr lang="pl-PL" dirty="0" smtClean="0"/>
              <a:t> to the </a:t>
            </a:r>
            <a:r>
              <a:rPr lang="en-US" dirty="0" smtClean="0"/>
              <a:t>existing</a:t>
            </a:r>
            <a:r>
              <a:rPr lang="pl-PL" dirty="0" smtClean="0"/>
              <a:t> terminal in the TICP</a:t>
            </a:r>
            <a:r>
              <a:rPr lang="en-US" dirty="0" smtClean="0"/>
              <a:t>. </a:t>
            </a:r>
            <a:r>
              <a:rPr lang="en-US" dirty="0"/>
              <a:t>Reduction </a:t>
            </a:r>
            <a:r>
              <a:rPr lang="pl-PL" dirty="0" smtClean="0"/>
              <a:t>of DN65 (VLP) </a:t>
            </a:r>
            <a:r>
              <a:rPr lang="pl-PL" dirty="0" err="1" smtClean="0"/>
              <a:t>line</a:t>
            </a:r>
            <a:r>
              <a:rPr lang="pl-PL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changed from symmetric to asymmetric. </a:t>
            </a:r>
            <a:r>
              <a:rPr lang="pl-PL" dirty="0" smtClean="0"/>
              <a:t>DN15 </a:t>
            </a:r>
            <a:r>
              <a:rPr lang="pl-PL" dirty="0" err="1" smtClean="0"/>
              <a:t>pipes</a:t>
            </a:r>
            <a:r>
              <a:rPr lang="pl-PL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be bending.</a:t>
            </a:r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59632" y="2780928"/>
            <a:ext cx="2963810" cy="3528392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8"/>
            <a:ext cx="2592288" cy="356514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691680" y="2319587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973800" y="233958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6652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Modification of the TS muff fixation elements at the CTL interconnections</a:t>
            </a:r>
            <a:endParaRPr lang="en-US" dirty="0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7" y="3429000"/>
            <a:ext cx="3842953" cy="2016224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55" y="3429000"/>
            <a:ext cx="3600400" cy="201622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691680" y="275163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973800" y="277163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6641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pl-PL" dirty="0" smtClean="0"/>
              <a:t>TS </a:t>
            </a:r>
            <a:r>
              <a:rPr lang="pl-PL" dirty="0" err="1" smtClean="0"/>
              <a:t>wall</a:t>
            </a:r>
            <a:r>
              <a:rPr lang="pl-PL" dirty="0" smtClean="0"/>
              <a:t> </a:t>
            </a:r>
            <a:r>
              <a:rPr lang="pl-PL" dirty="0" err="1" smtClean="0"/>
              <a:t>thickness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chaged</a:t>
            </a:r>
            <a:r>
              <a:rPr lang="pl-PL" dirty="0" smtClean="0"/>
              <a:t> from 5 to 2 mm</a:t>
            </a:r>
            <a:endParaRPr lang="en-US" dirty="0"/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2592288" cy="2553412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07055"/>
            <a:ext cx="2878394" cy="253895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475656" y="253561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757776" y="255561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4309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Rigid thermal bridges design has been modified to fit into the production techniques</a:t>
            </a:r>
            <a:endParaRPr lang="en-US" dirty="0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3892032" cy="2160240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140968"/>
            <a:ext cx="3480387" cy="216024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691680" y="246360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973800" y="248360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3943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pl-PL" dirty="0" smtClean="0"/>
              <a:t>The m</a:t>
            </a:r>
            <a:r>
              <a:rPr lang="en-US" dirty="0" err="1" smtClean="0"/>
              <a:t>odule</a:t>
            </a:r>
            <a:r>
              <a:rPr lang="pl-PL" dirty="0" smtClean="0"/>
              <a:t>,</a:t>
            </a:r>
            <a:r>
              <a:rPr lang="en-US" dirty="0" smtClean="0"/>
              <a:t> that penetrate</a:t>
            </a:r>
            <a:r>
              <a:rPr lang="pl-PL" dirty="0" smtClean="0"/>
              <a:t>s</a:t>
            </a:r>
            <a:r>
              <a:rPr lang="en-US" dirty="0" smtClean="0"/>
              <a:t> the bunker</a:t>
            </a:r>
            <a:r>
              <a:rPr lang="pl-PL" dirty="0" smtClean="0"/>
              <a:t>,</a:t>
            </a:r>
            <a:r>
              <a:rPr lang="en-US" dirty="0" smtClean="0"/>
              <a:t> has been split into two parts in order to make an module assembly possible. </a:t>
            </a:r>
            <a:endParaRPr lang="en-US" dirty="0"/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04" y="2555920"/>
            <a:ext cx="6320972" cy="360938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995936" y="212356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4281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Internal bellows length has changed as the final bellows manufacturer is different than the manufacturer considered during the design process. </a:t>
            </a:r>
            <a:endParaRPr lang="en-US" dirty="0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564807" cy="344110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851920" y="222021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5574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796207"/>
          </a:xfrm>
        </p:spPr>
        <p:txBody>
          <a:bodyPr/>
          <a:lstStyle/>
          <a:p>
            <a:r>
              <a:rPr lang="en-US" dirty="0" smtClean="0"/>
              <a:t>Design of the process pipes in Module 4 has been change. The pipes bends have been replaced with standard elbows elements</a:t>
            </a:r>
            <a:endParaRPr lang="en-US" dirty="0"/>
          </a:p>
        </p:txBody>
      </p:sp>
      <p:pic>
        <p:nvPicPr>
          <p:cNvPr id="7" name="Obraz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07628"/>
            <a:ext cx="3590835" cy="2304256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07628"/>
            <a:ext cx="2448272" cy="230696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91680" y="256955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973800" y="2589551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6725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1-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5076</TotalTime>
  <Words>724</Words>
  <Application>Microsoft Office PowerPoint</Application>
  <PresentationFormat>Pokaz na ekranie (4:3)</PresentationFormat>
  <Paragraphs>104</Paragraphs>
  <Slides>25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szablon1-PL</vt:lpstr>
      <vt:lpstr>Obraz - mapa bitowa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Aleksander Łukowicz</dc:creator>
  <cp:lastModifiedBy>J. Polinski</cp:lastModifiedBy>
  <cp:revision>147</cp:revision>
  <dcterms:created xsi:type="dcterms:W3CDTF">2015-03-09T09:58:09Z</dcterms:created>
  <dcterms:modified xsi:type="dcterms:W3CDTF">2018-01-14T19:38:01Z</dcterms:modified>
</cp:coreProperties>
</file>