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image/x-e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47"/>
  </p:notesMasterIdLst>
  <p:sldIdLst>
    <p:sldId id="256" r:id="rId2"/>
    <p:sldId id="259" r:id="rId3"/>
    <p:sldId id="260" r:id="rId4"/>
    <p:sldId id="296" r:id="rId5"/>
    <p:sldId id="279" r:id="rId6"/>
    <p:sldId id="280" r:id="rId7"/>
    <p:sldId id="281" r:id="rId8"/>
    <p:sldId id="282" r:id="rId9"/>
    <p:sldId id="295" r:id="rId10"/>
    <p:sldId id="290" r:id="rId11"/>
    <p:sldId id="294" r:id="rId12"/>
    <p:sldId id="300" r:id="rId13"/>
    <p:sldId id="298" r:id="rId14"/>
    <p:sldId id="293" r:id="rId15"/>
    <p:sldId id="292" r:id="rId16"/>
    <p:sldId id="304" r:id="rId17"/>
    <p:sldId id="302" r:id="rId18"/>
    <p:sldId id="301" r:id="rId19"/>
    <p:sldId id="303" r:id="rId20"/>
    <p:sldId id="299" r:id="rId21"/>
    <p:sldId id="305" r:id="rId22"/>
    <p:sldId id="287" r:id="rId23"/>
    <p:sldId id="313" r:id="rId24"/>
    <p:sldId id="314" r:id="rId25"/>
    <p:sldId id="315" r:id="rId26"/>
    <p:sldId id="309" r:id="rId27"/>
    <p:sldId id="307" r:id="rId28"/>
    <p:sldId id="311" r:id="rId29"/>
    <p:sldId id="308" r:id="rId30"/>
    <p:sldId id="323" r:id="rId31"/>
    <p:sldId id="324" r:id="rId32"/>
    <p:sldId id="329" r:id="rId33"/>
    <p:sldId id="316" r:id="rId34"/>
    <p:sldId id="319" r:id="rId35"/>
    <p:sldId id="320" r:id="rId36"/>
    <p:sldId id="321" r:id="rId37"/>
    <p:sldId id="318" r:id="rId38"/>
    <p:sldId id="317" r:id="rId39"/>
    <p:sldId id="325" r:id="rId40"/>
    <p:sldId id="327" r:id="rId41"/>
    <p:sldId id="328" r:id="rId42"/>
    <p:sldId id="310" r:id="rId43"/>
    <p:sldId id="331" r:id="rId44"/>
    <p:sldId id="297" r:id="rId45"/>
    <p:sldId id="286" r:id="rId4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84" autoAdjust="0"/>
    <p:restoredTop sz="92997" autoAdjust="0"/>
  </p:normalViewPr>
  <p:slideViewPr>
    <p:cSldViewPr>
      <p:cViewPr>
        <p:scale>
          <a:sx n="107" d="100"/>
          <a:sy n="107" d="100"/>
        </p:scale>
        <p:origin x="1048"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0F6C1-4141-174D-A550-A1909B3032DF}"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GB"/>
        </a:p>
      </dgm:t>
    </dgm:pt>
    <dgm:pt modelId="{97E34C3A-129F-A546-B521-2E3902AD2C02}">
      <dgm:prSet phldrT="[Text]"/>
      <dgm:spPr/>
      <dgm:t>
        <a:bodyPr/>
        <a:lstStyle/>
        <a:p>
          <a:r>
            <a:rPr lang="en-GB" dirty="0" smtClean="0"/>
            <a:t>Hazard</a:t>
          </a:r>
          <a:endParaRPr lang="en-GB" dirty="0"/>
        </a:p>
      </dgm:t>
    </dgm:pt>
    <dgm:pt modelId="{A194A378-4409-864A-B343-B1F3E3065C41}" type="parTrans" cxnId="{AF889F94-8DDD-2641-867D-8996CD54E0F8}">
      <dgm:prSet/>
      <dgm:spPr/>
      <dgm:t>
        <a:bodyPr/>
        <a:lstStyle/>
        <a:p>
          <a:endParaRPr lang="en-GB"/>
        </a:p>
      </dgm:t>
    </dgm:pt>
    <dgm:pt modelId="{AB7D675E-E606-DE45-A9C3-8470543878C0}" type="sibTrans" cxnId="{AF889F94-8DDD-2641-867D-8996CD54E0F8}">
      <dgm:prSet/>
      <dgm:spPr/>
      <dgm:t>
        <a:bodyPr/>
        <a:lstStyle/>
        <a:p>
          <a:endParaRPr lang="en-GB"/>
        </a:p>
      </dgm:t>
    </dgm:pt>
    <dgm:pt modelId="{61CB27BE-FF08-074E-BEEB-63BF069F438C}">
      <dgm:prSet phldrT="[Text]" custT="1"/>
      <dgm:spPr/>
      <dgm:t>
        <a:bodyPr/>
        <a:lstStyle/>
        <a:p>
          <a:r>
            <a:rPr lang="en-GB" sz="1200" dirty="0" smtClean="0"/>
            <a:t>Hazard id: PSS_Hazard_003,IE_01</a:t>
          </a:r>
          <a:endParaRPr lang="en-GB" sz="1200" dirty="0"/>
        </a:p>
      </dgm:t>
    </dgm:pt>
    <dgm:pt modelId="{C27F4B33-B493-8641-B2D7-0F1DA14C3E88}" type="parTrans" cxnId="{85850CB8-16E1-2348-8EA6-0E3C9813EC3F}">
      <dgm:prSet/>
      <dgm:spPr/>
      <dgm:t>
        <a:bodyPr/>
        <a:lstStyle/>
        <a:p>
          <a:endParaRPr lang="en-GB"/>
        </a:p>
      </dgm:t>
    </dgm:pt>
    <dgm:pt modelId="{83202219-4157-6F4A-809C-B6177E713147}" type="sibTrans" cxnId="{85850CB8-16E1-2348-8EA6-0E3C9813EC3F}">
      <dgm:prSet/>
      <dgm:spPr/>
      <dgm:t>
        <a:bodyPr/>
        <a:lstStyle/>
        <a:p>
          <a:endParaRPr lang="en-GB"/>
        </a:p>
      </dgm:t>
    </dgm:pt>
    <dgm:pt modelId="{3D05AA42-3CB5-D34D-85BE-092C837EE6BD}">
      <dgm:prSet phldrT="[Text]" custT="1"/>
      <dgm:spPr/>
      <dgm:t>
        <a:bodyPr/>
        <a:lstStyle/>
        <a:p>
          <a:r>
            <a:rPr lang="en-GB" sz="1200" dirty="0" smtClean="0"/>
            <a:t>Hazard: Electrical Hazard</a:t>
          </a:r>
          <a:endParaRPr lang="en-GB" sz="1200" dirty="0"/>
        </a:p>
      </dgm:t>
    </dgm:pt>
    <dgm:pt modelId="{09054D35-1B16-4749-9A08-F5C7AD7FE012}" type="parTrans" cxnId="{B85C25F1-9704-3043-9EFD-629EE4F0344C}">
      <dgm:prSet/>
      <dgm:spPr/>
      <dgm:t>
        <a:bodyPr/>
        <a:lstStyle/>
        <a:p>
          <a:endParaRPr lang="en-GB"/>
        </a:p>
      </dgm:t>
    </dgm:pt>
    <dgm:pt modelId="{840CD029-567A-AA4C-8B1A-0CACE55310D4}" type="sibTrans" cxnId="{B85C25F1-9704-3043-9EFD-629EE4F0344C}">
      <dgm:prSet/>
      <dgm:spPr/>
      <dgm:t>
        <a:bodyPr/>
        <a:lstStyle/>
        <a:p>
          <a:endParaRPr lang="en-GB"/>
        </a:p>
      </dgm:t>
    </dgm:pt>
    <dgm:pt modelId="{E9B741F8-2C29-2848-B7E9-1C2C827D872E}">
      <dgm:prSet phldrT="[Text]"/>
      <dgm:spPr/>
      <dgm:t>
        <a:bodyPr/>
        <a:lstStyle/>
        <a:p>
          <a:r>
            <a:rPr lang="en-GB" dirty="0" smtClean="0"/>
            <a:t>Initiating Event</a:t>
          </a:r>
          <a:endParaRPr lang="en-GB" dirty="0"/>
        </a:p>
      </dgm:t>
    </dgm:pt>
    <dgm:pt modelId="{C9652E80-24C1-9042-882F-7538EC09D172}" type="parTrans" cxnId="{BE939EFC-F7F7-4A43-9588-48E853F43447}">
      <dgm:prSet/>
      <dgm:spPr/>
      <dgm:t>
        <a:bodyPr/>
        <a:lstStyle/>
        <a:p>
          <a:endParaRPr lang="en-GB"/>
        </a:p>
      </dgm:t>
    </dgm:pt>
    <dgm:pt modelId="{F50291A4-CF25-EF46-AE05-9057EBD87A88}" type="sibTrans" cxnId="{BE939EFC-F7F7-4A43-9588-48E853F43447}">
      <dgm:prSet/>
      <dgm:spPr/>
      <dgm:t>
        <a:bodyPr/>
        <a:lstStyle/>
        <a:p>
          <a:endParaRPr lang="en-GB"/>
        </a:p>
      </dgm:t>
    </dgm:pt>
    <dgm:pt modelId="{B75AA48C-FFA2-B54F-B334-8FD0AA9172D0}">
      <dgm:prSet phldrT="[Text]" custT="1"/>
      <dgm:spPr/>
      <dgm:t>
        <a:bodyPr/>
        <a:lstStyle/>
        <a:p>
          <a:r>
            <a:rPr lang="en-GB" sz="1200" dirty="0" smtClean="0"/>
            <a:t>IE: A person enters into the PSS0 controlled area whilst HV is energised</a:t>
          </a:r>
          <a:endParaRPr lang="en-GB" sz="1200" dirty="0"/>
        </a:p>
      </dgm:t>
    </dgm:pt>
    <dgm:pt modelId="{33E7089E-19EB-4C44-B473-3513CDA413A2}" type="parTrans" cxnId="{E4C84AE3-B21E-644A-9A1E-E17752F31696}">
      <dgm:prSet/>
      <dgm:spPr/>
      <dgm:t>
        <a:bodyPr/>
        <a:lstStyle/>
        <a:p>
          <a:endParaRPr lang="en-GB"/>
        </a:p>
      </dgm:t>
    </dgm:pt>
    <dgm:pt modelId="{797B43F2-252B-7245-9470-8AB9642AEFBD}" type="sibTrans" cxnId="{E4C84AE3-B21E-644A-9A1E-E17752F31696}">
      <dgm:prSet/>
      <dgm:spPr/>
      <dgm:t>
        <a:bodyPr/>
        <a:lstStyle/>
        <a:p>
          <a:endParaRPr lang="en-GB"/>
        </a:p>
      </dgm:t>
    </dgm:pt>
    <dgm:pt modelId="{BEF36DE1-5AFC-7B4A-83A6-7156A9714B38}">
      <dgm:prSet phldrT="[Text]" custT="1"/>
      <dgm:spPr/>
      <dgm:t>
        <a:bodyPr/>
        <a:lstStyle/>
        <a:p>
          <a:r>
            <a:rPr lang="en-GB" sz="1200" dirty="0" smtClean="0"/>
            <a:t>Consequence: Hazardous</a:t>
          </a:r>
          <a:endParaRPr lang="en-GB" sz="1200" dirty="0"/>
        </a:p>
      </dgm:t>
    </dgm:pt>
    <dgm:pt modelId="{B34F4B05-D7DA-784E-895F-36CFF9FF7076}" type="parTrans" cxnId="{2518D128-B76C-0944-B836-18693B42903F}">
      <dgm:prSet/>
      <dgm:spPr/>
      <dgm:t>
        <a:bodyPr/>
        <a:lstStyle/>
        <a:p>
          <a:endParaRPr lang="en-GB"/>
        </a:p>
      </dgm:t>
    </dgm:pt>
    <dgm:pt modelId="{9C8E9FB9-2ADA-E946-8DEB-D7DED80C8F68}" type="sibTrans" cxnId="{2518D128-B76C-0944-B836-18693B42903F}">
      <dgm:prSet/>
      <dgm:spPr/>
      <dgm:t>
        <a:bodyPr/>
        <a:lstStyle/>
        <a:p>
          <a:endParaRPr lang="en-GB"/>
        </a:p>
      </dgm:t>
    </dgm:pt>
    <dgm:pt modelId="{3C49E6E8-2C35-7D4A-B1C3-28BEC74831F1}">
      <dgm:prSet phldrT="[Text]"/>
      <dgm:spPr/>
      <dgm:t>
        <a:bodyPr/>
        <a:lstStyle/>
        <a:p>
          <a:r>
            <a:rPr lang="en-GB" dirty="0" smtClean="0"/>
            <a:t>Existing Barriers</a:t>
          </a:r>
          <a:endParaRPr lang="en-GB" dirty="0"/>
        </a:p>
      </dgm:t>
    </dgm:pt>
    <dgm:pt modelId="{9F16A018-B090-AC4C-A4D7-57AC6D0CA0B2}" type="parTrans" cxnId="{F08C17BB-C6B2-8C46-AB83-902C50802751}">
      <dgm:prSet/>
      <dgm:spPr/>
      <dgm:t>
        <a:bodyPr/>
        <a:lstStyle/>
        <a:p>
          <a:endParaRPr lang="en-GB"/>
        </a:p>
      </dgm:t>
    </dgm:pt>
    <dgm:pt modelId="{FBFF8AA9-54A1-9149-83F9-8F098B1AEA0A}" type="sibTrans" cxnId="{F08C17BB-C6B2-8C46-AB83-902C50802751}">
      <dgm:prSet/>
      <dgm:spPr/>
      <dgm:t>
        <a:bodyPr/>
        <a:lstStyle/>
        <a:p>
          <a:endParaRPr lang="en-GB"/>
        </a:p>
      </dgm:t>
    </dgm:pt>
    <dgm:pt modelId="{FE28AC76-2EDE-C140-AC06-361E5E023A1E}">
      <dgm:prSet phldrT="[Text]" custT="1"/>
      <dgm:spPr/>
      <dgm:t>
        <a:bodyPr/>
        <a:lstStyle/>
        <a:p>
          <a:r>
            <a:rPr lang="en-GB" sz="1200" dirty="0" smtClean="0"/>
            <a:t>Barriers and procedures: Mechanical sequence of the key exchange</a:t>
          </a:r>
          <a:endParaRPr lang="en-GB" sz="1200" dirty="0"/>
        </a:p>
      </dgm:t>
    </dgm:pt>
    <dgm:pt modelId="{42011008-54E1-4642-B69C-5A3AFC326009}" type="parTrans" cxnId="{88E97EF3-18EE-E24D-A505-414785CED58C}">
      <dgm:prSet/>
      <dgm:spPr/>
      <dgm:t>
        <a:bodyPr/>
        <a:lstStyle/>
        <a:p>
          <a:endParaRPr lang="en-GB"/>
        </a:p>
      </dgm:t>
    </dgm:pt>
    <dgm:pt modelId="{6AED507F-4309-7047-9055-3C2047B2F31D}" type="sibTrans" cxnId="{88E97EF3-18EE-E24D-A505-414785CED58C}">
      <dgm:prSet/>
      <dgm:spPr/>
      <dgm:t>
        <a:bodyPr/>
        <a:lstStyle/>
        <a:p>
          <a:endParaRPr lang="en-GB"/>
        </a:p>
      </dgm:t>
    </dgm:pt>
    <dgm:pt modelId="{E96E7D97-F4C7-3742-A7AA-266D41771EFC}">
      <dgm:prSet/>
      <dgm:spPr/>
      <dgm:t>
        <a:bodyPr/>
        <a:lstStyle/>
        <a:p>
          <a:r>
            <a:rPr lang="en-GB" dirty="0" smtClean="0"/>
            <a:t>PSS0 Function Required?</a:t>
          </a:r>
          <a:endParaRPr lang="en-GB" dirty="0"/>
        </a:p>
      </dgm:t>
    </dgm:pt>
    <dgm:pt modelId="{19FF9E53-AB71-7241-AECD-07B78AFCD3EA}" type="parTrans" cxnId="{5DAA6324-57FF-C743-A731-783C6322741E}">
      <dgm:prSet/>
      <dgm:spPr/>
      <dgm:t>
        <a:bodyPr/>
        <a:lstStyle/>
        <a:p>
          <a:endParaRPr lang="en-GB"/>
        </a:p>
      </dgm:t>
    </dgm:pt>
    <dgm:pt modelId="{3A0A79AC-01E3-F244-A4D4-B2AFE1D5E9E1}" type="sibTrans" cxnId="{5DAA6324-57FF-C743-A731-783C6322741E}">
      <dgm:prSet/>
      <dgm:spPr/>
      <dgm:t>
        <a:bodyPr/>
        <a:lstStyle/>
        <a:p>
          <a:endParaRPr lang="en-GB"/>
        </a:p>
      </dgm:t>
    </dgm:pt>
    <dgm:pt modelId="{F6DCF81C-9A92-F945-8AD7-735E2120CB81}">
      <dgm:prSet/>
      <dgm:spPr/>
      <dgm:t>
        <a:bodyPr/>
        <a:lstStyle/>
        <a:p>
          <a:r>
            <a:rPr lang="en-GB" dirty="0" smtClean="0"/>
            <a:t>PSS0 safety Functions</a:t>
          </a:r>
          <a:endParaRPr lang="en-GB" dirty="0"/>
        </a:p>
      </dgm:t>
    </dgm:pt>
    <dgm:pt modelId="{77CDA2E3-20E0-DE4F-9522-D239CCA98897}" type="parTrans" cxnId="{5FBA75D1-7A22-D343-9CDF-F88CDF817B6F}">
      <dgm:prSet/>
      <dgm:spPr/>
      <dgm:t>
        <a:bodyPr/>
        <a:lstStyle/>
        <a:p>
          <a:endParaRPr lang="en-GB"/>
        </a:p>
      </dgm:t>
    </dgm:pt>
    <dgm:pt modelId="{5792054F-21B1-F546-943C-D506492C9B1D}" type="sibTrans" cxnId="{5FBA75D1-7A22-D343-9CDF-F88CDF817B6F}">
      <dgm:prSet/>
      <dgm:spPr/>
      <dgm:t>
        <a:bodyPr/>
        <a:lstStyle/>
        <a:p>
          <a:endParaRPr lang="en-GB"/>
        </a:p>
      </dgm:t>
    </dgm:pt>
    <dgm:pt modelId="{02927496-63CC-614D-9BC5-549588357083}">
      <dgm:prSet phldrT="[Text]" custT="1"/>
      <dgm:spPr/>
      <dgm:t>
        <a:bodyPr/>
        <a:lstStyle/>
        <a:p>
          <a:r>
            <a:rPr lang="en-GB" sz="1200" dirty="0" smtClean="0"/>
            <a:t>Likelihood: 1/</a:t>
          </a:r>
          <a:r>
            <a:rPr lang="en-GB" sz="1200" dirty="0" err="1" smtClean="0"/>
            <a:t>yr</a:t>
          </a:r>
          <a:endParaRPr lang="en-GB" sz="1200" dirty="0"/>
        </a:p>
      </dgm:t>
    </dgm:pt>
    <dgm:pt modelId="{D5FBC822-2D68-CE41-A27D-823862523D6C}" type="parTrans" cxnId="{BE53FF83-4C94-454E-B871-ADFAE2227F23}">
      <dgm:prSet/>
      <dgm:spPr/>
      <dgm:t>
        <a:bodyPr/>
        <a:lstStyle/>
        <a:p>
          <a:endParaRPr lang="en-GB"/>
        </a:p>
      </dgm:t>
    </dgm:pt>
    <dgm:pt modelId="{9AB3EE49-3348-7141-AD98-0D1207D9C674}" type="sibTrans" cxnId="{BE53FF83-4C94-454E-B871-ADFAE2227F23}">
      <dgm:prSet/>
      <dgm:spPr/>
      <dgm:t>
        <a:bodyPr/>
        <a:lstStyle/>
        <a:p>
          <a:endParaRPr lang="en-GB"/>
        </a:p>
      </dgm:t>
    </dgm:pt>
    <dgm:pt modelId="{36AA1873-718D-4949-A2E1-958DCB6058A6}">
      <dgm:prSet phldrT="[Text]" custT="1"/>
      <dgm:spPr/>
      <dgm:t>
        <a:bodyPr/>
        <a:lstStyle/>
        <a:p>
          <a:r>
            <a:rPr lang="en-GB" sz="1200" dirty="0" smtClean="0"/>
            <a:t>Screening: In</a:t>
          </a:r>
          <a:endParaRPr lang="en-GB" sz="1200" dirty="0"/>
        </a:p>
      </dgm:t>
    </dgm:pt>
    <dgm:pt modelId="{A58B0081-FE31-6E4A-92B9-A4C53C3E19EA}" type="parTrans" cxnId="{7C41C003-69D7-0141-991E-0ECDBB104C7E}">
      <dgm:prSet/>
      <dgm:spPr/>
      <dgm:t>
        <a:bodyPr/>
        <a:lstStyle/>
        <a:p>
          <a:endParaRPr lang="en-GB"/>
        </a:p>
      </dgm:t>
    </dgm:pt>
    <dgm:pt modelId="{4B4BE37D-FB28-1140-988B-4C691C26B70F}" type="sibTrans" cxnId="{7C41C003-69D7-0141-991E-0ECDBB104C7E}">
      <dgm:prSet/>
      <dgm:spPr/>
      <dgm:t>
        <a:bodyPr/>
        <a:lstStyle/>
        <a:p>
          <a:endParaRPr lang="en-GB"/>
        </a:p>
      </dgm:t>
    </dgm:pt>
    <dgm:pt modelId="{753CDFFA-9FF6-4742-984F-B39FDC8DB095}">
      <dgm:prSet custT="1"/>
      <dgm:spPr/>
      <dgm:t>
        <a:bodyPr/>
        <a:lstStyle/>
        <a:p>
          <a:r>
            <a:rPr lang="en-GB" sz="1200" dirty="0" smtClean="0"/>
            <a:t>Check the risk matrix with barriers and procedures in place</a:t>
          </a:r>
          <a:endParaRPr lang="en-GB" sz="1200" dirty="0"/>
        </a:p>
      </dgm:t>
    </dgm:pt>
    <dgm:pt modelId="{EF044498-7607-1243-97FD-475340086BD1}" type="parTrans" cxnId="{293DFABB-130F-5547-8657-BC371DAD0388}">
      <dgm:prSet/>
      <dgm:spPr/>
      <dgm:t>
        <a:bodyPr/>
        <a:lstStyle/>
        <a:p>
          <a:endParaRPr lang="en-GB"/>
        </a:p>
      </dgm:t>
    </dgm:pt>
    <dgm:pt modelId="{D141A6C5-0FC1-9643-8BB3-D52E9750B021}" type="sibTrans" cxnId="{293DFABB-130F-5547-8657-BC371DAD0388}">
      <dgm:prSet/>
      <dgm:spPr/>
      <dgm:t>
        <a:bodyPr/>
        <a:lstStyle/>
        <a:p>
          <a:endParaRPr lang="en-GB"/>
        </a:p>
      </dgm:t>
    </dgm:pt>
    <dgm:pt modelId="{BB52344C-3096-9A4A-9D12-D2C8F0FDAD19}">
      <dgm:prSet custT="1"/>
      <dgm:spPr/>
      <dgm:t>
        <a:bodyPr/>
        <a:lstStyle/>
        <a:p>
          <a:r>
            <a:rPr lang="en-GB" sz="1200" dirty="0" smtClean="0"/>
            <a:t>PSS Safety Function Required? Yes</a:t>
          </a:r>
          <a:endParaRPr lang="en-GB" sz="1200" dirty="0"/>
        </a:p>
      </dgm:t>
    </dgm:pt>
    <dgm:pt modelId="{6DB78AFA-C12F-7C46-81B5-FA9DB8B9AA33}" type="parTrans" cxnId="{30A6C1F8-0CF4-DD44-8B02-4EF5A013CE1D}">
      <dgm:prSet/>
      <dgm:spPr/>
      <dgm:t>
        <a:bodyPr/>
        <a:lstStyle/>
        <a:p>
          <a:endParaRPr lang="en-GB"/>
        </a:p>
      </dgm:t>
    </dgm:pt>
    <dgm:pt modelId="{901C614C-FF8F-E540-B969-0CDD844155B4}" type="sibTrans" cxnId="{30A6C1F8-0CF4-DD44-8B02-4EF5A013CE1D}">
      <dgm:prSet/>
      <dgm:spPr/>
      <dgm:t>
        <a:bodyPr/>
        <a:lstStyle/>
        <a:p>
          <a:endParaRPr lang="en-GB"/>
        </a:p>
      </dgm:t>
    </dgm:pt>
    <dgm:pt modelId="{172D7A16-646A-7846-845C-17A4F83FD6BB}">
      <dgm:prSet custT="1"/>
      <dgm:spPr/>
      <dgm:t>
        <a:bodyPr/>
        <a:lstStyle/>
        <a:p>
          <a:pPr algn="l"/>
          <a:r>
            <a:rPr lang="en-GB" sz="1000" dirty="0" smtClean="0"/>
            <a:t>Protection:</a:t>
          </a:r>
          <a:endParaRPr lang="en-GB" sz="1000" dirty="0"/>
        </a:p>
      </dgm:t>
    </dgm:pt>
    <dgm:pt modelId="{229FC385-8BDC-294C-90BD-A9DD3E24D9FB}" type="parTrans" cxnId="{DC181279-F5FF-B548-AF30-DF0D222FA6D4}">
      <dgm:prSet/>
      <dgm:spPr/>
      <dgm:t>
        <a:bodyPr/>
        <a:lstStyle/>
        <a:p>
          <a:endParaRPr lang="en-GB"/>
        </a:p>
      </dgm:t>
    </dgm:pt>
    <dgm:pt modelId="{07956FEE-38F5-804D-981B-34DB6BD4D9EE}" type="sibTrans" cxnId="{DC181279-F5FF-B548-AF30-DF0D222FA6D4}">
      <dgm:prSet/>
      <dgm:spPr/>
      <dgm:t>
        <a:bodyPr/>
        <a:lstStyle/>
        <a:p>
          <a:endParaRPr lang="en-GB"/>
        </a:p>
      </dgm:t>
    </dgm:pt>
    <dgm:pt modelId="{61F40B50-9D90-834A-BB9D-101DD8A157DD}">
      <dgm:prSet custT="1"/>
      <dgm:spPr/>
      <dgm:t>
        <a:bodyPr/>
        <a:lstStyle/>
        <a:p>
          <a:pPr algn="l"/>
          <a:r>
            <a:rPr lang="en-GB" sz="1000" dirty="0" smtClean="0"/>
            <a:t>Prevent Access by locking the access gate whilst HV power supply is energised</a:t>
          </a:r>
          <a:endParaRPr lang="en-GB" sz="1000" dirty="0"/>
        </a:p>
      </dgm:t>
    </dgm:pt>
    <dgm:pt modelId="{F47C7109-F5EA-4D45-A445-040179A54817}" type="parTrans" cxnId="{1AC769AF-FDB9-704D-A6D3-257A43CDA119}">
      <dgm:prSet/>
      <dgm:spPr/>
      <dgm:t>
        <a:bodyPr/>
        <a:lstStyle/>
        <a:p>
          <a:endParaRPr lang="en-GB"/>
        </a:p>
      </dgm:t>
    </dgm:pt>
    <dgm:pt modelId="{CCC8D437-3862-7343-8A1A-571ADB41ABFF}" type="sibTrans" cxnId="{1AC769AF-FDB9-704D-A6D3-257A43CDA119}">
      <dgm:prSet/>
      <dgm:spPr/>
      <dgm:t>
        <a:bodyPr/>
        <a:lstStyle/>
        <a:p>
          <a:endParaRPr lang="en-GB"/>
        </a:p>
      </dgm:t>
    </dgm:pt>
    <dgm:pt modelId="{AFD33078-FE6F-F54B-A8F9-3786ABD6E74A}">
      <dgm:prSet/>
      <dgm:spPr/>
      <dgm:t>
        <a:bodyPr/>
        <a:lstStyle/>
        <a:p>
          <a:pPr algn="l"/>
          <a:endParaRPr lang="en-GB" sz="500" dirty="0"/>
        </a:p>
      </dgm:t>
    </dgm:pt>
    <dgm:pt modelId="{BE3EBB56-FABC-474B-8FE0-28F3ABC18219}" type="parTrans" cxnId="{C214A7C9-10FB-8441-9AC2-CF4E4940BFF5}">
      <dgm:prSet/>
      <dgm:spPr/>
      <dgm:t>
        <a:bodyPr/>
        <a:lstStyle/>
        <a:p>
          <a:endParaRPr lang="en-GB"/>
        </a:p>
      </dgm:t>
    </dgm:pt>
    <dgm:pt modelId="{FC1F8FFE-F30C-1A44-B3D6-EBD5394FD888}" type="sibTrans" cxnId="{C214A7C9-10FB-8441-9AC2-CF4E4940BFF5}">
      <dgm:prSet/>
      <dgm:spPr/>
      <dgm:t>
        <a:bodyPr/>
        <a:lstStyle/>
        <a:p>
          <a:endParaRPr lang="en-GB"/>
        </a:p>
      </dgm:t>
    </dgm:pt>
    <dgm:pt modelId="{DBD50E1C-3B8A-B047-B9A5-0CEB6BEA32BB}">
      <dgm:prSet custT="1"/>
      <dgm:spPr/>
      <dgm:t>
        <a:bodyPr/>
        <a:lstStyle/>
        <a:p>
          <a:pPr algn="l"/>
          <a:r>
            <a:rPr lang="en-GB" sz="1000" dirty="0" smtClean="0"/>
            <a:t>Alert Personnel outside the PSS0 controlled area when HV is energised</a:t>
          </a:r>
          <a:endParaRPr lang="en-GB" sz="1000" dirty="0"/>
        </a:p>
      </dgm:t>
    </dgm:pt>
    <dgm:pt modelId="{E087B478-1C30-FB45-8E3D-36D1D88BA2C6}" type="parTrans" cxnId="{209EADE7-7717-C647-8D05-C17B83DD378C}">
      <dgm:prSet/>
      <dgm:spPr/>
      <dgm:t>
        <a:bodyPr/>
        <a:lstStyle/>
        <a:p>
          <a:endParaRPr lang="en-GB"/>
        </a:p>
      </dgm:t>
    </dgm:pt>
    <dgm:pt modelId="{6B5C956B-2662-9346-81E4-1706EC533B68}" type="sibTrans" cxnId="{209EADE7-7717-C647-8D05-C17B83DD378C}">
      <dgm:prSet/>
      <dgm:spPr/>
      <dgm:t>
        <a:bodyPr/>
        <a:lstStyle/>
        <a:p>
          <a:endParaRPr lang="en-GB"/>
        </a:p>
      </dgm:t>
    </dgm:pt>
    <dgm:pt modelId="{13D1A27C-BE55-364D-BAC7-427834A2561C}">
      <dgm:prSet/>
      <dgm:spPr/>
      <dgm:t>
        <a:bodyPr/>
        <a:lstStyle/>
        <a:p>
          <a:pPr algn="l"/>
          <a:endParaRPr lang="en-GB" sz="500" dirty="0"/>
        </a:p>
      </dgm:t>
    </dgm:pt>
    <dgm:pt modelId="{22A6DE96-F05D-9046-BB22-78BAD4CA583D}" type="parTrans" cxnId="{0445F1E9-7CB5-AB42-BBAE-7A1B658DA7ED}">
      <dgm:prSet/>
      <dgm:spPr/>
      <dgm:t>
        <a:bodyPr/>
        <a:lstStyle/>
        <a:p>
          <a:endParaRPr lang="en-GB"/>
        </a:p>
      </dgm:t>
    </dgm:pt>
    <dgm:pt modelId="{7CED4BBE-3D8E-4F4F-9BFC-55F7E0C16347}" type="sibTrans" cxnId="{0445F1E9-7CB5-AB42-BBAE-7A1B658DA7ED}">
      <dgm:prSet/>
      <dgm:spPr/>
      <dgm:t>
        <a:bodyPr/>
        <a:lstStyle/>
        <a:p>
          <a:endParaRPr lang="en-GB"/>
        </a:p>
      </dgm:t>
    </dgm:pt>
    <dgm:pt modelId="{36EA8E3D-6D3B-2A4B-A73F-1EB65363A727}">
      <dgm:prSet custT="1"/>
      <dgm:spPr/>
      <dgm:t>
        <a:bodyPr/>
        <a:lstStyle/>
        <a:p>
          <a:pPr algn="l"/>
          <a:r>
            <a:rPr lang="en-GB" sz="1000" dirty="0" smtClean="0"/>
            <a:t>Monitor position of the access gate</a:t>
          </a:r>
          <a:endParaRPr lang="en-GB" sz="1000" dirty="0"/>
        </a:p>
      </dgm:t>
    </dgm:pt>
    <dgm:pt modelId="{307AA874-753C-864D-B3BF-C52E3CFB1EB8}" type="parTrans" cxnId="{EEA8F042-E17D-234E-A757-EBE4D54322D7}">
      <dgm:prSet/>
      <dgm:spPr/>
      <dgm:t>
        <a:bodyPr/>
        <a:lstStyle/>
        <a:p>
          <a:endParaRPr lang="en-GB"/>
        </a:p>
      </dgm:t>
    </dgm:pt>
    <dgm:pt modelId="{982DD3CB-BBB7-3B47-94D8-F0CA69EEA0F0}" type="sibTrans" cxnId="{EEA8F042-E17D-234E-A757-EBE4D54322D7}">
      <dgm:prSet/>
      <dgm:spPr/>
      <dgm:t>
        <a:bodyPr/>
        <a:lstStyle/>
        <a:p>
          <a:endParaRPr lang="en-GB"/>
        </a:p>
      </dgm:t>
    </dgm:pt>
    <dgm:pt modelId="{9D88581E-52BC-1E44-B526-0638329870A1}">
      <dgm:prSet/>
      <dgm:spPr/>
      <dgm:t>
        <a:bodyPr/>
        <a:lstStyle/>
        <a:p>
          <a:pPr algn="l"/>
          <a:endParaRPr lang="en-GB" sz="500" dirty="0"/>
        </a:p>
      </dgm:t>
    </dgm:pt>
    <dgm:pt modelId="{5AA363AF-0A59-C748-ADD4-46B98A44B034}" type="parTrans" cxnId="{45245D43-F92C-2D4B-9C68-519CF036B4A5}">
      <dgm:prSet/>
      <dgm:spPr/>
      <dgm:t>
        <a:bodyPr/>
        <a:lstStyle/>
        <a:p>
          <a:endParaRPr lang="en-GB"/>
        </a:p>
      </dgm:t>
    </dgm:pt>
    <dgm:pt modelId="{337EF218-40A7-6543-B0C7-CC8B2C8F177C}" type="sibTrans" cxnId="{45245D43-F92C-2D4B-9C68-519CF036B4A5}">
      <dgm:prSet/>
      <dgm:spPr/>
      <dgm:t>
        <a:bodyPr/>
        <a:lstStyle/>
        <a:p>
          <a:endParaRPr lang="en-GB"/>
        </a:p>
      </dgm:t>
    </dgm:pt>
    <dgm:pt modelId="{0E3A81A5-BB01-7243-96AC-3D2E5C62606F}">
      <dgm:prSet custT="1"/>
      <dgm:spPr/>
      <dgm:t>
        <a:bodyPr/>
        <a:lstStyle/>
        <a:p>
          <a:pPr algn="l"/>
          <a:r>
            <a:rPr lang="en-GB" sz="1000" dirty="0" smtClean="0"/>
            <a:t>List all Human actions to give input to human reliability Study.</a:t>
          </a:r>
          <a:endParaRPr lang="en-GB" sz="1000" dirty="0"/>
        </a:p>
      </dgm:t>
    </dgm:pt>
    <dgm:pt modelId="{5BF2316E-67B6-EE43-9117-7097D20F8265}" type="parTrans" cxnId="{45E35B50-6A79-6345-83A9-7E6703362F2A}">
      <dgm:prSet/>
      <dgm:spPr/>
      <dgm:t>
        <a:bodyPr/>
        <a:lstStyle/>
        <a:p>
          <a:endParaRPr lang="en-GB"/>
        </a:p>
      </dgm:t>
    </dgm:pt>
    <dgm:pt modelId="{556E556C-7AE0-AF48-92C8-AE9E67269E46}" type="sibTrans" cxnId="{45E35B50-6A79-6345-83A9-7E6703362F2A}">
      <dgm:prSet/>
      <dgm:spPr/>
      <dgm:t>
        <a:bodyPr/>
        <a:lstStyle/>
        <a:p>
          <a:endParaRPr lang="en-GB"/>
        </a:p>
      </dgm:t>
    </dgm:pt>
    <dgm:pt modelId="{40F06725-8D59-1142-9386-0F51CD13256B}" type="pres">
      <dgm:prSet presAssocID="{FBE0F6C1-4141-174D-A550-A1909B3032DF}" presName="linearFlow" presStyleCnt="0">
        <dgm:presLayoutVars>
          <dgm:dir/>
          <dgm:animLvl val="lvl"/>
          <dgm:resizeHandles val="exact"/>
        </dgm:presLayoutVars>
      </dgm:prSet>
      <dgm:spPr/>
      <dgm:t>
        <a:bodyPr/>
        <a:lstStyle/>
        <a:p>
          <a:endParaRPr lang="en-GB"/>
        </a:p>
      </dgm:t>
    </dgm:pt>
    <dgm:pt modelId="{CB4F3E65-A7DF-D543-8997-C9A0A609DDD3}" type="pres">
      <dgm:prSet presAssocID="{97E34C3A-129F-A546-B521-2E3902AD2C02}" presName="composite" presStyleCnt="0"/>
      <dgm:spPr/>
    </dgm:pt>
    <dgm:pt modelId="{2AFEE2F7-62E9-DE4A-B3FC-0B0A0BBB08FB}" type="pres">
      <dgm:prSet presAssocID="{97E34C3A-129F-A546-B521-2E3902AD2C02}" presName="parentText" presStyleLbl="alignNode1" presStyleIdx="0" presStyleCnt="5">
        <dgm:presLayoutVars>
          <dgm:chMax val="1"/>
          <dgm:bulletEnabled val="1"/>
        </dgm:presLayoutVars>
      </dgm:prSet>
      <dgm:spPr/>
      <dgm:t>
        <a:bodyPr/>
        <a:lstStyle/>
        <a:p>
          <a:endParaRPr lang="en-GB"/>
        </a:p>
      </dgm:t>
    </dgm:pt>
    <dgm:pt modelId="{4C5750EB-B53C-8549-B7EF-E2F1FE24035F}" type="pres">
      <dgm:prSet presAssocID="{97E34C3A-129F-A546-B521-2E3902AD2C02}" presName="descendantText" presStyleLbl="alignAcc1" presStyleIdx="0" presStyleCnt="5">
        <dgm:presLayoutVars>
          <dgm:bulletEnabled val="1"/>
        </dgm:presLayoutVars>
      </dgm:prSet>
      <dgm:spPr/>
      <dgm:t>
        <a:bodyPr/>
        <a:lstStyle/>
        <a:p>
          <a:endParaRPr lang="en-GB"/>
        </a:p>
      </dgm:t>
    </dgm:pt>
    <dgm:pt modelId="{95DFFBA3-FEF1-9547-B025-AB36344B147F}" type="pres">
      <dgm:prSet presAssocID="{AB7D675E-E606-DE45-A9C3-8470543878C0}" presName="sp" presStyleCnt="0"/>
      <dgm:spPr/>
    </dgm:pt>
    <dgm:pt modelId="{5C730C27-A45E-ED4F-9D45-84CC4D941C70}" type="pres">
      <dgm:prSet presAssocID="{E9B741F8-2C29-2848-B7E9-1C2C827D872E}" presName="composite" presStyleCnt="0"/>
      <dgm:spPr/>
    </dgm:pt>
    <dgm:pt modelId="{0AB8E7C6-8E5B-D74F-BBC8-D825387D4E93}" type="pres">
      <dgm:prSet presAssocID="{E9B741F8-2C29-2848-B7E9-1C2C827D872E}" presName="parentText" presStyleLbl="alignNode1" presStyleIdx="1" presStyleCnt="5">
        <dgm:presLayoutVars>
          <dgm:chMax val="1"/>
          <dgm:bulletEnabled val="1"/>
        </dgm:presLayoutVars>
      </dgm:prSet>
      <dgm:spPr/>
      <dgm:t>
        <a:bodyPr/>
        <a:lstStyle/>
        <a:p>
          <a:endParaRPr lang="en-GB"/>
        </a:p>
      </dgm:t>
    </dgm:pt>
    <dgm:pt modelId="{C83684A2-E8E8-3F4A-A49A-7168EBDEF717}" type="pres">
      <dgm:prSet presAssocID="{E9B741F8-2C29-2848-B7E9-1C2C827D872E}" presName="descendantText" presStyleLbl="alignAcc1" presStyleIdx="1" presStyleCnt="5">
        <dgm:presLayoutVars>
          <dgm:bulletEnabled val="1"/>
        </dgm:presLayoutVars>
      </dgm:prSet>
      <dgm:spPr/>
      <dgm:t>
        <a:bodyPr/>
        <a:lstStyle/>
        <a:p>
          <a:endParaRPr lang="en-GB"/>
        </a:p>
      </dgm:t>
    </dgm:pt>
    <dgm:pt modelId="{B15B5977-2349-7649-9BC7-FEA479958FC3}" type="pres">
      <dgm:prSet presAssocID="{F50291A4-CF25-EF46-AE05-9057EBD87A88}" presName="sp" presStyleCnt="0"/>
      <dgm:spPr/>
    </dgm:pt>
    <dgm:pt modelId="{2A402F5C-32BE-2040-B87B-64B27DE7BC0E}" type="pres">
      <dgm:prSet presAssocID="{3C49E6E8-2C35-7D4A-B1C3-28BEC74831F1}" presName="composite" presStyleCnt="0"/>
      <dgm:spPr/>
    </dgm:pt>
    <dgm:pt modelId="{CE8ADD28-834F-DF4D-A2A4-2A5A5FEE9BB7}" type="pres">
      <dgm:prSet presAssocID="{3C49E6E8-2C35-7D4A-B1C3-28BEC74831F1}" presName="parentText" presStyleLbl="alignNode1" presStyleIdx="2" presStyleCnt="5">
        <dgm:presLayoutVars>
          <dgm:chMax val="1"/>
          <dgm:bulletEnabled val="1"/>
        </dgm:presLayoutVars>
      </dgm:prSet>
      <dgm:spPr/>
      <dgm:t>
        <a:bodyPr/>
        <a:lstStyle/>
        <a:p>
          <a:endParaRPr lang="en-GB"/>
        </a:p>
      </dgm:t>
    </dgm:pt>
    <dgm:pt modelId="{17255627-6789-8B4B-ABC2-B90BB5DF024E}" type="pres">
      <dgm:prSet presAssocID="{3C49E6E8-2C35-7D4A-B1C3-28BEC74831F1}" presName="descendantText" presStyleLbl="alignAcc1" presStyleIdx="2" presStyleCnt="5">
        <dgm:presLayoutVars>
          <dgm:bulletEnabled val="1"/>
        </dgm:presLayoutVars>
      </dgm:prSet>
      <dgm:spPr/>
      <dgm:t>
        <a:bodyPr/>
        <a:lstStyle/>
        <a:p>
          <a:endParaRPr lang="en-GB"/>
        </a:p>
      </dgm:t>
    </dgm:pt>
    <dgm:pt modelId="{B4111B86-4731-9644-B199-A23E0C4A5EC7}" type="pres">
      <dgm:prSet presAssocID="{FBFF8AA9-54A1-9149-83F9-8F098B1AEA0A}" presName="sp" presStyleCnt="0"/>
      <dgm:spPr/>
    </dgm:pt>
    <dgm:pt modelId="{384D8B9D-F719-824D-B6FD-DAAD4BF7767F}" type="pres">
      <dgm:prSet presAssocID="{E96E7D97-F4C7-3742-A7AA-266D41771EFC}" presName="composite" presStyleCnt="0"/>
      <dgm:spPr/>
    </dgm:pt>
    <dgm:pt modelId="{834E8816-087D-C04A-A80B-82722A648D04}" type="pres">
      <dgm:prSet presAssocID="{E96E7D97-F4C7-3742-A7AA-266D41771EFC}" presName="parentText" presStyleLbl="alignNode1" presStyleIdx="3" presStyleCnt="5">
        <dgm:presLayoutVars>
          <dgm:chMax val="1"/>
          <dgm:bulletEnabled val="1"/>
        </dgm:presLayoutVars>
      </dgm:prSet>
      <dgm:spPr/>
      <dgm:t>
        <a:bodyPr/>
        <a:lstStyle/>
        <a:p>
          <a:endParaRPr lang="en-GB"/>
        </a:p>
      </dgm:t>
    </dgm:pt>
    <dgm:pt modelId="{95EF3A12-D010-FA41-BD69-2E3DE08307F4}" type="pres">
      <dgm:prSet presAssocID="{E96E7D97-F4C7-3742-A7AA-266D41771EFC}" presName="descendantText" presStyleLbl="alignAcc1" presStyleIdx="3" presStyleCnt="5">
        <dgm:presLayoutVars>
          <dgm:bulletEnabled val="1"/>
        </dgm:presLayoutVars>
      </dgm:prSet>
      <dgm:spPr/>
      <dgm:t>
        <a:bodyPr/>
        <a:lstStyle/>
        <a:p>
          <a:endParaRPr lang="en-GB"/>
        </a:p>
      </dgm:t>
    </dgm:pt>
    <dgm:pt modelId="{75EA7386-07EF-D842-B3A9-5CDA59C41160}" type="pres">
      <dgm:prSet presAssocID="{3A0A79AC-01E3-F244-A4D4-B2AFE1D5E9E1}" presName="sp" presStyleCnt="0"/>
      <dgm:spPr/>
    </dgm:pt>
    <dgm:pt modelId="{D293217D-9352-FC4B-B011-DD80E22A4DD5}" type="pres">
      <dgm:prSet presAssocID="{F6DCF81C-9A92-F945-8AD7-735E2120CB81}" presName="composite" presStyleCnt="0"/>
      <dgm:spPr/>
    </dgm:pt>
    <dgm:pt modelId="{876BFD7E-EFA0-964D-B058-21DCE100838A}" type="pres">
      <dgm:prSet presAssocID="{F6DCF81C-9A92-F945-8AD7-735E2120CB81}" presName="parentText" presStyleLbl="alignNode1" presStyleIdx="4" presStyleCnt="5">
        <dgm:presLayoutVars>
          <dgm:chMax val="1"/>
          <dgm:bulletEnabled val="1"/>
        </dgm:presLayoutVars>
      </dgm:prSet>
      <dgm:spPr/>
      <dgm:t>
        <a:bodyPr/>
        <a:lstStyle/>
        <a:p>
          <a:endParaRPr lang="en-GB"/>
        </a:p>
      </dgm:t>
    </dgm:pt>
    <dgm:pt modelId="{78D256EC-3A09-9543-A440-F60EAA1371EA}" type="pres">
      <dgm:prSet presAssocID="{F6DCF81C-9A92-F945-8AD7-735E2120CB81}" presName="descendantText" presStyleLbl="alignAcc1" presStyleIdx="4" presStyleCnt="5" custScaleY="142863">
        <dgm:presLayoutVars>
          <dgm:bulletEnabled val="1"/>
        </dgm:presLayoutVars>
      </dgm:prSet>
      <dgm:spPr/>
      <dgm:t>
        <a:bodyPr/>
        <a:lstStyle/>
        <a:p>
          <a:endParaRPr lang="en-GB"/>
        </a:p>
      </dgm:t>
    </dgm:pt>
  </dgm:ptLst>
  <dgm:cxnLst>
    <dgm:cxn modelId="{B85C25F1-9704-3043-9EFD-629EE4F0344C}" srcId="{97E34C3A-129F-A546-B521-2E3902AD2C02}" destId="{3D05AA42-3CB5-D34D-85BE-092C837EE6BD}" srcOrd="1" destOrd="0" parTransId="{09054D35-1B16-4749-9A08-F5C7AD7FE012}" sibTransId="{840CD029-567A-AA4C-8B1A-0CACE55310D4}"/>
    <dgm:cxn modelId="{6771E8B7-FD43-D543-9593-80789867CBE1}" type="presOf" srcId="{3D05AA42-3CB5-D34D-85BE-092C837EE6BD}" destId="{4C5750EB-B53C-8549-B7EF-E2F1FE24035F}" srcOrd="0" destOrd="1" presId="urn:microsoft.com/office/officeart/2005/8/layout/chevron2"/>
    <dgm:cxn modelId="{BE53FF83-4C94-454E-B871-ADFAE2227F23}" srcId="{E9B741F8-2C29-2848-B7E9-1C2C827D872E}" destId="{02927496-63CC-614D-9BC5-549588357083}" srcOrd="2" destOrd="0" parTransId="{D5FBC822-2D68-CE41-A27D-823862523D6C}" sibTransId="{9AB3EE49-3348-7141-AD98-0D1207D9C674}"/>
    <dgm:cxn modelId="{AF889F94-8DDD-2641-867D-8996CD54E0F8}" srcId="{FBE0F6C1-4141-174D-A550-A1909B3032DF}" destId="{97E34C3A-129F-A546-B521-2E3902AD2C02}" srcOrd="0" destOrd="0" parTransId="{A194A378-4409-864A-B343-B1F3E3065C41}" sibTransId="{AB7D675E-E606-DE45-A9C3-8470543878C0}"/>
    <dgm:cxn modelId="{E2BBCF9D-31E6-A140-ADA6-E074409B1E68}" type="presOf" srcId="{97E34C3A-129F-A546-B521-2E3902AD2C02}" destId="{2AFEE2F7-62E9-DE4A-B3FC-0B0A0BBB08FB}" srcOrd="0" destOrd="0" presId="urn:microsoft.com/office/officeart/2005/8/layout/chevron2"/>
    <dgm:cxn modelId="{65BFEC2A-9D08-8D49-A43E-6C1807B7433E}" type="presOf" srcId="{172D7A16-646A-7846-845C-17A4F83FD6BB}" destId="{78D256EC-3A09-9543-A440-F60EAA1371EA}" srcOrd="0" destOrd="0" presId="urn:microsoft.com/office/officeart/2005/8/layout/chevron2"/>
    <dgm:cxn modelId="{293DFABB-130F-5547-8657-BC371DAD0388}" srcId="{E96E7D97-F4C7-3742-A7AA-266D41771EFC}" destId="{753CDFFA-9FF6-4742-984F-B39FDC8DB095}" srcOrd="0" destOrd="0" parTransId="{EF044498-7607-1243-97FD-475340086BD1}" sibTransId="{D141A6C5-0FC1-9643-8BB3-D52E9750B021}"/>
    <dgm:cxn modelId="{85850CB8-16E1-2348-8EA6-0E3C9813EC3F}" srcId="{97E34C3A-129F-A546-B521-2E3902AD2C02}" destId="{61CB27BE-FF08-074E-BEEB-63BF069F438C}" srcOrd="0" destOrd="0" parTransId="{C27F4B33-B493-8641-B2D7-0F1DA14C3E88}" sibTransId="{83202219-4157-6F4A-809C-B6177E713147}"/>
    <dgm:cxn modelId="{45245D43-F92C-2D4B-9C68-519CF036B4A5}" srcId="{0E3A81A5-BB01-7243-96AC-3D2E5C62606F}" destId="{9D88581E-52BC-1E44-B526-0638329870A1}" srcOrd="0" destOrd="0" parTransId="{5AA363AF-0A59-C748-ADD4-46B98A44B034}" sibTransId="{337EF218-40A7-6543-B0C7-CC8B2C8F177C}"/>
    <dgm:cxn modelId="{60BD42C6-24D6-1D46-A5AB-6E964A26B0A1}" type="presOf" srcId="{753CDFFA-9FF6-4742-984F-B39FDC8DB095}" destId="{95EF3A12-D010-FA41-BD69-2E3DE08307F4}" srcOrd="0" destOrd="0" presId="urn:microsoft.com/office/officeart/2005/8/layout/chevron2"/>
    <dgm:cxn modelId="{99FCB4B3-5EF0-204E-A6E2-DA9956E990A6}" type="presOf" srcId="{9D88581E-52BC-1E44-B526-0638329870A1}" destId="{78D256EC-3A09-9543-A440-F60EAA1371EA}" srcOrd="0" destOrd="5" presId="urn:microsoft.com/office/officeart/2005/8/layout/chevron2"/>
    <dgm:cxn modelId="{45E35B50-6A79-6345-83A9-7E6703362F2A}" srcId="{F6DCF81C-9A92-F945-8AD7-735E2120CB81}" destId="{0E3A81A5-BB01-7243-96AC-3D2E5C62606F}" srcOrd="1" destOrd="0" parTransId="{5BF2316E-67B6-EE43-9117-7097D20F8265}" sibTransId="{556E556C-7AE0-AF48-92C8-AE9E67269E46}"/>
    <dgm:cxn modelId="{C8FFA625-80B3-FB40-9ECE-95F33A6617AB}" type="presOf" srcId="{36EA8E3D-6D3B-2A4B-A73F-1EB65363A727}" destId="{78D256EC-3A09-9543-A440-F60EAA1371EA}" srcOrd="0" destOrd="3" presId="urn:microsoft.com/office/officeart/2005/8/layout/chevron2"/>
    <dgm:cxn modelId="{93D0020A-FD92-3B41-89E8-4B971A8C60C3}" type="presOf" srcId="{F6DCF81C-9A92-F945-8AD7-735E2120CB81}" destId="{876BFD7E-EFA0-964D-B058-21DCE100838A}" srcOrd="0" destOrd="0" presId="urn:microsoft.com/office/officeart/2005/8/layout/chevron2"/>
    <dgm:cxn modelId="{5FBA75D1-7A22-D343-9CDF-F88CDF817B6F}" srcId="{FBE0F6C1-4141-174D-A550-A1909B3032DF}" destId="{F6DCF81C-9A92-F945-8AD7-735E2120CB81}" srcOrd="4" destOrd="0" parTransId="{77CDA2E3-20E0-DE4F-9522-D239CCA98897}" sibTransId="{5792054F-21B1-F546-943C-D506492C9B1D}"/>
    <dgm:cxn modelId="{C214A7C9-10FB-8441-9AC2-CF4E4940BFF5}" srcId="{0E3A81A5-BB01-7243-96AC-3D2E5C62606F}" destId="{AFD33078-FE6F-F54B-A8F9-3786ABD6E74A}" srcOrd="2" destOrd="0" parTransId="{BE3EBB56-FABC-474B-8FE0-28F3ABC18219}" sibTransId="{FC1F8FFE-F30C-1A44-B3D6-EBD5394FD888}"/>
    <dgm:cxn modelId="{DC181279-F5FF-B548-AF30-DF0D222FA6D4}" srcId="{F6DCF81C-9A92-F945-8AD7-735E2120CB81}" destId="{172D7A16-646A-7846-845C-17A4F83FD6BB}" srcOrd="0" destOrd="0" parTransId="{229FC385-8BDC-294C-90BD-A9DD3E24D9FB}" sibTransId="{07956FEE-38F5-804D-981B-34DB6BD4D9EE}"/>
    <dgm:cxn modelId="{7C41C003-69D7-0141-991E-0ECDBB104C7E}" srcId="{E9B741F8-2C29-2848-B7E9-1C2C827D872E}" destId="{36AA1873-718D-4949-A2E1-958DCB6058A6}" srcOrd="3" destOrd="0" parTransId="{A58B0081-FE31-6E4A-92B9-A4C53C3E19EA}" sibTransId="{4B4BE37D-FB28-1140-988B-4C691C26B70F}"/>
    <dgm:cxn modelId="{2518D128-B76C-0944-B836-18693B42903F}" srcId="{E9B741F8-2C29-2848-B7E9-1C2C827D872E}" destId="{BEF36DE1-5AFC-7B4A-83A6-7156A9714B38}" srcOrd="1" destOrd="0" parTransId="{B34F4B05-D7DA-784E-895F-36CFF9FF7076}" sibTransId="{9C8E9FB9-2ADA-E946-8DEB-D7DED80C8F68}"/>
    <dgm:cxn modelId="{79795B60-AA68-B440-A6DE-603011C6DF51}" type="presOf" srcId="{E96E7D97-F4C7-3742-A7AA-266D41771EFC}" destId="{834E8816-087D-C04A-A80B-82722A648D04}" srcOrd="0" destOrd="0" presId="urn:microsoft.com/office/officeart/2005/8/layout/chevron2"/>
    <dgm:cxn modelId="{0445F1E9-7CB5-AB42-BBAE-7A1B658DA7ED}" srcId="{0E3A81A5-BB01-7243-96AC-3D2E5C62606F}" destId="{13D1A27C-BE55-364D-BAC7-427834A2561C}" srcOrd="1" destOrd="0" parTransId="{22A6DE96-F05D-9046-BB22-78BAD4CA583D}" sibTransId="{7CED4BBE-3D8E-4F4F-9BFC-55F7E0C16347}"/>
    <dgm:cxn modelId="{32F3B2F9-0A74-4748-8B4C-BCF7913AE4BD}" type="presOf" srcId="{13D1A27C-BE55-364D-BAC7-427834A2561C}" destId="{78D256EC-3A09-9543-A440-F60EAA1371EA}" srcOrd="0" destOrd="6" presId="urn:microsoft.com/office/officeart/2005/8/layout/chevron2"/>
    <dgm:cxn modelId="{5731810D-C41B-7141-AAB4-79CEDCF4A75D}" type="presOf" srcId="{B75AA48C-FFA2-B54F-B334-8FD0AA9172D0}" destId="{C83684A2-E8E8-3F4A-A49A-7168EBDEF717}" srcOrd="0" destOrd="0" presId="urn:microsoft.com/office/officeart/2005/8/layout/chevron2"/>
    <dgm:cxn modelId="{E9E493F6-3F25-0A43-8FF8-67372CBD568D}" type="presOf" srcId="{61F40B50-9D90-834A-BB9D-101DD8A157DD}" destId="{78D256EC-3A09-9543-A440-F60EAA1371EA}" srcOrd="0" destOrd="1" presId="urn:microsoft.com/office/officeart/2005/8/layout/chevron2"/>
    <dgm:cxn modelId="{B878264F-2D9C-164E-8B35-58410A7A94A6}" type="presOf" srcId="{61CB27BE-FF08-074E-BEEB-63BF069F438C}" destId="{4C5750EB-B53C-8549-B7EF-E2F1FE24035F}" srcOrd="0" destOrd="0" presId="urn:microsoft.com/office/officeart/2005/8/layout/chevron2"/>
    <dgm:cxn modelId="{F08C17BB-C6B2-8C46-AB83-902C50802751}" srcId="{FBE0F6C1-4141-174D-A550-A1909B3032DF}" destId="{3C49E6E8-2C35-7D4A-B1C3-28BEC74831F1}" srcOrd="2" destOrd="0" parTransId="{9F16A018-B090-AC4C-A4D7-57AC6D0CA0B2}" sibTransId="{FBFF8AA9-54A1-9149-83F9-8F098B1AEA0A}"/>
    <dgm:cxn modelId="{EEECEB3B-7675-9946-A56D-3F20400109C9}" type="presOf" srcId="{AFD33078-FE6F-F54B-A8F9-3786ABD6E74A}" destId="{78D256EC-3A09-9543-A440-F60EAA1371EA}" srcOrd="0" destOrd="7" presId="urn:microsoft.com/office/officeart/2005/8/layout/chevron2"/>
    <dgm:cxn modelId="{9077BECC-B22B-5346-AD65-D7379E8F6CBF}" type="presOf" srcId="{DBD50E1C-3B8A-B047-B9A5-0CEB6BEA32BB}" destId="{78D256EC-3A09-9543-A440-F60EAA1371EA}" srcOrd="0" destOrd="2" presId="urn:microsoft.com/office/officeart/2005/8/layout/chevron2"/>
    <dgm:cxn modelId="{30A6C1F8-0CF4-DD44-8B02-4EF5A013CE1D}" srcId="{E96E7D97-F4C7-3742-A7AA-266D41771EFC}" destId="{BB52344C-3096-9A4A-9D12-D2C8F0FDAD19}" srcOrd="1" destOrd="0" parTransId="{6DB78AFA-C12F-7C46-81B5-FA9DB8B9AA33}" sibTransId="{901C614C-FF8F-E540-B969-0CDD844155B4}"/>
    <dgm:cxn modelId="{5DAA6324-57FF-C743-A731-783C6322741E}" srcId="{FBE0F6C1-4141-174D-A550-A1909B3032DF}" destId="{E96E7D97-F4C7-3742-A7AA-266D41771EFC}" srcOrd="3" destOrd="0" parTransId="{19FF9E53-AB71-7241-AECD-07B78AFCD3EA}" sibTransId="{3A0A79AC-01E3-F244-A4D4-B2AFE1D5E9E1}"/>
    <dgm:cxn modelId="{3AD57F60-E69B-AC46-8398-1C79BF713CB4}" type="presOf" srcId="{FBE0F6C1-4141-174D-A550-A1909B3032DF}" destId="{40F06725-8D59-1142-9386-0F51CD13256B}" srcOrd="0" destOrd="0" presId="urn:microsoft.com/office/officeart/2005/8/layout/chevron2"/>
    <dgm:cxn modelId="{F56E6CF6-644C-A149-AF5E-3B8269F8B9E0}" type="presOf" srcId="{BEF36DE1-5AFC-7B4A-83A6-7156A9714B38}" destId="{C83684A2-E8E8-3F4A-A49A-7168EBDEF717}" srcOrd="0" destOrd="1" presId="urn:microsoft.com/office/officeart/2005/8/layout/chevron2"/>
    <dgm:cxn modelId="{840466CD-ED1C-904C-B9C9-DE6B8B06B0A0}" type="presOf" srcId="{E9B741F8-2C29-2848-B7E9-1C2C827D872E}" destId="{0AB8E7C6-8E5B-D74F-BBC8-D825387D4E93}" srcOrd="0" destOrd="0" presId="urn:microsoft.com/office/officeart/2005/8/layout/chevron2"/>
    <dgm:cxn modelId="{BE939EFC-F7F7-4A43-9588-48E853F43447}" srcId="{FBE0F6C1-4141-174D-A550-A1909B3032DF}" destId="{E9B741F8-2C29-2848-B7E9-1C2C827D872E}" srcOrd="1" destOrd="0" parTransId="{C9652E80-24C1-9042-882F-7538EC09D172}" sibTransId="{F50291A4-CF25-EF46-AE05-9057EBD87A88}"/>
    <dgm:cxn modelId="{88E97EF3-18EE-E24D-A505-414785CED58C}" srcId="{3C49E6E8-2C35-7D4A-B1C3-28BEC74831F1}" destId="{FE28AC76-2EDE-C140-AC06-361E5E023A1E}" srcOrd="0" destOrd="0" parTransId="{42011008-54E1-4642-B69C-5A3AFC326009}" sibTransId="{6AED507F-4309-7047-9055-3C2047B2F31D}"/>
    <dgm:cxn modelId="{E745E944-8A88-2E4A-8825-039E81EEC198}" type="presOf" srcId="{BB52344C-3096-9A4A-9D12-D2C8F0FDAD19}" destId="{95EF3A12-D010-FA41-BD69-2E3DE08307F4}" srcOrd="0" destOrd="1" presId="urn:microsoft.com/office/officeart/2005/8/layout/chevron2"/>
    <dgm:cxn modelId="{1AC769AF-FDB9-704D-A6D3-257A43CDA119}" srcId="{172D7A16-646A-7846-845C-17A4F83FD6BB}" destId="{61F40B50-9D90-834A-BB9D-101DD8A157DD}" srcOrd="0" destOrd="0" parTransId="{F47C7109-F5EA-4D45-A445-040179A54817}" sibTransId="{CCC8D437-3862-7343-8A1A-571ADB41ABFF}"/>
    <dgm:cxn modelId="{E4C84AE3-B21E-644A-9A1E-E17752F31696}" srcId="{E9B741F8-2C29-2848-B7E9-1C2C827D872E}" destId="{B75AA48C-FFA2-B54F-B334-8FD0AA9172D0}" srcOrd="0" destOrd="0" parTransId="{33E7089E-19EB-4C44-B473-3513CDA413A2}" sibTransId="{797B43F2-252B-7245-9470-8AB9642AEFBD}"/>
    <dgm:cxn modelId="{AC21E7D1-DFFE-D94A-9489-57BD5563F69B}" type="presOf" srcId="{36AA1873-718D-4949-A2E1-958DCB6058A6}" destId="{C83684A2-E8E8-3F4A-A49A-7168EBDEF717}" srcOrd="0" destOrd="3" presId="urn:microsoft.com/office/officeart/2005/8/layout/chevron2"/>
    <dgm:cxn modelId="{EEA8F042-E17D-234E-A757-EBE4D54322D7}" srcId="{172D7A16-646A-7846-845C-17A4F83FD6BB}" destId="{36EA8E3D-6D3B-2A4B-A73F-1EB65363A727}" srcOrd="2" destOrd="0" parTransId="{307AA874-753C-864D-B3BF-C52E3CFB1EB8}" sibTransId="{982DD3CB-BBB7-3B47-94D8-F0CA69EEA0F0}"/>
    <dgm:cxn modelId="{D5DB18D7-87F8-2142-8F89-8D77352EB659}" type="presOf" srcId="{3C49E6E8-2C35-7D4A-B1C3-28BEC74831F1}" destId="{CE8ADD28-834F-DF4D-A2A4-2A5A5FEE9BB7}" srcOrd="0" destOrd="0" presId="urn:microsoft.com/office/officeart/2005/8/layout/chevron2"/>
    <dgm:cxn modelId="{209EADE7-7717-C647-8D05-C17B83DD378C}" srcId="{172D7A16-646A-7846-845C-17A4F83FD6BB}" destId="{DBD50E1C-3B8A-B047-B9A5-0CEB6BEA32BB}" srcOrd="1" destOrd="0" parTransId="{E087B478-1C30-FB45-8E3D-36D1D88BA2C6}" sibTransId="{6B5C956B-2662-9346-81E4-1706EC533B68}"/>
    <dgm:cxn modelId="{3A59D650-E50A-B14D-9087-431F702F6FB1}" type="presOf" srcId="{0E3A81A5-BB01-7243-96AC-3D2E5C62606F}" destId="{78D256EC-3A09-9543-A440-F60EAA1371EA}" srcOrd="0" destOrd="4" presId="urn:microsoft.com/office/officeart/2005/8/layout/chevron2"/>
    <dgm:cxn modelId="{818841F7-62A7-5C4F-9533-3C315D42BFC7}" type="presOf" srcId="{02927496-63CC-614D-9BC5-549588357083}" destId="{C83684A2-E8E8-3F4A-A49A-7168EBDEF717}" srcOrd="0" destOrd="2" presId="urn:microsoft.com/office/officeart/2005/8/layout/chevron2"/>
    <dgm:cxn modelId="{0FEF67E7-AD43-5444-8C61-E8F66EDA88DC}" type="presOf" srcId="{FE28AC76-2EDE-C140-AC06-361E5E023A1E}" destId="{17255627-6789-8B4B-ABC2-B90BB5DF024E}" srcOrd="0" destOrd="0" presId="urn:microsoft.com/office/officeart/2005/8/layout/chevron2"/>
    <dgm:cxn modelId="{58175871-623E-014C-96D0-AC92438EAE52}" type="presParOf" srcId="{40F06725-8D59-1142-9386-0F51CD13256B}" destId="{CB4F3E65-A7DF-D543-8997-C9A0A609DDD3}" srcOrd="0" destOrd="0" presId="urn:microsoft.com/office/officeart/2005/8/layout/chevron2"/>
    <dgm:cxn modelId="{12C21B02-3BF8-9F40-96C2-F62DD21C9776}" type="presParOf" srcId="{CB4F3E65-A7DF-D543-8997-C9A0A609DDD3}" destId="{2AFEE2F7-62E9-DE4A-B3FC-0B0A0BBB08FB}" srcOrd="0" destOrd="0" presId="urn:microsoft.com/office/officeart/2005/8/layout/chevron2"/>
    <dgm:cxn modelId="{C16EF3E2-01EF-1543-8B6F-0CD651DEB04E}" type="presParOf" srcId="{CB4F3E65-A7DF-D543-8997-C9A0A609DDD3}" destId="{4C5750EB-B53C-8549-B7EF-E2F1FE24035F}" srcOrd="1" destOrd="0" presId="urn:microsoft.com/office/officeart/2005/8/layout/chevron2"/>
    <dgm:cxn modelId="{051519A3-9937-514A-B1F0-5EF8E25BD8E6}" type="presParOf" srcId="{40F06725-8D59-1142-9386-0F51CD13256B}" destId="{95DFFBA3-FEF1-9547-B025-AB36344B147F}" srcOrd="1" destOrd="0" presId="urn:microsoft.com/office/officeart/2005/8/layout/chevron2"/>
    <dgm:cxn modelId="{E8C8C155-8AFB-374A-A972-99E7D9699339}" type="presParOf" srcId="{40F06725-8D59-1142-9386-0F51CD13256B}" destId="{5C730C27-A45E-ED4F-9D45-84CC4D941C70}" srcOrd="2" destOrd="0" presId="urn:microsoft.com/office/officeart/2005/8/layout/chevron2"/>
    <dgm:cxn modelId="{29963BA1-B5EF-3347-A892-0D8F1F392FD4}" type="presParOf" srcId="{5C730C27-A45E-ED4F-9D45-84CC4D941C70}" destId="{0AB8E7C6-8E5B-D74F-BBC8-D825387D4E93}" srcOrd="0" destOrd="0" presId="urn:microsoft.com/office/officeart/2005/8/layout/chevron2"/>
    <dgm:cxn modelId="{683CB3F5-3218-1642-B969-7753A6FDBE05}" type="presParOf" srcId="{5C730C27-A45E-ED4F-9D45-84CC4D941C70}" destId="{C83684A2-E8E8-3F4A-A49A-7168EBDEF717}" srcOrd="1" destOrd="0" presId="urn:microsoft.com/office/officeart/2005/8/layout/chevron2"/>
    <dgm:cxn modelId="{EE8DAABB-1E10-8F4B-80A3-985639212E73}" type="presParOf" srcId="{40F06725-8D59-1142-9386-0F51CD13256B}" destId="{B15B5977-2349-7649-9BC7-FEA479958FC3}" srcOrd="3" destOrd="0" presId="urn:microsoft.com/office/officeart/2005/8/layout/chevron2"/>
    <dgm:cxn modelId="{D7E2BC6A-46D3-9643-ACAC-2A9396E0FE5F}" type="presParOf" srcId="{40F06725-8D59-1142-9386-0F51CD13256B}" destId="{2A402F5C-32BE-2040-B87B-64B27DE7BC0E}" srcOrd="4" destOrd="0" presId="urn:microsoft.com/office/officeart/2005/8/layout/chevron2"/>
    <dgm:cxn modelId="{10F8FDDB-B7AA-9349-9A3F-7E5C07CD3463}" type="presParOf" srcId="{2A402F5C-32BE-2040-B87B-64B27DE7BC0E}" destId="{CE8ADD28-834F-DF4D-A2A4-2A5A5FEE9BB7}" srcOrd="0" destOrd="0" presId="urn:microsoft.com/office/officeart/2005/8/layout/chevron2"/>
    <dgm:cxn modelId="{1F5A9B88-7ACE-F843-9496-10D3A9558F45}" type="presParOf" srcId="{2A402F5C-32BE-2040-B87B-64B27DE7BC0E}" destId="{17255627-6789-8B4B-ABC2-B90BB5DF024E}" srcOrd="1" destOrd="0" presId="urn:microsoft.com/office/officeart/2005/8/layout/chevron2"/>
    <dgm:cxn modelId="{BC42647F-D4AC-E04D-8352-6F0BACD76D7C}" type="presParOf" srcId="{40F06725-8D59-1142-9386-0F51CD13256B}" destId="{B4111B86-4731-9644-B199-A23E0C4A5EC7}" srcOrd="5" destOrd="0" presId="urn:microsoft.com/office/officeart/2005/8/layout/chevron2"/>
    <dgm:cxn modelId="{D8767007-B6F0-DA4C-99DA-1D7F933206FD}" type="presParOf" srcId="{40F06725-8D59-1142-9386-0F51CD13256B}" destId="{384D8B9D-F719-824D-B6FD-DAAD4BF7767F}" srcOrd="6" destOrd="0" presId="urn:microsoft.com/office/officeart/2005/8/layout/chevron2"/>
    <dgm:cxn modelId="{4764F9A7-5943-514B-92A5-CC07745AC128}" type="presParOf" srcId="{384D8B9D-F719-824D-B6FD-DAAD4BF7767F}" destId="{834E8816-087D-C04A-A80B-82722A648D04}" srcOrd="0" destOrd="0" presId="urn:microsoft.com/office/officeart/2005/8/layout/chevron2"/>
    <dgm:cxn modelId="{EC889A03-4283-9744-9C14-A086B04D4B2B}" type="presParOf" srcId="{384D8B9D-F719-824D-B6FD-DAAD4BF7767F}" destId="{95EF3A12-D010-FA41-BD69-2E3DE08307F4}" srcOrd="1" destOrd="0" presId="urn:microsoft.com/office/officeart/2005/8/layout/chevron2"/>
    <dgm:cxn modelId="{DF889F9D-2D59-BE4B-B416-F2FFD2D51FFE}" type="presParOf" srcId="{40F06725-8D59-1142-9386-0F51CD13256B}" destId="{75EA7386-07EF-D842-B3A9-5CDA59C41160}" srcOrd="7" destOrd="0" presId="urn:microsoft.com/office/officeart/2005/8/layout/chevron2"/>
    <dgm:cxn modelId="{0B975204-08B0-2D47-AFD3-DCA646639678}" type="presParOf" srcId="{40F06725-8D59-1142-9386-0F51CD13256B}" destId="{D293217D-9352-FC4B-B011-DD80E22A4DD5}" srcOrd="8" destOrd="0" presId="urn:microsoft.com/office/officeart/2005/8/layout/chevron2"/>
    <dgm:cxn modelId="{F7871647-9664-234B-B195-2F60DB4E05DC}" type="presParOf" srcId="{D293217D-9352-FC4B-B011-DD80E22A4DD5}" destId="{876BFD7E-EFA0-964D-B058-21DCE100838A}" srcOrd="0" destOrd="0" presId="urn:microsoft.com/office/officeart/2005/8/layout/chevron2"/>
    <dgm:cxn modelId="{2507E95F-C12A-C445-AB80-BA4572BC8670}" type="presParOf" srcId="{D293217D-9352-FC4B-B011-DD80E22A4DD5}" destId="{78D256EC-3A09-9543-A440-F60EAA1371E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A770AB-1501-B340-BCF4-CAC4891C8302}"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GB"/>
        </a:p>
      </dgm:t>
    </dgm:pt>
    <dgm:pt modelId="{056D8D42-E510-604E-A21A-171C7833EA07}">
      <dgm:prSet phldrT="[Text]"/>
      <dgm:spPr/>
      <dgm:t>
        <a:bodyPr/>
        <a:lstStyle/>
        <a:p>
          <a:r>
            <a:rPr lang="en-GB" dirty="0" smtClean="0"/>
            <a:t>Safety Requirements and their Allocation</a:t>
          </a:r>
          <a:endParaRPr lang="en-GB" dirty="0"/>
        </a:p>
      </dgm:t>
    </dgm:pt>
    <dgm:pt modelId="{41B766D5-65F9-4146-91BC-3DA238F77832}" type="parTrans" cxnId="{741098BA-EA46-E348-B485-DBE7EC7319A2}">
      <dgm:prSet/>
      <dgm:spPr/>
      <dgm:t>
        <a:bodyPr/>
        <a:lstStyle/>
        <a:p>
          <a:endParaRPr lang="en-GB"/>
        </a:p>
      </dgm:t>
    </dgm:pt>
    <dgm:pt modelId="{FF7B137A-C618-2F47-99FB-8B825A7D8F35}" type="sibTrans" cxnId="{741098BA-EA46-E348-B485-DBE7EC7319A2}">
      <dgm:prSet/>
      <dgm:spPr/>
      <dgm:t>
        <a:bodyPr/>
        <a:lstStyle/>
        <a:p>
          <a:endParaRPr lang="en-GB"/>
        </a:p>
      </dgm:t>
    </dgm:pt>
    <dgm:pt modelId="{62A5D19A-B986-F24A-94AF-6C8CE3EC9CA2}">
      <dgm:prSet phldrT="[Text]"/>
      <dgm:spPr/>
      <dgm:t>
        <a:bodyPr/>
        <a:lstStyle/>
        <a:p>
          <a:r>
            <a:rPr lang="en-GB" dirty="0" smtClean="0">
              <a:solidFill>
                <a:schemeClr val="bg1"/>
              </a:solidFill>
            </a:rPr>
            <a:t>Safety Integrity Level Determination</a:t>
          </a:r>
          <a:endParaRPr lang="en-GB" dirty="0">
            <a:solidFill>
              <a:schemeClr val="bg1"/>
            </a:solidFill>
          </a:endParaRPr>
        </a:p>
      </dgm:t>
    </dgm:pt>
    <dgm:pt modelId="{51EC035D-C728-B742-B17D-21D741BD4F72}" type="parTrans" cxnId="{B492858D-DBA1-5843-A2AC-A7C3F4C93021}">
      <dgm:prSet/>
      <dgm:spPr/>
      <dgm:t>
        <a:bodyPr/>
        <a:lstStyle/>
        <a:p>
          <a:endParaRPr lang="en-GB"/>
        </a:p>
      </dgm:t>
    </dgm:pt>
    <dgm:pt modelId="{F8FFB489-C3D6-264D-9B62-AFA8A0B1D763}" type="sibTrans" cxnId="{B492858D-DBA1-5843-A2AC-A7C3F4C93021}">
      <dgm:prSet/>
      <dgm:spPr/>
      <dgm:t>
        <a:bodyPr/>
        <a:lstStyle/>
        <a:p>
          <a:endParaRPr lang="en-GB"/>
        </a:p>
      </dgm:t>
    </dgm:pt>
    <dgm:pt modelId="{AB223F2E-B0E7-F049-8A6D-8341E50639DB}">
      <dgm:prSet phldrT="[Text]"/>
      <dgm:spPr/>
      <dgm:t>
        <a:bodyPr/>
        <a:lstStyle/>
        <a:p>
          <a:pPr rtl="0"/>
          <a:r>
            <a:rPr kumimoji="0" lang="en-US" altLang="en-US" b="0" i="0" u="none" strike="noStrike" cap="none" normalizeH="0" baseline="0" dirty="0" smtClean="0">
              <a:ln>
                <a:noFill/>
              </a:ln>
              <a:solidFill>
                <a:schemeClr val="bg1"/>
              </a:solidFill>
              <a:effectLst/>
              <a:latin typeface="+mj-lt"/>
            </a:rPr>
            <a:t>Safety Integrity Level Verification</a:t>
          </a:r>
          <a:endParaRPr lang="en-GB" dirty="0">
            <a:solidFill>
              <a:schemeClr val="bg1"/>
            </a:solidFill>
          </a:endParaRPr>
        </a:p>
      </dgm:t>
    </dgm:pt>
    <dgm:pt modelId="{3E5AA884-6CC2-764F-857A-A0E2FFC77417}" type="parTrans" cxnId="{7D9E9F7A-824E-9F45-9B4B-7E798F79C763}">
      <dgm:prSet/>
      <dgm:spPr/>
      <dgm:t>
        <a:bodyPr/>
        <a:lstStyle/>
        <a:p>
          <a:endParaRPr lang="en-GB"/>
        </a:p>
      </dgm:t>
    </dgm:pt>
    <dgm:pt modelId="{DCEE1848-06C5-F646-82E4-DEDD2BAD5888}" type="sibTrans" cxnId="{7D9E9F7A-824E-9F45-9B4B-7E798F79C763}">
      <dgm:prSet/>
      <dgm:spPr/>
      <dgm:t>
        <a:bodyPr/>
        <a:lstStyle/>
        <a:p>
          <a:endParaRPr lang="en-GB"/>
        </a:p>
      </dgm:t>
    </dgm:pt>
    <dgm:pt modelId="{16EB9203-BA02-A740-99C8-5BA3E6D85A6D}">
      <dgm:prSet/>
      <dgm:spPr/>
      <dgm:t>
        <a:bodyPr/>
        <a:lstStyle/>
        <a:p>
          <a:pPr rtl="0"/>
          <a:r>
            <a:rPr kumimoji="0" lang="en-US" altLang="en-US" b="0" i="0" u="none" strike="noStrike" cap="none" normalizeH="0" baseline="0" dirty="0" smtClean="0">
              <a:ln>
                <a:noFill/>
              </a:ln>
              <a:solidFill>
                <a:schemeClr val="bg1"/>
              </a:solidFill>
              <a:effectLst/>
              <a:latin typeface="+mj-lt"/>
            </a:rPr>
            <a:t>Assumptions</a:t>
          </a:r>
          <a:endParaRPr kumimoji="0" lang="en-US" altLang="en-US" b="0" i="0" u="none" strike="noStrike" cap="none" normalizeH="0" baseline="0" dirty="0">
            <a:ln>
              <a:noFill/>
            </a:ln>
            <a:solidFill>
              <a:schemeClr val="bg1"/>
            </a:solidFill>
            <a:effectLst/>
            <a:latin typeface="+mj-lt"/>
          </a:endParaRPr>
        </a:p>
      </dgm:t>
    </dgm:pt>
    <dgm:pt modelId="{C505E36E-131A-8045-98AD-87B8785EC55B}" type="parTrans" cxnId="{0D0F2E9B-1E12-614A-840F-446ED6C3286A}">
      <dgm:prSet/>
      <dgm:spPr/>
      <dgm:t>
        <a:bodyPr/>
        <a:lstStyle/>
        <a:p>
          <a:endParaRPr lang="en-GB"/>
        </a:p>
      </dgm:t>
    </dgm:pt>
    <dgm:pt modelId="{1CF2DD04-6586-6F4F-841A-FC3ABFFFB5FF}" type="sibTrans" cxnId="{0D0F2E9B-1E12-614A-840F-446ED6C3286A}">
      <dgm:prSet/>
      <dgm:spPr/>
      <dgm:t>
        <a:bodyPr/>
        <a:lstStyle/>
        <a:p>
          <a:endParaRPr lang="en-GB"/>
        </a:p>
      </dgm:t>
    </dgm:pt>
    <dgm:pt modelId="{8F566D57-394C-9042-A432-2964CF52CAE3}" type="pres">
      <dgm:prSet presAssocID="{4FA770AB-1501-B340-BCF4-CAC4891C8302}" presName="cycle" presStyleCnt="0">
        <dgm:presLayoutVars>
          <dgm:chMax val="1"/>
          <dgm:dir/>
          <dgm:animLvl val="ctr"/>
          <dgm:resizeHandles val="exact"/>
        </dgm:presLayoutVars>
      </dgm:prSet>
      <dgm:spPr/>
      <dgm:t>
        <a:bodyPr/>
        <a:lstStyle/>
        <a:p>
          <a:endParaRPr lang="en-GB"/>
        </a:p>
      </dgm:t>
    </dgm:pt>
    <dgm:pt modelId="{F4FE418F-FEAD-314B-B9B3-C6E83D15325F}" type="pres">
      <dgm:prSet presAssocID="{056D8D42-E510-604E-A21A-171C7833EA07}" presName="centerShape" presStyleLbl="node0" presStyleIdx="0" presStyleCnt="1"/>
      <dgm:spPr/>
      <dgm:t>
        <a:bodyPr/>
        <a:lstStyle/>
        <a:p>
          <a:endParaRPr lang="en-GB"/>
        </a:p>
      </dgm:t>
    </dgm:pt>
    <dgm:pt modelId="{5D3E1338-251D-EE47-B3DE-D1F021D5B096}" type="pres">
      <dgm:prSet presAssocID="{51EC035D-C728-B742-B17D-21D741BD4F72}" presName="parTrans" presStyleLbl="bgSibTrans2D1" presStyleIdx="0" presStyleCnt="3"/>
      <dgm:spPr/>
      <dgm:t>
        <a:bodyPr/>
        <a:lstStyle/>
        <a:p>
          <a:endParaRPr lang="en-GB"/>
        </a:p>
      </dgm:t>
    </dgm:pt>
    <dgm:pt modelId="{17C45910-095C-D444-B4CB-CD0CC3FC6EA3}" type="pres">
      <dgm:prSet presAssocID="{62A5D19A-B986-F24A-94AF-6C8CE3EC9CA2}" presName="node" presStyleLbl="node1" presStyleIdx="0" presStyleCnt="3">
        <dgm:presLayoutVars>
          <dgm:bulletEnabled val="1"/>
        </dgm:presLayoutVars>
      </dgm:prSet>
      <dgm:spPr/>
      <dgm:t>
        <a:bodyPr/>
        <a:lstStyle/>
        <a:p>
          <a:endParaRPr lang="en-GB"/>
        </a:p>
      </dgm:t>
    </dgm:pt>
    <dgm:pt modelId="{3979ACE4-2D1F-D841-BE08-4E7A6BEA9D47}" type="pres">
      <dgm:prSet presAssocID="{C505E36E-131A-8045-98AD-87B8785EC55B}" presName="parTrans" presStyleLbl="bgSibTrans2D1" presStyleIdx="1" presStyleCnt="3"/>
      <dgm:spPr/>
      <dgm:t>
        <a:bodyPr/>
        <a:lstStyle/>
        <a:p>
          <a:endParaRPr lang="en-GB"/>
        </a:p>
      </dgm:t>
    </dgm:pt>
    <dgm:pt modelId="{F40555BA-D1BA-5A48-963D-956D916E3D6C}" type="pres">
      <dgm:prSet presAssocID="{16EB9203-BA02-A740-99C8-5BA3E6D85A6D}" presName="node" presStyleLbl="node1" presStyleIdx="1" presStyleCnt="3">
        <dgm:presLayoutVars>
          <dgm:bulletEnabled val="1"/>
        </dgm:presLayoutVars>
      </dgm:prSet>
      <dgm:spPr/>
      <dgm:t>
        <a:bodyPr/>
        <a:lstStyle/>
        <a:p>
          <a:endParaRPr lang="en-GB"/>
        </a:p>
      </dgm:t>
    </dgm:pt>
    <dgm:pt modelId="{55B8C281-5320-A644-A344-0E0946B2FD0F}" type="pres">
      <dgm:prSet presAssocID="{3E5AA884-6CC2-764F-857A-A0E2FFC77417}" presName="parTrans" presStyleLbl="bgSibTrans2D1" presStyleIdx="2" presStyleCnt="3"/>
      <dgm:spPr/>
      <dgm:t>
        <a:bodyPr/>
        <a:lstStyle/>
        <a:p>
          <a:endParaRPr lang="en-GB"/>
        </a:p>
      </dgm:t>
    </dgm:pt>
    <dgm:pt modelId="{7F129911-329D-F94A-A06C-EFCBA0C8DBC9}" type="pres">
      <dgm:prSet presAssocID="{AB223F2E-B0E7-F049-8A6D-8341E50639DB}" presName="node" presStyleLbl="node1" presStyleIdx="2" presStyleCnt="3">
        <dgm:presLayoutVars>
          <dgm:bulletEnabled val="1"/>
        </dgm:presLayoutVars>
      </dgm:prSet>
      <dgm:spPr/>
      <dgm:t>
        <a:bodyPr/>
        <a:lstStyle/>
        <a:p>
          <a:endParaRPr lang="en-GB"/>
        </a:p>
      </dgm:t>
    </dgm:pt>
  </dgm:ptLst>
  <dgm:cxnLst>
    <dgm:cxn modelId="{066472D1-F0EA-534B-843C-DCDF2A341896}" type="presOf" srcId="{3E5AA884-6CC2-764F-857A-A0E2FFC77417}" destId="{55B8C281-5320-A644-A344-0E0946B2FD0F}" srcOrd="0" destOrd="0" presId="urn:microsoft.com/office/officeart/2005/8/layout/radial4"/>
    <dgm:cxn modelId="{67140F51-29F6-834F-93EB-7D46BC2C106D}" type="presOf" srcId="{62A5D19A-B986-F24A-94AF-6C8CE3EC9CA2}" destId="{17C45910-095C-D444-B4CB-CD0CC3FC6EA3}" srcOrd="0" destOrd="0" presId="urn:microsoft.com/office/officeart/2005/8/layout/radial4"/>
    <dgm:cxn modelId="{741098BA-EA46-E348-B485-DBE7EC7319A2}" srcId="{4FA770AB-1501-B340-BCF4-CAC4891C8302}" destId="{056D8D42-E510-604E-A21A-171C7833EA07}" srcOrd="0" destOrd="0" parTransId="{41B766D5-65F9-4146-91BC-3DA238F77832}" sibTransId="{FF7B137A-C618-2F47-99FB-8B825A7D8F35}"/>
    <dgm:cxn modelId="{480530DF-D96C-714C-8342-FAE731874A77}" type="presOf" srcId="{16EB9203-BA02-A740-99C8-5BA3E6D85A6D}" destId="{F40555BA-D1BA-5A48-963D-956D916E3D6C}" srcOrd="0" destOrd="0" presId="urn:microsoft.com/office/officeart/2005/8/layout/radial4"/>
    <dgm:cxn modelId="{D5CE663B-FF92-334D-961F-C91F6580FFBD}" type="presOf" srcId="{4FA770AB-1501-B340-BCF4-CAC4891C8302}" destId="{8F566D57-394C-9042-A432-2964CF52CAE3}" srcOrd="0" destOrd="0" presId="urn:microsoft.com/office/officeart/2005/8/layout/radial4"/>
    <dgm:cxn modelId="{7D9E9F7A-824E-9F45-9B4B-7E798F79C763}" srcId="{056D8D42-E510-604E-A21A-171C7833EA07}" destId="{AB223F2E-B0E7-F049-8A6D-8341E50639DB}" srcOrd="2" destOrd="0" parTransId="{3E5AA884-6CC2-764F-857A-A0E2FFC77417}" sibTransId="{DCEE1848-06C5-F646-82E4-DEDD2BAD5888}"/>
    <dgm:cxn modelId="{B35DB6EE-D69E-1A4C-B8BD-AAA18ED8C169}" type="presOf" srcId="{51EC035D-C728-B742-B17D-21D741BD4F72}" destId="{5D3E1338-251D-EE47-B3DE-D1F021D5B096}" srcOrd="0" destOrd="0" presId="urn:microsoft.com/office/officeart/2005/8/layout/radial4"/>
    <dgm:cxn modelId="{27E2C106-F740-E24F-B55A-173AE0C40CB8}" type="presOf" srcId="{056D8D42-E510-604E-A21A-171C7833EA07}" destId="{F4FE418F-FEAD-314B-B9B3-C6E83D15325F}" srcOrd="0" destOrd="0" presId="urn:microsoft.com/office/officeart/2005/8/layout/radial4"/>
    <dgm:cxn modelId="{50BA54D0-8DD1-9D4A-AECA-F6F485F92372}" type="presOf" srcId="{AB223F2E-B0E7-F049-8A6D-8341E50639DB}" destId="{7F129911-329D-F94A-A06C-EFCBA0C8DBC9}" srcOrd="0" destOrd="0" presId="urn:microsoft.com/office/officeart/2005/8/layout/radial4"/>
    <dgm:cxn modelId="{0D0F2E9B-1E12-614A-840F-446ED6C3286A}" srcId="{056D8D42-E510-604E-A21A-171C7833EA07}" destId="{16EB9203-BA02-A740-99C8-5BA3E6D85A6D}" srcOrd="1" destOrd="0" parTransId="{C505E36E-131A-8045-98AD-87B8785EC55B}" sibTransId="{1CF2DD04-6586-6F4F-841A-FC3ABFFFB5FF}"/>
    <dgm:cxn modelId="{DFC23870-1F4E-8D48-AC81-EE6A40CD58F5}" type="presOf" srcId="{C505E36E-131A-8045-98AD-87B8785EC55B}" destId="{3979ACE4-2D1F-D841-BE08-4E7A6BEA9D47}" srcOrd="0" destOrd="0" presId="urn:microsoft.com/office/officeart/2005/8/layout/radial4"/>
    <dgm:cxn modelId="{B492858D-DBA1-5843-A2AC-A7C3F4C93021}" srcId="{056D8D42-E510-604E-A21A-171C7833EA07}" destId="{62A5D19A-B986-F24A-94AF-6C8CE3EC9CA2}" srcOrd="0" destOrd="0" parTransId="{51EC035D-C728-B742-B17D-21D741BD4F72}" sibTransId="{F8FFB489-C3D6-264D-9B62-AFA8A0B1D763}"/>
    <dgm:cxn modelId="{E5A0644F-DBB1-7E4A-AA54-CB393BCD3ACB}" type="presParOf" srcId="{8F566D57-394C-9042-A432-2964CF52CAE3}" destId="{F4FE418F-FEAD-314B-B9B3-C6E83D15325F}" srcOrd="0" destOrd="0" presId="urn:microsoft.com/office/officeart/2005/8/layout/radial4"/>
    <dgm:cxn modelId="{08D6418B-7EB6-5A4C-9325-502748912B08}" type="presParOf" srcId="{8F566D57-394C-9042-A432-2964CF52CAE3}" destId="{5D3E1338-251D-EE47-B3DE-D1F021D5B096}" srcOrd="1" destOrd="0" presId="urn:microsoft.com/office/officeart/2005/8/layout/radial4"/>
    <dgm:cxn modelId="{F9805AE0-BD61-F240-AECC-705B6FF98BD5}" type="presParOf" srcId="{8F566D57-394C-9042-A432-2964CF52CAE3}" destId="{17C45910-095C-D444-B4CB-CD0CC3FC6EA3}" srcOrd="2" destOrd="0" presId="urn:microsoft.com/office/officeart/2005/8/layout/radial4"/>
    <dgm:cxn modelId="{2249190E-9E1F-0E47-AA16-E452FE752246}" type="presParOf" srcId="{8F566D57-394C-9042-A432-2964CF52CAE3}" destId="{3979ACE4-2D1F-D841-BE08-4E7A6BEA9D47}" srcOrd="3" destOrd="0" presId="urn:microsoft.com/office/officeart/2005/8/layout/radial4"/>
    <dgm:cxn modelId="{6A7F8628-1198-1D49-9E79-DF3C8A67766E}" type="presParOf" srcId="{8F566D57-394C-9042-A432-2964CF52CAE3}" destId="{F40555BA-D1BA-5A48-963D-956D916E3D6C}" srcOrd="4" destOrd="0" presId="urn:microsoft.com/office/officeart/2005/8/layout/radial4"/>
    <dgm:cxn modelId="{60CF36AF-1C4D-5A4E-8AB6-682BD4F04011}" type="presParOf" srcId="{8F566D57-394C-9042-A432-2964CF52CAE3}" destId="{55B8C281-5320-A644-A344-0E0946B2FD0F}" srcOrd="5" destOrd="0" presId="urn:microsoft.com/office/officeart/2005/8/layout/radial4"/>
    <dgm:cxn modelId="{0F34721B-1C7A-DE4D-A75A-0EEB7E846A6B}" type="presParOf" srcId="{8F566D57-394C-9042-A432-2964CF52CAE3}" destId="{7F129911-329D-F94A-A06C-EFCBA0C8DBC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EE2F7-62E9-DE4A-B3FC-0B0A0BBB08FB}">
      <dsp:nvSpPr>
        <dsp:cNvPr id="0" name=""/>
        <dsp:cNvSpPr/>
      </dsp:nvSpPr>
      <dsp:spPr>
        <a:xfrm rot="5400000">
          <a:off x="-165294" y="179559"/>
          <a:ext cx="1101960" cy="77137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Hazard</a:t>
          </a:r>
          <a:endParaRPr lang="en-GB" sz="1000" kern="1200" dirty="0"/>
        </a:p>
      </dsp:txBody>
      <dsp:txXfrm rot="-5400000">
        <a:off x="0" y="399951"/>
        <a:ext cx="771372" cy="330588"/>
      </dsp:txXfrm>
    </dsp:sp>
    <dsp:sp modelId="{4C5750EB-B53C-8549-B7EF-E2F1FE24035F}">
      <dsp:nvSpPr>
        <dsp:cNvPr id="0" name=""/>
        <dsp:cNvSpPr/>
      </dsp:nvSpPr>
      <dsp:spPr>
        <a:xfrm rot="5400000">
          <a:off x="3608847" y="-2823209"/>
          <a:ext cx="716274" cy="639122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Hazard id: PSS_Hazard_003,IE_01</a:t>
          </a:r>
          <a:endParaRPr lang="en-GB" sz="1200" kern="1200" dirty="0"/>
        </a:p>
        <a:p>
          <a:pPr marL="114300" lvl="1" indent="-114300" algn="l" defTabSz="533400">
            <a:lnSpc>
              <a:spcPct val="90000"/>
            </a:lnSpc>
            <a:spcBef>
              <a:spcPct val="0"/>
            </a:spcBef>
            <a:spcAft>
              <a:spcPct val="15000"/>
            </a:spcAft>
            <a:buChar char="•"/>
          </a:pPr>
          <a:r>
            <a:rPr lang="en-GB" sz="1200" kern="1200" dirty="0" smtClean="0"/>
            <a:t>Hazard: Electrical Hazard</a:t>
          </a:r>
          <a:endParaRPr lang="en-GB" sz="1200" kern="1200" dirty="0"/>
        </a:p>
      </dsp:txBody>
      <dsp:txXfrm rot="-5400000">
        <a:off x="771372" y="49232"/>
        <a:ext cx="6356258" cy="646342"/>
      </dsp:txXfrm>
    </dsp:sp>
    <dsp:sp modelId="{0AB8E7C6-8E5B-D74F-BBC8-D825387D4E93}">
      <dsp:nvSpPr>
        <dsp:cNvPr id="0" name=""/>
        <dsp:cNvSpPr/>
      </dsp:nvSpPr>
      <dsp:spPr>
        <a:xfrm rot="5400000">
          <a:off x="-165294" y="1168896"/>
          <a:ext cx="1101960" cy="77137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Initiating Event</a:t>
          </a:r>
          <a:endParaRPr lang="en-GB" sz="1000" kern="1200" dirty="0"/>
        </a:p>
      </dsp:txBody>
      <dsp:txXfrm rot="-5400000">
        <a:off x="0" y="1389288"/>
        <a:ext cx="771372" cy="330588"/>
      </dsp:txXfrm>
    </dsp:sp>
    <dsp:sp modelId="{C83684A2-E8E8-3F4A-A49A-7168EBDEF717}">
      <dsp:nvSpPr>
        <dsp:cNvPr id="0" name=""/>
        <dsp:cNvSpPr/>
      </dsp:nvSpPr>
      <dsp:spPr>
        <a:xfrm rot="5400000">
          <a:off x="3608847" y="-1833872"/>
          <a:ext cx="716274" cy="639122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IE: A person enters into the PSS0 controlled area whilst HV is energised</a:t>
          </a:r>
          <a:endParaRPr lang="en-GB" sz="1200" kern="1200" dirty="0"/>
        </a:p>
        <a:p>
          <a:pPr marL="114300" lvl="1" indent="-114300" algn="l" defTabSz="533400">
            <a:lnSpc>
              <a:spcPct val="90000"/>
            </a:lnSpc>
            <a:spcBef>
              <a:spcPct val="0"/>
            </a:spcBef>
            <a:spcAft>
              <a:spcPct val="15000"/>
            </a:spcAft>
            <a:buChar char="•"/>
          </a:pPr>
          <a:r>
            <a:rPr lang="en-GB" sz="1200" kern="1200" dirty="0" smtClean="0"/>
            <a:t>Consequence: Hazardous</a:t>
          </a:r>
          <a:endParaRPr lang="en-GB" sz="1200" kern="1200" dirty="0"/>
        </a:p>
        <a:p>
          <a:pPr marL="114300" lvl="1" indent="-114300" algn="l" defTabSz="533400">
            <a:lnSpc>
              <a:spcPct val="90000"/>
            </a:lnSpc>
            <a:spcBef>
              <a:spcPct val="0"/>
            </a:spcBef>
            <a:spcAft>
              <a:spcPct val="15000"/>
            </a:spcAft>
            <a:buChar char="•"/>
          </a:pPr>
          <a:r>
            <a:rPr lang="en-GB" sz="1200" kern="1200" dirty="0" smtClean="0"/>
            <a:t>Likelihood: 1/</a:t>
          </a:r>
          <a:r>
            <a:rPr lang="en-GB" sz="1200" kern="1200" dirty="0" err="1" smtClean="0"/>
            <a:t>yr</a:t>
          </a:r>
          <a:endParaRPr lang="en-GB" sz="1200" kern="1200" dirty="0"/>
        </a:p>
        <a:p>
          <a:pPr marL="114300" lvl="1" indent="-114300" algn="l" defTabSz="533400">
            <a:lnSpc>
              <a:spcPct val="90000"/>
            </a:lnSpc>
            <a:spcBef>
              <a:spcPct val="0"/>
            </a:spcBef>
            <a:spcAft>
              <a:spcPct val="15000"/>
            </a:spcAft>
            <a:buChar char="•"/>
          </a:pPr>
          <a:r>
            <a:rPr lang="en-GB" sz="1200" kern="1200" dirty="0" smtClean="0"/>
            <a:t>Screening: In</a:t>
          </a:r>
          <a:endParaRPr lang="en-GB" sz="1200" kern="1200" dirty="0"/>
        </a:p>
      </dsp:txBody>
      <dsp:txXfrm rot="-5400000">
        <a:off x="771372" y="1038569"/>
        <a:ext cx="6356258" cy="646342"/>
      </dsp:txXfrm>
    </dsp:sp>
    <dsp:sp modelId="{CE8ADD28-834F-DF4D-A2A4-2A5A5FEE9BB7}">
      <dsp:nvSpPr>
        <dsp:cNvPr id="0" name=""/>
        <dsp:cNvSpPr/>
      </dsp:nvSpPr>
      <dsp:spPr>
        <a:xfrm rot="5400000">
          <a:off x="-165294" y="2158233"/>
          <a:ext cx="1101960" cy="77137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Existing Barriers</a:t>
          </a:r>
          <a:endParaRPr lang="en-GB" sz="1000" kern="1200" dirty="0"/>
        </a:p>
      </dsp:txBody>
      <dsp:txXfrm rot="-5400000">
        <a:off x="0" y="2378625"/>
        <a:ext cx="771372" cy="330588"/>
      </dsp:txXfrm>
    </dsp:sp>
    <dsp:sp modelId="{17255627-6789-8B4B-ABC2-B90BB5DF024E}">
      <dsp:nvSpPr>
        <dsp:cNvPr id="0" name=""/>
        <dsp:cNvSpPr/>
      </dsp:nvSpPr>
      <dsp:spPr>
        <a:xfrm rot="5400000">
          <a:off x="3608847" y="-844535"/>
          <a:ext cx="716274" cy="639122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Barriers and procedures: Mechanical sequence of the key exchange</a:t>
          </a:r>
          <a:endParaRPr lang="en-GB" sz="1200" kern="1200" dirty="0"/>
        </a:p>
      </dsp:txBody>
      <dsp:txXfrm rot="-5400000">
        <a:off x="771372" y="2027906"/>
        <a:ext cx="6356258" cy="646342"/>
      </dsp:txXfrm>
    </dsp:sp>
    <dsp:sp modelId="{834E8816-087D-C04A-A80B-82722A648D04}">
      <dsp:nvSpPr>
        <dsp:cNvPr id="0" name=""/>
        <dsp:cNvSpPr/>
      </dsp:nvSpPr>
      <dsp:spPr>
        <a:xfrm rot="5400000">
          <a:off x="-165294" y="3147570"/>
          <a:ext cx="1101960" cy="77137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PSS0 Function Required?</a:t>
          </a:r>
          <a:endParaRPr lang="en-GB" sz="1000" kern="1200" dirty="0"/>
        </a:p>
      </dsp:txBody>
      <dsp:txXfrm rot="-5400000">
        <a:off x="0" y="3367962"/>
        <a:ext cx="771372" cy="330588"/>
      </dsp:txXfrm>
    </dsp:sp>
    <dsp:sp modelId="{95EF3A12-D010-FA41-BD69-2E3DE08307F4}">
      <dsp:nvSpPr>
        <dsp:cNvPr id="0" name=""/>
        <dsp:cNvSpPr/>
      </dsp:nvSpPr>
      <dsp:spPr>
        <a:xfrm rot="5400000">
          <a:off x="3608847" y="144801"/>
          <a:ext cx="716274" cy="639122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Check the risk matrix with barriers and procedures in place</a:t>
          </a:r>
          <a:endParaRPr lang="en-GB" sz="1200" kern="1200" dirty="0"/>
        </a:p>
        <a:p>
          <a:pPr marL="114300" lvl="1" indent="-114300" algn="l" defTabSz="533400">
            <a:lnSpc>
              <a:spcPct val="90000"/>
            </a:lnSpc>
            <a:spcBef>
              <a:spcPct val="0"/>
            </a:spcBef>
            <a:spcAft>
              <a:spcPct val="15000"/>
            </a:spcAft>
            <a:buChar char="•"/>
          </a:pPr>
          <a:r>
            <a:rPr lang="en-GB" sz="1200" kern="1200" dirty="0" smtClean="0"/>
            <a:t>PSS Safety Function Required? Yes</a:t>
          </a:r>
          <a:endParaRPr lang="en-GB" sz="1200" kern="1200" dirty="0"/>
        </a:p>
      </dsp:txBody>
      <dsp:txXfrm rot="-5400000">
        <a:off x="771372" y="3017242"/>
        <a:ext cx="6356258" cy="646342"/>
      </dsp:txXfrm>
    </dsp:sp>
    <dsp:sp modelId="{876BFD7E-EFA0-964D-B058-21DCE100838A}">
      <dsp:nvSpPr>
        <dsp:cNvPr id="0" name=""/>
        <dsp:cNvSpPr/>
      </dsp:nvSpPr>
      <dsp:spPr>
        <a:xfrm rot="5400000">
          <a:off x="-165294" y="4290416"/>
          <a:ext cx="1101960" cy="77137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PSS0 safety Functions</a:t>
          </a:r>
          <a:endParaRPr lang="en-GB" sz="1000" kern="1200" dirty="0"/>
        </a:p>
      </dsp:txBody>
      <dsp:txXfrm rot="-5400000">
        <a:off x="0" y="4510808"/>
        <a:ext cx="771372" cy="330588"/>
      </dsp:txXfrm>
    </dsp:sp>
    <dsp:sp modelId="{78D256EC-3A09-9543-A440-F60EAA1371EA}">
      <dsp:nvSpPr>
        <dsp:cNvPr id="0" name=""/>
        <dsp:cNvSpPr/>
      </dsp:nvSpPr>
      <dsp:spPr>
        <a:xfrm rot="5400000">
          <a:off x="3455339" y="1287646"/>
          <a:ext cx="1023290" cy="639122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GB" sz="1000" kern="1200" dirty="0" smtClean="0"/>
            <a:t>Protection:</a:t>
          </a:r>
          <a:endParaRPr lang="en-GB" sz="1000" kern="1200" dirty="0"/>
        </a:p>
        <a:p>
          <a:pPr marL="114300" lvl="2" indent="-57150" algn="l" defTabSz="444500">
            <a:lnSpc>
              <a:spcPct val="90000"/>
            </a:lnSpc>
            <a:spcBef>
              <a:spcPct val="0"/>
            </a:spcBef>
            <a:spcAft>
              <a:spcPct val="15000"/>
            </a:spcAft>
            <a:buChar char="•"/>
          </a:pPr>
          <a:r>
            <a:rPr lang="en-GB" sz="1000" kern="1200" dirty="0" smtClean="0"/>
            <a:t>Prevent Access by locking the access gate whilst HV power supply is energised</a:t>
          </a:r>
          <a:endParaRPr lang="en-GB" sz="1000" kern="1200" dirty="0"/>
        </a:p>
        <a:p>
          <a:pPr marL="114300" lvl="2" indent="-57150" algn="l" defTabSz="444500">
            <a:lnSpc>
              <a:spcPct val="90000"/>
            </a:lnSpc>
            <a:spcBef>
              <a:spcPct val="0"/>
            </a:spcBef>
            <a:spcAft>
              <a:spcPct val="15000"/>
            </a:spcAft>
            <a:buChar char="•"/>
          </a:pPr>
          <a:r>
            <a:rPr lang="en-GB" sz="1000" kern="1200" dirty="0" smtClean="0"/>
            <a:t>Alert Personnel outside the PSS0 controlled area when HV is energised</a:t>
          </a:r>
          <a:endParaRPr lang="en-GB" sz="1000" kern="1200" dirty="0"/>
        </a:p>
        <a:p>
          <a:pPr marL="114300" lvl="2" indent="-57150" algn="l" defTabSz="444500">
            <a:lnSpc>
              <a:spcPct val="90000"/>
            </a:lnSpc>
            <a:spcBef>
              <a:spcPct val="0"/>
            </a:spcBef>
            <a:spcAft>
              <a:spcPct val="15000"/>
            </a:spcAft>
            <a:buChar char="•"/>
          </a:pPr>
          <a:r>
            <a:rPr lang="en-GB" sz="1000" kern="1200" dirty="0" smtClean="0"/>
            <a:t>Monitor position of the access gate</a:t>
          </a:r>
          <a:endParaRPr lang="en-GB" sz="1000" kern="1200" dirty="0"/>
        </a:p>
        <a:p>
          <a:pPr marL="57150" lvl="1" indent="-57150" algn="l" defTabSz="444500">
            <a:lnSpc>
              <a:spcPct val="90000"/>
            </a:lnSpc>
            <a:spcBef>
              <a:spcPct val="0"/>
            </a:spcBef>
            <a:spcAft>
              <a:spcPct val="15000"/>
            </a:spcAft>
            <a:buChar char="•"/>
          </a:pPr>
          <a:r>
            <a:rPr lang="en-GB" sz="1000" kern="1200" dirty="0" smtClean="0"/>
            <a:t>List all Human actions to give input to human reliability Study.</a:t>
          </a:r>
          <a:endParaRPr lang="en-GB" sz="1000" kern="1200" dirty="0"/>
        </a:p>
        <a:p>
          <a:pPr marL="114300" lvl="2" indent="-57150" algn="l" defTabSz="222250">
            <a:lnSpc>
              <a:spcPct val="90000"/>
            </a:lnSpc>
            <a:spcBef>
              <a:spcPct val="0"/>
            </a:spcBef>
            <a:spcAft>
              <a:spcPct val="15000"/>
            </a:spcAft>
            <a:buChar char="•"/>
          </a:pPr>
          <a:endParaRPr lang="en-GB" sz="500" kern="1200" dirty="0"/>
        </a:p>
        <a:p>
          <a:pPr marL="114300" lvl="2" indent="-57150" algn="l" defTabSz="222250">
            <a:lnSpc>
              <a:spcPct val="90000"/>
            </a:lnSpc>
            <a:spcBef>
              <a:spcPct val="0"/>
            </a:spcBef>
            <a:spcAft>
              <a:spcPct val="15000"/>
            </a:spcAft>
            <a:buChar char="•"/>
          </a:pPr>
          <a:endParaRPr lang="en-GB" sz="500" kern="1200" dirty="0"/>
        </a:p>
        <a:p>
          <a:pPr marL="114300" lvl="2" indent="-57150" algn="l" defTabSz="222250">
            <a:lnSpc>
              <a:spcPct val="90000"/>
            </a:lnSpc>
            <a:spcBef>
              <a:spcPct val="0"/>
            </a:spcBef>
            <a:spcAft>
              <a:spcPct val="15000"/>
            </a:spcAft>
            <a:buChar char="•"/>
          </a:pPr>
          <a:endParaRPr lang="en-GB" sz="500" kern="1200" dirty="0"/>
        </a:p>
      </dsp:txBody>
      <dsp:txXfrm rot="-5400000">
        <a:off x="771373" y="4021566"/>
        <a:ext cx="6341271" cy="923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E418F-FEAD-314B-B9B3-C6E83D15325F}">
      <dsp:nvSpPr>
        <dsp:cNvPr id="0" name=""/>
        <dsp:cNvSpPr/>
      </dsp:nvSpPr>
      <dsp:spPr>
        <a:xfrm>
          <a:off x="2155507" y="2277603"/>
          <a:ext cx="1784985" cy="17849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Safety Requirements and their Allocation</a:t>
          </a:r>
          <a:endParaRPr lang="en-GB" sz="1700" kern="1200" dirty="0"/>
        </a:p>
      </dsp:txBody>
      <dsp:txXfrm>
        <a:off x="2416912" y="2539008"/>
        <a:ext cx="1262175" cy="1262175"/>
      </dsp:txXfrm>
    </dsp:sp>
    <dsp:sp modelId="{5D3E1338-251D-EE47-B3DE-D1F021D5B096}">
      <dsp:nvSpPr>
        <dsp:cNvPr id="0" name=""/>
        <dsp:cNvSpPr/>
      </dsp:nvSpPr>
      <dsp:spPr>
        <a:xfrm rot="12900000">
          <a:off x="871449" y="1920360"/>
          <a:ext cx="1510013" cy="50872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C45910-095C-D444-B4CB-CD0CC3FC6EA3}">
      <dsp:nvSpPr>
        <dsp:cNvPr id="0" name=""/>
        <dsp:cNvSpPr/>
      </dsp:nvSpPr>
      <dsp:spPr>
        <a:xfrm>
          <a:off x="160123" y="1063372"/>
          <a:ext cx="1695735" cy="13565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rPr>
            <a:t>Safety Integrity Level Determination</a:t>
          </a:r>
          <a:endParaRPr lang="en-GB" sz="2000" kern="1200" dirty="0">
            <a:solidFill>
              <a:schemeClr val="bg1"/>
            </a:solidFill>
          </a:endParaRPr>
        </a:p>
      </dsp:txBody>
      <dsp:txXfrm>
        <a:off x="199856" y="1103105"/>
        <a:ext cx="1616269" cy="1277122"/>
      </dsp:txXfrm>
    </dsp:sp>
    <dsp:sp modelId="{3979ACE4-2D1F-D841-BE08-4E7A6BEA9D47}">
      <dsp:nvSpPr>
        <dsp:cNvPr id="0" name=""/>
        <dsp:cNvSpPr/>
      </dsp:nvSpPr>
      <dsp:spPr>
        <a:xfrm rot="16200000">
          <a:off x="2292993" y="1180352"/>
          <a:ext cx="1510013" cy="50872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40555BA-D1BA-5A48-963D-956D916E3D6C}">
      <dsp:nvSpPr>
        <dsp:cNvPr id="0" name=""/>
        <dsp:cNvSpPr/>
      </dsp:nvSpPr>
      <dsp:spPr>
        <a:xfrm>
          <a:off x="2200132" y="1411"/>
          <a:ext cx="1695735" cy="13565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kumimoji="0" lang="en-US" altLang="en-US" sz="2000" b="0" i="0" u="none" strike="noStrike" kern="1200" cap="none" normalizeH="0" baseline="0" dirty="0" smtClean="0">
              <a:ln>
                <a:noFill/>
              </a:ln>
              <a:solidFill>
                <a:schemeClr val="bg1"/>
              </a:solidFill>
              <a:effectLst/>
              <a:latin typeface="+mj-lt"/>
            </a:rPr>
            <a:t>Assumptions</a:t>
          </a:r>
          <a:endParaRPr kumimoji="0" lang="en-US" altLang="en-US" sz="2000" b="0" i="0" u="none" strike="noStrike" kern="1200" cap="none" normalizeH="0" baseline="0" dirty="0">
            <a:ln>
              <a:noFill/>
            </a:ln>
            <a:solidFill>
              <a:schemeClr val="bg1"/>
            </a:solidFill>
            <a:effectLst/>
            <a:latin typeface="+mj-lt"/>
          </a:endParaRPr>
        </a:p>
      </dsp:txBody>
      <dsp:txXfrm>
        <a:off x="2239865" y="41144"/>
        <a:ext cx="1616269" cy="1277122"/>
      </dsp:txXfrm>
    </dsp:sp>
    <dsp:sp modelId="{55B8C281-5320-A644-A344-0E0946B2FD0F}">
      <dsp:nvSpPr>
        <dsp:cNvPr id="0" name=""/>
        <dsp:cNvSpPr/>
      </dsp:nvSpPr>
      <dsp:spPr>
        <a:xfrm rot="19500000">
          <a:off x="3714536" y="1920360"/>
          <a:ext cx="1510013" cy="508720"/>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129911-329D-F94A-A06C-EFCBA0C8DBC9}">
      <dsp:nvSpPr>
        <dsp:cNvPr id="0" name=""/>
        <dsp:cNvSpPr/>
      </dsp:nvSpPr>
      <dsp:spPr>
        <a:xfrm>
          <a:off x="4240140" y="1063372"/>
          <a:ext cx="1695735" cy="13565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kumimoji="0" lang="en-US" altLang="en-US" sz="2000" b="0" i="0" u="none" strike="noStrike" kern="1200" cap="none" normalizeH="0" baseline="0" dirty="0" smtClean="0">
              <a:ln>
                <a:noFill/>
              </a:ln>
              <a:solidFill>
                <a:schemeClr val="bg1"/>
              </a:solidFill>
              <a:effectLst/>
              <a:latin typeface="+mj-lt"/>
            </a:rPr>
            <a:t>Safety Integrity Level Verification</a:t>
          </a:r>
          <a:endParaRPr lang="en-GB" sz="2000" kern="1200" dirty="0">
            <a:solidFill>
              <a:schemeClr val="bg1"/>
            </a:solidFill>
          </a:endParaRPr>
        </a:p>
      </dsp:txBody>
      <dsp:txXfrm>
        <a:off x="4279873" y="1103105"/>
        <a:ext cx="1616269" cy="12771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2018-02-08</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relation</a:t>
            </a:r>
            <a:r>
              <a:rPr lang="en-GB" baseline="0" dirty="0" smtClean="0"/>
              <a:t> to </a:t>
            </a:r>
            <a:r>
              <a:rPr lang="en-GB" baseline="0" dirty="0" err="1" smtClean="0"/>
              <a:t>ssmfs</a:t>
            </a:r>
            <a:r>
              <a:rPr lang="en-GB" baseline="0" dirty="0" smtClean="0"/>
              <a:t> 2008-27 we will not meet the standard because any radiation hazard have not been included in the pss0 analysis.</a:t>
            </a:r>
          </a:p>
          <a:p>
            <a:r>
              <a:rPr lang="en-GB" baseline="0" dirty="0" smtClean="0"/>
              <a:t>Official permit any safety SSC systems s and components no classification is carried out in accordance with ESS-0016468 and the GSO.</a:t>
            </a:r>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199418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91640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smtClean="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08/02/2018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08/02/2018</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08/02/2018</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08/02/2018</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08/02/2018</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hess.esss.lu.se/enovia/link/ESS-0121953/21308.51166.10496.64713/valid" TargetMode="External"/><Relationship Id="rId4" Type="http://schemas.openxmlformats.org/officeDocument/2006/relationships/hyperlink" Target="https://confluence.esss.lu.se/display/PS/PSS0" TargetMode="External"/><Relationship Id="rId1" Type="http://schemas.openxmlformats.org/officeDocument/2006/relationships/slideLayout" Target="../slideLayouts/slideLayout2.xml"/><Relationship Id="rId2" Type="http://schemas.openxmlformats.org/officeDocument/2006/relationships/hyperlink" Target="https://chess.esss.lu.se/enovia/link/ESS-0115443/21308.51166.25600.10216/vali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a:t>PSS0 </a:t>
            </a:r>
            <a:r>
              <a:rPr lang="en-US" sz="4000" dirty="0" smtClean="0"/>
              <a:t>Scope</a:t>
            </a:r>
            <a:endParaRPr lang="en-GB" sz="4000" dirty="0"/>
          </a:p>
        </p:txBody>
      </p:sp>
      <p:sp>
        <p:nvSpPr>
          <p:cNvPr id="3" name="Subtitle 2"/>
          <p:cNvSpPr>
            <a:spLocks noGrp="1"/>
          </p:cNvSpPr>
          <p:nvPr>
            <p:ph type="subTitle" idx="1"/>
          </p:nvPr>
        </p:nvSpPr>
        <p:spPr/>
        <p:txBody>
          <a:bodyPr>
            <a:noAutofit/>
          </a:bodyPr>
          <a:lstStyle/>
          <a:p>
            <a:r>
              <a:rPr lang="en-GB" sz="2000" dirty="0" smtClean="0">
                <a:solidFill>
                  <a:schemeClr val="bg1"/>
                </a:solidFill>
              </a:rPr>
              <a:t>Stuart Birch</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r>
              <a:rPr lang="en-GB" sz="1400" dirty="0" smtClean="0">
                <a:solidFill>
                  <a:srgbClr val="FFFFFF"/>
                </a:solidFill>
              </a:rPr>
              <a:t>8</a:t>
            </a:r>
            <a:r>
              <a:rPr lang="en-GB" sz="1400" baseline="30000" dirty="0" smtClean="0">
                <a:solidFill>
                  <a:srgbClr val="FFFFFF"/>
                </a:solidFill>
              </a:rPr>
              <a:t>th</a:t>
            </a:r>
            <a:r>
              <a:rPr lang="en-GB" sz="1400" dirty="0" smtClean="0">
                <a:solidFill>
                  <a:srgbClr val="FFFFFF"/>
                </a:solidFill>
              </a:rPr>
              <a:t> February 2018</a:t>
            </a: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and Risk </a:t>
            </a:r>
            <a:r>
              <a:rPr lang="en-US" dirty="0" smtClean="0"/>
              <a:t>Analysis </a:t>
            </a:r>
            <a:r>
              <a:rPr lang="en-US" dirty="0" smtClean="0">
                <a:latin typeface="Calibri" charset="0"/>
                <a:ea typeface="Calibri" charset="0"/>
                <a:cs typeface="Times New Roman" charset="0"/>
              </a:rPr>
              <a:t>ESS-0229506</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10</a:t>
            </a:fld>
            <a:endParaRPr lang="en-GB" noProof="0"/>
          </a:p>
        </p:txBody>
      </p:sp>
      <p:sp>
        <p:nvSpPr>
          <p:cNvPr id="3" name="Rectangle 2"/>
          <p:cNvSpPr/>
          <p:nvPr/>
        </p:nvSpPr>
        <p:spPr>
          <a:xfrm>
            <a:off x="429104" y="1425694"/>
            <a:ext cx="8713302" cy="271869"/>
          </a:xfrm>
          <a:prstGeom prst="rect">
            <a:avLst/>
          </a:prstGeom>
        </p:spPr>
        <p:txBody>
          <a:bodyPr wrap="square">
            <a:spAutoFit/>
          </a:bodyPr>
          <a:lstStyle/>
          <a:p>
            <a:pPr algn="ctr">
              <a:lnSpc>
                <a:spcPts val="1400"/>
              </a:lnSpc>
              <a:spcAft>
                <a:spcPts val="1200"/>
              </a:spcAft>
            </a:pPr>
            <a:r>
              <a:rPr lang="en-GB" sz="1400" b="1" dirty="0">
                <a:latin typeface="Arial" charset="0"/>
                <a:ea typeface="Arial" charset="0"/>
                <a:cs typeface="Arial" charset="0"/>
              </a:rPr>
              <a:t>The </a:t>
            </a:r>
            <a:r>
              <a:rPr lang="en-GB" sz="1400" b="1" dirty="0" smtClean="0">
                <a:latin typeface="Arial" charset="0"/>
                <a:ea typeface="Arial" charset="0"/>
                <a:cs typeface="Arial" charset="0"/>
              </a:rPr>
              <a:t>Hazard and Risk Analysis is </a:t>
            </a:r>
            <a:r>
              <a:rPr lang="en-GB" sz="1400" b="1" dirty="0">
                <a:latin typeface="Arial" charset="0"/>
                <a:ea typeface="Arial" charset="0"/>
                <a:cs typeface="Arial" charset="0"/>
              </a:rPr>
              <a:t>structured in three main analysis </a:t>
            </a:r>
            <a:r>
              <a:rPr lang="en-GB" sz="1400" b="1" dirty="0" smtClean="0">
                <a:latin typeface="Arial" charset="0"/>
                <a:ea typeface="Arial" charset="0"/>
                <a:cs typeface="Arial" charset="0"/>
              </a:rPr>
              <a:t>sections</a:t>
            </a:r>
            <a:endParaRPr lang="en-US" altLang="en-US" sz="1400" b="1" dirty="0" smtClean="0">
              <a:latin typeface="Arial" charset="0"/>
              <a:ea typeface="Arial" charset="0"/>
              <a:cs typeface="Arial" charset="0"/>
            </a:endParaRPr>
          </a:p>
        </p:txBody>
      </p:sp>
      <p:sp>
        <p:nvSpPr>
          <p:cNvPr id="10" name="TextBox 9"/>
          <p:cNvSpPr txBox="1"/>
          <p:nvPr/>
        </p:nvSpPr>
        <p:spPr>
          <a:xfrm>
            <a:off x="884710" y="5298028"/>
            <a:ext cx="2411622" cy="646331"/>
          </a:xfrm>
          <a:prstGeom prst="rect">
            <a:avLst/>
          </a:prstGeom>
          <a:noFill/>
        </p:spPr>
        <p:txBody>
          <a:bodyPr wrap="none" rtlCol="0">
            <a:spAutoFit/>
          </a:bodyPr>
          <a:lstStyle/>
          <a:p>
            <a:pPr algn="ctr"/>
            <a:r>
              <a:rPr lang="en-GB" sz="1200" dirty="0" smtClean="0"/>
              <a:t>PSS0 relevant hazards are identified</a:t>
            </a:r>
          </a:p>
          <a:p>
            <a:pPr algn="ctr"/>
            <a:r>
              <a:rPr lang="en-GB" sz="1200" dirty="0" smtClean="0"/>
              <a:t>With representatives from EUC</a:t>
            </a:r>
          </a:p>
          <a:p>
            <a:pPr algn="ctr"/>
            <a:r>
              <a:rPr lang="en-GB" sz="1200" dirty="0" smtClean="0"/>
              <a:t>Stakeholders and ES&amp;H </a:t>
            </a:r>
            <a:endParaRPr lang="en-GB" sz="1200" dirty="0"/>
          </a:p>
        </p:txBody>
      </p:sp>
      <p:sp>
        <p:nvSpPr>
          <p:cNvPr id="11" name="TextBox 10"/>
          <p:cNvSpPr txBox="1"/>
          <p:nvPr/>
        </p:nvSpPr>
        <p:spPr>
          <a:xfrm>
            <a:off x="3579944" y="1699498"/>
            <a:ext cx="2411622" cy="1015663"/>
          </a:xfrm>
          <a:prstGeom prst="rect">
            <a:avLst/>
          </a:prstGeom>
          <a:noFill/>
        </p:spPr>
        <p:txBody>
          <a:bodyPr wrap="square" rtlCol="0">
            <a:spAutoFit/>
          </a:bodyPr>
          <a:lstStyle/>
          <a:p>
            <a:pPr algn="ctr"/>
            <a:r>
              <a:rPr lang="en-GB" sz="1200" dirty="0" smtClean="0"/>
              <a:t>Identified hazards and initiating events are documented </a:t>
            </a:r>
          </a:p>
          <a:p>
            <a:pPr algn="ctr"/>
            <a:r>
              <a:rPr lang="en-GB" sz="1200" dirty="0" smtClean="0"/>
              <a:t>and analysed using a Risk Matrix. PSS0 barriers and protection layers are listed</a:t>
            </a:r>
          </a:p>
        </p:txBody>
      </p:sp>
      <p:sp>
        <p:nvSpPr>
          <p:cNvPr id="12" name="TextBox 11"/>
          <p:cNvSpPr txBox="1"/>
          <p:nvPr/>
        </p:nvSpPr>
        <p:spPr>
          <a:xfrm>
            <a:off x="6553200" y="5294100"/>
            <a:ext cx="2411622" cy="830997"/>
          </a:xfrm>
          <a:prstGeom prst="rect">
            <a:avLst/>
          </a:prstGeom>
          <a:noFill/>
        </p:spPr>
        <p:txBody>
          <a:bodyPr wrap="square" rtlCol="0">
            <a:spAutoFit/>
          </a:bodyPr>
          <a:lstStyle/>
          <a:p>
            <a:pPr algn="ctr"/>
            <a:r>
              <a:rPr lang="en-GB" sz="1200" dirty="0" smtClean="0"/>
              <a:t>Progression from initiating event to consequences is </a:t>
            </a:r>
            <a:r>
              <a:rPr lang="en-GB" sz="1200" smtClean="0"/>
              <a:t>performed qualitatively using Event Tree Analysis</a:t>
            </a:r>
            <a:endParaRPr lang="en-GB" sz="1200" dirty="0" smtClean="0"/>
          </a:p>
        </p:txBody>
      </p:sp>
      <p:sp>
        <p:nvSpPr>
          <p:cNvPr id="13" name="Left Arrow 12"/>
          <p:cNvSpPr/>
          <p:nvPr/>
        </p:nvSpPr>
        <p:spPr>
          <a:xfrm rot="12900000">
            <a:off x="2609978" y="4641920"/>
            <a:ext cx="1510013" cy="5087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4" name="Group 13"/>
          <p:cNvGrpSpPr/>
          <p:nvPr/>
        </p:nvGrpSpPr>
        <p:grpSpPr>
          <a:xfrm>
            <a:off x="1898652" y="3784932"/>
            <a:ext cx="1695735" cy="1356588"/>
            <a:chOff x="160123" y="1063372"/>
            <a:chExt cx="1695735" cy="1356588"/>
          </a:xfrm>
        </p:grpSpPr>
        <p:sp>
          <p:nvSpPr>
            <p:cNvPr id="15" name="Rounded Rectangle 14"/>
            <p:cNvSpPr/>
            <p:nvPr/>
          </p:nvSpPr>
          <p:spPr>
            <a:xfrm>
              <a:off x="160123" y="1063372"/>
              <a:ext cx="1695735" cy="13565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5"/>
            <p:cNvSpPr/>
            <p:nvPr/>
          </p:nvSpPr>
          <p:spPr>
            <a:xfrm>
              <a:off x="199856" y="1103105"/>
              <a:ext cx="1616269" cy="1277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dirty="0" smtClean="0"/>
                <a:t>Hazard Identification</a:t>
              </a:r>
              <a:endParaRPr lang="en-GB" sz="2200" kern="1200" dirty="0"/>
            </a:p>
          </p:txBody>
        </p:sp>
      </p:grpSp>
      <p:sp>
        <p:nvSpPr>
          <p:cNvPr id="17" name="Left Arrow 16"/>
          <p:cNvSpPr/>
          <p:nvPr/>
        </p:nvSpPr>
        <p:spPr>
          <a:xfrm rot="16200000">
            <a:off x="4036577" y="3893708"/>
            <a:ext cx="1510013" cy="5087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8" name="Group 17"/>
          <p:cNvGrpSpPr/>
          <p:nvPr/>
        </p:nvGrpSpPr>
        <p:grpSpPr>
          <a:xfrm>
            <a:off x="3943716" y="2714767"/>
            <a:ext cx="1695735" cy="1356588"/>
            <a:chOff x="2200132" y="1411"/>
            <a:chExt cx="1695735" cy="1356588"/>
          </a:xfrm>
        </p:grpSpPr>
        <p:sp>
          <p:nvSpPr>
            <p:cNvPr id="19" name="Rounded Rectangle 18"/>
            <p:cNvSpPr/>
            <p:nvPr/>
          </p:nvSpPr>
          <p:spPr>
            <a:xfrm>
              <a:off x="2200132" y="1411"/>
              <a:ext cx="1695735" cy="13565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5"/>
            <p:cNvSpPr/>
            <p:nvPr/>
          </p:nvSpPr>
          <p:spPr>
            <a:xfrm>
              <a:off x="2239865" y="41144"/>
              <a:ext cx="1616269" cy="1277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dirty="0" smtClean="0"/>
                <a:t>Hazard Register</a:t>
              </a:r>
              <a:endParaRPr lang="en-GB" sz="2200" kern="1200" dirty="0"/>
            </a:p>
          </p:txBody>
        </p:sp>
      </p:grpSp>
      <p:sp>
        <p:nvSpPr>
          <p:cNvPr id="21" name="Left Arrow 20"/>
          <p:cNvSpPr/>
          <p:nvPr/>
        </p:nvSpPr>
        <p:spPr>
          <a:xfrm rot="19500000">
            <a:off x="5463176" y="4641920"/>
            <a:ext cx="1510013" cy="5087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5988780" y="3784932"/>
            <a:ext cx="1695735" cy="1356588"/>
            <a:chOff x="4240140" y="1063372"/>
            <a:chExt cx="1695735" cy="1356588"/>
          </a:xfrm>
        </p:grpSpPr>
        <p:sp>
          <p:nvSpPr>
            <p:cNvPr id="23" name="Rounded Rectangle 22"/>
            <p:cNvSpPr/>
            <p:nvPr/>
          </p:nvSpPr>
          <p:spPr>
            <a:xfrm>
              <a:off x="4240140" y="1063372"/>
              <a:ext cx="1695735" cy="13565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5"/>
            <p:cNvSpPr/>
            <p:nvPr/>
          </p:nvSpPr>
          <p:spPr>
            <a:xfrm>
              <a:off x="4279873" y="1103105"/>
              <a:ext cx="1616269" cy="1277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dirty="0" smtClean="0"/>
                <a:t>Accident Analysis</a:t>
              </a:r>
              <a:endParaRPr lang="en-GB" sz="2200" kern="1200" dirty="0"/>
            </a:p>
          </p:txBody>
        </p:sp>
      </p:grpSp>
      <p:grpSp>
        <p:nvGrpSpPr>
          <p:cNvPr id="25" name="Group 24"/>
          <p:cNvGrpSpPr/>
          <p:nvPr/>
        </p:nvGrpSpPr>
        <p:grpSpPr>
          <a:xfrm>
            <a:off x="3899091" y="4971568"/>
            <a:ext cx="1784985" cy="1784985"/>
            <a:chOff x="2155507" y="2277603"/>
            <a:chExt cx="1784985" cy="1784985"/>
          </a:xfrm>
        </p:grpSpPr>
        <p:sp>
          <p:nvSpPr>
            <p:cNvPr id="26" name="Oval 25"/>
            <p:cNvSpPr/>
            <p:nvPr/>
          </p:nvSpPr>
          <p:spPr>
            <a:xfrm>
              <a:off x="2155507" y="2277603"/>
              <a:ext cx="1784985" cy="17849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4"/>
            <p:cNvSpPr/>
            <p:nvPr/>
          </p:nvSpPr>
          <p:spPr>
            <a:xfrm>
              <a:off x="2416912" y="2539008"/>
              <a:ext cx="1262175" cy="1262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smtClean="0"/>
                <a:t>Hazard and Risk Analysis</a:t>
              </a:r>
              <a:endParaRPr lang="en-GB" sz="2800" kern="1200" dirty="0"/>
            </a:p>
          </p:txBody>
        </p:sp>
      </p:grpSp>
      <p:sp>
        <p:nvSpPr>
          <p:cNvPr id="28" name="Rectangle 27"/>
          <p:cNvSpPr/>
          <p:nvPr/>
        </p:nvSpPr>
        <p:spPr>
          <a:xfrm>
            <a:off x="670955" y="1691861"/>
            <a:ext cx="8229600" cy="1200329"/>
          </a:xfrm>
          <a:prstGeom prst="rect">
            <a:avLst/>
          </a:prstGeom>
        </p:spPr>
        <p:txBody>
          <a:bodyPr wrap="square">
            <a:spAutoFit/>
          </a:bodyPr>
          <a:lstStyle/>
          <a:p>
            <a:r>
              <a:rPr lang="en-GB" dirty="0">
                <a:latin typeface="Calibri" charset="0"/>
                <a:ea typeface="Times New Roman" charset="0"/>
                <a:cs typeface="Arial" charset="0"/>
              </a:rPr>
              <a:t>The main objective of this hazard and risk analysis </a:t>
            </a:r>
            <a:r>
              <a:rPr lang="en-GB" dirty="0" smtClean="0">
                <a:latin typeface="Calibri" charset="0"/>
                <a:ea typeface="Times New Roman" charset="0"/>
                <a:cs typeface="Arial" charset="0"/>
              </a:rPr>
              <a:t>document </a:t>
            </a:r>
            <a:r>
              <a:rPr lang="en-GB" dirty="0">
                <a:latin typeface="Calibri" charset="0"/>
                <a:ea typeface="Times New Roman" charset="0"/>
                <a:cs typeface="Arial" charset="0"/>
              </a:rPr>
              <a:t>is to describe the hazard and risk analysis techniques used for </a:t>
            </a:r>
            <a:r>
              <a:rPr lang="en-GB" dirty="0" smtClean="0">
                <a:latin typeface="Calibri" charset="0"/>
                <a:ea typeface="Times New Roman" charset="0"/>
                <a:cs typeface="Arial" charset="0"/>
              </a:rPr>
              <a:t>PSS0. </a:t>
            </a:r>
          </a:p>
          <a:p>
            <a:r>
              <a:rPr lang="en-GB" dirty="0" smtClean="0">
                <a:latin typeface="Calibri" charset="0"/>
                <a:ea typeface="Times New Roman" charset="0"/>
                <a:cs typeface="Arial" charset="0"/>
              </a:rPr>
              <a:t>We use </a:t>
            </a:r>
            <a:r>
              <a:rPr lang="en-GB" dirty="0">
                <a:latin typeface="Calibri" charset="0"/>
                <a:ea typeface="Times New Roman" charset="0"/>
                <a:cs typeface="Arial" charset="0"/>
              </a:rPr>
              <a:t>mainly qualitative methods to identify the hazards and perform risk analysis. As defined in the IEC 61508 standard</a:t>
            </a:r>
            <a:r>
              <a:rPr lang="en-US" dirty="0"/>
              <a:t> </a:t>
            </a:r>
            <a:endParaRPr lang="en-GB" dirty="0"/>
          </a:p>
        </p:txBody>
      </p:sp>
    </p:spTree>
    <p:extLst>
      <p:ext uri="{BB962C8B-B14F-4D97-AF65-F5344CB8AC3E}">
        <p14:creationId xmlns:p14="http://schemas.microsoft.com/office/powerpoint/2010/main" val="6052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Identification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11</a:t>
            </a:fld>
            <a:endParaRPr lang="en-GB" noProof="0"/>
          </a:p>
        </p:txBody>
      </p:sp>
      <p:sp>
        <p:nvSpPr>
          <p:cNvPr id="8" name="Left Arrow 7"/>
          <p:cNvSpPr/>
          <p:nvPr/>
        </p:nvSpPr>
        <p:spPr>
          <a:xfrm rot="12900000">
            <a:off x="908945" y="2519909"/>
            <a:ext cx="1510013" cy="5087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9" name="Group 8"/>
          <p:cNvGrpSpPr/>
          <p:nvPr/>
        </p:nvGrpSpPr>
        <p:grpSpPr>
          <a:xfrm>
            <a:off x="197619" y="1662921"/>
            <a:ext cx="1695735" cy="1356588"/>
            <a:chOff x="160123" y="1063372"/>
            <a:chExt cx="1695735" cy="1356588"/>
          </a:xfrm>
        </p:grpSpPr>
        <p:sp>
          <p:nvSpPr>
            <p:cNvPr id="10" name="Rounded Rectangle 9"/>
            <p:cNvSpPr/>
            <p:nvPr/>
          </p:nvSpPr>
          <p:spPr>
            <a:xfrm>
              <a:off x="160123" y="1063372"/>
              <a:ext cx="1695735" cy="13565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5"/>
            <p:cNvSpPr/>
            <p:nvPr/>
          </p:nvSpPr>
          <p:spPr>
            <a:xfrm>
              <a:off x="199856" y="1103105"/>
              <a:ext cx="1616269" cy="1277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dirty="0" smtClean="0"/>
                <a:t>Hazard Identification</a:t>
              </a:r>
              <a:endParaRPr lang="en-GB" sz="2200" kern="1200" dirty="0"/>
            </a:p>
          </p:txBody>
        </p:sp>
      </p:grpSp>
      <p:sp>
        <p:nvSpPr>
          <p:cNvPr id="15" name="Rectangle 14"/>
          <p:cNvSpPr/>
          <p:nvPr/>
        </p:nvSpPr>
        <p:spPr>
          <a:xfrm>
            <a:off x="2425288" y="1724313"/>
            <a:ext cx="6529709" cy="4924425"/>
          </a:xfrm>
          <a:prstGeom prst="rect">
            <a:avLst/>
          </a:prstGeom>
        </p:spPr>
        <p:txBody>
          <a:bodyPr wrap="square">
            <a:spAutoFit/>
          </a:bodyPr>
          <a:lstStyle/>
          <a:p>
            <a:pPr algn="just">
              <a:lnSpc>
                <a:spcPts val="1400"/>
              </a:lnSpc>
              <a:spcAft>
                <a:spcPts val="1200"/>
              </a:spcAft>
            </a:pPr>
            <a:r>
              <a:rPr lang="en-GB" sz="1400" dirty="0" smtClean="0">
                <a:ea typeface="Calibri" charset="0"/>
                <a:cs typeface="Times New Roman" charset="0"/>
              </a:rPr>
              <a:t>The hazard identification (HAZID) involves </a:t>
            </a:r>
            <a:r>
              <a:rPr lang="en-GB" sz="1400" dirty="0">
                <a:ea typeface="Calibri" charset="0"/>
                <a:cs typeface="Times New Roman" charset="0"/>
              </a:rPr>
              <a:t>brainstorming meetings between designer, system </a:t>
            </a:r>
            <a:r>
              <a:rPr lang="en-GB" sz="1400" dirty="0" smtClean="0">
                <a:ea typeface="Calibri" charset="0"/>
                <a:cs typeface="Times New Roman" charset="0"/>
              </a:rPr>
              <a:t>stakeholders, ES&amp;H representatives</a:t>
            </a:r>
            <a:r>
              <a:rPr lang="en-GB" sz="1400" dirty="0">
                <a:ea typeface="Calibri" charset="0"/>
                <a:cs typeface="Times New Roman" charset="0"/>
              </a:rPr>
              <a:t>, </a:t>
            </a:r>
            <a:r>
              <a:rPr lang="en-GB" sz="1400" dirty="0" smtClean="0">
                <a:ea typeface="Calibri" charset="0"/>
                <a:cs typeface="Times New Roman" charset="0"/>
              </a:rPr>
              <a:t>and </a:t>
            </a:r>
            <a:r>
              <a:rPr lang="en-GB" sz="1400" dirty="0">
                <a:ea typeface="Calibri" charset="0"/>
                <a:cs typeface="Times New Roman" charset="0"/>
              </a:rPr>
              <a:t>operations personnel. The major findings, decisions and hazard ratings help to deliver safety compliance, and form the input to Hazard Register required by many licensing authorities. </a:t>
            </a:r>
            <a:endParaRPr lang="en-GB" sz="1400" dirty="0" smtClean="0">
              <a:ea typeface="Calibri" charset="0"/>
              <a:cs typeface="Times New Roman" charset="0"/>
            </a:endParaRPr>
          </a:p>
          <a:p>
            <a:pPr algn="just">
              <a:lnSpc>
                <a:spcPts val="1400"/>
              </a:lnSpc>
              <a:spcAft>
                <a:spcPts val="1200"/>
              </a:spcAft>
            </a:pPr>
            <a:r>
              <a:rPr lang="en-GB" sz="1400" dirty="0" smtClean="0">
                <a:effectLst/>
                <a:ea typeface="Calibri" charset="0"/>
                <a:cs typeface="Times New Roman" charset="0"/>
              </a:rPr>
              <a:t>Meetings:</a:t>
            </a:r>
          </a:p>
          <a:p>
            <a:pPr marL="285750" lvl="0" indent="-285750" eaLnBrk="0" fontAlgn="base" hangingPunct="0">
              <a:spcBef>
                <a:spcPct val="0"/>
              </a:spcBef>
              <a:spcAft>
                <a:spcPct val="0"/>
              </a:spcAft>
              <a:buFont typeface="Arial" charset="0"/>
              <a:buChar char="•"/>
            </a:pPr>
            <a:r>
              <a:rPr lang="en-US" altLang="en-US" sz="1400" dirty="0"/>
              <a:t>Visit to </a:t>
            </a:r>
            <a:r>
              <a:rPr lang="en-US" altLang="en-US" sz="1400" dirty="0" err="1"/>
              <a:t>Istituto</a:t>
            </a:r>
            <a:r>
              <a:rPr lang="en-US" altLang="en-US" sz="1400" dirty="0"/>
              <a:t> </a:t>
            </a:r>
            <a:r>
              <a:rPr lang="en-US" altLang="en-US" sz="1400" dirty="0" err="1"/>
              <a:t>Nazionale</a:t>
            </a:r>
            <a:r>
              <a:rPr lang="en-US" altLang="en-US" sz="1400" dirty="0"/>
              <a:t> di </a:t>
            </a:r>
            <a:r>
              <a:rPr lang="en-US" altLang="en-US" sz="1400" dirty="0" err="1"/>
              <a:t>Fisica</a:t>
            </a:r>
            <a:r>
              <a:rPr lang="en-US" altLang="en-US" sz="1400" dirty="0"/>
              <a:t> </a:t>
            </a:r>
            <a:r>
              <a:rPr lang="en-US" altLang="en-US" sz="1400" dirty="0" err="1"/>
              <a:t>Nucleare</a:t>
            </a:r>
            <a:r>
              <a:rPr lang="en-US" altLang="en-US" sz="1400" dirty="0"/>
              <a:t> (INFN) Catania </a:t>
            </a:r>
          </a:p>
          <a:p>
            <a:pPr marL="742950" lvl="1" indent="-285750" eaLnBrk="0" fontAlgn="base" hangingPunct="0">
              <a:spcBef>
                <a:spcPct val="0"/>
              </a:spcBef>
              <a:spcAft>
                <a:spcPct val="0"/>
              </a:spcAft>
              <a:buFont typeface="Courier New" charset="0"/>
              <a:buChar char="o"/>
            </a:pPr>
            <a:r>
              <a:rPr lang="en-US" altLang="en-US" sz="1400" dirty="0" smtClean="0"/>
              <a:t>Purpose</a:t>
            </a:r>
            <a:r>
              <a:rPr lang="en-US" altLang="en-US" sz="1400" dirty="0"/>
              <a:t>: to inspect electrical safety aspects of ISrc and </a:t>
            </a:r>
            <a:r>
              <a:rPr lang="en-US" altLang="en-US" sz="1400" dirty="0" smtClean="0"/>
              <a:t>LEBT.</a:t>
            </a:r>
          </a:p>
          <a:p>
            <a:pPr marL="742950" lvl="1" indent="-285750" eaLnBrk="0" fontAlgn="base" hangingPunct="0">
              <a:spcBef>
                <a:spcPct val="0"/>
              </a:spcBef>
              <a:spcAft>
                <a:spcPct val="0"/>
              </a:spcAft>
              <a:buFont typeface="Courier New" charset="0"/>
              <a:buChar char="o"/>
            </a:pPr>
            <a:r>
              <a:rPr lang="en-US" altLang="en-US" sz="1400" dirty="0" smtClean="0">
                <a:ea typeface="Calibri" charset="0"/>
              </a:rPr>
              <a:t>Result</a:t>
            </a:r>
            <a:r>
              <a:rPr lang="en-US" altLang="en-US" sz="1400" dirty="0">
                <a:ea typeface="Calibri" charset="0"/>
              </a:rPr>
              <a:t>: Defined requirements and design proposals for PSS0</a:t>
            </a:r>
            <a:r>
              <a:rPr lang="en-US" altLang="en-US" sz="1400" dirty="0"/>
              <a:t> </a:t>
            </a:r>
          </a:p>
          <a:p>
            <a:pPr marL="742950" lvl="1" indent="-285750" eaLnBrk="0" fontAlgn="base" hangingPunct="0">
              <a:spcBef>
                <a:spcPct val="0"/>
              </a:spcBef>
              <a:spcAft>
                <a:spcPct val="0"/>
              </a:spcAft>
              <a:buFont typeface="Courier New" charset="0"/>
              <a:buChar char="o"/>
            </a:pPr>
            <a:endParaRPr lang="en-US" altLang="en-US" sz="1400" dirty="0"/>
          </a:p>
          <a:p>
            <a:pPr marL="285750" lvl="0" indent="-285750" eaLnBrk="0" fontAlgn="base" hangingPunct="0">
              <a:spcBef>
                <a:spcPct val="0"/>
              </a:spcBef>
              <a:spcAft>
                <a:spcPct val="0"/>
              </a:spcAft>
              <a:buFont typeface="Arial" charset="0"/>
              <a:buChar char="•"/>
            </a:pPr>
            <a:r>
              <a:rPr lang="en-US" altLang="en-US" sz="1400" dirty="0"/>
              <a:t>Ion Source HV safety fence and PSS0 design review meeting  </a:t>
            </a:r>
          </a:p>
          <a:p>
            <a:pPr marL="742950" lvl="1" indent="-285750" eaLnBrk="0" fontAlgn="base" hangingPunct="0">
              <a:spcBef>
                <a:spcPct val="0"/>
              </a:spcBef>
              <a:spcAft>
                <a:spcPct val="0"/>
              </a:spcAft>
              <a:buFont typeface="Courier New" charset="0"/>
              <a:buChar char="o"/>
            </a:pPr>
            <a:r>
              <a:rPr lang="en-US" altLang="en-US" sz="1400" dirty="0" smtClean="0"/>
              <a:t>Purpose</a:t>
            </a:r>
            <a:r>
              <a:rPr lang="en-US" altLang="en-US" sz="1400" dirty="0"/>
              <a:t>: to review design of Ion Source </a:t>
            </a:r>
            <a:r>
              <a:rPr lang="en-US" altLang="en-US" sz="1400" dirty="0" smtClean="0"/>
              <a:t>HV safety fence </a:t>
            </a:r>
            <a:r>
              <a:rPr lang="en-US" altLang="en-US" sz="1400" dirty="0"/>
              <a:t>and preliminary design of PSS0.  </a:t>
            </a:r>
          </a:p>
          <a:p>
            <a:pPr marL="742950" lvl="1" indent="-285750" eaLnBrk="0" fontAlgn="base" hangingPunct="0">
              <a:spcBef>
                <a:spcPct val="0"/>
              </a:spcBef>
              <a:spcAft>
                <a:spcPct val="0"/>
              </a:spcAft>
              <a:buFont typeface="Courier New" charset="0"/>
              <a:buChar char="o"/>
            </a:pPr>
            <a:r>
              <a:rPr lang="en-US" altLang="en-US" sz="1400" dirty="0" smtClean="0"/>
              <a:t>Result: Assumptions </a:t>
            </a:r>
            <a:r>
              <a:rPr lang="en-US" altLang="en-US" sz="1400" dirty="0"/>
              <a:t>for Ion Source HV safety fence and boundaries of PSS0 were defined. </a:t>
            </a:r>
            <a:endParaRPr lang="en-US" altLang="en-US" sz="1400" dirty="0" smtClean="0"/>
          </a:p>
          <a:p>
            <a:pPr marL="742950" lvl="1" indent="-285750" eaLnBrk="0" fontAlgn="base" hangingPunct="0">
              <a:spcBef>
                <a:spcPct val="0"/>
              </a:spcBef>
              <a:spcAft>
                <a:spcPct val="0"/>
              </a:spcAft>
              <a:buFont typeface="Courier New" charset="0"/>
              <a:buChar char="o"/>
            </a:pPr>
            <a:r>
              <a:rPr lang="en-US" altLang="en-US" sz="1400" dirty="0" smtClean="0"/>
              <a:t>Preliminary </a:t>
            </a:r>
            <a:r>
              <a:rPr lang="en-US" altLang="en-US" sz="1400" dirty="0"/>
              <a:t>design of PSS0 was approved. </a:t>
            </a:r>
            <a:endParaRPr lang="en-US" altLang="en-US" sz="1400" dirty="0" smtClean="0"/>
          </a:p>
          <a:p>
            <a:pPr marL="742950" lvl="1" indent="-285750" eaLnBrk="0" fontAlgn="base" hangingPunct="0">
              <a:spcBef>
                <a:spcPct val="0"/>
              </a:spcBef>
              <a:spcAft>
                <a:spcPct val="0"/>
              </a:spcAft>
              <a:buFont typeface="Courier New" charset="0"/>
              <a:buChar char="o"/>
            </a:pPr>
            <a:endParaRPr lang="en-US" altLang="en-US" sz="1400" dirty="0"/>
          </a:p>
          <a:p>
            <a:pPr marL="285750" lvl="0" indent="-285750">
              <a:buFont typeface="Arial" charset="0"/>
              <a:buChar char="•"/>
            </a:pPr>
            <a:r>
              <a:rPr lang="en-GB" sz="1400" dirty="0"/>
              <a:t>Official HAZID meeting for PSS0  </a:t>
            </a:r>
            <a:endParaRPr lang="en-US" sz="1400" dirty="0"/>
          </a:p>
          <a:p>
            <a:pPr marL="742950" lvl="1" indent="-285750" eaLnBrk="0" fontAlgn="base" hangingPunct="0">
              <a:spcBef>
                <a:spcPct val="0"/>
              </a:spcBef>
              <a:spcAft>
                <a:spcPct val="0"/>
              </a:spcAft>
              <a:buFont typeface="Courier New" charset="0"/>
              <a:buChar char="o"/>
            </a:pPr>
            <a:r>
              <a:rPr lang="en-GB" sz="1400" dirty="0" smtClean="0"/>
              <a:t>Purpose:</a:t>
            </a:r>
            <a:r>
              <a:rPr lang="en-US" altLang="en-US" sz="1400" dirty="0"/>
              <a:t>Reference </a:t>
            </a:r>
            <a:r>
              <a:rPr lang="en-US" altLang="en-US" sz="1400" dirty="0" smtClean="0"/>
              <a:t>and agree all high voltage hazards on the </a:t>
            </a:r>
            <a:r>
              <a:rPr lang="en-US" altLang="en-US" sz="1400" dirty="0" err="1" smtClean="0"/>
              <a:t>Isrc</a:t>
            </a:r>
            <a:r>
              <a:rPr lang="en-US" altLang="en-US" sz="1400" dirty="0" smtClean="0"/>
              <a:t> and LEBT Test Stand.</a:t>
            </a:r>
            <a:endParaRPr lang="en-US" altLang="en-US" sz="1400" dirty="0"/>
          </a:p>
          <a:p>
            <a:pPr marL="742950" lvl="1" indent="-285750" eaLnBrk="0" fontAlgn="base" hangingPunct="0">
              <a:spcBef>
                <a:spcPct val="0"/>
              </a:spcBef>
              <a:spcAft>
                <a:spcPct val="0"/>
              </a:spcAft>
              <a:buFont typeface="Courier New" charset="0"/>
              <a:buChar char="o"/>
            </a:pPr>
            <a:r>
              <a:rPr lang="en-US" altLang="en-US" sz="1400" dirty="0" smtClean="0"/>
              <a:t>Result</a:t>
            </a:r>
            <a:r>
              <a:rPr lang="en-US" altLang="en-US" sz="1400" dirty="0"/>
              <a:t>: PSS0 hazards, hazardous situations and initiating events were identified. </a:t>
            </a:r>
            <a:endParaRPr lang="en-GB" sz="1200" dirty="0">
              <a:effectLst/>
              <a:latin typeface="Calibri" charset="0"/>
              <a:ea typeface="Calibri" charset="0"/>
              <a:cs typeface="Times New Roman" charset="0"/>
            </a:endParaRPr>
          </a:p>
        </p:txBody>
      </p:sp>
    </p:spTree>
    <p:extLst>
      <p:ext uri="{BB962C8B-B14F-4D97-AF65-F5344CB8AC3E}">
        <p14:creationId xmlns:p14="http://schemas.microsoft.com/office/powerpoint/2010/main" val="1368047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PSS0 Hazard Identification HV hazards</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12</a:t>
            </a:fld>
            <a:endParaRPr lang="en-GB" noProof="0"/>
          </a:p>
        </p:txBody>
      </p:sp>
      <p:graphicFrame>
        <p:nvGraphicFramePr>
          <p:cNvPr id="5" name="Table 4"/>
          <p:cNvGraphicFramePr>
            <a:graphicFrameLocks noGrp="1"/>
          </p:cNvGraphicFramePr>
          <p:nvPr>
            <p:extLst>
              <p:ext uri="{D42A27DB-BD31-4B8C-83A1-F6EECF244321}">
                <p14:modId xmlns:p14="http://schemas.microsoft.com/office/powerpoint/2010/main" val="1752170618"/>
              </p:ext>
            </p:extLst>
          </p:nvPr>
        </p:nvGraphicFramePr>
        <p:xfrm>
          <a:off x="611560" y="1494958"/>
          <a:ext cx="7920880" cy="5267933"/>
        </p:xfrm>
        <a:graphic>
          <a:graphicData uri="http://schemas.openxmlformats.org/drawingml/2006/table">
            <a:tbl>
              <a:tblPr firstRow="1" firstCol="1" bandRow="1">
                <a:tableStyleId>{5C22544A-7EE6-4342-B048-85BDC9FD1C3A}</a:tableStyleId>
              </a:tblPr>
              <a:tblGrid>
                <a:gridCol w="2639700"/>
                <a:gridCol w="986331"/>
                <a:gridCol w="4294849"/>
              </a:tblGrid>
              <a:tr h="527329">
                <a:tc>
                  <a:txBody>
                    <a:bodyPr/>
                    <a:lstStyle/>
                    <a:p>
                      <a:pPr>
                        <a:lnSpc>
                          <a:spcPts val="1400"/>
                        </a:lnSpc>
                        <a:spcAft>
                          <a:spcPts val="1200"/>
                        </a:spcAft>
                      </a:pPr>
                      <a:r>
                        <a:rPr lang="en-GB" sz="1200">
                          <a:effectLst/>
                        </a:rPr>
                        <a:t>Equipment / System</a:t>
                      </a:r>
                      <a:endParaRPr lang="en-US" sz="120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dirty="0">
                          <a:effectLst/>
                        </a:rPr>
                        <a:t>Voltage</a:t>
                      </a:r>
                      <a:endParaRPr lang="en-US" sz="1200" dirty="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dirty="0">
                          <a:effectLst/>
                        </a:rPr>
                        <a:t>PSS0 Hazard / Justification </a:t>
                      </a:r>
                      <a:endParaRPr lang="en-US" sz="1200" dirty="0">
                        <a:effectLst/>
                        <a:latin typeface="Calibri" charset="0"/>
                        <a:ea typeface="Calibri" charset="0"/>
                        <a:cs typeface="Times New Roman" charset="0"/>
                      </a:endParaRPr>
                    </a:p>
                  </a:txBody>
                  <a:tcPr marL="49474" marR="49474" marT="0" marB="0" anchor="ctr"/>
                </a:tc>
              </a:tr>
              <a:tr h="259813">
                <a:tc>
                  <a:txBody>
                    <a:bodyPr/>
                    <a:lstStyle/>
                    <a:p>
                      <a:pPr>
                        <a:lnSpc>
                          <a:spcPts val="1400"/>
                        </a:lnSpc>
                        <a:spcAft>
                          <a:spcPts val="1200"/>
                        </a:spcAft>
                      </a:pPr>
                      <a:r>
                        <a:rPr lang="en-GB" sz="1200">
                          <a:effectLst/>
                        </a:rPr>
                        <a:t>Ion source high voltage platform </a:t>
                      </a:r>
                      <a:endParaRPr lang="en-US" sz="120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a:effectLst/>
                        </a:rPr>
                        <a:t>75kV</a:t>
                      </a:r>
                      <a:endParaRPr lang="en-US" sz="120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a:effectLst/>
                        </a:rPr>
                        <a:t>Yes.</a:t>
                      </a:r>
                      <a:endParaRPr lang="en-US" sz="1200">
                        <a:effectLst/>
                        <a:latin typeface="Calibri" charset="0"/>
                        <a:ea typeface="Calibri" charset="0"/>
                        <a:cs typeface="Times New Roman" charset="0"/>
                      </a:endParaRPr>
                    </a:p>
                  </a:txBody>
                  <a:tcPr marL="49474" marR="49474" marT="0" marB="0" anchor="ctr"/>
                </a:tc>
              </a:tr>
              <a:tr h="1020692">
                <a:tc>
                  <a:txBody>
                    <a:bodyPr/>
                    <a:lstStyle/>
                    <a:p>
                      <a:pPr>
                        <a:lnSpc>
                          <a:spcPts val="1400"/>
                        </a:lnSpc>
                        <a:spcAft>
                          <a:spcPts val="1200"/>
                        </a:spcAft>
                      </a:pPr>
                      <a:r>
                        <a:rPr lang="en-GB" sz="1200">
                          <a:effectLst/>
                        </a:rPr>
                        <a:t>Ion source isolation transformer to supply power to all devices on HV platform</a:t>
                      </a:r>
                      <a:endParaRPr lang="en-US" sz="1200" dirty="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a:effectLst/>
                        </a:rPr>
                        <a:t>400V AC</a:t>
                      </a:r>
                      <a:endParaRPr lang="en-US" sz="120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dirty="0">
                          <a:effectLst/>
                        </a:rPr>
                        <a:t>No. </a:t>
                      </a:r>
                      <a:endParaRPr lang="en-US" sz="1200" dirty="0">
                        <a:effectLst/>
                      </a:endParaRPr>
                    </a:p>
                    <a:p>
                      <a:pPr>
                        <a:lnSpc>
                          <a:spcPts val="1400"/>
                        </a:lnSpc>
                        <a:spcAft>
                          <a:spcPts val="1200"/>
                        </a:spcAft>
                      </a:pPr>
                      <a:r>
                        <a:rPr lang="en-GB" sz="1200" dirty="0">
                          <a:effectLst/>
                        </a:rPr>
                        <a:t>For any activity within ISrc fenced area (e.g. cleaning, maintaining, etc.) the Lockout Tag-out (LOTO) procedure will be carried out, and adjacent low voltage live parts will be covered. This was agreed with Accelerator </a:t>
                      </a:r>
                      <a:r>
                        <a:rPr lang="en-GB" sz="1200" dirty="0" smtClean="0">
                          <a:effectLst/>
                        </a:rPr>
                        <a:t>Division</a:t>
                      </a:r>
                      <a:endParaRPr lang="en-US" sz="1200" dirty="0">
                        <a:effectLst/>
                        <a:latin typeface="Calibri" charset="0"/>
                        <a:ea typeface="Calibri" charset="0"/>
                        <a:cs typeface="Times New Roman" charset="0"/>
                      </a:endParaRPr>
                    </a:p>
                  </a:txBody>
                  <a:tcPr marL="49474" marR="49474" marT="0" marB="0" anchor="ctr"/>
                </a:tc>
              </a:tr>
              <a:tr h="1020692">
                <a:tc>
                  <a:txBody>
                    <a:bodyPr/>
                    <a:lstStyle/>
                    <a:p>
                      <a:pPr>
                        <a:lnSpc>
                          <a:spcPts val="1400"/>
                        </a:lnSpc>
                        <a:spcAft>
                          <a:spcPts val="1200"/>
                        </a:spcAft>
                      </a:pPr>
                      <a:r>
                        <a:rPr lang="en-GB" sz="1200" dirty="0" smtClean="0">
                          <a:effectLst/>
                        </a:rPr>
                        <a:t>LEBT </a:t>
                      </a:r>
                      <a:r>
                        <a:rPr lang="en-GB" sz="1200" dirty="0" err="1">
                          <a:effectLst/>
                        </a:rPr>
                        <a:t>Repeller</a:t>
                      </a:r>
                      <a:r>
                        <a:rPr lang="en-GB" sz="1200" dirty="0">
                          <a:effectLst/>
                        </a:rPr>
                        <a:t> electrodes</a:t>
                      </a:r>
                      <a:endParaRPr lang="en-US" sz="1200" dirty="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a:effectLst/>
                        </a:rPr>
                        <a:t>3,5kV</a:t>
                      </a:r>
                      <a:endParaRPr lang="en-US" sz="120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dirty="0">
                          <a:effectLst/>
                        </a:rPr>
                        <a:t>No. </a:t>
                      </a:r>
                      <a:endParaRPr lang="en-US" sz="1200" dirty="0">
                        <a:effectLst/>
                      </a:endParaRPr>
                    </a:p>
                    <a:p>
                      <a:pPr>
                        <a:lnSpc>
                          <a:spcPts val="1400"/>
                        </a:lnSpc>
                        <a:spcAft>
                          <a:spcPts val="1200"/>
                        </a:spcAft>
                      </a:pPr>
                      <a:r>
                        <a:rPr lang="en-GB" sz="1200" dirty="0">
                          <a:effectLst/>
                        </a:rPr>
                        <a:t>The </a:t>
                      </a:r>
                      <a:r>
                        <a:rPr lang="en-GB" sz="1200" dirty="0" err="1">
                          <a:effectLst/>
                        </a:rPr>
                        <a:t>Repeller</a:t>
                      </a:r>
                      <a:r>
                        <a:rPr lang="en-GB" sz="1200" dirty="0">
                          <a:effectLst/>
                        </a:rPr>
                        <a:t> electrodes use standard insulated BNC safety high voltage connectors. All cable terminations and live parts will be protected with proper insulation material. The insulation prevents any access/accidental contact with live parts.</a:t>
                      </a:r>
                      <a:endParaRPr lang="en-US" sz="1200" dirty="0">
                        <a:effectLst/>
                        <a:latin typeface="Calibri" charset="0"/>
                        <a:ea typeface="Calibri" charset="0"/>
                        <a:cs typeface="Times New Roman" charset="0"/>
                      </a:endParaRPr>
                    </a:p>
                  </a:txBody>
                  <a:tcPr marL="49474" marR="49474" marT="0" marB="0" anchor="ctr"/>
                </a:tc>
              </a:tr>
              <a:tr h="928983">
                <a:tc>
                  <a:txBody>
                    <a:bodyPr/>
                    <a:lstStyle/>
                    <a:p>
                      <a:pPr>
                        <a:lnSpc>
                          <a:spcPts val="1400"/>
                        </a:lnSpc>
                        <a:spcAft>
                          <a:spcPts val="1200"/>
                        </a:spcAft>
                      </a:pPr>
                      <a:r>
                        <a:rPr lang="en-GB" sz="1200">
                          <a:effectLst/>
                        </a:rPr>
                        <a:t>LEBT chopper</a:t>
                      </a:r>
                      <a:endParaRPr lang="en-US" sz="120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a:effectLst/>
                        </a:rPr>
                        <a:t>10kV</a:t>
                      </a:r>
                      <a:endParaRPr lang="en-US" sz="120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a:effectLst/>
                        </a:rPr>
                        <a:t>No. </a:t>
                      </a:r>
                      <a:endParaRPr lang="en-US" sz="1200">
                        <a:effectLst/>
                      </a:endParaRPr>
                    </a:p>
                    <a:p>
                      <a:pPr>
                        <a:lnSpc>
                          <a:spcPts val="1400"/>
                        </a:lnSpc>
                        <a:spcAft>
                          <a:spcPts val="1200"/>
                        </a:spcAft>
                      </a:pPr>
                      <a:r>
                        <a:rPr lang="en-GB" sz="1200">
                          <a:effectLst/>
                        </a:rPr>
                        <a:t>The HV cable will be terminated inside the box above the chopper. There is no specific electrical hazard associated with the chopper, as there is no live part easily accessible by the operators.</a:t>
                      </a:r>
                      <a:endParaRPr lang="en-US" sz="1200">
                        <a:effectLst/>
                        <a:latin typeface="Calibri" charset="0"/>
                        <a:ea typeface="Calibri" charset="0"/>
                        <a:cs typeface="Times New Roman" charset="0"/>
                      </a:endParaRPr>
                    </a:p>
                  </a:txBody>
                  <a:tcPr marL="49474" marR="49474" marT="0" marB="0" anchor="ctr"/>
                </a:tc>
              </a:tr>
              <a:tr h="734504">
                <a:tc>
                  <a:txBody>
                    <a:bodyPr/>
                    <a:lstStyle/>
                    <a:p>
                      <a:pPr>
                        <a:lnSpc>
                          <a:spcPts val="1400"/>
                        </a:lnSpc>
                        <a:spcAft>
                          <a:spcPts val="1200"/>
                        </a:spcAft>
                      </a:pPr>
                      <a:r>
                        <a:rPr lang="en-GB" sz="1200">
                          <a:effectLst/>
                        </a:rPr>
                        <a:t>LEBT Faraday cup</a:t>
                      </a:r>
                      <a:endParaRPr lang="en-US" sz="120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a:effectLst/>
                        </a:rPr>
                        <a:t>2kV</a:t>
                      </a:r>
                      <a:endParaRPr lang="en-US" sz="120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a:effectLst/>
                        </a:rPr>
                        <a:t>No.</a:t>
                      </a:r>
                      <a:endParaRPr lang="en-US" sz="1200">
                        <a:effectLst/>
                      </a:endParaRPr>
                    </a:p>
                    <a:p>
                      <a:pPr>
                        <a:lnSpc>
                          <a:spcPts val="1400"/>
                        </a:lnSpc>
                        <a:spcAft>
                          <a:spcPts val="1200"/>
                        </a:spcAft>
                      </a:pPr>
                      <a:r>
                        <a:rPr lang="en-GB" sz="1200">
                          <a:effectLst/>
                        </a:rPr>
                        <a:t>LEBT Faraday cup is inside the enclosure and it’s not reachable. It also uses standard insulated BNC safety high voltage connectors.  </a:t>
                      </a:r>
                      <a:endParaRPr lang="en-US" sz="1200">
                        <a:effectLst/>
                        <a:latin typeface="Calibri" charset="0"/>
                        <a:ea typeface="Calibri" charset="0"/>
                        <a:cs typeface="Times New Roman" charset="0"/>
                      </a:endParaRPr>
                    </a:p>
                  </a:txBody>
                  <a:tcPr marL="49474" marR="49474" marT="0" marB="0" anchor="ctr"/>
                </a:tc>
              </a:tr>
              <a:tr h="734504">
                <a:tc>
                  <a:txBody>
                    <a:bodyPr/>
                    <a:lstStyle/>
                    <a:p>
                      <a:pPr>
                        <a:lnSpc>
                          <a:spcPts val="1400"/>
                        </a:lnSpc>
                        <a:spcAft>
                          <a:spcPts val="1200"/>
                        </a:spcAft>
                      </a:pPr>
                      <a:r>
                        <a:rPr lang="en-GB" sz="1200">
                          <a:effectLst/>
                        </a:rPr>
                        <a:t>LEBT Emittance measurement unit (EMU)</a:t>
                      </a:r>
                      <a:endParaRPr lang="en-US" sz="120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dirty="0">
                          <a:effectLst/>
                        </a:rPr>
                        <a:t>1,5kV</a:t>
                      </a:r>
                      <a:endParaRPr lang="en-US" sz="1200" dirty="0">
                        <a:effectLst/>
                        <a:latin typeface="Calibri" charset="0"/>
                        <a:ea typeface="Calibri" charset="0"/>
                        <a:cs typeface="Times New Roman" charset="0"/>
                      </a:endParaRPr>
                    </a:p>
                  </a:txBody>
                  <a:tcPr marL="49474" marR="49474" marT="0" marB="0" anchor="ctr"/>
                </a:tc>
                <a:tc>
                  <a:txBody>
                    <a:bodyPr/>
                    <a:lstStyle/>
                    <a:p>
                      <a:pPr>
                        <a:lnSpc>
                          <a:spcPts val="1400"/>
                        </a:lnSpc>
                        <a:spcAft>
                          <a:spcPts val="1200"/>
                        </a:spcAft>
                      </a:pPr>
                      <a:r>
                        <a:rPr lang="en-GB" sz="1200" dirty="0">
                          <a:effectLst/>
                        </a:rPr>
                        <a:t>No.</a:t>
                      </a:r>
                      <a:endParaRPr lang="en-US" sz="1200" dirty="0">
                        <a:effectLst/>
                      </a:endParaRPr>
                    </a:p>
                    <a:p>
                      <a:pPr>
                        <a:lnSpc>
                          <a:spcPts val="1400"/>
                        </a:lnSpc>
                        <a:spcAft>
                          <a:spcPts val="1200"/>
                        </a:spcAft>
                      </a:pPr>
                      <a:r>
                        <a:rPr lang="en-GB" sz="1200" dirty="0">
                          <a:effectLst/>
                        </a:rPr>
                        <a:t>LEBT EMU is inside the enclosure and it’s not reachable. It also uses standard insulated BNC safety high voltage connectors.  </a:t>
                      </a:r>
                      <a:endParaRPr lang="en-US" sz="1200" dirty="0">
                        <a:effectLst/>
                        <a:latin typeface="Calibri" charset="0"/>
                        <a:ea typeface="Calibri" charset="0"/>
                        <a:cs typeface="Times New Roman" charset="0"/>
                      </a:endParaRPr>
                    </a:p>
                  </a:txBody>
                  <a:tcPr marL="49474" marR="49474" marT="0" marB="0" anchor="ctr"/>
                </a:tc>
              </a:tr>
            </a:tbl>
          </a:graphicData>
        </a:graphic>
      </p:graphicFrame>
      <p:sp>
        <p:nvSpPr>
          <p:cNvPr id="7" name="Rectangle 6"/>
          <p:cNvSpPr/>
          <p:nvPr/>
        </p:nvSpPr>
        <p:spPr>
          <a:xfrm>
            <a:off x="457200" y="2348880"/>
            <a:ext cx="8229600" cy="9361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Calibri" charset="0"/>
                <a:ea typeface="Calibri" charset="0"/>
                <a:cs typeface="Times New Roman" charset="0"/>
              </a:rPr>
              <a:t>Turning off incoming power (or a mains input power failure) of the isolation transformer can result in failure of multiple devices on the HV platform that are connected to ground/earth.</a:t>
            </a:r>
            <a:r>
              <a:rPr lang="en-US" dirty="0"/>
              <a:t> </a:t>
            </a:r>
            <a:endParaRPr lang="en-GB" dirty="0"/>
          </a:p>
        </p:txBody>
      </p:sp>
    </p:spTree>
    <p:extLst>
      <p:ext uri="{BB962C8B-B14F-4D97-AF65-F5344CB8AC3E}">
        <p14:creationId xmlns:p14="http://schemas.microsoft.com/office/powerpoint/2010/main" val="140750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Register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13</a:t>
            </a:fld>
            <a:endParaRPr lang="en-GB" noProof="0"/>
          </a:p>
        </p:txBody>
      </p:sp>
      <p:sp>
        <p:nvSpPr>
          <p:cNvPr id="8" name="Left Arrow 7"/>
          <p:cNvSpPr/>
          <p:nvPr/>
        </p:nvSpPr>
        <p:spPr>
          <a:xfrm rot="12900000">
            <a:off x="908945" y="2519909"/>
            <a:ext cx="1510013" cy="5087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9" name="Group 8"/>
          <p:cNvGrpSpPr/>
          <p:nvPr/>
        </p:nvGrpSpPr>
        <p:grpSpPr>
          <a:xfrm>
            <a:off x="197619" y="1662921"/>
            <a:ext cx="1695735" cy="1356588"/>
            <a:chOff x="160123" y="1063372"/>
            <a:chExt cx="1695735" cy="1356588"/>
          </a:xfrm>
        </p:grpSpPr>
        <p:sp>
          <p:nvSpPr>
            <p:cNvPr id="10" name="Rounded Rectangle 9"/>
            <p:cNvSpPr/>
            <p:nvPr/>
          </p:nvSpPr>
          <p:spPr>
            <a:xfrm>
              <a:off x="160123" y="1063372"/>
              <a:ext cx="1695735" cy="13565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5"/>
            <p:cNvSpPr/>
            <p:nvPr/>
          </p:nvSpPr>
          <p:spPr>
            <a:xfrm>
              <a:off x="199856" y="1103105"/>
              <a:ext cx="1616269" cy="1277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dirty="0" smtClean="0"/>
                <a:t>Hazard Register</a:t>
              </a:r>
              <a:endParaRPr lang="en-GB" sz="2200" kern="1200" dirty="0"/>
            </a:p>
          </p:txBody>
        </p:sp>
      </p:grpSp>
      <p:sp>
        <p:nvSpPr>
          <p:cNvPr id="3" name="Rectangle 2"/>
          <p:cNvSpPr/>
          <p:nvPr/>
        </p:nvSpPr>
        <p:spPr>
          <a:xfrm>
            <a:off x="2286000" y="2551837"/>
            <a:ext cx="5886400" cy="2031325"/>
          </a:xfrm>
          <a:prstGeom prst="rect">
            <a:avLst/>
          </a:prstGeom>
        </p:spPr>
        <p:txBody>
          <a:bodyPr wrap="square">
            <a:spAutoFit/>
          </a:bodyPr>
          <a:lstStyle/>
          <a:p>
            <a:r>
              <a:rPr lang="en-GB" dirty="0">
                <a:latin typeface="Calibri" charset="0"/>
                <a:ea typeface="Calibri" charset="0"/>
                <a:cs typeface="Times New Roman" charset="0"/>
              </a:rPr>
              <a:t>The conclusion and decisions from </a:t>
            </a:r>
            <a:r>
              <a:rPr lang="en-GB" dirty="0" smtClean="0">
                <a:latin typeface="Calibri" charset="0"/>
                <a:ea typeface="Calibri" charset="0"/>
                <a:cs typeface="Times New Roman" charset="0"/>
              </a:rPr>
              <a:t>the hazard identification </a:t>
            </a:r>
            <a:r>
              <a:rPr lang="en-GB" dirty="0">
                <a:latin typeface="Calibri" charset="0"/>
                <a:ea typeface="Calibri" charset="0"/>
                <a:cs typeface="Times New Roman" charset="0"/>
              </a:rPr>
              <a:t>served as inputs to create the PSS0 Hazard register. </a:t>
            </a:r>
            <a:endParaRPr lang="en-GB" dirty="0" smtClean="0">
              <a:latin typeface="Calibri" charset="0"/>
              <a:ea typeface="Calibri" charset="0"/>
              <a:cs typeface="Times New Roman" charset="0"/>
            </a:endParaRPr>
          </a:p>
          <a:p>
            <a:endParaRPr lang="en-GB" dirty="0">
              <a:latin typeface="Calibri" charset="0"/>
              <a:ea typeface="Calibri" charset="0"/>
              <a:cs typeface="Times New Roman" charset="0"/>
            </a:endParaRPr>
          </a:p>
          <a:p>
            <a:r>
              <a:rPr lang="en-GB" dirty="0" smtClean="0">
                <a:latin typeface="Calibri" charset="0"/>
                <a:ea typeface="Calibri" charset="0"/>
                <a:cs typeface="Times New Roman" charset="0"/>
              </a:rPr>
              <a:t>It </a:t>
            </a:r>
            <a:r>
              <a:rPr lang="en-GB" dirty="0">
                <a:latin typeface="Calibri" charset="0"/>
                <a:ea typeface="Calibri" charset="0"/>
                <a:cs typeface="Times New Roman" charset="0"/>
              </a:rPr>
              <a:t>summarizes all initiating events and provides qualitative assessment of hazardous scenarios against Conventional safety risk matrix.</a:t>
            </a:r>
            <a:r>
              <a:rPr lang="en-US" dirty="0"/>
              <a:t> </a:t>
            </a:r>
            <a:endParaRPr lang="en-US" dirty="0" smtClean="0"/>
          </a:p>
          <a:p>
            <a:endParaRPr lang="en-GB" dirty="0"/>
          </a:p>
        </p:txBody>
      </p:sp>
    </p:spTree>
    <p:extLst>
      <p:ext uri="{BB962C8B-B14F-4D97-AF65-F5344CB8AC3E}">
        <p14:creationId xmlns:p14="http://schemas.microsoft.com/office/powerpoint/2010/main" val="797249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Register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14</a:t>
            </a:fld>
            <a:endParaRPr lang="en-GB" noProof="0"/>
          </a:p>
        </p:txBody>
      </p:sp>
      <p:graphicFrame>
        <p:nvGraphicFramePr>
          <p:cNvPr id="6" name="Diagram 5"/>
          <p:cNvGraphicFramePr/>
          <p:nvPr>
            <p:extLst>
              <p:ext uri="{D42A27DB-BD31-4B8C-83A1-F6EECF244321}">
                <p14:modId xmlns:p14="http://schemas.microsoft.com/office/powerpoint/2010/main" val="1455056055"/>
              </p:ext>
            </p:extLst>
          </p:nvPr>
        </p:nvGraphicFramePr>
        <p:xfrm>
          <a:off x="1060862" y="1468251"/>
          <a:ext cx="7162597" cy="5241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4814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Matrix</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15</a:t>
            </a:fld>
            <a:endParaRPr lang="en-GB" noProof="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7" y="1916832"/>
            <a:ext cx="7623693" cy="23762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581128"/>
            <a:ext cx="4631556" cy="1216584"/>
          </a:xfrm>
          <a:prstGeom prst="rect">
            <a:avLst/>
          </a:prstGeom>
        </p:spPr>
      </p:pic>
      <p:sp>
        <p:nvSpPr>
          <p:cNvPr id="8" name="TextBox 7"/>
          <p:cNvSpPr txBox="1"/>
          <p:nvPr/>
        </p:nvSpPr>
        <p:spPr>
          <a:xfrm>
            <a:off x="5940152" y="3104964"/>
            <a:ext cx="338554" cy="461665"/>
          </a:xfrm>
          <a:prstGeom prst="rect">
            <a:avLst/>
          </a:prstGeom>
          <a:noFill/>
        </p:spPr>
        <p:txBody>
          <a:bodyPr wrap="none" rtlCol="0">
            <a:spAutoFit/>
          </a:bodyPr>
          <a:lstStyle/>
          <a:p>
            <a:r>
              <a:rPr lang="en-GB" sz="2400" b="1" dirty="0" smtClean="0">
                <a:solidFill>
                  <a:schemeClr val="bg1"/>
                </a:solidFill>
              </a:rPr>
              <a:t>*</a:t>
            </a:r>
            <a:endParaRPr lang="en-GB" sz="2400" b="1" dirty="0">
              <a:solidFill>
                <a:schemeClr val="bg1"/>
              </a:solidFill>
            </a:endParaRPr>
          </a:p>
        </p:txBody>
      </p:sp>
      <p:sp>
        <p:nvSpPr>
          <p:cNvPr id="9" name="Down Arrow 8"/>
          <p:cNvSpPr/>
          <p:nvPr/>
        </p:nvSpPr>
        <p:spPr>
          <a:xfrm>
            <a:off x="5436096" y="3288106"/>
            <a:ext cx="216024" cy="55704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940152" y="3679311"/>
            <a:ext cx="338554" cy="461665"/>
          </a:xfrm>
          <a:prstGeom prst="rect">
            <a:avLst/>
          </a:prstGeom>
          <a:noFill/>
        </p:spPr>
        <p:txBody>
          <a:bodyPr wrap="none" rtlCol="0">
            <a:spAutoFit/>
          </a:bodyPr>
          <a:lstStyle/>
          <a:p>
            <a:r>
              <a:rPr lang="en-GB" sz="2400" b="1" dirty="0" smtClean="0"/>
              <a:t>*</a:t>
            </a:r>
            <a:endParaRPr lang="en-GB" sz="2400" b="1" dirty="0"/>
          </a:p>
        </p:txBody>
      </p:sp>
      <p:sp>
        <p:nvSpPr>
          <p:cNvPr id="12" name="TextBox 11"/>
          <p:cNvSpPr txBox="1"/>
          <p:nvPr/>
        </p:nvSpPr>
        <p:spPr>
          <a:xfrm>
            <a:off x="1403648" y="1565524"/>
            <a:ext cx="6549742" cy="369332"/>
          </a:xfrm>
          <a:prstGeom prst="rect">
            <a:avLst/>
          </a:prstGeom>
          <a:noFill/>
        </p:spPr>
        <p:txBody>
          <a:bodyPr wrap="none" rtlCol="0">
            <a:spAutoFit/>
          </a:bodyPr>
          <a:lstStyle/>
          <a:p>
            <a:r>
              <a:rPr lang="en-GB" dirty="0" smtClean="0"/>
              <a:t>The PSS team have developed a risk matrix </a:t>
            </a:r>
            <a:r>
              <a:rPr lang="en-GB" smtClean="0"/>
              <a:t>for conventional hazards</a:t>
            </a:r>
            <a:endParaRPr lang="en-GB"/>
          </a:p>
        </p:txBody>
      </p:sp>
    </p:spTree>
    <p:extLst>
      <p:ext uri="{BB962C8B-B14F-4D97-AF65-F5344CB8AC3E}">
        <p14:creationId xmlns:p14="http://schemas.microsoft.com/office/powerpoint/2010/main" val="150175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1"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noProof="0" smtClean="0"/>
              <a:t>16</a:t>
            </a:fld>
            <a:endParaRPr lang="en-GB" noProof="0"/>
          </a:p>
        </p:txBody>
      </p:sp>
      <p:sp>
        <p:nvSpPr>
          <p:cNvPr id="6" name="Title 1"/>
          <p:cNvSpPr>
            <a:spLocks noGrp="1"/>
          </p:cNvSpPr>
          <p:nvPr>
            <p:ph type="title"/>
          </p:nvPr>
        </p:nvSpPr>
        <p:spPr/>
        <p:txBody>
          <a:bodyPr/>
          <a:lstStyle/>
          <a:p>
            <a:r>
              <a:rPr lang="en-US" dirty="0" smtClean="0"/>
              <a:t>Hazard Register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 y="1787353"/>
            <a:ext cx="9144000" cy="4140679"/>
          </a:xfrm>
          <a:prstGeom prst="rect">
            <a:avLst/>
          </a:prstGeom>
        </p:spPr>
      </p:pic>
    </p:spTree>
    <p:extLst>
      <p:ext uri="{BB962C8B-B14F-4D97-AF65-F5344CB8AC3E}">
        <p14:creationId xmlns:p14="http://schemas.microsoft.com/office/powerpoint/2010/main" val="1786467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Register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17</a:t>
            </a:fld>
            <a:endParaRPr lang="en-GB" noProof="0"/>
          </a:p>
        </p:txBody>
      </p:sp>
      <p:graphicFrame>
        <p:nvGraphicFramePr>
          <p:cNvPr id="6" name="Table 5"/>
          <p:cNvGraphicFramePr>
            <a:graphicFrameLocks noGrp="1"/>
          </p:cNvGraphicFramePr>
          <p:nvPr>
            <p:extLst>
              <p:ext uri="{D42A27DB-BD31-4B8C-83A1-F6EECF244321}">
                <p14:modId xmlns:p14="http://schemas.microsoft.com/office/powerpoint/2010/main" val="113755124"/>
              </p:ext>
            </p:extLst>
          </p:nvPr>
        </p:nvGraphicFramePr>
        <p:xfrm>
          <a:off x="179512" y="1445537"/>
          <a:ext cx="3744416" cy="5354136"/>
        </p:xfrm>
        <a:graphic>
          <a:graphicData uri="http://schemas.openxmlformats.org/drawingml/2006/table">
            <a:tbl>
              <a:tblPr>
                <a:tableStyleId>{5C22544A-7EE6-4342-B048-85BDC9FD1C3A}</a:tableStyleId>
              </a:tblPr>
              <a:tblGrid>
                <a:gridCol w="1121778"/>
                <a:gridCol w="1702007"/>
                <a:gridCol w="920631"/>
              </a:tblGrid>
              <a:tr h="290329">
                <a:tc>
                  <a:txBody>
                    <a:bodyPr/>
                    <a:lstStyle/>
                    <a:p>
                      <a:pPr algn="ctr" fontAlgn="ctr"/>
                      <a:r>
                        <a:rPr lang="en-US" sz="1200" b="1" u="none" strike="noStrike" dirty="0">
                          <a:effectLst/>
                        </a:rPr>
                        <a:t>Hazard</a:t>
                      </a:r>
                      <a:endParaRPr lang="en-US" sz="1200" b="1" i="0" u="none" strike="noStrike" dirty="0">
                        <a:solidFill>
                          <a:srgbClr val="000000"/>
                        </a:solidFill>
                        <a:effectLst/>
                        <a:latin typeface="Calibri" charset="0"/>
                      </a:endParaRPr>
                    </a:p>
                  </a:txBody>
                  <a:tcPr marL="2767" marR="2767" marT="2767" marB="0" anchor="ctr"/>
                </a:tc>
                <a:tc>
                  <a:txBody>
                    <a:bodyPr/>
                    <a:lstStyle/>
                    <a:p>
                      <a:pPr algn="ctr" fontAlgn="ctr"/>
                      <a:r>
                        <a:rPr lang="en-US" sz="1200" b="1" u="none" strike="noStrike" dirty="0">
                          <a:effectLst/>
                        </a:rPr>
                        <a:t>Initiating Event (IE)</a:t>
                      </a:r>
                      <a:endParaRPr lang="en-US" sz="1200" b="1" i="0" u="none" strike="noStrike" dirty="0">
                        <a:solidFill>
                          <a:srgbClr val="000000"/>
                        </a:solidFill>
                        <a:effectLst/>
                        <a:latin typeface="Calibri" charset="0"/>
                      </a:endParaRPr>
                    </a:p>
                  </a:txBody>
                  <a:tcPr marL="2767" marR="2767" marT="2767" marB="0" anchor="ctr"/>
                </a:tc>
                <a:tc>
                  <a:txBody>
                    <a:bodyPr/>
                    <a:lstStyle/>
                    <a:p>
                      <a:pPr algn="ctr" fontAlgn="ctr"/>
                      <a:r>
                        <a:rPr lang="en-US" sz="1200" b="1" u="none" strike="noStrike" dirty="0">
                          <a:effectLst/>
                        </a:rPr>
                        <a:t>Consequences  </a:t>
                      </a:r>
                      <a:br>
                        <a:rPr lang="en-US" sz="1200" b="1" u="none" strike="noStrike" dirty="0">
                          <a:effectLst/>
                        </a:rPr>
                      </a:br>
                      <a:endParaRPr lang="en-US" sz="1200" b="1" i="0" u="none" strike="noStrike" dirty="0">
                        <a:solidFill>
                          <a:srgbClr val="000000"/>
                        </a:solidFill>
                        <a:effectLst/>
                        <a:latin typeface="Calibri" charset="0"/>
                      </a:endParaRPr>
                    </a:p>
                  </a:txBody>
                  <a:tcPr marL="2767" marR="2767" marT="2767" marB="0" anchor="ctr"/>
                </a:tc>
              </a:tr>
              <a:tr h="1651654">
                <a:tc>
                  <a:txBody>
                    <a:bodyPr/>
                    <a:lstStyle/>
                    <a:p>
                      <a:pPr algn="l" fontAlgn="ctr"/>
                      <a:r>
                        <a:rPr lang="en-US" sz="1200" u="none" strike="noStrike" dirty="0">
                          <a:effectLst/>
                        </a:rPr>
                        <a:t>Electrical Hazard (High and Low Voltage)</a:t>
                      </a:r>
                      <a:endParaRPr lang="en-US" sz="1200" b="0" i="0" u="none" strike="noStrike" dirty="0">
                        <a:solidFill>
                          <a:srgbClr val="000000"/>
                        </a:solidFill>
                        <a:effectLst/>
                        <a:latin typeface="Calibri" charset="0"/>
                      </a:endParaRPr>
                    </a:p>
                  </a:txBody>
                  <a:tcPr marL="2767" marR="2767" marT="2767" marB="0" anchor="ctr"/>
                </a:tc>
                <a:tc>
                  <a:txBody>
                    <a:bodyPr/>
                    <a:lstStyle/>
                    <a:p>
                      <a:pPr algn="l" fontAlgn="ctr"/>
                      <a:r>
                        <a:rPr lang="en-US" sz="1200" u="none" strike="noStrike" dirty="0">
                          <a:effectLst/>
                        </a:rPr>
                        <a:t>A person enters into PSS0 controlled area (High Voltage safety cage)  whilst the HV is ON. </a:t>
                      </a:r>
                      <a:endParaRPr lang="en-US" sz="1200" b="0" i="0" u="none" strike="noStrike" dirty="0">
                        <a:solidFill>
                          <a:srgbClr val="000000"/>
                        </a:solidFill>
                        <a:effectLst/>
                        <a:latin typeface="Calibri" charset="0"/>
                      </a:endParaRPr>
                    </a:p>
                  </a:txBody>
                  <a:tcPr marL="2767" marR="2767" marT="2767" marB="0" anchor="ctr"/>
                </a:tc>
                <a:tc>
                  <a:txBody>
                    <a:bodyPr/>
                    <a:lstStyle/>
                    <a:p>
                      <a:pPr algn="ctr" fontAlgn="ctr"/>
                      <a:r>
                        <a:rPr lang="en-US" sz="1200" u="none" strike="noStrike" dirty="0">
                          <a:effectLst/>
                        </a:rPr>
                        <a:t>Hazardous</a:t>
                      </a:r>
                      <a:endParaRPr lang="en-US" sz="1200" b="0" i="0" u="none" strike="noStrike" dirty="0">
                        <a:solidFill>
                          <a:srgbClr val="000000"/>
                        </a:solidFill>
                        <a:effectLst/>
                        <a:latin typeface="Calibri" charset="0"/>
                      </a:endParaRPr>
                    </a:p>
                  </a:txBody>
                  <a:tcPr marL="2767" marR="2767" marT="2767" marB="0" anchor="ctr">
                    <a:solidFill>
                      <a:srgbClr val="FF0000"/>
                    </a:solidFill>
                  </a:tcPr>
                </a:tc>
              </a:tr>
              <a:tr h="2075859">
                <a:tc>
                  <a:txBody>
                    <a:bodyPr/>
                    <a:lstStyle/>
                    <a:p>
                      <a:pPr algn="l" fontAlgn="ctr"/>
                      <a:r>
                        <a:rPr lang="en-US" sz="1200" u="none" strike="noStrike">
                          <a:effectLst/>
                        </a:rPr>
                        <a:t>Electrical Hazard (High and Low Voltage)</a:t>
                      </a:r>
                      <a:endParaRPr lang="en-US" sz="1200" b="0" i="0" u="none" strike="noStrike">
                        <a:solidFill>
                          <a:srgbClr val="000000"/>
                        </a:solidFill>
                        <a:effectLst/>
                        <a:latin typeface="Calibri" charset="0"/>
                      </a:endParaRPr>
                    </a:p>
                  </a:txBody>
                  <a:tcPr marL="2767" marR="2767" marT="2767" marB="0" anchor="ctr"/>
                </a:tc>
                <a:tc>
                  <a:txBody>
                    <a:bodyPr/>
                    <a:lstStyle/>
                    <a:p>
                      <a:pPr algn="l" fontAlgn="ctr"/>
                      <a:r>
                        <a:rPr lang="en-US" sz="1200" u="none" strike="noStrike" dirty="0">
                          <a:effectLst/>
                        </a:rPr>
                        <a:t>A person is in PSS0 controlled area when HV unexpectedly starts. </a:t>
                      </a:r>
                      <a:endParaRPr lang="en-US" sz="1200" b="0" i="0" u="none" strike="noStrike" dirty="0">
                        <a:solidFill>
                          <a:srgbClr val="000000"/>
                        </a:solidFill>
                        <a:effectLst/>
                        <a:latin typeface="Calibri" charset="0"/>
                      </a:endParaRPr>
                    </a:p>
                  </a:txBody>
                  <a:tcPr marL="2767" marR="2767" marT="2767" marB="0" anchor="ctr"/>
                </a:tc>
                <a:tc>
                  <a:txBody>
                    <a:bodyPr/>
                    <a:lstStyle/>
                    <a:p>
                      <a:pPr algn="ctr" fontAlgn="ctr"/>
                      <a:r>
                        <a:rPr lang="en-US" sz="1200" u="none" strike="noStrike" dirty="0">
                          <a:effectLst/>
                        </a:rPr>
                        <a:t>Hazardous</a:t>
                      </a:r>
                      <a:endParaRPr lang="en-US" sz="1200" b="0" i="0" u="none" strike="noStrike" dirty="0">
                        <a:solidFill>
                          <a:srgbClr val="000000"/>
                        </a:solidFill>
                        <a:effectLst/>
                        <a:latin typeface="Calibri" charset="0"/>
                      </a:endParaRPr>
                    </a:p>
                  </a:txBody>
                  <a:tcPr marL="2767" marR="2767" marT="2767" marB="0" anchor="ctr">
                    <a:solidFill>
                      <a:srgbClr val="FF0000"/>
                    </a:solidFill>
                  </a:tcPr>
                </a:tc>
              </a:tr>
              <a:tr h="1258096">
                <a:tc>
                  <a:txBody>
                    <a:bodyPr/>
                    <a:lstStyle/>
                    <a:p>
                      <a:pPr algn="ctr" fontAlgn="ctr"/>
                      <a:r>
                        <a:rPr lang="en-US" sz="1200" u="none" strike="noStrike">
                          <a:effectLst/>
                        </a:rPr>
                        <a:t>Electrical Hazard (High and Low Voltage)</a:t>
                      </a:r>
                      <a:endParaRPr lang="en-US" sz="1200" b="0" i="0" u="none" strike="noStrike">
                        <a:solidFill>
                          <a:srgbClr val="000000"/>
                        </a:solidFill>
                        <a:effectLst/>
                        <a:latin typeface="Calibri" charset="0"/>
                      </a:endParaRPr>
                    </a:p>
                  </a:txBody>
                  <a:tcPr marL="2767" marR="2767" marT="2767" marB="0" anchor="ctr"/>
                </a:tc>
                <a:tc>
                  <a:txBody>
                    <a:bodyPr/>
                    <a:lstStyle/>
                    <a:p>
                      <a:pPr algn="ctr" fontAlgn="ctr"/>
                      <a:r>
                        <a:rPr lang="en-US" sz="1200" u="none" strike="noStrike">
                          <a:effectLst/>
                        </a:rPr>
                        <a:t>A person affected by residual voltage upon entering the PSS0 controlled area.</a:t>
                      </a:r>
                      <a:endParaRPr lang="en-US" sz="1200" b="0" i="0" u="none" strike="noStrike">
                        <a:solidFill>
                          <a:srgbClr val="000000"/>
                        </a:solidFill>
                        <a:effectLst/>
                        <a:latin typeface="Calibri" charset="0"/>
                      </a:endParaRPr>
                    </a:p>
                  </a:txBody>
                  <a:tcPr marL="2767" marR="2767" marT="2767" marB="0" anchor="ctr"/>
                </a:tc>
                <a:tc>
                  <a:txBody>
                    <a:bodyPr/>
                    <a:lstStyle/>
                    <a:p>
                      <a:pPr algn="ctr" fontAlgn="ctr"/>
                      <a:r>
                        <a:rPr lang="en-US" sz="1200" u="none" strike="noStrike" dirty="0">
                          <a:effectLst/>
                        </a:rPr>
                        <a:t>Major</a:t>
                      </a:r>
                      <a:endParaRPr lang="en-US" sz="1200" b="0" i="0" u="none" strike="noStrike" dirty="0">
                        <a:solidFill>
                          <a:srgbClr val="000000"/>
                        </a:solidFill>
                        <a:effectLst/>
                        <a:latin typeface="Calibri" charset="0"/>
                      </a:endParaRPr>
                    </a:p>
                  </a:txBody>
                  <a:tcPr marL="2767" marR="2767" marT="2767" marB="0" anchor="ctr">
                    <a:solidFill>
                      <a:srgbClr val="FF0000"/>
                    </a:solidFill>
                  </a:tcPr>
                </a:tc>
              </a:tr>
            </a:tbl>
          </a:graphicData>
        </a:graphic>
      </p:graphicFrame>
    </p:spTree>
    <p:extLst>
      <p:ext uri="{BB962C8B-B14F-4D97-AF65-F5344CB8AC3E}">
        <p14:creationId xmlns:p14="http://schemas.microsoft.com/office/powerpoint/2010/main" val="2054495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Register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18</a:t>
            </a:fld>
            <a:endParaRPr lang="en-GB" noProof="0"/>
          </a:p>
        </p:txBody>
      </p:sp>
      <p:graphicFrame>
        <p:nvGraphicFramePr>
          <p:cNvPr id="11" name="Table 10"/>
          <p:cNvGraphicFramePr>
            <a:graphicFrameLocks noGrp="1"/>
          </p:cNvGraphicFramePr>
          <p:nvPr>
            <p:extLst>
              <p:ext uri="{D42A27DB-BD31-4B8C-83A1-F6EECF244321}">
                <p14:modId xmlns:p14="http://schemas.microsoft.com/office/powerpoint/2010/main" val="995253026"/>
              </p:ext>
            </p:extLst>
          </p:nvPr>
        </p:nvGraphicFramePr>
        <p:xfrm>
          <a:off x="179512" y="1484783"/>
          <a:ext cx="8784976" cy="5381349"/>
        </p:xfrm>
        <a:graphic>
          <a:graphicData uri="http://schemas.openxmlformats.org/drawingml/2006/table">
            <a:tbl>
              <a:tblPr>
                <a:tableStyleId>{5C22544A-7EE6-4342-B048-85BDC9FD1C3A}</a:tableStyleId>
              </a:tblPr>
              <a:tblGrid>
                <a:gridCol w="1095011"/>
                <a:gridCol w="1634220"/>
                <a:gridCol w="987168"/>
                <a:gridCol w="4048225"/>
                <a:gridCol w="1020352"/>
              </a:tblGrid>
              <a:tr h="274595">
                <a:tc>
                  <a:txBody>
                    <a:bodyPr/>
                    <a:lstStyle/>
                    <a:p>
                      <a:pPr algn="ctr" fontAlgn="ctr"/>
                      <a:r>
                        <a:rPr lang="en-US" sz="800" b="1" u="none" strike="noStrike" dirty="0">
                          <a:effectLst/>
                        </a:rPr>
                        <a:t>Likelihood </a:t>
                      </a:r>
                      <a:br>
                        <a:rPr lang="en-US" sz="800" b="1" u="none" strike="noStrike" dirty="0">
                          <a:effectLst/>
                        </a:rPr>
                      </a:br>
                      <a:r>
                        <a:rPr lang="en-US" sz="800" b="1" u="none" strike="noStrike" dirty="0">
                          <a:effectLst/>
                        </a:rPr>
                        <a:t>(Frequency/ Year)</a:t>
                      </a:r>
                      <a:endParaRPr lang="en-US" sz="800" b="1" i="0" u="none" strike="noStrike" dirty="0">
                        <a:solidFill>
                          <a:srgbClr val="000000"/>
                        </a:solidFill>
                        <a:effectLst/>
                        <a:latin typeface="Calibri" charset="0"/>
                      </a:endParaRPr>
                    </a:p>
                  </a:txBody>
                  <a:tcPr marL="2767" marR="2767" marT="2767" marB="0" anchor="ctr"/>
                </a:tc>
                <a:tc>
                  <a:txBody>
                    <a:bodyPr/>
                    <a:lstStyle/>
                    <a:p>
                      <a:pPr algn="ctr" fontAlgn="ctr"/>
                      <a:r>
                        <a:rPr lang="en-US" sz="800" b="1" u="none" strike="noStrike" dirty="0">
                          <a:effectLst/>
                        </a:rPr>
                        <a:t>Barriers and procedures </a:t>
                      </a:r>
                      <a:endParaRPr lang="en-US" sz="800" b="1" i="0" u="none" strike="noStrike" dirty="0">
                        <a:solidFill>
                          <a:srgbClr val="000000"/>
                        </a:solidFill>
                        <a:effectLst/>
                        <a:latin typeface="Calibri" charset="0"/>
                      </a:endParaRPr>
                    </a:p>
                  </a:txBody>
                  <a:tcPr marL="2767" marR="2767" marT="2767" marB="0" anchor="ctr"/>
                </a:tc>
                <a:tc>
                  <a:txBody>
                    <a:bodyPr/>
                    <a:lstStyle/>
                    <a:p>
                      <a:pPr algn="ctr" fontAlgn="ctr"/>
                      <a:r>
                        <a:rPr lang="en-US" sz="800" b="1" u="none" strike="noStrike" dirty="0">
                          <a:effectLst/>
                        </a:rPr>
                        <a:t>PSS safety  function required Yes/No</a:t>
                      </a:r>
                      <a:endParaRPr lang="en-US" sz="800" b="1" i="0" u="none" strike="noStrike" dirty="0">
                        <a:solidFill>
                          <a:srgbClr val="000000"/>
                        </a:solidFill>
                        <a:effectLst/>
                        <a:latin typeface="Calibri" charset="0"/>
                      </a:endParaRPr>
                    </a:p>
                  </a:txBody>
                  <a:tcPr marL="2767" marR="2767" marT="2767" marB="0" anchor="ctr"/>
                </a:tc>
                <a:tc>
                  <a:txBody>
                    <a:bodyPr/>
                    <a:lstStyle/>
                    <a:p>
                      <a:pPr algn="ctr" fontAlgn="ctr"/>
                      <a:r>
                        <a:rPr lang="en-US" sz="800" b="1" u="none" strike="noStrike" dirty="0">
                          <a:effectLst/>
                        </a:rPr>
                        <a:t>Protection and Mitigation</a:t>
                      </a:r>
                      <a:endParaRPr lang="en-US" sz="800" b="1" i="0" u="none" strike="noStrike" dirty="0">
                        <a:solidFill>
                          <a:srgbClr val="000000"/>
                        </a:solidFill>
                        <a:effectLst/>
                        <a:latin typeface="Calibri" charset="0"/>
                      </a:endParaRPr>
                    </a:p>
                  </a:txBody>
                  <a:tcPr marL="2767" marR="2767" marT="2767" marB="0" anchor="ctr"/>
                </a:tc>
                <a:tc>
                  <a:txBody>
                    <a:bodyPr/>
                    <a:lstStyle/>
                    <a:p>
                      <a:pPr algn="ctr" fontAlgn="ctr"/>
                      <a:r>
                        <a:rPr lang="en-US" sz="800" b="1" u="none" strike="noStrike" dirty="0">
                          <a:effectLst/>
                        </a:rPr>
                        <a:t>Human Actions</a:t>
                      </a:r>
                      <a:endParaRPr lang="en-US" sz="800" b="1" i="0" u="none" strike="noStrike" dirty="0">
                        <a:solidFill>
                          <a:srgbClr val="000000"/>
                        </a:solidFill>
                        <a:effectLst/>
                        <a:latin typeface="Calibri" charset="0"/>
                      </a:endParaRPr>
                    </a:p>
                  </a:txBody>
                  <a:tcPr marL="2767" marR="2767" marT="2767" marB="0" anchor="ctr"/>
                </a:tc>
              </a:tr>
              <a:tr h="1945355">
                <a:tc>
                  <a:txBody>
                    <a:bodyPr/>
                    <a:lstStyle/>
                    <a:p>
                      <a:pPr algn="ctr" fontAlgn="ctr"/>
                      <a:r>
                        <a:rPr lang="nb-NO" sz="800" u="none" strike="noStrike" dirty="0">
                          <a:effectLst/>
                        </a:rPr>
                        <a:t>1.0</a:t>
                      </a:r>
                      <a:br>
                        <a:rPr lang="nb-NO" sz="800" u="none" strike="noStrike" dirty="0">
                          <a:effectLst/>
                        </a:rPr>
                      </a:br>
                      <a:r>
                        <a:rPr lang="nb-NO" sz="800" u="none" strike="noStrike" dirty="0">
                          <a:effectLst/>
                        </a:rPr>
                        <a:t/>
                      </a:r>
                      <a:br>
                        <a:rPr lang="nb-NO" sz="800" u="none" strike="noStrike" dirty="0">
                          <a:effectLst/>
                        </a:rPr>
                      </a:br>
                      <a:r>
                        <a:rPr lang="nb-NO" sz="800" u="none" strike="noStrike" dirty="0">
                          <a:effectLst/>
                        </a:rPr>
                        <a:t/>
                      </a:r>
                      <a:br>
                        <a:rPr lang="nb-NO" sz="800" u="none" strike="noStrike" dirty="0">
                          <a:effectLst/>
                        </a:rPr>
                      </a:br>
                      <a:r>
                        <a:rPr lang="nb-NO" sz="800" u="none" strike="noStrike" dirty="0">
                          <a:effectLst/>
                        </a:rPr>
                        <a:t/>
                      </a:r>
                      <a:br>
                        <a:rPr lang="nb-NO" sz="800" u="none" strike="noStrike" dirty="0">
                          <a:effectLst/>
                        </a:rPr>
                      </a:br>
                      <a:endParaRPr lang="nb-NO" sz="800" b="0" i="0" u="none" strike="noStrike" dirty="0">
                        <a:solidFill>
                          <a:srgbClr val="000000"/>
                        </a:solidFill>
                        <a:effectLst/>
                        <a:latin typeface="Calibri" charset="0"/>
                      </a:endParaRPr>
                    </a:p>
                  </a:txBody>
                  <a:tcPr marL="2767" marR="2767" marT="2767" marB="0" anchor="ctr"/>
                </a:tc>
                <a:tc>
                  <a:txBody>
                    <a:bodyPr/>
                    <a:lstStyle/>
                    <a:p>
                      <a:pPr algn="l" fontAlgn="ctr"/>
                      <a:r>
                        <a:rPr lang="en-US" sz="800" u="none" strike="noStrike" dirty="0">
                          <a:effectLst/>
                        </a:rPr>
                        <a:t>1. PSS0 key exchange - mechanical interlock  </a:t>
                      </a:r>
                      <a:br>
                        <a:rPr lang="en-US" sz="800" u="none" strike="noStrike" dirty="0">
                          <a:effectLst/>
                        </a:rPr>
                      </a:br>
                      <a:r>
                        <a:rPr lang="en-US" sz="800" u="none" strike="noStrike" dirty="0">
                          <a:effectLst/>
                        </a:rPr>
                        <a:t> </a:t>
                      </a:r>
                      <a:br>
                        <a:rPr lang="en-US" sz="800" u="none" strike="noStrike" dirty="0">
                          <a:effectLst/>
                        </a:rPr>
                      </a:br>
                      <a:r>
                        <a:rPr lang="en-US" sz="800" u="none" strike="noStrike" dirty="0">
                          <a:effectLst/>
                        </a:rPr>
                        <a:t> </a:t>
                      </a:r>
                      <a:endParaRPr lang="en-US" sz="800" b="0" i="0" u="none" strike="noStrike" dirty="0">
                        <a:solidFill>
                          <a:srgbClr val="000000"/>
                        </a:solidFill>
                        <a:effectLst/>
                        <a:latin typeface="Calibri" charset="0"/>
                      </a:endParaRPr>
                    </a:p>
                  </a:txBody>
                  <a:tcPr marL="2767" marR="2767" marT="2767" marB="0" anchor="ctr"/>
                </a:tc>
                <a:tc>
                  <a:txBody>
                    <a:bodyPr/>
                    <a:lstStyle/>
                    <a:p>
                      <a:pPr algn="ctr" fontAlgn="ctr"/>
                      <a:r>
                        <a:rPr lang="en-US" sz="800" u="none" strike="noStrike" dirty="0">
                          <a:effectLst/>
                        </a:rPr>
                        <a:t>Yes</a:t>
                      </a:r>
                      <a:endParaRPr lang="en-US" sz="800" b="0" i="0" u="none" strike="noStrike" dirty="0">
                        <a:solidFill>
                          <a:srgbClr val="000000"/>
                        </a:solidFill>
                        <a:effectLst/>
                        <a:latin typeface="Calibri" charset="0"/>
                      </a:endParaRPr>
                    </a:p>
                  </a:txBody>
                  <a:tcPr marL="2767" marR="2767" marT="2767" marB="0" anchor="ctr"/>
                </a:tc>
                <a:tc>
                  <a:txBody>
                    <a:bodyPr/>
                    <a:lstStyle/>
                    <a:p>
                      <a:pPr algn="l" fontAlgn="ctr"/>
                      <a:r>
                        <a:rPr lang="en-US" sz="800" u="none" strike="noStrike" dirty="0">
                          <a:effectLst/>
                        </a:rPr>
                        <a:t>1. Prevent access by locking the access gate when HV PS is on </a:t>
                      </a:r>
                      <a:br>
                        <a:rPr lang="en-US" sz="800" u="none" strike="noStrike" dirty="0">
                          <a:effectLst/>
                        </a:rPr>
                      </a:br>
                      <a:r>
                        <a:rPr lang="en-US" sz="800" u="sng" strike="noStrike" dirty="0">
                          <a:effectLst/>
                        </a:rPr>
                        <a:t>Action:</a:t>
                      </a:r>
                      <a:r>
                        <a:rPr lang="en-US" sz="800" u="none" strike="noStrike" dirty="0">
                          <a:effectLst/>
                        </a:rPr>
                        <a:t> </a:t>
                      </a:r>
                      <a:br>
                        <a:rPr lang="en-US" sz="800" u="none" strike="noStrike" dirty="0">
                          <a:effectLst/>
                        </a:rPr>
                      </a:br>
                      <a:r>
                        <a:rPr lang="en-US" sz="800" u="none" strike="noStrike" dirty="0">
                          <a:effectLst/>
                        </a:rPr>
                        <a:t>Upon detection of energised HV PS (or a trigger from PSS0 system) lock the access gate to PSS controlled area.  </a:t>
                      </a:r>
                      <a:br>
                        <a:rPr lang="en-US" sz="800" u="none" strike="noStrike" dirty="0">
                          <a:effectLst/>
                        </a:rPr>
                      </a:br>
                      <a:r>
                        <a:rPr lang="en-US" sz="800" u="none" strike="noStrike" dirty="0">
                          <a:effectLst/>
                        </a:rPr>
                        <a:t/>
                      </a:r>
                      <a:br>
                        <a:rPr lang="en-US" sz="800" u="none" strike="noStrike" dirty="0">
                          <a:effectLst/>
                        </a:rPr>
                      </a:br>
                      <a:r>
                        <a:rPr lang="en-US" sz="800" u="none" strike="noStrike" dirty="0">
                          <a:effectLst/>
                        </a:rPr>
                        <a:t>2. Alert personnel outside the fenced area: </a:t>
                      </a:r>
                      <a:br>
                        <a:rPr lang="en-US" sz="800" u="none" strike="noStrike" dirty="0">
                          <a:effectLst/>
                        </a:rPr>
                      </a:br>
                      <a:r>
                        <a:rPr lang="en-US" sz="800" u="none" strike="noStrike" dirty="0">
                          <a:effectLst/>
                        </a:rPr>
                        <a:t>        - HV ON light on the HV safety fence </a:t>
                      </a:r>
                      <a:br>
                        <a:rPr lang="en-US" sz="800" u="none" strike="noStrike" dirty="0">
                          <a:effectLst/>
                        </a:rPr>
                      </a:br>
                      <a:r>
                        <a:rPr lang="en-US" sz="800" u="none" strike="noStrike" dirty="0">
                          <a:effectLst/>
                        </a:rPr>
                        <a:t>        - Blue (Beam ON) light in LEBT area</a:t>
                      </a:r>
                      <a:br>
                        <a:rPr lang="en-US" sz="800" u="none" strike="noStrike" dirty="0">
                          <a:effectLst/>
                        </a:rPr>
                      </a:br>
                      <a:r>
                        <a:rPr lang="en-US" sz="800" u="sng" strike="noStrike" dirty="0">
                          <a:effectLst/>
                        </a:rPr>
                        <a:t>Action:</a:t>
                      </a:r>
                      <a:r>
                        <a:rPr lang="en-US" sz="800" u="none" strike="noStrike" dirty="0">
                          <a:effectLst/>
                        </a:rPr>
                        <a:t> </a:t>
                      </a:r>
                      <a:br>
                        <a:rPr lang="en-US" sz="800" u="none" strike="noStrike" dirty="0">
                          <a:effectLst/>
                        </a:rPr>
                      </a:br>
                      <a:r>
                        <a:rPr lang="en-US" sz="800" u="none" strike="noStrike" dirty="0">
                          <a:effectLst/>
                        </a:rPr>
                        <a:t>Upon detection of energised HV PS (or a trigger from PSS0 system)  switch on the alert lights </a:t>
                      </a:r>
                      <a:br>
                        <a:rPr lang="en-US" sz="800" u="none" strike="noStrike" dirty="0">
                          <a:effectLst/>
                        </a:rPr>
                      </a:br>
                      <a:r>
                        <a:rPr lang="en-US" sz="800" u="none" strike="noStrike" dirty="0">
                          <a:effectLst/>
                        </a:rPr>
                        <a:t/>
                      </a:r>
                      <a:br>
                        <a:rPr lang="en-US" sz="800" u="none" strike="noStrike" dirty="0">
                          <a:effectLst/>
                        </a:rPr>
                      </a:br>
                      <a:r>
                        <a:rPr lang="en-US" sz="800" u="none" strike="noStrike" dirty="0">
                          <a:effectLst/>
                        </a:rPr>
                        <a:t>3. Access gate position monitoring </a:t>
                      </a:r>
                      <a:br>
                        <a:rPr lang="en-US" sz="800" u="none" strike="noStrike" dirty="0">
                          <a:effectLst/>
                        </a:rPr>
                      </a:br>
                      <a:r>
                        <a:rPr lang="en-US" sz="800" u="none" strike="noStrike" dirty="0">
                          <a:effectLst/>
                        </a:rPr>
                        <a:t/>
                      </a:r>
                      <a:br>
                        <a:rPr lang="en-US" sz="800" u="none" strike="noStrike" dirty="0">
                          <a:effectLst/>
                        </a:rPr>
                      </a:br>
                      <a:r>
                        <a:rPr lang="en-US" sz="800" u="sng" strike="noStrike" dirty="0">
                          <a:effectLst/>
                        </a:rPr>
                        <a:t>Action:</a:t>
                      </a:r>
                      <a:r>
                        <a:rPr lang="en-US" sz="800" u="none" strike="noStrike" dirty="0">
                          <a:effectLst/>
                        </a:rPr>
                        <a:t> </a:t>
                      </a:r>
                      <a:br>
                        <a:rPr lang="en-US" sz="800" u="none" strike="noStrike" dirty="0">
                          <a:effectLst/>
                        </a:rPr>
                      </a:br>
                      <a:r>
                        <a:rPr lang="en-US" sz="800" u="none" strike="noStrike" dirty="0">
                          <a:effectLst/>
                        </a:rPr>
                        <a:t>Upon detection of door opening immediately switch-off the mains power to the following systems Ion Source HV PS (Extraction System).  </a:t>
                      </a:r>
                      <a:endParaRPr lang="en-US" sz="800" b="0" i="0" u="none" strike="noStrike" dirty="0">
                        <a:solidFill>
                          <a:srgbClr val="000000"/>
                        </a:solidFill>
                        <a:effectLst/>
                        <a:latin typeface="Calibri" charset="0"/>
                      </a:endParaRPr>
                    </a:p>
                  </a:txBody>
                  <a:tcPr marL="2767" marR="2767" marT="2767" marB="0" anchor="ctr"/>
                </a:tc>
                <a:tc>
                  <a:txBody>
                    <a:bodyPr/>
                    <a:lstStyle/>
                    <a:p>
                      <a:pPr algn="l" fontAlgn="ctr"/>
                      <a:r>
                        <a:rPr lang="en-US" sz="800" u="none" strike="noStrike">
                          <a:effectLst/>
                        </a:rPr>
                        <a:t>Entry procedure to PSS0 controlled area.  </a:t>
                      </a:r>
                      <a:br>
                        <a:rPr lang="en-US" sz="800" u="none" strike="noStrike">
                          <a:effectLst/>
                        </a:rPr>
                      </a:br>
                      <a:r>
                        <a:rPr lang="en-US" sz="800" u="none" strike="noStrike">
                          <a:effectLst/>
                        </a:rPr>
                        <a:t/>
                      </a:r>
                      <a:br>
                        <a:rPr lang="en-US" sz="800" u="none" strike="noStrike">
                          <a:effectLst/>
                        </a:rPr>
                      </a:br>
                      <a:r>
                        <a:rPr lang="en-US" sz="800" u="none" strike="noStrike">
                          <a:effectLst/>
                        </a:rPr>
                        <a:t>Exit from PSS0 controlled area. </a:t>
                      </a:r>
                      <a:br>
                        <a:rPr lang="en-US" sz="800" u="none" strike="noStrike">
                          <a:effectLst/>
                        </a:rPr>
                      </a:br>
                      <a:r>
                        <a:rPr lang="en-US" sz="800" u="none" strike="noStrike">
                          <a:effectLst/>
                        </a:rPr>
                        <a:t/>
                      </a:r>
                      <a:br>
                        <a:rPr lang="en-US" sz="800" u="none" strike="noStrike">
                          <a:effectLst/>
                        </a:rPr>
                      </a:br>
                      <a:endParaRPr lang="en-US" sz="800" b="0" i="0" u="none" strike="noStrike">
                        <a:solidFill>
                          <a:srgbClr val="000000"/>
                        </a:solidFill>
                        <a:effectLst/>
                        <a:latin typeface="Calibri" charset="0"/>
                      </a:endParaRPr>
                    </a:p>
                  </a:txBody>
                  <a:tcPr marL="2767" marR="2767" marT="2767" marB="0" anchor="ctr"/>
                </a:tc>
              </a:tr>
              <a:tr h="1963355">
                <a:tc>
                  <a:txBody>
                    <a:bodyPr/>
                    <a:lstStyle/>
                    <a:p>
                      <a:pPr algn="ctr" fontAlgn="t"/>
                      <a:r>
                        <a:rPr lang="en-US" sz="800" u="none" strike="noStrike">
                          <a:effectLst/>
                        </a:rPr>
                        <a:t>2.48</a:t>
                      </a:r>
                      <a:br>
                        <a:rPr lang="en-US" sz="800" u="none" strike="noStrike">
                          <a:effectLst/>
                        </a:rPr>
                      </a:br>
                      <a:r>
                        <a:rPr lang="en-US" sz="800" u="none" strike="noStrike">
                          <a:effectLst/>
                        </a:rPr>
                        <a:t>(248 accesses per year, person makes mistake 1/100 operations)</a:t>
                      </a:r>
                      <a:br>
                        <a:rPr lang="en-US" sz="800" u="none" strike="noStrike">
                          <a:effectLst/>
                        </a:rPr>
                      </a:br>
                      <a:r>
                        <a:rPr lang="en-US" sz="800" u="none" strike="noStrike">
                          <a:effectLst/>
                        </a:rPr>
                        <a:t/>
                      </a:r>
                      <a:br>
                        <a:rPr lang="en-US" sz="800" u="none" strike="noStrike">
                          <a:effectLst/>
                        </a:rPr>
                      </a:br>
                      <a:r>
                        <a:rPr lang="en-US" sz="800" u="none" strike="noStrike">
                          <a:effectLst/>
                        </a:rPr>
                        <a:t/>
                      </a:r>
                      <a:br>
                        <a:rPr lang="en-US" sz="800" u="none" strike="noStrike">
                          <a:effectLst/>
                        </a:rPr>
                      </a:br>
                      <a:endParaRPr lang="en-US" sz="800" b="0" i="0" u="none" strike="noStrike">
                        <a:solidFill>
                          <a:srgbClr val="000000"/>
                        </a:solidFill>
                        <a:effectLst/>
                        <a:latin typeface="Calibri" charset="0"/>
                      </a:endParaRPr>
                    </a:p>
                  </a:txBody>
                  <a:tcPr marL="2767" marR="2767" marT="2767" marB="0" anchor="ctr"/>
                </a:tc>
                <a:tc>
                  <a:txBody>
                    <a:bodyPr/>
                    <a:lstStyle/>
                    <a:p>
                      <a:pPr algn="l" fontAlgn="t"/>
                      <a:r>
                        <a:rPr lang="en-US" sz="800" u="none" strike="noStrike" dirty="0">
                          <a:effectLst/>
                        </a:rPr>
                        <a:t>1. PSS0 key exchange - mechanical sequence </a:t>
                      </a:r>
                      <a:br>
                        <a:rPr lang="en-US" sz="800" u="none" strike="noStrike" dirty="0">
                          <a:effectLst/>
                        </a:rPr>
                      </a:br>
                      <a:r>
                        <a:rPr lang="en-US" sz="800" u="none" strike="noStrike" dirty="0">
                          <a:effectLst/>
                        </a:rPr>
                        <a:t/>
                      </a:r>
                      <a:br>
                        <a:rPr lang="en-US" sz="800" u="none" strike="noStrike" dirty="0">
                          <a:effectLst/>
                        </a:rPr>
                      </a:br>
                      <a:r>
                        <a:rPr lang="en-US" sz="800" u="none" strike="noStrike" dirty="0">
                          <a:effectLst/>
                        </a:rPr>
                        <a:t>2. Formalised search</a:t>
                      </a:r>
                      <a:br>
                        <a:rPr lang="en-US" sz="800" u="none" strike="noStrike" dirty="0">
                          <a:effectLst/>
                        </a:rPr>
                      </a:br>
                      <a:r>
                        <a:rPr lang="en-US" sz="800" u="none" strike="noStrike" dirty="0">
                          <a:effectLst/>
                        </a:rPr>
                        <a:t/>
                      </a:r>
                      <a:br>
                        <a:rPr lang="en-US" sz="800" u="none" strike="noStrike" dirty="0">
                          <a:effectLst/>
                        </a:rPr>
                      </a:br>
                      <a:endParaRPr lang="en-US" sz="800" b="0" i="0" u="none" strike="noStrike" dirty="0">
                        <a:solidFill>
                          <a:srgbClr val="000000"/>
                        </a:solidFill>
                        <a:effectLst/>
                        <a:latin typeface="Calibri" charset="0"/>
                      </a:endParaRPr>
                    </a:p>
                  </a:txBody>
                  <a:tcPr marL="2767" marR="2767" marT="2767" marB="0" anchor="ctr"/>
                </a:tc>
                <a:tc>
                  <a:txBody>
                    <a:bodyPr/>
                    <a:lstStyle/>
                    <a:p>
                      <a:pPr algn="ctr" fontAlgn="t"/>
                      <a:r>
                        <a:rPr lang="en-US" sz="800" u="none" strike="noStrike" dirty="0">
                          <a:effectLst/>
                        </a:rPr>
                        <a:t>Yes</a:t>
                      </a:r>
                      <a:endParaRPr lang="en-US" sz="800" b="0" i="0" u="none" strike="noStrike" dirty="0">
                        <a:solidFill>
                          <a:srgbClr val="000000"/>
                        </a:solidFill>
                        <a:effectLst/>
                        <a:latin typeface="Calibri" charset="0"/>
                      </a:endParaRPr>
                    </a:p>
                  </a:txBody>
                  <a:tcPr marL="2767" marR="2767" marT="2767" marB="0" anchor="ctr"/>
                </a:tc>
                <a:tc>
                  <a:txBody>
                    <a:bodyPr/>
                    <a:lstStyle/>
                    <a:p>
                      <a:pPr algn="l" fontAlgn="t"/>
                      <a:r>
                        <a:rPr lang="en-US" sz="800" u="none" strike="noStrike" dirty="0">
                          <a:effectLst/>
                        </a:rPr>
                        <a:t>1.  Monitoring the position of PSS0 </a:t>
                      </a:r>
                      <a:r>
                        <a:rPr lang="en-US" sz="800" u="none" strike="noStrike" dirty="0" err="1">
                          <a:effectLst/>
                        </a:rPr>
                        <a:t>Accesss</a:t>
                      </a:r>
                      <a:r>
                        <a:rPr lang="en-US" sz="800" u="none" strike="noStrike" dirty="0">
                          <a:effectLst/>
                        </a:rPr>
                        <a:t> key </a:t>
                      </a:r>
                      <a:br>
                        <a:rPr lang="en-US" sz="800" u="none" strike="noStrike" dirty="0">
                          <a:effectLst/>
                        </a:rPr>
                      </a:br>
                      <a:r>
                        <a:rPr lang="en-US" sz="800" u="sng" strike="noStrike" dirty="0">
                          <a:effectLst/>
                        </a:rPr>
                        <a:t>Action:</a:t>
                      </a:r>
                      <a:r>
                        <a:rPr lang="en-US" sz="800" u="none" strike="noStrike" dirty="0">
                          <a:effectLst/>
                        </a:rPr>
                        <a:t> </a:t>
                      </a:r>
                      <a:br>
                        <a:rPr lang="en-US" sz="800" u="none" strike="noStrike" dirty="0">
                          <a:effectLst/>
                        </a:rPr>
                      </a:br>
                      <a:r>
                        <a:rPr lang="en-US" sz="800" u="none" strike="noStrike" dirty="0">
                          <a:effectLst/>
                        </a:rPr>
                        <a:t>Upon removing the PSS0 Access key from its position (Slot 1), switch-off the mains power to the Ion Source HV PS Extraction System</a:t>
                      </a:r>
                      <a:br>
                        <a:rPr lang="en-US" sz="800" u="none" strike="noStrike" dirty="0">
                          <a:effectLst/>
                        </a:rPr>
                      </a:br>
                      <a:r>
                        <a:rPr lang="en-US" sz="800" u="none" strike="noStrike" dirty="0">
                          <a:effectLst/>
                        </a:rPr>
                        <a:t/>
                      </a:r>
                      <a:br>
                        <a:rPr lang="en-US" sz="800" u="none" strike="noStrike" dirty="0">
                          <a:effectLst/>
                        </a:rPr>
                      </a:br>
                      <a:r>
                        <a:rPr lang="en-US" sz="800" u="none" strike="noStrike" dirty="0">
                          <a:effectLst/>
                        </a:rPr>
                        <a:t/>
                      </a:r>
                      <a:br>
                        <a:rPr lang="en-US" sz="800" u="none" strike="noStrike" dirty="0">
                          <a:effectLst/>
                        </a:rPr>
                      </a:br>
                      <a:r>
                        <a:rPr lang="en-US" sz="800" u="none" strike="noStrike" dirty="0">
                          <a:effectLst/>
                        </a:rPr>
                        <a:t>2. Position monitoring of Access key in Slot 2</a:t>
                      </a:r>
                      <a:br>
                        <a:rPr lang="en-US" sz="800" u="none" strike="noStrike" dirty="0">
                          <a:effectLst/>
                        </a:rPr>
                      </a:br>
                      <a:r>
                        <a:rPr lang="en-US" sz="800" u="sng" strike="noStrike" dirty="0">
                          <a:effectLst/>
                        </a:rPr>
                        <a:t>Action:</a:t>
                      </a:r>
                      <a:r>
                        <a:rPr lang="en-US" sz="800" u="none" strike="noStrike" dirty="0">
                          <a:effectLst/>
                        </a:rPr>
                        <a:t> </a:t>
                      </a:r>
                      <a:br>
                        <a:rPr lang="en-US" sz="800" u="none" strike="noStrike" dirty="0">
                          <a:effectLst/>
                        </a:rPr>
                      </a:br>
                      <a:r>
                        <a:rPr lang="en-US" sz="800" u="none" strike="noStrike" dirty="0">
                          <a:effectLst/>
                        </a:rPr>
                        <a:t>Reading the position of the Access key in Slot 2 when entering. The Safety key can only be released if Access key is in Slot 2 – preventing operator from issuing the HV permit when people are inside.</a:t>
                      </a:r>
                      <a:br>
                        <a:rPr lang="en-US" sz="800" u="none" strike="noStrike" dirty="0">
                          <a:effectLst/>
                        </a:rPr>
                      </a:br>
                      <a:r>
                        <a:rPr lang="en-US" sz="800" u="none" strike="noStrike" dirty="0">
                          <a:effectLst/>
                        </a:rPr>
                        <a:t/>
                      </a:r>
                      <a:br>
                        <a:rPr lang="en-US" sz="800" u="none" strike="noStrike" dirty="0">
                          <a:effectLst/>
                        </a:rPr>
                      </a:br>
                      <a:r>
                        <a:rPr lang="en-US" sz="800" u="none" strike="noStrike" dirty="0">
                          <a:effectLst/>
                        </a:rPr>
                        <a:t>3. Search breaking upon opening the access gate</a:t>
                      </a:r>
                      <a:br>
                        <a:rPr lang="en-US" sz="800" u="none" strike="noStrike" dirty="0">
                          <a:effectLst/>
                        </a:rPr>
                      </a:br>
                      <a:r>
                        <a:rPr lang="en-US" sz="800" u="sng" strike="noStrike" dirty="0">
                          <a:effectLst/>
                        </a:rPr>
                        <a:t>Action: </a:t>
                      </a:r>
                      <a:r>
                        <a:rPr lang="en-US" sz="800" u="none" strike="noStrike" dirty="0">
                          <a:effectLst/>
                        </a:rPr>
                        <a:t/>
                      </a:r>
                      <a:br>
                        <a:rPr lang="en-US" sz="800" u="none" strike="noStrike" dirty="0">
                          <a:effectLst/>
                        </a:rPr>
                      </a:br>
                      <a:r>
                        <a:rPr lang="en-US" sz="800" u="none" strike="noStrike" dirty="0">
                          <a:effectLst/>
                        </a:rPr>
                        <a:t>Upon detecting the opening of access gate break the search, which will then remove the permit to switch on HV PS when people are inside.</a:t>
                      </a:r>
                      <a:endParaRPr lang="en-US" sz="800" b="0" i="0" u="none" strike="noStrike" dirty="0">
                        <a:solidFill>
                          <a:srgbClr val="000000"/>
                        </a:solidFill>
                        <a:effectLst/>
                        <a:latin typeface="Calibri" charset="0"/>
                      </a:endParaRPr>
                    </a:p>
                  </a:txBody>
                  <a:tcPr marL="2767" marR="2767" marT="2767" marB="0" anchor="ctr"/>
                </a:tc>
                <a:tc>
                  <a:txBody>
                    <a:bodyPr/>
                    <a:lstStyle/>
                    <a:p>
                      <a:pPr algn="l" fontAlgn="t"/>
                      <a:r>
                        <a:rPr lang="en-US" sz="800" u="none" strike="noStrike">
                          <a:effectLst/>
                        </a:rPr>
                        <a:t>Formalised search</a:t>
                      </a:r>
                      <a:br>
                        <a:rPr lang="en-US" sz="800" u="none" strike="noStrike">
                          <a:effectLst/>
                        </a:rPr>
                      </a:br>
                      <a:r>
                        <a:rPr lang="en-US" sz="800" u="none" strike="noStrike">
                          <a:effectLst/>
                        </a:rPr>
                        <a:t/>
                      </a:r>
                      <a:br>
                        <a:rPr lang="en-US" sz="800" u="none" strike="noStrike">
                          <a:effectLst/>
                        </a:rPr>
                      </a:br>
                      <a:r>
                        <a:rPr lang="en-US" sz="800" u="none" strike="noStrike">
                          <a:effectLst/>
                        </a:rPr>
                        <a:t>Entry into PSS0 controlled area</a:t>
                      </a:r>
                      <a:br>
                        <a:rPr lang="en-US" sz="800" u="none" strike="noStrike">
                          <a:effectLst/>
                        </a:rPr>
                      </a:br>
                      <a:r>
                        <a:rPr lang="en-US" sz="800" u="none" strike="noStrike">
                          <a:effectLst/>
                        </a:rPr>
                        <a:t/>
                      </a:r>
                      <a:br>
                        <a:rPr lang="en-US" sz="800" u="none" strike="noStrike">
                          <a:effectLst/>
                        </a:rPr>
                      </a:br>
                      <a:r>
                        <a:rPr lang="en-US" sz="800" u="none" strike="noStrike">
                          <a:effectLst/>
                        </a:rPr>
                        <a:t> </a:t>
                      </a:r>
                      <a:endParaRPr lang="en-US" sz="800" b="0" i="0" u="none" strike="noStrike">
                        <a:solidFill>
                          <a:srgbClr val="000000"/>
                        </a:solidFill>
                        <a:effectLst/>
                        <a:latin typeface="Calibri" charset="0"/>
                      </a:endParaRPr>
                    </a:p>
                  </a:txBody>
                  <a:tcPr marL="2767" marR="2767" marT="2767" marB="0" anchor="ctr"/>
                </a:tc>
              </a:tr>
              <a:tr h="1189912">
                <a:tc>
                  <a:txBody>
                    <a:bodyPr/>
                    <a:lstStyle/>
                    <a:p>
                      <a:pPr algn="ctr" fontAlgn="t"/>
                      <a:r>
                        <a:rPr lang="en-US" sz="800" u="none" strike="noStrike">
                          <a:effectLst/>
                        </a:rPr>
                        <a:t>52.0</a:t>
                      </a:r>
                      <a:br>
                        <a:rPr lang="en-US" sz="800" u="none" strike="noStrike">
                          <a:effectLst/>
                        </a:rPr>
                      </a:br>
                      <a:r>
                        <a:rPr lang="en-US" sz="800" u="none" strike="noStrike">
                          <a:effectLst/>
                        </a:rPr>
                        <a:t>(Once per week)</a:t>
                      </a:r>
                      <a:endParaRPr lang="en-US" sz="800" b="0" i="0" u="none" strike="noStrike">
                        <a:solidFill>
                          <a:srgbClr val="000000"/>
                        </a:solidFill>
                        <a:effectLst/>
                        <a:latin typeface="Calibri" charset="0"/>
                      </a:endParaRPr>
                    </a:p>
                  </a:txBody>
                  <a:tcPr marL="2767" marR="2767" marT="2767" marB="0" anchor="ctr"/>
                </a:tc>
                <a:tc>
                  <a:txBody>
                    <a:bodyPr/>
                    <a:lstStyle/>
                    <a:p>
                      <a:pPr algn="l" fontAlgn="t"/>
                      <a:r>
                        <a:rPr lang="en-US" sz="800" u="none" strike="noStrike">
                          <a:effectLst/>
                        </a:rPr>
                        <a:t>1. Grounding rod placement procedure and grounding rod design. </a:t>
                      </a:r>
                      <a:endParaRPr lang="en-US" sz="800" b="0" i="0" u="none" strike="noStrike">
                        <a:solidFill>
                          <a:srgbClr val="000000"/>
                        </a:solidFill>
                        <a:effectLst/>
                        <a:latin typeface="Calibri" charset="0"/>
                      </a:endParaRPr>
                    </a:p>
                  </a:txBody>
                  <a:tcPr marL="2767" marR="2767" marT="2767" marB="0" anchor="ctr"/>
                </a:tc>
                <a:tc>
                  <a:txBody>
                    <a:bodyPr/>
                    <a:lstStyle/>
                    <a:p>
                      <a:pPr algn="ctr" fontAlgn="t"/>
                      <a:r>
                        <a:rPr lang="en-US" sz="800" u="none" strike="noStrike">
                          <a:effectLst/>
                        </a:rPr>
                        <a:t>No</a:t>
                      </a:r>
                      <a:endParaRPr lang="en-US" sz="800" b="0" i="0" u="none" strike="noStrike">
                        <a:solidFill>
                          <a:srgbClr val="000000"/>
                        </a:solidFill>
                        <a:effectLst/>
                        <a:latin typeface="Calibri" charset="0"/>
                      </a:endParaRPr>
                    </a:p>
                  </a:txBody>
                  <a:tcPr marL="2767" marR="2767" marT="2767" marB="0" anchor="ctr"/>
                </a:tc>
                <a:tc>
                  <a:txBody>
                    <a:bodyPr/>
                    <a:lstStyle/>
                    <a:p>
                      <a:pPr algn="l" fontAlgn="t"/>
                      <a:r>
                        <a:rPr lang="en-US" sz="800" u="none" strike="noStrike" dirty="0">
                          <a:effectLst/>
                        </a:rPr>
                        <a:t>1. Closing the grounding relay after removing power to the Ion source HV PS Extraction system </a:t>
                      </a:r>
                      <a:br>
                        <a:rPr lang="en-US" sz="800" u="none" strike="noStrike" dirty="0">
                          <a:effectLst/>
                        </a:rPr>
                      </a:br>
                      <a:r>
                        <a:rPr lang="en-US" sz="800" u="sng" strike="noStrike" dirty="0">
                          <a:effectLst/>
                        </a:rPr>
                        <a:t>Action:</a:t>
                      </a:r>
                      <a:r>
                        <a:rPr lang="en-US" sz="800" u="none" strike="noStrike" dirty="0">
                          <a:effectLst/>
                        </a:rPr>
                        <a:t> </a:t>
                      </a:r>
                      <a:br>
                        <a:rPr lang="en-US" sz="800" u="none" strike="noStrike" dirty="0">
                          <a:effectLst/>
                        </a:rPr>
                      </a:br>
                      <a:r>
                        <a:rPr lang="en-US" sz="800" u="none" strike="noStrike" dirty="0">
                          <a:effectLst/>
                        </a:rPr>
                        <a:t>Close HV Grounding relay X seconds after removing the PSS0 Access key from its position.  </a:t>
                      </a:r>
                      <a:br>
                        <a:rPr lang="en-US" sz="800" u="none" strike="noStrike" dirty="0">
                          <a:effectLst/>
                        </a:rPr>
                      </a:br>
                      <a:r>
                        <a:rPr lang="en-US" sz="800" u="none" strike="noStrike" dirty="0">
                          <a:effectLst/>
                        </a:rPr>
                        <a:t/>
                      </a:r>
                      <a:br>
                        <a:rPr lang="en-US" sz="800" u="none" strike="noStrike" dirty="0">
                          <a:effectLst/>
                        </a:rPr>
                      </a:br>
                      <a:r>
                        <a:rPr lang="en-US" sz="800" u="none" strike="noStrike" dirty="0">
                          <a:effectLst/>
                        </a:rPr>
                        <a:t>2. Alert personnel outside the fenced area - HV ON light + Blue (Beam ON light) </a:t>
                      </a:r>
                      <a:endParaRPr lang="en-US" sz="800" b="0" i="0" u="none" strike="noStrike" dirty="0">
                        <a:solidFill>
                          <a:srgbClr val="000000"/>
                        </a:solidFill>
                        <a:effectLst/>
                        <a:latin typeface="Calibri" charset="0"/>
                      </a:endParaRPr>
                    </a:p>
                  </a:txBody>
                  <a:tcPr marL="2767" marR="2767" marT="2767" marB="0" anchor="ctr"/>
                </a:tc>
                <a:tc>
                  <a:txBody>
                    <a:bodyPr/>
                    <a:lstStyle/>
                    <a:p>
                      <a:pPr algn="l" fontAlgn="t"/>
                      <a:r>
                        <a:rPr lang="en-US" sz="800" u="none" strike="noStrike" dirty="0">
                          <a:effectLst/>
                        </a:rPr>
                        <a:t>Placement of the grounding rod. </a:t>
                      </a:r>
                      <a:br>
                        <a:rPr lang="en-US" sz="800" u="none" strike="noStrike" dirty="0">
                          <a:effectLst/>
                        </a:rPr>
                      </a:br>
                      <a:r>
                        <a:rPr lang="en-US" sz="800" u="none" strike="noStrike" dirty="0">
                          <a:effectLst/>
                        </a:rPr>
                        <a:t/>
                      </a:r>
                      <a:br>
                        <a:rPr lang="en-US" sz="800" u="none" strike="noStrike" dirty="0">
                          <a:effectLst/>
                        </a:rPr>
                      </a:br>
                      <a:r>
                        <a:rPr lang="en-US" sz="800" u="none" strike="noStrike" dirty="0">
                          <a:effectLst/>
                        </a:rPr>
                        <a:t>Entry into controlled area. </a:t>
                      </a:r>
                      <a:br>
                        <a:rPr lang="en-US" sz="800" u="none" strike="noStrike" dirty="0">
                          <a:effectLst/>
                        </a:rPr>
                      </a:br>
                      <a:endParaRPr lang="en-US" sz="800" b="0" i="0" u="none" strike="noStrike" dirty="0">
                        <a:solidFill>
                          <a:srgbClr val="000000"/>
                        </a:solidFill>
                        <a:effectLst/>
                        <a:latin typeface="Calibri" charset="0"/>
                      </a:endParaRPr>
                    </a:p>
                  </a:txBody>
                  <a:tcPr marL="2767" marR="2767" marT="2767" marB="0" anchor="ctr"/>
                </a:tc>
              </a:tr>
            </a:tbl>
          </a:graphicData>
        </a:graphic>
      </p:graphicFrame>
    </p:spTree>
    <p:extLst>
      <p:ext uri="{BB962C8B-B14F-4D97-AF65-F5344CB8AC3E}">
        <p14:creationId xmlns:p14="http://schemas.microsoft.com/office/powerpoint/2010/main" val="1249327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Register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19</a:t>
            </a:fld>
            <a:endParaRPr lang="en-GB" noProof="0"/>
          </a:p>
        </p:txBody>
      </p:sp>
      <p:graphicFrame>
        <p:nvGraphicFramePr>
          <p:cNvPr id="5" name="Table 4"/>
          <p:cNvGraphicFramePr>
            <a:graphicFrameLocks noGrp="1"/>
          </p:cNvGraphicFramePr>
          <p:nvPr>
            <p:extLst>
              <p:ext uri="{D42A27DB-BD31-4B8C-83A1-F6EECF244321}">
                <p14:modId xmlns:p14="http://schemas.microsoft.com/office/powerpoint/2010/main" val="1922349542"/>
              </p:ext>
            </p:extLst>
          </p:nvPr>
        </p:nvGraphicFramePr>
        <p:xfrm>
          <a:off x="457200" y="1445538"/>
          <a:ext cx="8363272" cy="5355891"/>
        </p:xfrm>
        <a:graphic>
          <a:graphicData uri="http://schemas.openxmlformats.org/drawingml/2006/table">
            <a:tbl>
              <a:tblPr>
                <a:tableStyleId>{5C22544A-7EE6-4342-B048-85BDC9FD1C3A}</a:tableStyleId>
              </a:tblPr>
              <a:tblGrid>
                <a:gridCol w="1721850"/>
                <a:gridCol w="5251643"/>
                <a:gridCol w="1389779"/>
              </a:tblGrid>
              <a:tr h="295189">
                <a:tc>
                  <a:txBody>
                    <a:bodyPr/>
                    <a:lstStyle/>
                    <a:p>
                      <a:pPr algn="ctr" fontAlgn="ctr"/>
                      <a:r>
                        <a:rPr lang="en-US" sz="1000" b="1" u="none" strike="noStrike" dirty="0">
                          <a:effectLst/>
                        </a:rPr>
                        <a:t>Risk Reduction (with PSS0 functions in place and working)</a:t>
                      </a:r>
                      <a:endParaRPr lang="en-US" sz="1000" b="1" i="0" u="none" strike="noStrike" dirty="0">
                        <a:solidFill>
                          <a:srgbClr val="000000"/>
                        </a:solidFill>
                        <a:effectLst/>
                        <a:latin typeface="Calibri" charset="0"/>
                      </a:endParaRPr>
                    </a:p>
                  </a:txBody>
                  <a:tcPr marL="2767" marR="2767" marT="2767" marB="0" anchor="ctr"/>
                </a:tc>
                <a:tc>
                  <a:txBody>
                    <a:bodyPr/>
                    <a:lstStyle/>
                    <a:p>
                      <a:pPr algn="ctr" fontAlgn="ctr"/>
                      <a:r>
                        <a:rPr lang="en-US" sz="1000" b="1" u="none" strike="noStrike" dirty="0">
                          <a:effectLst/>
                        </a:rPr>
                        <a:t>Recommendations and comments </a:t>
                      </a:r>
                      <a:endParaRPr lang="en-US" sz="1000" b="1" i="0" u="none" strike="noStrike" dirty="0">
                        <a:solidFill>
                          <a:srgbClr val="000000"/>
                        </a:solidFill>
                        <a:effectLst/>
                        <a:latin typeface="Calibri" charset="0"/>
                      </a:endParaRPr>
                    </a:p>
                  </a:txBody>
                  <a:tcPr marL="2767" marR="2767" marT="2767" marB="0" anchor="ctr"/>
                </a:tc>
                <a:tc>
                  <a:txBody>
                    <a:bodyPr/>
                    <a:lstStyle/>
                    <a:p>
                      <a:pPr algn="ctr" fontAlgn="ctr"/>
                      <a:r>
                        <a:rPr lang="en-US" sz="1000" b="1" u="none" strike="noStrike" dirty="0">
                          <a:effectLst/>
                        </a:rPr>
                        <a:t>Screening IN/OUT</a:t>
                      </a:r>
                      <a:endParaRPr lang="en-US" sz="1000" b="1" i="0" u="none" strike="noStrike" dirty="0">
                        <a:solidFill>
                          <a:srgbClr val="000000"/>
                        </a:solidFill>
                        <a:effectLst/>
                        <a:latin typeface="Calibri" charset="0"/>
                      </a:endParaRPr>
                    </a:p>
                  </a:txBody>
                  <a:tcPr marL="2767" marR="2767" marT="2767" marB="0" anchor="ctr"/>
                </a:tc>
              </a:tr>
              <a:tr h="1492867">
                <a:tc>
                  <a:txBody>
                    <a:bodyPr/>
                    <a:lstStyle/>
                    <a:p>
                      <a:pPr algn="ctr" fontAlgn="ctr"/>
                      <a:r>
                        <a:rPr lang="en-US" sz="1000" u="none" strike="noStrike" dirty="0">
                          <a:effectLst/>
                        </a:rPr>
                        <a:t>Tolerable </a:t>
                      </a:r>
                      <a:br>
                        <a:rPr lang="en-US" sz="1000" u="none" strike="noStrike" dirty="0">
                          <a:effectLst/>
                        </a:rPr>
                      </a:br>
                      <a:endParaRPr lang="en-US" sz="1000" b="0" i="0" u="none" strike="noStrike" dirty="0">
                        <a:solidFill>
                          <a:srgbClr val="000000"/>
                        </a:solidFill>
                        <a:effectLst/>
                        <a:latin typeface="Calibri" charset="0"/>
                      </a:endParaRPr>
                    </a:p>
                  </a:txBody>
                  <a:tcPr marL="2767" marR="2767" marT="2767" marB="0" anchor="ctr">
                    <a:solidFill>
                      <a:srgbClr val="FFFF00"/>
                    </a:solidFill>
                  </a:tcPr>
                </a:tc>
                <a:tc>
                  <a:txBody>
                    <a:bodyPr/>
                    <a:lstStyle/>
                    <a:p>
                      <a:pPr algn="l" fontAlgn="ctr"/>
                      <a:endParaRPr lang="en-US" sz="1000" b="0" i="0" u="none" strike="noStrike" dirty="0">
                        <a:solidFill>
                          <a:srgbClr val="000000"/>
                        </a:solidFill>
                        <a:effectLst/>
                        <a:latin typeface="Calibri" charset="0"/>
                      </a:endParaRPr>
                    </a:p>
                  </a:txBody>
                  <a:tcPr marL="2767" marR="2767" marT="2767" marB="0" anchor="ctr"/>
                </a:tc>
                <a:tc>
                  <a:txBody>
                    <a:bodyPr/>
                    <a:lstStyle/>
                    <a:p>
                      <a:pPr algn="ctr" fontAlgn="ctr"/>
                      <a:r>
                        <a:rPr lang="en-US" sz="1000" u="none" strike="noStrike">
                          <a:effectLst/>
                        </a:rPr>
                        <a:t>IN</a:t>
                      </a:r>
                      <a:endParaRPr lang="en-US" sz="1000" b="0" i="0" u="none" strike="noStrike">
                        <a:solidFill>
                          <a:srgbClr val="000000"/>
                        </a:solidFill>
                        <a:effectLst/>
                        <a:latin typeface="Calibri" charset="0"/>
                      </a:endParaRPr>
                    </a:p>
                  </a:txBody>
                  <a:tcPr marL="2767" marR="2767" marT="2767" marB="0" anchor="ctr"/>
                </a:tc>
              </a:tr>
              <a:tr h="1876290">
                <a:tc>
                  <a:txBody>
                    <a:bodyPr/>
                    <a:lstStyle/>
                    <a:p>
                      <a:pPr algn="ctr" fontAlgn="t"/>
                      <a:r>
                        <a:rPr lang="en-US" sz="1000" u="none" strike="noStrike" dirty="0">
                          <a:effectLst/>
                        </a:rPr>
                        <a:t>Tolerable </a:t>
                      </a:r>
                      <a:endParaRPr lang="en-US" sz="1000" b="0" i="0" u="none" strike="noStrike" dirty="0">
                        <a:solidFill>
                          <a:srgbClr val="000000"/>
                        </a:solidFill>
                        <a:effectLst/>
                        <a:latin typeface="Calibri" charset="0"/>
                      </a:endParaRPr>
                    </a:p>
                  </a:txBody>
                  <a:tcPr marL="2767" marR="2767" marT="2767" marB="0" anchor="ctr">
                    <a:solidFill>
                      <a:srgbClr val="FFFF00"/>
                    </a:solidFill>
                  </a:tcPr>
                </a:tc>
                <a:tc>
                  <a:txBody>
                    <a:bodyPr/>
                    <a:lstStyle/>
                    <a:p>
                      <a:pPr algn="l" fontAlgn="t"/>
                      <a:r>
                        <a:rPr lang="en-US" sz="1000" u="none" strike="noStrike" dirty="0">
                          <a:effectLst/>
                        </a:rPr>
                        <a:t>The high voltage safety rod - when in position on the HV platform, the HV will be dumped down to ground.</a:t>
                      </a:r>
                      <a:br>
                        <a:rPr lang="en-US" sz="1000" u="none" strike="noStrike" dirty="0">
                          <a:effectLst/>
                        </a:rPr>
                      </a:br>
                      <a:r>
                        <a:rPr lang="en-US" sz="1000" u="none" strike="noStrike" dirty="0">
                          <a:effectLst/>
                        </a:rPr>
                        <a:t/>
                      </a:r>
                      <a:br>
                        <a:rPr lang="en-US" sz="1000" u="none" strike="noStrike" dirty="0">
                          <a:effectLst/>
                        </a:rPr>
                      </a:br>
                      <a:r>
                        <a:rPr lang="en-US" sz="1000" u="none" strike="noStrike" dirty="0">
                          <a:effectLst/>
                        </a:rPr>
                        <a:t/>
                      </a:r>
                      <a:br>
                        <a:rPr lang="en-US" sz="1000" u="none" strike="noStrike" dirty="0">
                          <a:effectLst/>
                        </a:rPr>
                      </a:br>
                      <a:r>
                        <a:rPr lang="en-US" sz="1000" u="none" strike="noStrike" dirty="0">
                          <a:effectLst/>
                        </a:rPr>
                        <a:t>HV ON Warning  </a:t>
                      </a:r>
                      <a:r>
                        <a:rPr lang="en-US" sz="1000" u="none" strike="noStrike" dirty="0" err="1">
                          <a:effectLst/>
                        </a:rPr>
                        <a:t>signalisation</a:t>
                      </a:r>
                      <a:r>
                        <a:rPr lang="en-US" sz="1000" u="none" strike="noStrike" dirty="0">
                          <a:effectLst/>
                        </a:rPr>
                        <a:t> - not valid for this IE. A worker inside the fenced area will not know if the HV is ON. (additional measure is putting the rod in place)  </a:t>
                      </a:r>
                      <a:br>
                        <a:rPr lang="en-US" sz="1000" u="none" strike="noStrike" dirty="0">
                          <a:effectLst/>
                        </a:rPr>
                      </a:br>
                      <a:r>
                        <a:rPr lang="en-US" sz="1000" u="none" strike="noStrike" dirty="0">
                          <a:effectLst/>
                        </a:rPr>
                        <a:t/>
                      </a:r>
                      <a:br>
                        <a:rPr lang="en-US" sz="1000" u="none" strike="noStrike" dirty="0">
                          <a:effectLst/>
                        </a:rPr>
                      </a:br>
                      <a:r>
                        <a:rPr lang="en-US" sz="1000" u="none" strike="noStrike" dirty="0">
                          <a:effectLst/>
                        </a:rPr>
                        <a:t>There is no E-stop button inside the fenced area. </a:t>
                      </a:r>
                      <a:br>
                        <a:rPr lang="en-US" sz="1000" u="none" strike="noStrike" dirty="0">
                          <a:effectLst/>
                        </a:rPr>
                      </a:br>
                      <a:r>
                        <a:rPr lang="en-US" sz="1000" u="none" strike="noStrike" dirty="0">
                          <a:effectLst/>
                        </a:rPr>
                        <a:t/>
                      </a:r>
                      <a:br>
                        <a:rPr lang="en-US" sz="1000" u="none" strike="noStrike" dirty="0">
                          <a:effectLst/>
                        </a:rPr>
                      </a:br>
                      <a:r>
                        <a:rPr lang="en-US" sz="1000" u="none" strike="noStrike" dirty="0">
                          <a:effectLst/>
                        </a:rPr>
                        <a:t>Occupancy factor can be included here - area will actually be accessed only 50% of time when HV PS is de-energised. </a:t>
                      </a:r>
                      <a:endParaRPr lang="en-US" sz="1000" b="0" i="0" u="none" strike="noStrike" dirty="0">
                        <a:solidFill>
                          <a:srgbClr val="000000"/>
                        </a:solidFill>
                        <a:effectLst/>
                        <a:latin typeface="Calibri" charset="0"/>
                      </a:endParaRPr>
                    </a:p>
                  </a:txBody>
                  <a:tcPr marL="2767" marR="2767" marT="2767" marB="0" anchor="ctr"/>
                </a:tc>
                <a:tc>
                  <a:txBody>
                    <a:bodyPr/>
                    <a:lstStyle/>
                    <a:p>
                      <a:pPr algn="ctr" fontAlgn="t"/>
                      <a:r>
                        <a:rPr lang="en-US" sz="1000" u="none" strike="noStrike">
                          <a:effectLst/>
                        </a:rPr>
                        <a:t>IN</a:t>
                      </a:r>
                      <a:endParaRPr lang="en-US" sz="1000" b="0" i="0" u="none" strike="noStrike">
                        <a:solidFill>
                          <a:srgbClr val="000000"/>
                        </a:solidFill>
                        <a:effectLst/>
                        <a:latin typeface="Calibri" charset="0"/>
                      </a:endParaRPr>
                    </a:p>
                  </a:txBody>
                  <a:tcPr marL="2767" marR="2767" marT="2767" marB="0" anchor="ctr"/>
                </a:tc>
              </a:tr>
              <a:tr h="1611591">
                <a:tc>
                  <a:txBody>
                    <a:bodyPr/>
                    <a:lstStyle/>
                    <a:p>
                      <a:pPr algn="ctr" fontAlgn="t"/>
                      <a:r>
                        <a:rPr lang="en-US" sz="1000" u="none" strike="noStrike" dirty="0">
                          <a:effectLst/>
                        </a:rPr>
                        <a:t>Acceptable</a:t>
                      </a:r>
                      <a:endParaRPr lang="en-US" sz="1000" b="0" i="0" u="none" strike="noStrike" dirty="0">
                        <a:solidFill>
                          <a:srgbClr val="000000"/>
                        </a:solidFill>
                        <a:effectLst/>
                        <a:latin typeface="Calibri" charset="0"/>
                      </a:endParaRPr>
                    </a:p>
                  </a:txBody>
                  <a:tcPr marL="2767" marR="2767" marT="2767" marB="0" anchor="ctr">
                    <a:solidFill>
                      <a:srgbClr val="00B050"/>
                    </a:solidFill>
                  </a:tcPr>
                </a:tc>
                <a:tc>
                  <a:txBody>
                    <a:bodyPr/>
                    <a:lstStyle/>
                    <a:p>
                      <a:pPr algn="l" fontAlgn="t"/>
                      <a:r>
                        <a:rPr lang="en-US" sz="1000" u="none" strike="noStrike" dirty="0">
                          <a:effectLst/>
                        </a:rPr>
                        <a:t>Area is considered safe from residual voltage 250ms after de-</a:t>
                      </a:r>
                      <a:r>
                        <a:rPr lang="en-US" sz="1000" u="none" strike="noStrike" dirty="0" err="1">
                          <a:effectLst/>
                        </a:rPr>
                        <a:t>energising</a:t>
                      </a:r>
                      <a:r>
                        <a:rPr lang="en-US" sz="1000" u="none" strike="noStrike" dirty="0">
                          <a:effectLst/>
                        </a:rPr>
                        <a:t> HV PS!  It is not realistic to expect personnel to travel extremely quickly from HV PS to the PSS0 controlled area gate and place the grounding rod in rush. </a:t>
                      </a:r>
                      <a:br>
                        <a:rPr lang="en-US" sz="1000" u="none" strike="noStrike" dirty="0">
                          <a:effectLst/>
                        </a:rPr>
                      </a:br>
                      <a:r>
                        <a:rPr lang="en-US" sz="1000" u="none" strike="noStrike" dirty="0">
                          <a:effectLst/>
                        </a:rPr>
                        <a:t/>
                      </a:r>
                      <a:br>
                        <a:rPr lang="en-US" sz="1000" u="none" strike="noStrike" dirty="0">
                          <a:effectLst/>
                        </a:rPr>
                      </a:br>
                      <a:r>
                        <a:rPr lang="en-US" sz="1000" u="none" strike="noStrike" dirty="0">
                          <a:effectLst/>
                        </a:rPr>
                        <a:t>The earth relay ensures that the stored energy from the power supply and its output cable dissipates completely to the earth. </a:t>
                      </a:r>
                      <a:br>
                        <a:rPr lang="en-US" sz="1000" u="none" strike="noStrike" dirty="0">
                          <a:effectLst/>
                        </a:rPr>
                      </a:br>
                      <a:r>
                        <a:rPr lang="en-US" sz="1000" u="none" strike="noStrike" dirty="0">
                          <a:effectLst/>
                        </a:rPr>
                        <a:t/>
                      </a:r>
                      <a:br>
                        <a:rPr lang="en-US" sz="1000" u="none" strike="noStrike" dirty="0">
                          <a:effectLst/>
                        </a:rPr>
                      </a:br>
                      <a:r>
                        <a:rPr lang="en-US" sz="1000" u="none" strike="noStrike" dirty="0">
                          <a:effectLst/>
                        </a:rPr>
                        <a:t>The HV light will switch off at the same time as the command is given to close the HV grounding relay. </a:t>
                      </a:r>
                      <a:br>
                        <a:rPr lang="en-US" sz="1000" u="none" strike="noStrike" dirty="0">
                          <a:effectLst/>
                        </a:rPr>
                      </a:br>
                      <a:r>
                        <a:rPr lang="en-US" sz="1000" u="none" strike="noStrike" dirty="0">
                          <a:effectLst/>
                        </a:rPr>
                        <a:t/>
                      </a:r>
                      <a:br>
                        <a:rPr lang="en-US" sz="1000" u="none" strike="noStrike" dirty="0">
                          <a:effectLst/>
                        </a:rPr>
                      </a:br>
                      <a:r>
                        <a:rPr lang="en-US" sz="1000" u="none" strike="noStrike" dirty="0">
                          <a:effectLst/>
                        </a:rPr>
                        <a:t/>
                      </a:r>
                      <a:br>
                        <a:rPr lang="en-US" sz="1000" u="none" strike="noStrike" dirty="0">
                          <a:effectLst/>
                        </a:rPr>
                      </a:br>
                      <a:endParaRPr lang="en-US" sz="1000" b="0" i="0" u="none" strike="noStrike" dirty="0">
                        <a:solidFill>
                          <a:srgbClr val="000000"/>
                        </a:solidFill>
                        <a:effectLst/>
                        <a:latin typeface="Calibri" charset="0"/>
                      </a:endParaRPr>
                    </a:p>
                  </a:txBody>
                  <a:tcPr marL="2767" marR="2767" marT="2767" marB="0" anchor="ctr"/>
                </a:tc>
                <a:tc>
                  <a:txBody>
                    <a:bodyPr/>
                    <a:lstStyle/>
                    <a:p>
                      <a:pPr algn="ctr" fontAlgn="t"/>
                      <a:r>
                        <a:rPr lang="en-US" sz="1000" u="none" strike="noStrike" dirty="0">
                          <a:effectLst/>
                        </a:rPr>
                        <a:t>OUT</a:t>
                      </a:r>
                      <a:endParaRPr lang="en-US" sz="1000" b="0" i="0" u="none" strike="noStrike" dirty="0">
                        <a:solidFill>
                          <a:srgbClr val="000000"/>
                        </a:solidFill>
                        <a:effectLst/>
                        <a:latin typeface="Calibri" charset="0"/>
                      </a:endParaRPr>
                    </a:p>
                  </a:txBody>
                  <a:tcPr marL="2767" marR="2767" marT="2767" marB="0" anchor="ctr"/>
                </a:tc>
              </a:tr>
            </a:tbl>
          </a:graphicData>
        </a:graphic>
      </p:graphicFrame>
    </p:spTree>
    <p:extLst>
      <p:ext uri="{BB962C8B-B14F-4D97-AF65-F5344CB8AC3E}">
        <p14:creationId xmlns:p14="http://schemas.microsoft.com/office/powerpoint/2010/main" val="523148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a:t>
            </a:fld>
            <a:endParaRPr lang="en-GB" noProof="0"/>
          </a:p>
        </p:txBody>
      </p:sp>
      <p:sp>
        <p:nvSpPr>
          <p:cNvPr id="6" name="TextBox 5"/>
          <p:cNvSpPr txBox="1"/>
          <p:nvPr/>
        </p:nvSpPr>
        <p:spPr>
          <a:xfrm>
            <a:off x="539552" y="1916832"/>
            <a:ext cx="1534138" cy="646331"/>
          </a:xfrm>
          <a:prstGeom prst="rect">
            <a:avLst/>
          </a:prstGeom>
          <a:noFill/>
        </p:spPr>
        <p:txBody>
          <a:bodyPr wrap="none" rtlCol="0">
            <a:spAutoFit/>
          </a:bodyPr>
          <a:lstStyle/>
          <a:p>
            <a:pPr marL="285750" indent="-285750">
              <a:buFont typeface="Arial" charset="0"/>
              <a:buChar char="•"/>
            </a:pPr>
            <a:r>
              <a:rPr lang="en-US" dirty="0" smtClean="0"/>
              <a:t>PSS0 Scope</a:t>
            </a:r>
          </a:p>
          <a:p>
            <a:pPr marL="285750" indent="-285750">
              <a:buFont typeface="Arial" charset="0"/>
              <a:buChar char="•"/>
            </a:pPr>
            <a:r>
              <a:rPr lang="en-US" dirty="0" smtClean="0"/>
              <a:t>Standards</a:t>
            </a:r>
          </a:p>
        </p:txBody>
      </p:sp>
    </p:spTree>
    <p:extLst>
      <p:ext uri="{BB962C8B-B14F-4D97-AF65-F5344CB8AC3E}">
        <p14:creationId xmlns:p14="http://schemas.microsoft.com/office/powerpoint/2010/main" val="1690637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Identification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20</a:t>
            </a:fld>
            <a:endParaRPr lang="en-GB" noProof="0"/>
          </a:p>
        </p:txBody>
      </p:sp>
      <p:sp>
        <p:nvSpPr>
          <p:cNvPr id="8" name="Left Arrow 7"/>
          <p:cNvSpPr/>
          <p:nvPr/>
        </p:nvSpPr>
        <p:spPr>
          <a:xfrm rot="12900000">
            <a:off x="908945" y="2519909"/>
            <a:ext cx="1510013" cy="5087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9" name="Group 8"/>
          <p:cNvGrpSpPr/>
          <p:nvPr/>
        </p:nvGrpSpPr>
        <p:grpSpPr>
          <a:xfrm>
            <a:off x="197619" y="1662921"/>
            <a:ext cx="1695735" cy="1356588"/>
            <a:chOff x="160123" y="1063372"/>
            <a:chExt cx="1695735" cy="1356588"/>
          </a:xfrm>
        </p:grpSpPr>
        <p:sp>
          <p:nvSpPr>
            <p:cNvPr id="10" name="Rounded Rectangle 9"/>
            <p:cNvSpPr/>
            <p:nvPr/>
          </p:nvSpPr>
          <p:spPr>
            <a:xfrm>
              <a:off x="160123" y="1063372"/>
              <a:ext cx="1695735" cy="13565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5"/>
            <p:cNvSpPr/>
            <p:nvPr/>
          </p:nvSpPr>
          <p:spPr>
            <a:xfrm>
              <a:off x="199856" y="1103105"/>
              <a:ext cx="1616269" cy="1277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dirty="0" smtClean="0"/>
                <a:t>Accident Analysis</a:t>
              </a:r>
              <a:endParaRPr lang="en-GB" sz="2200" kern="1200" dirty="0"/>
            </a:p>
          </p:txBody>
        </p:sp>
      </p:grpSp>
      <p:sp>
        <p:nvSpPr>
          <p:cNvPr id="15" name="Rectangle 14"/>
          <p:cNvSpPr/>
          <p:nvPr/>
        </p:nvSpPr>
        <p:spPr>
          <a:xfrm>
            <a:off x="2267744" y="3164032"/>
            <a:ext cx="6529709" cy="964367"/>
          </a:xfrm>
          <a:prstGeom prst="rect">
            <a:avLst/>
          </a:prstGeom>
        </p:spPr>
        <p:txBody>
          <a:bodyPr wrap="square">
            <a:spAutoFit/>
          </a:bodyPr>
          <a:lstStyle/>
          <a:p>
            <a:pPr algn="just">
              <a:lnSpc>
                <a:spcPts val="1400"/>
              </a:lnSpc>
              <a:spcAft>
                <a:spcPts val="1200"/>
              </a:spcAft>
            </a:pPr>
            <a:r>
              <a:rPr lang="en-US" altLang="en-US" sz="1400" dirty="0" smtClean="0">
                <a:ea typeface="Arial" charset="0"/>
                <a:cs typeface="Arial" charset="0"/>
              </a:rPr>
              <a:t>The </a:t>
            </a:r>
            <a:r>
              <a:rPr lang="en-US" altLang="en-US" sz="1400" dirty="0">
                <a:ea typeface="Arial" charset="0"/>
                <a:cs typeface="Arial" charset="0"/>
              </a:rPr>
              <a:t>hazardous scenario progression leading to a consequence is logically presented using the Event Tree Analysis (ETA) method.</a:t>
            </a:r>
            <a:r>
              <a:rPr lang="en-US" altLang="en-US" sz="1400" dirty="0" smtClean="0">
                <a:ea typeface="Arial" charset="0"/>
                <a:cs typeface="Arial" charset="0"/>
              </a:rPr>
              <a:t> </a:t>
            </a:r>
            <a:endParaRPr lang="en-US" altLang="en-US" sz="1400" dirty="0">
              <a:ea typeface="Arial" charset="0"/>
              <a:cs typeface="Arial" charset="0"/>
            </a:endParaRPr>
          </a:p>
          <a:p>
            <a:pPr algn="just">
              <a:lnSpc>
                <a:spcPts val="1400"/>
              </a:lnSpc>
              <a:spcAft>
                <a:spcPts val="1200"/>
              </a:spcAft>
            </a:pPr>
            <a:r>
              <a:rPr lang="en-US" altLang="en-US" sz="1400" dirty="0" smtClean="0">
                <a:ea typeface="Arial" charset="0"/>
                <a:cs typeface="Arial" charset="0"/>
              </a:rPr>
              <a:t>T</a:t>
            </a:r>
            <a:r>
              <a:rPr lang="en-GB" sz="1400" dirty="0" smtClean="0">
                <a:ea typeface="Arial" charset="0"/>
                <a:cs typeface="Arial" charset="0"/>
              </a:rPr>
              <a:t>he </a:t>
            </a:r>
            <a:r>
              <a:rPr lang="en-GB" sz="1400" dirty="0">
                <a:ea typeface="Arial" charset="0"/>
                <a:cs typeface="Arial" charset="0"/>
              </a:rPr>
              <a:t>qualitative ETA is </a:t>
            </a:r>
            <a:r>
              <a:rPr lang="en-GB" sz="1400" dirty="0" smtClean="0">
                <a:ea typeface="Arial" charset="0"/>
                <a:cs typeface="Arial" charset="0"/>
              </a:rPr>
              <a:t>performed and will </a:t>
            </a:r>
            <a:r>
              <a:rPr lang="en-GB" sz="1400" dirty="0">
                <a:ea typeface="Arial" charset="0"/>
                <a:cs typeface="Arial" charset="0"/>
              </a:rPr>
              <a:t>be used for assessment of safety </a:t>
            </a:r>
            <a:r>
              <a:rPr lang="en-GB" sz="1400" dirty="0" smtClean="0">
                <a:ea typeface="Arial" charset="0"/>
                <a:cs typeface="Arial" charset="0"/>
              </a:rPr>
              <a:t>instrumented functions</a:t>
            </a:r>
            <a:endParaRPr lang="en-GB" sz="1400" dirty="0">
              <a:effectLst/>
              <a:ea typeface="Arial" charset="0"/>
              <a:cs typeface="Arial" charset="0"/>
            </a:endParaRPr>
          </a:p>
        </p:txBody>
      </p:sp>
    </p:spTree>
    <p:extLst>
      <p:ext uri="{BB962C8B-B14F-4D97-AF65-F5344CB8AC3E}">
        <p14:creationId xmlns:p14="http://schemas.microsoft.com/office/powerpoint/2010/main" val="1225469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ETA</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21</a:t>
            </a:fld>
            <a:endParaRPr lang="en-GB" noProof="0"/>
          </a:p>
        </p:txBody>
      </p:sp>
      <p:pic>
        <p:nvPicPr>
          <p:cNvPr id="17412" name="Picture 23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62" y="1649813"/>
            <a:ext cx="4360456" cy="1635171"/>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23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76609"/>
            <a:ext cx="3951344" cy="1708375"/>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3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40" y="4077072"/>
            <a:ext cx="42291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5"/>
          <a:stretch>
            <a:fillRect/>
          </a:stretch>
        </p:blipFill>
        <p:spPr>
          <a:xfrm>
            <a:off x="4619396" y="4013572"/>
            <a:ext cx="4394200" cy="1968500"/>
          </a:xfrm>
          <a:prstGeom prst="rect">
            <a:avLst/>
          </a:prstGeom>
        </p:spPr>
      </p:pic>
    </p:spTree>
    <p:extLst>
      <p:ext uri="{BB962C8B-B14F-4D97-AF65-F5344CB8AC3E}">
        <p14:creationId xmlns:p14="http://schemas.microsoft.com/office/powerpoint/2010/main" val="1670036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ETA Initiating Event 1</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22</a:t>
            </a:fld>
            <a:endParaRPr lang="en-GB" noProof="0"/>
          </a:p>
        </p:txBody>
      </p:sp>
      <p:pic>
        <p:nvPicPr>
          <p:cNvPr id="7" name="Picture 6" descr="C:\Users\denispaulic\AppData\Local\Microsoft\Windows\Temporary Internet Files\Content.Outlook\RRBBGIO9\IE01.PNG"/>
          <p:cNvPicPr/>
          <p:nvPr/>
        </p:nvPicPr>
        <p:blipFill rotWithShape="1">
          <a:blip r:embed="rId2">
            <a:extLst>
              <a:ext uri="{28A0092B-C50C-407E-A947-70E740481C1C}">
                <a14:useLocalDpi xmlns:a14="http://schemas.microsoft.com/office/drawing/2010/main" val="0"/>
              </a:ext>
            </a:extLst>
          </a:blip>
          <a:srcRect l="614"/>
          <a:stretch/>
        </p:blipFill>
        <p:spPr bwMode="auto">
          <a:xfrm>
            <a:off x="0" y="1069340"/>
            <a:ext cx="9144000" cy="57886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4019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ETA Initiating Event 2</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23</a:t>
            </a:fld>
            <a:endParaRPr lang="en-GB" noProof="0"/>
          </a:p>
        </p:txBody>
      </p:sp>
      <p:pic>
        <p:nvPicPr>
          <p:cNvPr id="5" name="Picture 4" descr="C:\Users\denispaulic\AppData\Local\Microsoft\Windows\Temporary Internet Files\Content.Outlook\RRBBGIO9\IE02.PNG"/>
          <p:cNvPicPr/>
          <p:nvPr/>
        </p:nvPicPr>
        <p:blipFill rotWithShape="1">
          <a:blip r:embed="rId2">
            <a:extLst>
              <a:ext uri="{28A0092B-C50C-407E-A947-70E740481C1C}">
                <a14:useLocalDpi xmlns:a14="http://schemas.microsoft.com/office/drawing/2010/main" val="0"/>
              </a:ext>
            </a:extLst>
          </a:blip>
          <a:srcRect l="735" r="1"/>
          <a:stretch/>
        </p:blipFill>
        <p:spPr bwMode="auto">
          <a:xfrm>
            <a:off x="0" y="1079169"/>
            <a:ext cx="9144000" cy="56423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9862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ETA Initiating Event 3</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24</a:t>
            </a:fld>
            <a:endParaRPr lang="en-GB" noProof="0"/>
          </a:p>
        </p:txBody>
      </p:sp>
      <p:pic>
        <p:nvPicPr>
          <p:cNvPr id="5" name="Picture 4" descr="C:\Users\denispaulic\AppData\Local\Microsoft\Windows\Temporary Internet Files\Content.Outlook\RRBBGIO9\IE03.PNG"/>
          <p:cNvPicPr/>
          <p:nvPr/>
        </p:nvPicPr>
        <p:blipFill>
          <a:blip r:embed="rId2">
            <a:extLst>
              <a:ext uri="{28A0092B-C50C-407E-A947-70E740481C1C}">
                <a14:useLocalDpi xmlns:a14="http://schemas.microsoft.com/office/drawing/2010/main" val="0"/>
              </a:ext>
            </a:extLst>
          </a:blip>
          <a:srcRect/>
          <a:stretch>
            <a:fillRect/>
          </a:stretch>
        </p:blipFill>
        <p:spPr bwMode="auto">
          <a:xfrm>
            <a:off x="0" y="1098550"/>
            <a:ext cx="9144000" cy="5759450"/>
          </a:xfrm>
          <a:prstGeom prst="rect">
            <a:avLst/>
          </a:prstGeom>
          <a:noFill/>
          <a:ln>
            <a:noFill/>
          </a:ln>
        </p:spPr>
      </p:pic>
    </p:spTree>
    <p:extLst>
      <p:ext uri="{BB962C8B-B14F-4D97-AF65-F5344CB8AC3E}">
        <p14:creationId xmlns:p14="http://schemas.microsoft.com/office/powerpoint/2010/main" val="439207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PSS0 Safety Requirements and their </a:t>
            </a:r>
            <a:r>
              <a:rPr lang="en-US" dirty="0" smtClean="0"/>
              <a:t>Allocation ESS-0231390</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25</a:t>
            </a:fld>
            <a:endParaRPr lang="en-GB" noProof="0"/>
          </a:p>
        </p:txBody>
      </p:sp>
      <p:sp>
        <p:nvSpPr>
          <p:cNvPr id="3" name="Rectangle 1"/>
          <p:cNvSpPr>
            <a:spLocks noChangeArrowheads="1"/>
          </p:cNvSpPr>
          <p:nvPr/>
        </p:nvSpPr>
        <p:spPr bwMode="auto">
          <a:xfrm>
            <a:off x="611560" y="1988840"/>
            <a:ext cx="792088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j-lt"/>
                <a:ea typeface="Calibri" charset="0"/>
              </a:rPr>
              <a:t>The objective </a:t>
            </a:r>
            <a:r>
              <a:rPr kumimoji="0" lang="en-US" altLang="en-US" sz="1600" b="0" i="0" u="none" strike="noStrike" cap="none" normalizeH="0" baseline="0" dirty="0" smtClean="0">
                <a:ln>
                  <a:noFill/>
                </a:ln>
                <a:solidFill>
                  <a:schemeClr val="tx1"/>
                </a:solidFill>
                <a:effectLst/>
                <a:latin typeface="+mj-lt"/>
                <a:ea typeface="Calibri" charset="0"/>
              </a:rPr>
              <a:t>this document is</a:t>
            </a:r>
            <a:r>
              <a:rPr kumimoji="0" lang="en-US" altLang="en-US" sz="1600" b="0" i="0" u="none" strike="noStrike" cap="none" normalizeH="0" dirty="0" smtClean="0">
                <a:ln>
                  <a:noFill/>
                </a:ln>
                <a:solidFill>
                  <a:schemeClr val="tx1"/>
                </a:solidFill>
                <a:effectLst/>
                <a:latin typeface="+mj-lt"/>
                <a:ea typeface="Calibri" charset="0"/>
              </a:rPr>
              <a:t> </a:t>
            </a:r>
            <a:r>
              <a:rPr kumimoji="0" lang="en-US" altLang="en-US" sz="1600" b="0" i="0" u="none" strike="noStrike" cap="none" normalizeH="0" baseline="0" dirty="0" smtClean="0">
                <a:ln>
                  <a:noFill/>
                </a:ln>
                <a:solidFill>
                  <a:schemeClr val="tx1"/>
                </a:solidFill>
                <a:effectLst/>
                <a:latin typeface="+mj-lt"/>
                <a:ea typeface="Calibri" charset="0"/>
              </a:rPr>
              <a:t>to </a:t>
            </a:r>
            <a:r>
              <a:rPr kumimoji="0" lang="en-US" altLang="en-US" sz="1600" b="0" i="0" u="none" strike="noStrike" cap="none" normalizeH="0" baseline="0" dirty="0">
                <a:ln>
                  <a:noFill/>
                </a:ln>
                <a:solidFill>
                  <a:schemeClr val="tx1"/>
                </a:solidFill>
                <a:effectLst/>
                <a:latin typeface="+mj-lt"/>
                <a:ea typeface="Calibri" charset="0"/>
              </a:rPr>
              <a:t>identify required levels of risk reduction, expressed in terms of SILs, and to verify that the corresponding SIFs meet these targets.</a:t>
            </a:r>
            <a:endParaRPr kumimoji="0" lang="en-US" altLang="en-US" sz="1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j-lt"/>
                <a:ea typeface="Calibri" charset="0"/>
              </a:rPr>
              <a:t>This report documents the:</a:t>
            </a:r>
            <a:endParaRPr kumimoji="0" lang="en-US" altLang="en-US" sz="1600" b="0" i="0" u="none" strike="noStrike" cap="none" normalizeH="0" baseline="0" dirty="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1600" b="0" i="0" u="none" strike="noStrike" cap="none" normalizeH="0" baseline="0" dirty="0">
                <a:ln>
                  <a:noFill/>
                </a:ln>
                <a:solidFill>
                  <a:schemeClr val="tx1"/>
                </a:solidFill>
                <a:effectLst/>
                <a:latin typeface="+mj-lt"/>
              </a:rPr>
              <a:t>Determination of the potential frequency and consequence of agreed hazards;</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1600" b="0" i="0" u="none" strike="noStrike" cap="none" normalizeH="0" baseline="0" dirty="0">
                <a:ln>
                  <a:noFill/>
                </a:ln>
                <a:solidFill>
                  <a:schemeClr val="tx1"/>
                </a:solidFill>
                <a:effectLst/>
                <a:latin typeface="+mj-lt"/>
              </a:rPr>
              <a:t>Determination of the risk reduction provided by other measures and the resulting risk gap, if any;</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1600" b="0" i="0" u="none" strike="noStrike" cap="none" normalizeH="0" baseline="0" dirty="0">
                <a:ln>
                  <a:noFill/>
                </a:ln>
                <a:solidFill>
                  <a:schemeClr val="tx1"/>
                </a:solidFill>
                <a:effectLst/>
                <a:latin typeface="+mj-lt"/>
              </a:rPr>
              <a:t>Assignment of SIL requirements for SIFs to any resulting risk gaps in accordance with IEC 61508 [2] and IEC 61511 [3];</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1600" b="0" i="0" u="none" strike="noStrike" cap="none" normalizeH="0" baseline="0" dirty="0">
                <a:ln>
                  <a:noFill/>
                </a:ln>
                <a:solidFill>
                  <a:schemeClr val="tx1"/>
                </a:solidFill>
                <a:effectLst/>
                <a:latin typeface="+mj-lt"/>
              </a:rPr>
              <a:t>Verification of SIFs against SIL requirements in terms of random hardware reliability and minimum architecture; </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1600" b="0" i="0" u="none" strike="noStrike" cap="none" normalizeH="0" baseline="0" dirty="0">
                <a:ln>
                  <a:noFill/>
                </a:ln>
                <a:solidFill>
                  <a:schemeClr val="tx1"/>
                </a:solidFill>
                <a:effectLst/>
                <a:latin typeface="+mj-lt"/>
              </a:rPr>
              <a:t>Recommendations for addressing any shortfalls. </a:t>
            </a:r>
          </a:p>
        </p:txBody>
      </p:sp>
    </p:spTree>
    <p:extLst>
      <p:ext uri="{BB962C8B-B14F-4D97-AF65-F5344CB8AC3E}">
        <p14:creationId xmlns:p14="http://schemas.microsoft.com/office/powerpoint/2010/main" val="1297112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 Risk</a:t>
            </a:r>
            <a:endParaRPr lang="en-GB" dirty="0"/>
          </a:p>
        </p:txBody>
      </p:sp>
      <p:sp>
        <p:nvSpPr>
          <p:cNvPr id="3" name="Content Placeholder 2"/>
          <p:cNvSpPr>
            <a:spLocks noGrp="1"/>
          </p:cNvSpPr>
          <p:nvPr>
            <p:ph idx="1"/>
          </p:nvPr>
        </p:nvSpPr>
        <p:spPr>
          <a:xfrm>
            <a:off x="457200" y="1844143"/>
            <a:ext cx="8229600" cy="4525963"/>
          </a:xfrm>
        </p:spPr>
        <p:txBody>
          <a:bodyPr/>
          <a:lstStyle/>
          <a:p>
            <a:r>
              <a:rPr lang="en-GB" dirty="0" smtClean="0"/>
              <a:t>For </a:t>
            </a:r>
            <a:r>
              <a:rPr lang="en-GB" dirty="0"/>
              <a:t>the PSS0 SIL study, a </a:t>
            </a:r>
            <a:r>
              <a:rPr lang="en-GB" dirty="0" smtClean="0"/>
              <a:t>target </a:t>
            </a:r>
            <a:r>
              <a:rPr lang="en-GB" dirty="0"/>
              <a:t>risk of 1.0E-06 per year was applied as the target for a single employee fatality, as per the PSS0 Hazard Register.</a:t>
            </a:r>
            <a:endParaRPr lang="en-US" dirty="0"/>
          </a:p>
          <a:p>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26</a:t>
            </a:fld>
            <a:endParaRPr lang="en-GB" noProof="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109152" y="3511232"/>
            <a:ext cx="4925695" cy="3027680"/>
          </a:xfrm>
          <a:prstGeom prst="rect">
            <a:avLst/>
          </a:prstGeom>
          <a:noFill/>
          <a:ln>
            <a:noFill/>
          </a:ln>
        </p:spPr>
      </p:pic>
    </p:spTree>
    <p:extLst>
      <p:ext uri="{BB962C8B-B14F-4D97-AF65-F5344CB8AC3E}">
        <p14:creationId xmlns:p14="http://schemas.microsoft.com/office/powerpoint/2010/main" val="1008595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PSS0 Safety Requirements and their Allocation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27</a:t>
            </a:fld>
            <a:endParaRPr lang="en-GB" noProof="0"/>
          </a:p>
        </p:txBody>
      </p:sp>
      <p:graphicFrame>
        <p:nvGraphicFramePr>
          <p:cNvPr id="5" name="Diagram 4"/>
          <p:cNvGraphicFramePr/>
          <p:nvPr>
            <p:extLst>
              <p:ext uri="{D42A27DB-BD31-4B8C-83A1-F6EECF244321}">
                <p14:modId xmlns:p14="http://schemas.microsoft.com/office/powerpoint/2010/main" val="1712826154"/>
              </p:ext>
            </p:extLst>
          </p:nvPr>
        </p:nvGraphicFramePr>
        <p:xfrm>
          <a:off x="1524000"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606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Instrumented Functions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28</a:t>
            </a:fld>
            <a:endParaRPr lang="en-GB" noProof="0"/>
          </a:p>
        </p:txBody>
      </p:sp>
      <p:graphicFrame>
        <p:nvGraphicFramePr>
          <p:cNvPr id="3" name="Table 2"/>
          <p:cNvGraphicFramePr>
            <a:graphicFrameLocks noGrp="1"/>
          </p:cNvGraphicFramePr>
          <p:nvPr>
            <p:extLst>
              <p:ext uri="{D42A27DB-BD31-4B8C-83A1-F6EECF244321}">
                <p14:modId xmlns:p14="http://schemas.microsoft.com/office/powerpoint/2010/main" val="1351845658"/>
              </p:ext>
            </p:extLst>
          </p:nvPr>
        </p:nvGraphicFramePr>
        <p:xfrm>
          <a:off x="488291" y="1700808"/>
          <a:ext cx="8229599" cy="4936050"/>
        </p:xfrm>
        <a:graphic>
          <a:graphicData uri="http://schemas.openxmlformats.org/drawingml/2006/table">
            <a:tbl>
              <a:tblPr firstRow="1" firstCol="1" bandRow="1">
                <a:tableStyleId>{5C22544A-7EE6-4342-B048-85BDC9FD1C3A}</a:tableStyleId>
              </a:tblPr>
              <a:tblGrid>
                <a:gridCol w="1863143"/>
                <a:gridCol w="2673361"/>
                <a:gridCol w="3693095"/>
              </a:tblGrid>
              <a:tr h="499194">
                <a:tc>
                  <a:txBody>
                    <a:bodyPr/>
                    <a:lstStyle/>
                    <a:p>
                      <a:pPr algn="ctr">
                        <a:lnSpc>
                          <a:spcPts val="1400"/>
                        </a:lnSpc>
                        <a:spcAft>
                          <a:spcPts val="1200"/>
                        </a:spcAft>
                      </a:pPr>
                      <a:r>
                        <a:rPr lang="en-GB" sz="1200" dirty="0">
                          <a:effectLst/>
                        </a:rPr>
                        <a:t>SIF ID</a:t>
                      </a:r>
                      <a:endParaRPr lang="en-US" sz="1200" dirty="0">
                        <a:effectLst/>
                        <a:latin typeface="Calibri" charset="0"/>
                        <a:ea typeface="Calibri" charset="0"/>
                        <a:cs typeface="Times New Roman" charset="0"/>
                      </a:endParaRPr>
                    </a:p>
                  </a:txBody>
                  <a:tcPr marL="17043" marR="17043" marT="0" marB="0" anchor="ctr"/>
                </a:tc>
                <a:tc>
                  <a:txBody>
                    <a:bodyPr/>
                    <a:lstStyle/>
                    <a:p>
                      <a:pPr algn="ctr">
                        <a:lnSpc>
                          <a:spcPts val="1400"/>
                        </a:lnSpc>
                        <a:spcAft>
                          <a:spcPts val="1200"/>
                        </a:spcAft>
                      </a:pPr>
                      <a:r>
                        <a:rPr lang="en-GB" sz="1200">
                          <a:effectLst/>
                        </a:rPr>
                        <a:t>SIF</a:t>
                      </a:r>
                      <a:endParaRPr lang="en-US" sz="1200">
                        <a:effectLst/>
                        <a:latin typeface="Calibri" charset="0"/>
                        <a:ea typeface="Calibri" charset="0"/>
                        <a:cs typeface="Times New Roman" charset="0"/>
                      </a:endParaRPr>
                    </a:p>
                  </a:txBody>
                  <a:tcPr marL="17043" marR="17043" marT="0" marB="0" anchor="ctr"/>
                </a:tc>
                <a:tc>
                  <a:txBody>
                    <a:bodyPr/>
                    <a:lstStyle/>
                    <a:p>
                      <a:pPr algn="ctr">
                        <a:lnSpc>
                          <a:spcPts val="1400"/>
                        </a:lnSpc>
                        <a:spcAft>
                          <a:spcPts val="1200"/>
                        </a:spcAft>
                      </a:pPr>
                      <a:r>
                        <a:rPr lang="en-GB" sz="1200" dirty="0">
                          <a:effectLst/>
                        </a:rPr>
                        <a:t>Description </a:t>
                      </a:r>
                      <a:endParaRPr lang="en-US" sz="1200" dirty="0">
                        <a:effectLst/>
                        <a:latin typeface="Calibri" charset="0"/>
                        <a:ea typeface="Calibri" charset="0"/>
                        <a:cs typeface="Times New Roman" charset="0"/>
                      </a:endParaRPr>
                    </a:p>
                  </a:txBody>
                  <a:tcPr marL="17043" marR="17043" marT="0" marB="0" anchor="ctr"/>
                </a:tc>
              </a:tr>
              <a:tr h="864096">
                <a:tc>
                  <a:txBody>
                    <a:bodyPr/>
                    <a:lstStyle/>
                    <a:p>
                      <a:pPr algn="ctr">
                        <a:lnSpc>
                          <a:spcPts val="1400"/>
                        </a:lnSpc>
                        <a:spcAft>
                          <a:spcPts val="1200"/>
                        </a:spcAft>
                      </a:pPr>
                      <a:r>
                        <a:rPr lang="en-GB" sz="1200" dirty="0">
                          <a:effectLst/>
                        </a:rPr>
                        <a:t>SIF01</a:t>
                      </a:r>
                      <a:endParaRPr lang="en-US" sz="1200" dirty="0">
                        <a:effectLst/>
                        <a:latin typeface="Calibri" charset="0"/>
                        <a:ea typeface="Calibri" charset="0"/>
                        <a:cs typeface="Times New Roman" charset="0"/>
                      </a:endParaRPr>
                    </a:p>
                  </a:txBody>
                  <a:tcPr marL="17043" marR="17043" marT="0" marB="0" anchor="ctr"/>
                </a:tc>
                <a:tc>
                  <a:txBody>
                    <a:bodyPr/>
                    <a:lstStyle/>
                    <a:p>
                      <a:pPr algn="ctr">
                        <a:lnSpc>
                          <a:spcPts val="1400"/>
                        </a:lnSpc>
                        <a:spcAft>
                          <a:spcPts val="1200"/>
                        </a:spcAft>
                      </a:pPr>
                      <a:r>
                        <a:rPr lang="en-GB" sz="1200" dirty="0">
                          <a:effectLst/>
                        </a:rPr>
                        <a:t>High Voltage Power Supply emergency stop </a:t>
                      </a:r>
                      <a:endParaRPr lang="en-US" sz="1200" dirty="0">
                        <a:effectLst/>
                        <a:latin typeface="Calibri" charset="0"/>
                        <a:ea typeface="Calibri" charset="0"/>
                        <a:cs typeface="Times New Roman" charset="0"/>
                      </a:endParaRPr>
                    </a:p>
                  </a:txBody>
                  <a:tcPr marL="17043" marR="17043" marT="0" marB="0" anchor="ctr"/>
                </a:tc>
                <a:tc>
                  <a:txBody>
                    <a:bodyPr/>
                    <a:lstStyle/>
                    <a:p>
                      <a:pPr algn="ctr">
                        <a:lnSpc>
                          <a:spcPts val="1400"/>
                        </a:lnSpc>
                        <a:spcAft>
                          <a:spcPts val="1200"/>
                        </a:spcAft>
                      </a:pPr>
                      <a:r>
                        <a:rPr lang="en-GB" sz="1200">
                          <a:effectLst/>
                        </a:rPr>
                        <a:t>Switch-off high voltage power supply upon pressing the emergency stop button. </a:t>
                      </a:r>
                      <a:endParaRPr lang="en-US" sz="1200">
                        <a:effectLst/>
                        <a:latin typeface="Calibri" charset="0"/>
                        <a:ea typeface="Calibri" charset="0"/>
                        <a:cs typeface="Times New Roman" charset="0"/>
                      </a:endParaRPr>
                    </a:p>
                  </a:txBody>
                  <a:tcPr marL="17043" marR="17043" marT="0" marB="0" anchor="ctr"/>
                </a:tc>
              </a:tr>
              <a:tr h="864096">
                <a:tc>
                  <a:txBody>
                    <a:bodyPr/>
                    <a:lstStyle/>
                    <a:p>
                      <a:pPr algn="ctr">
                        <a:lnSpc>
                          <a:spcPts val="1400"/>
                        </a:lnSpc>
                        <a:spcAft>
                          <a:spcPts val="1200"/>
                        </a:spcAft>
                      </a:pPr>
                      <a:r>
                        <a:rPr lang="en-GB" sz="1200">
                          <a:effectLst/>
                        </a:rPr>
                        <a:t>SIF02 </a:t>
                      </a:r>
                      <a:endParaRPr lang="en-US" sz="1200">
                        <a:effectLst/>
                        <a:latin typeface="Calibri" charset="0"/>
                        <a:ea typeface="Calibri" charset="0"/>
                        <a:cs typeface="Times New Roman" charset="0"/>
                      </a:endParaRPr>
                    </a:p>
                  </a:txBody>
                  <a:tcPr marL="17043" marR="17043" marT="0" marB="0" anchor="ctr"/>
                </a:tc>
                <a:tc>
                  <a:txBody>
                    <a:bodyPr/>
                    <a:lstStyle/>
                    <a:p>
                      <a:pPr algn="ctr">
                        <a:lnSpc>
                          <a:spcPts val="1400"/>
                        </a:lnSpc>
                        <a:spcAft>
                          <a:spcPts val="1200"/>
                        </a:spcAft>
                      </a:pPr>
                      <a:r>
                        <a:rPr lang="en-GB" sz="1200" dirty="0">
                          <a:effectLst/>
                        </a:rPr>
                        <a:t>HV interlock upon intrusion to PSS0 controlled area </a:t>
                      </a:r>
                      <a:endParaRPr lang="en-US" sz="1200" dirty="0">
                        <a:effectLst/>
                        <a:latin typeface="Calibri" charset="0"/>
                        <a:ea typeface="Calibri" charset="0"/>
                        <a:cs typeface="Times New Roman" charset="0"/>
                      </a:endParaRPr>
                    </a:p>
                  </a:txBody>
                  <a:tcPr marL="17043" marR="17043" marT="0" marB="0" anchor="ctr"/>
                </a:tc>
                <a:tc>
                  <a:txBody>
                    <a:bodyPr/>
                    <a:lstStyle/>
                    <a:p>
                      <a:pPr algn="ctr">
                        <a:lnSpc>
                          <a:spcPts val="1400"/>
                        </a:lnSpc>
                        <a:spcAft>
                          <a:spcPts val="1200"/>
                        </a:spcAft>
                      </a:pPr>
                      <a:r>
                        <a:rPr lang="en-GB" sz="1200">
                          <a:effectLst/>
                        </a:rPr>
                        <a:t>Switch-off high voltage power supply upon detecting the intrusion (access gate in open position).</a:t>
                      </a:r>
                      <a:endParaRPr lang="en-US" sz="1200">
                        <a:effectLst/>
                        <a:latin typeface="Calibri" charset="0"/>
                        <a:ea typeface="Calibri" charset="0"/>
                        <a:cs typeface="Times New Roman" charset="0"/>
                      </a:endParaRPr>
                    </a:p>
                  </a:txBody>
                  <a:tcPr marL="17043" marR="17043" marT="0" marB="0" anchor="ctr"/>
                </a:tc>
              </a:tr>
              <a:tr h="1080120">
                <a:tc>
                  <a:txBody>
                    <a:bodyPr/>
                    <a:lstStyle/>
                    <a:p>
                      <a:pPr algn="ctr">
                        <a:lnSpc>
                          <a:spcPts val="1400"/>
                        </a:lnSpc>
                        <a:spcAft>
                          <a:spcPts val="1200"/>
                        </a:spcAft>
                      </a:pPr>
                      <a:r>
                        <a:rPr lang="en-GB" sz="1200">
                          <a:effectLst/>
                        </a:rPr>
                        <a:t>SIF03</a:t>
                      </a:r>
                      <a:endParaRPr lang="en-US" sz="1200">
                        <a:effectLst/>
                        <a:latin typeface="Calibri" charset="0"/>
                        <a:ea typeface="Calibri" charset="0"/>
                        <a:cs typeface="Times New Roman" charset="0"/>
                      </a:endParaRPr>
                    </a:p>
                  </a:txBody>
                  <a:tcPr marL="17043" marR="17043" marT="0" marB="0" anchor="ctr"/>
                </a:tc>
                <a:tc>
                  <a:txBody>
                    <a:bodyPr/>
                    <a:lstStyle/>
                    <a:p>
                      <a:pPr algn="ctr">
                        <a:lnSpc>
                          <a:spcPts val="1400"/>
                        </a:lnSpc>
                        <a:spcAft>
                          <a:spcPts val="1200"/>
                        </a:spcAft>
                      </a:pPr>
                      <a:r>
                        <a:rPr lang="en-GB" sz="1200" dirty="0">
                          <a:effectLst/>
                        </a:rPr>
                        <a:t>HV interlock – PSS0 key exchange</a:t>
                      </a:r>
                      <a:endParaRPr lang="en-US" sz="1200" dirty="0">
                        <a:effectLst/>
                        <a:latin typeface="Calibri" charset="0"/>
                        <a:ea typeface="Calibri" charset="0"/>
                        <a:cs typeface="Times New Roman" charset="0"/>
                      </a:endParaRPr>
                    </a:p>
                  </a:txBody>
                  <a:tcPr marL="17043" marR="17043" marT="0" marB="0" anchor="ctr"/>
                </a:tc>
                <a:tc>
                  <a:txBody>
                    <a:bodyPr/>
                    <a:lstStyle/>
                    <a:p>
                      <a:pPr algn="ctr">
                        <a:lnSpc>
                          <a:spcPts val="1400"/>
                        </a:lnSpc>
                        <a:spcAft>
                          <a:spcPts val="600"/>
                        </a:spcAft>
                      </a:pPr>
                      <a:r>
                        <a:rPr lang="en-GB" sz="1200" dirty="0">
                          <a:effectLst/>
                        </a:rPr>
                        <a:t>Switch-off HV PS upon removing the Access key from Slot 1 and ensure the HV platform is grounded. </a:t>
                      </a:r>
                      <a:endParaRPr lang="en-US" sz="1200" dirty="0">
                        <a:effectLst/>
                      </a:endParaRPr>
                    </a:p>
                    <a:p>
                      <a:pPr algn="ctr">
                        <a:lnSpc>
                          <a:spcPts val="1400"/>
                        </a:lnSpc>
                        <a:spcAft>
                          <a:spcPts val="600"/>
                        </a:spcAft>
                      </a:pPr>
                      <a:r>
                        <a:rPr lang="en-GB" sz="1200" dirty="0">
                          <a:effectLst/>
                        </a:rPr>
                        <a:t>Ensure that HV cannot be started if Safety key is not in place. </a:t>
                      </a:r>
                      <a:endParaRPr lang="en-US" sz="1200" dirty="0">
                        <a:effectLst/>
                        <a:latin typeface="Calibri" charset="0"/>
                        <a:ea typeface="Calibri" charset="0"/>
                        <a:cs typeface="Times New Roman" charset="0"/>
                      </a:endParaRPr>
                    </a:p>
                  </a:txBody>
                  <a:tcPr marL="17043" marR="17043" marT="0" marB="0" anchor="ctr"/>
                </a:tc>
              </a:tr>
              <a:tr h="814272">
                <a:tc>
                  <a:txBody>
                    <a:bodyPr/>
                    <a:lstStyle/>
                    <a:p>
                      <a:pPr algn="ctr">
                        <a:lnSpc>
                          <a:spcPts val="1400"/>
                        </a:lnSpc>
                        <a:spcAft>
                          <a:spcPts val="1200"/>
                        </a:spcAft>
                      </a:pPr>
                      <a:r>
                        <a:rPr lang="en-GB" sz="1400" dirty="0">
                          <a:effectLst/>
                        </a:rPr>
                        <a:t>SIF04</a:t>
                      </a:r>
                      <a:endParaRPr lang="en-US" sz="1400" dirty="0">
                        <a:effectLst/>
                        <a:latin typeface="Calibri" charset="0"/>
                        <a:ea typeface="Calibri" charset="0"/>
                        <a:cs typeface="Times New Roman" charset="0"/>
                      </a:endParaRPr>
                    </a:p>
                  </a:txBody>
                  <a:tcPr marL="17043" marR="17043" marT="0" marB="0" anchor="ctr"/>
                </a:tc>
                <a:tc>
                  <a:txBody>
                    <a:bodyPr/>
                    <a:lstStyle/>
                    <a:p>
                      <a:pPr algn="ctr">
                        <a:lnSpc>
                          <a:spcPts val="1400"/>
                        </a:lnSpc>
                        <a:spcAft>
                          <a:spcPts val="1200"/>
                        </a:spcAft>
                      </a:pPr>
                      <a:r>
                        <a:rPr lang="en-GB" sz="1400" dirty="0">
                          <a:effectLst/>
                        </a:rPr>
                        <a:t>Door lock – PSS0 key exchange  </a:t>
                      </a:r>
                      <a:endParaRPr lang="en-US" sz="1400" dirty="0">
                        <a:effectLst/>
                        <a:latin typeface="Calibri" charset="0"/>
                        <a:ea typeface="Calibri" charset="0"/>
                        <a:cs typeface="Times New Roman" charset="0"/>
                      </a:endParaRPr>
                    </a:p>
                  </a:txBody>
                  <a:tcPr marL="17043" marR="17043" marT="0" marB="0" anchor="ctr"/>
                </a:tc>
                <a:tc>
                  <a:txBody>
                    <a:bodyPr/>
                    <a:lstStyle/>
                    <a:p>
                      <a:pPr algn="ctr">
                        <a:lnSpc>
                          <a:spcPts val="1400"/>
                        </a:lnSpc>
                        <a:spcAft>
                          <a:spcPts val="1200"/>
                        </a:spcAft>
                      </a:pPr>
                      <a:r>
                        <a:rPr lang="en-GB" sz="1400">
                          <a:effectLst/>
                        </a:rPr>
                        <a:t>Prevent access by activating the access gate lock upon removing Access key from Slot 2. </a:t>
                      </a:r>
                      <a:endParaRPr lang="en-US" sz="1400">
                        <a:effectLst/>
                        <a:latin typeface="Calibri" charset="0"/>
                        <a:ea typeface="Calibri" charset="0"/>
                        <a:cs typeface="Times New Roman" charset="0"/>
                      </a:endParaRPr>
                    </a:p>
                  </a:txBody>
                  <a:tcPr marL="17043" marR="17043" marT="0" marB="0" anchor="ctr"/>
                </a:tc>
              </a:tr>
              <a:tr h="814272">
                <a:tc>
                  <a:txBody>
                    <a:bodyPr/>
                    <a:lstStyle/>
                    <a:p>
                      <a:pPr algn="ctr">
                        <a:lnSpc>
                          <a:spcPts val="1400"/>
                        </a:lnSpc>
                        <a:spcAft>
                          <a:spcPts val="1200"/>
                        </a:spcAft>
                      </a:pPr>
                      <a:r>
                        <a:rPr lang="en-GB" sz="1400" dirty="0" smtClean="0">
                          <a:effectLst/>
                        </a:rPr>
                        <a:t>SIF05 </a:t>
                      </a:r>
                      <a:endParaRPr lang="en-US" sz="1400" dirty="0">
                        <a:effectLst/>
                        <a:latin typeface="Calibri" charset="0"/>
                        <a:ea typeface="Calibri" charset="0"/>
                        <a:cs typeface="Times New Roman" charset="0"/>
                      </a:endParaRPr>
                    </a:p>
                  </a:txBody>
                  <a:tcPr marL="17043" marR="17043" marT="0" marB="0" anchor="ctr"/>
                </a:tc>
                <a:tc>
                  <a:txBody>
                    <a:bodyPr/>
                    <a:lstStyle/>
                    <a:p>
                      <a:pPr algn="ctr">
                        <a:lnSpc>
                          <a:spcPts val="1400"/>
                        </a:lnSpc>
                        <a:spcAft>
                          <a:spcPts val="1200"/>
                        </a:spcAft>
                      </a:pPr>
                      <a:r>
                        <a:rPr lang="en-GB" sz="1400" dirty="0">
                          <a:effectLst/>
                        </a:rPr>
                        <a:t>HV ON warning light </a:t>
                      </a:r>
                      <a:endParaRPr lang="en-US" sz="1400" dirty="0">
                        <a:effectLst/>
                        <a:latin typeface="Calibri" charset="0"/>
                        <a:ea typeface="Calibri" charset="0"/>
                        <a:cs typeface="Times New Roman" charset="0"/>
                      </a:endParaRPr>
                    </a:p>
                  </a:txBody>
                  <a:tcPr marL="17043" marR="17043" marT="0" marB="0" anchor="ctr"/>
                </a:tc>
                <a:tc>
                  <a:txBody>
                    <a:bodyPr/>
                    <a:lstStyle/>
                    <a:p>
                      <a:pPr algn="ctr">
                        <a:lnSpc>
                          <a:spcPts val="1400"/>
                        </a:lnSpc>
                        <a:spcAft>
                          <a:spcPts val="600"/>
                        </a:spcAft>
                      </a:pPr>
                      <a:r>
                        <a:rPr lang="en-GB" sz="1400" dirty="0">
                          <a:effectLst/>
                        </a:rPr>
                        <a:t>Alert personnel around PSS0 controlled area that HV PS is on by activation HV ON warning light and additionally, activate area blue light in LEBT area. </a:t>
                      </a:r>
                      <a:endParaRPr lang="en-US" sz="1400" dirty="0">
                        <a:effectLst/>
                        <a:latin typeface="Calibri" charset="0"/>
                        <a:ea typeface="Calibri" charset="0"/>
                        <a:cs typeface="Times New Roman" charset="0"/>
                      </a:endParaRPr>
                    </a:p>
                  </a:txBody>
                  <a:tcPr marL="17043" marR="17043" marT="0" marB="0" anchor="ctr"/>
                </a:tc>
              </a:tr>
            </a:tbl>
          </a:graphicData>
        </a:graphic>
      </p:graphicFrame>
      <p:sp>
        <p:nvSpPr>
          <p:cNvPr id="6" name="Rectangle 5"/>
          <p:cNvSpPr/>
          <p:nvPr/>
        </p:nvSpPr>
        <p:spPr>
          <a:xfrm>
            <a:off x="601474" y="2204864"/>
            <a:ext cx="8003232" cy="810478"/>
          </a:xfrm>
          <a:prstGeom prst="rect">
            <a:avLst/>
          </a:prstGeom>
          <a:solidFill>
            <a:schemeClr val="accent2">
              <a:lumMod val="60000"/>
              <a:lumOff val="40000"/>
            </a:schemeClr>
          </a:solidFill>
        </p:spPr>
        <p:txBody>
          <a:bodyPr wrap="square">
            <a:spAutoFit/>
          </a:bodyPr>
          <a:lstStyle/>
          <a:p>
            <a:pPr marL="342900" lvl="0" indent="-342900" algn="just">
              <a:lnSpc>
                <a:spcPts val="1400"/>
              </a:lnSpc>
              <a:spcAft>
                <a:spcPts val="1200"/>
              </a:spcAft>
              <a:buFont typeface="Symbol" charset="2"/>
              <a:buChar char=""/>
            </a:pPr>
            <a:r>
              <a:rPr lang="en-GB" dirty="0">
                <a:latin typeface="Calibri" charset="0"/>
                <a:ea typeface="Calibri" charset="0"/>
                <a:cs typeface="Times New Roman" charset="0"/>
              </a:rPr>
              <a:t>SIF01 was designed to prevent equipment damage in cases of fire or explosion. It is not used for personnel protection and not taken as safeguard for the electric shock hazard. Therefore it has been excluded from any further assessment.</a:t>
            </a:r>
            <a:endParaRPr lang="en-US" dirty="0">
              <a:effectLst/>
              <a:latin typeface="Calibri" charset="0"/>
              <a:ea typeface="Times New Roman" charset="0"/>
              <a:cs typeface="Times New Roman" charset="0"/>
            </a:endParaRPr>
          </a:p>
        </p:txBody>
      </p:sp>
      <p:sp>
        <p:nvSpPr>
          <p:cNvPr id="7" name="Rectangle 6"/>
          <p:cNvSpPr/>
          <p:nvPr/>
        </p:nvSpPr>
        <p:spPr>
          <a:xfrm>
            <a:off x="601474" y="5929508"/>
            <a:ext cx="8003232" cy="630942"/>
          </a:xfrm>
          <a:prstGeom prst="rect">
            <a:avLst/>
          </a:prstGeom>
          <a:solidFill>
            <a:schemeClr val="accent2">
              <a:lumMod val="60000"/>
              <a:lumOff val="40000"/>
            </a:schemeClr>
          </a:solidFill>
        </p:spPr>
        <p:txBody>
          <a:bodyPr wrap="square">
            <a:spAutoFit/>
          </a:bodyPr>
          <a:lstStyle/>
          <a:p>
            <a:pPr marL="342900" lvl="0" indent="-342900" algn="just">
              <a:lnSpc>
                <a:spcPts val="1400"/>
              </a:lnSpc>
              <a:spcAft>
                <a:spcPts val="1200"/>
              </a:spcAft>
              <a:buFont typeface="Symbol" charset="2"/>
              <a:buChar char=""/>
            </a:pPr>
            <a:r>
              <a:rPr lang="en-GB" dirty="0">
                <a:latin typeface="Calibri" charset="0"/>
                <a:ea typeface="Calibri" charset="0"/>
                <a:cs typeface="Times New Roman" charset="0"/>
              </a:rPr>
              <a:t>SIF05 is not a SIF by definition, as it does not put the system in a safe state. However, this function is provided by PSS0. It will be treated as part of administrative control and excluded from any further assessment.</a:t>
            </a:r>
            <a:endParaRPr lang="en-US" dirty="0">
              <a:effectLst/>
              <a:latin typeface="Calibri" charset="0"/>
              <a:ea typeface="Times New Roman" charset="0"/>
              <a:cs typeface="Times New Roman" charset="0"/>
            </a:endParaRPr>
          </a:p>
        </p:txBody>
      </p:sp>
    </p:spTree>
    <p:extLst>
      <p:ext uri="{BB962C8B-B14F-4D97-AF65-F5344CB8AC3E}">
        <p14:creationId xmlns:p14="http://schemas.microsoft.com/office/powerpoint/2010/main" val="70261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SIL determination</a:t>
            </a:r>
            <a:endParaRPr lang="en-GB" dirty="0"/>
          </a:p>
        </p:txBody>
      </p:sp>
      <p:sp>
        <p:nvSpPr>
          <p:cNvPr id="3" name="Content Placeholder 2"/>
          <p:cNvSpPr>
            <a:spLocks noGrp="1"/>
          </p:cNvSpPr>
          <p:nvPr>
            <p:ph idx="1"/>
          </p:nvPr>
        </p:nvSpPr>
        <p:spPr/>
        <p:txBody>
          <a:bodyPr>
            <a:normAutofit/>
          </a:bodyPr>
          <a:lstStyle/>
          <a:p>
            <a:r>
              <a:rPr lang="en-GB" sz="2000" dirty="0"/>
              <a:t>The assignment of SIL targets was achieved using the Layers </a:t>
            </a:r>
            <a:r>
              <a:rPr lang="en-GB" sz="2000" dirty="0" smtClean="0"/>
              <a:t>of </a:t>
            </a:r>
            <a:r>
              <a:rPr lang="en-GB" sz="2000" dirty="0"/>
              <a:t>Protection Analysis (LOPA) </a:t>
            </a:r>
            <a:r>
              <a:rPr lang="en-GB" sz="2000" dirty="0" smtClean="0"/>
              <a:t>technique. </a:t>
            </a:r>
            <a:endParaRPr lang="en-GB" sz="2000" dirty="0"/>
          </a:p>
          <a:p>
            <a:r>
              <a:rPr lang="en-GB" sz="2000" dirty="0" smtClean="0"/>
              <a:t>Safety integrity </a:t>
            </a:r>
            <a:r>
              <a:rPr lang="en-GB" sz="2000" dirty="0"/>
              <a:t>applies to the Electrical / Electronic / Programmable Electronic (E/E/PE) </a:t>
            </a:r>
            <a:r>
              <a:rPr lang="en-GB" sz="2000" dirty="0" smtClean="0"/>
              <a:t>SIF and </a:t>
            </a:r>
            <a:r>
              <a:rPr lang="en-GB" sz="2000" dirty="0"/>
              <a:t>external risk reduction </a:t>
            </a:r>
            <a:r>
              <a:rPr lang="en-GB" sz="2000" dirty="0" smtClean="0"/>
              <a:t>facilities.</a:t>
            </a:r>
          </a:p>
          <a:p>
            <a:r>
              <a:rPr lang="en-GB" sz="2000" dirty="0" smtClean="0"/>
              <a:t> It </a:t>
            </a:r>
            <a:r>
              <a:rPr lang="en-GB" sz="2000" dirty="0"/>
              <a:t>is a measure of the likelihood of those systems satisfactorily achieving the necessary risk reduction.  </a:t>
            </a:r>
            <a:endParaRPr lang="en-GB" sz="2000" dirty="0" smtClean="0"/>
          </a:p>
          <a:p>
            <a:r>
              <a:rPr lang="en-GB" sz="2000" dirty="0" smtClean="0"/>
              <a:t>Once </a:t>
            </a:r>
            <a:r>
              <a:rPr lang="en-GB" sz="2000" dirty="0"/>
              <a:t>the tolerable risk has been set, and the </a:t>
            </a:r>
            <a:r>
              <a:rPr lang="en-GB" sz="2000" dirty="0" smtClean="0"/>
              <a:t>risk </a:t>
            </a:r>
            <a:r>
              <a:rPr lang="en-GB" sz="2000" dirty="0"/>
              <a:t>reduction estimated, the safety integrity requirements for the SIFs can be allocated in terms of PFD or PFH. </a:t>
            </a:r>
          </a:p>
        </p:txBody>
      </p:sp>
      <p:sp>
        <p:nvSpPr>
          <p:cNvPr id="4" name="Slide Number Placeholder 3"/>
          <p:cNvSpPr>
            <a:spLocks noGrp="1"/>
          </p:cNvSpPr>
          <p:nvPr>
            <p:ph type="sldNum" sz="quarter" idx="12"/>
          </p:nvPr>
        </p:nvSpPr>
        <p:spPr/>
        <p:txBody>
          <a:bodyPr/>
          <a:lstStyle/>
          <a:p>
            <a:fld id="{551115BC-487E-4422-894C-CB7CD3E79223}" type="slidenum">
              <a:rPr lang="en-GB" noProof="0" smtClean="0"/>
              <a:t>29</a:t>
            </a:fld>
            <a:endParaRPr lang="en-GB" noProof="0"/>
          </a:p>
        </p:txBody>
      </p:sp>
    </p:spTree>
    <p:extLst>
      <p:ext uri="{BB962C8B-B14F-4D97-AF65-F5344CB8AC3E}">
        <p14:creationId xmlns:p14="http://schemas.microsoft.com/office/powerpoint/2010/main" val="1976738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PSS0 Scope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a:t>
            </a:fld>
            <a:endParaRPr lang="en-GB" noProof="0"/>
          </a:p>
        </p:txBody>
      </p:sp>
      <p:sp>
        <p:nvSpPr>
          <p:cNvPr id="6" name="TextBox 5"/>
          <p:cNvSpPr txBox="1"/>
          <p:nvPr/>
        </p:nvSpPr>
        <p:spPr>
          <a:xfrm>
            <a:off x="599463" y="1916832"/>
            <a:ext cx="8075240" cy="3970318"/>
          </a:xfrm>
          <a:prstGeom prst="rect">
            <a:avLst/>
          </a:prstGeom>
          <a:noFill/>
        </p:spPr>
        <p:txBody>
          <a:bodyPr wrap="square" rtlCol="0">
            <a:spAutoFit/>
          </a:bodyPr>
          <a:lstStyle/>
          <a:p>
            <a:r>
              <a:rPr lang="en-US" dirty="0" smtClean="0"/>
              <a:t>After a set of meetings held in Mid 2017. Minutes</a:t>
            </a:r>
            <a:r>
              <a:rPr lang="en-US" dirty="0"/>
              <a:t> </a:t>
            </a:r>
            <a:r>
              <a:rPr lang="en-US" u="sng" dirty="0" smtClean="0">
                <a:hlinkClick r:id="rId2"/>
              </a:rPr>
              <a:t>ESS-0115443</a:t>
            </a:r>
            <a:r>
              <a:rPr lang="en-US" u="sng" dirty="0" smtClean="0"/>
              <a:t> </a:t>
            </a:r>
            <a:r>
              <a:rPr lang="en-US" dirty="0" smtClean="0"/>
              <a:t>and</a:t>
            </a:r>
            <a:r>
              <a:rPr lang="en-US" dirty="0"/>
              <a:t> </a:t>
            </a:r>
            <a:r>
              <a:rPr lang="en-US" u="sng" dirty="0">
                <a:hlinkClick r:id="rId3"/>
              </a:rPr>
              <a:t>ESS-0121953 </a:t>
            </a:r>
            <a:r>
              <a:rPr lang="en-US" dirty="0" smtClean="0"/>
              <a:t> .</a:t>
            </a:r>
          </a:p>
          <a:p>
            <a:endParaRPr lang="en-US" dirty="0" smtClean="0"/>
          </a:p>
          <a:p>
            <a:r>
              <a:rPr lang="en-US" dirty="0"/>
              <a:t>I</a:t>
            </a:r>
            <a:r>
              <a:rPr lang="en-US" dirty="0" smtClean="0"/>
              <a:t>t was broadly agreed that </a:t>
            </a:r>
            <a:r>
              <a:rPr lang="en-US" dirty="0"/>
              <a:t>Protection and Safety Systems group at ICS division will develop a personnel safety system for the commissioning and operation of the ISrc and LEBT test stand. This system is known as </a:t>
            </a:r>
            <a:r>
              <a:rPr lang="en-US" b="1" dirty="0"/>
              <a:t>PSS0</a:t>
            </a:r>
            <a:r>
              <a:rPr lang="en-US" dirty="0" smtClean="0"/>
              <a:t>.</a:t>
            </a:r>
          </a:p>
          <a:p>
            <a:endParaRPr lang="en-US" dirty="0" smtClean="0"/>
          </a:p>
          <a:p>
            <a:r>
              <a:rPr lang="en-US" dirty="0" smtClean="0"/>
              <a:t>This was a new system which was added to the overall scope of PSS</a:t>
            </a:r>
            <a:endParaRPr lang="en-US" dirty="0"/>
          </a:p>
          <a:p>
            <a:endParaRPr lang="en-US" dirty="0" smtClean="0"/>
          </a:p>
          <a:p>
            <a:r>
              <a:rPr lang="en-US" dirty="0" smtClean="0"/>
              <a:t>The PSS team went to INFN-LNS Catania to see and witness the Ion source and LEBT test stand in operation.</a:t>
            </a:r>
          </a:p>
          <a:p>
            <a:endParaRPr lang="en-US" dirty="0" smtClean="0"/>
          </a:p>
          <a:p>
            <a:r>
              <a:rPr lang="en-US" dirty="0" smtClean="0"/>
              <a:t>From this visit report </a:t>
            </a:r>
            <a:r>
              <a:rPr lang="en-US" dirty="0" smtClean="0">
                <a:hlinkClick r:id="rId4"/>
              </a:rPr>
              <a:t>https</a:t>
            </a:r>
            <a:r>
              <a:rPr lang="en-US" dirty="0">
                <a:hlinkClick r:id="rId4"/>
              </a:rPr>
              <a:t>://</a:t>
            </a:r>
            <a:r>
              <a:rPr lang="en-US" dirty="0" smtClean="0">
                <a:hlinkClick r:id="rId4"/>
              </a:rPr>
              <a:t>confluence.esss.lu.se/display/PS/PSS0</a:t>
            </a:r>
            <a:endParaRPr lang="en-US" dirty="0" smtClean="0"/>
          </a:p>
          <a:p>
            <a:r>
              <a:rPr lang="en-US" dirty="0" smtClean="0"/>
              <a:t>and any other available documentation, the strategy of the safety system was developed.</a:t>
            </a:r>
          </a:p>
        </p:txBody>
      </p:sp>
    </p:spTree>
    <p:extLst>
      <p:ext uri="{BB962C8B-B14F-4D97-AF65-F5344CB8AC3E}">
        <p14:creationId xmlns:p14="http://schemas.microsoft.com/office/powerpoint/2010/main" val="1205337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LOPA </a:t>
            </a:r>
            <a:r>
              <a:rPr lang="en-GB" dirty="0"/>
              <a:t>L</a:t>
            </a:r>
            <a:r>
              <a:rPr lang="en-GB" dirty="0" smtClean="0"/>
              <a:t>ow Demand</a:t>
            </a:r>
            <a:endParaRPr lang="en-GB" dirty="0"/>
          </a:p>
        </p:txBody>
      </p:sp>
      <p:sp>
        <p:nvSpPr>
          <p:cNvPr id="3" name="Content Placeholder 2"/>
          <p:cNvSpPr>
            <a:spLocks noGrp="1"/>
          </p:cNvSpPr>
          <p:nvPr>
            <p:ph idx="1"/>
          </p:nvPr>
        </p:nvSpPr>
        <p:spPr>
          <a:xfrm>
            <a:off x="457200" y="1830387"/>
            <a:ext cx="8229600" cy="4525963"/>
          </a:xfrm>
        </p:spPr>
        <p:txBody>
          <a:bodyPr>
            <a:normAutofit/>
          </a:bodyPr>
          <a:lstStyle/>
          <a:p>
            <a:r>
              <a:rPr lang="en-GB" sz="2000" dirty="0" smtClean="0"/>
              <a:t>Identify </a:t>
            </a:r>
            <a:r>
              <a:rPr lang="en-GB" sz="2000" dirty="0"/>
              <a:t>hazards (which can be addressed by the implementation of a SIF</a:t>
            </a:r>
            <a:r>
              <a:rPr lang="en-GB" sz="2000" dirty="0" smtClean="0"/>
              <a:t>)</a:t>
            </a:r>
          </a:p>
          <a:p>
            <a:r>
              <a:rPr lang="en-GB" sz="2000" dirty="0"/>
              <a:t>Rank the severity of the consequences of the specified hazard</a:t>
            </a:r>
            <a:r>
              <a:rPr lang="en-US" sz="2000" dirty="0"/>
              <a:t> </a:t>
            </a:r>
            <a:endParaRPr lang="en-US" sz="2000" dirty="0" smtClean="0"/>
          </a:p>
          <a:p>
            <a:r>
              <a:rPr lang="en-GB" sz="2000" dirty="0"/>
              <a:t>Identify initiating events and estimate their frequency using operating experience where applicable, data sources such as </a:t>
            </a:r>
            <a:r>
              <a:rPr lang="en-GB" sz="2000" dirty="0" smtClean="0"/>
              <a:t>FARADIP, and engineering judgement</a:t>
            </a:r>
          </a:p>
          <a:p>
            <a:r>
              <a:rPr lang="en-GB" sz="2000" dirty="0"/>
              <a:t>Identify Conditional </a:t>
            </a:r>
            <a:r>
              <a:rPr lang="en-GB" sz="2000" dirty="0" smtClean="0"/>
              <a:t>Modifiers.  </a:t>
            </a:r>
            <a:r>
              <a:rPr lang="en-GB" sz="2000" dirty="0"/>
              <a:t>For example, occupancy, probability of </a:t>
            </a:r>
            <a:r>
              <a:rPr lang="en-GB" sz="2000" dirty="0" smtClean="0"/>
              <a:t>shock </a:t>
            </a:r>
            <a:r>
              <a:rPr lang="en-GB" sz="2000" dirty="0"/>
              <a:t>and vulnerability</a:t>
            </a:r>
            <a:r>
              <a:rPr lang="en-US" sz="2000" dirty="0"/>
              <a:t> </a:t>
            </a:r>
            <a:endParaRPr lang="en-US" sz="2000" dirty="0" smtClean="0"/>
          </a:p>
          <a:p>
            <a:r>
              <a:rPr lang="en-GB" sz="2000" dirty="0"/>
              <a:t>Identify Independent Protection Layers (IPLs), which prevent the hazardous event from occurring</a:t>
            </a:r>
            <a:r>
              <a:rPr lang="en-US" sz="2000" dirty="0"/>
              <a:t> </a:t>
            </a:r>
            <a:endParaRPr lang="en-US" sz="2000" dirty="0" smtClean="0"/>
          </a:p>
          <a:p>
            <a:r>
              <a:rPr lang="en-GB" sz="2000" dirty="0"/>
              <a:t>Determine the likelihood of </a:t>
            </a:r>
            <a:r>
              <a:rPr lang="en-GB" sz="2000" dirty="0" smtClean="0"/>
              <a:t>occurrence</a:t>
            </a:r>
            <a:endParaRPr lang="en-GB" sz="20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30</a:t>
            </a:fld>
            <a:endParaRPr lang="en-GB" noProof="0"/>
          </a:p>
        </p:txBody>
      </p:sp>
    </p:spTree>
    <p:extLst>
      <p:ext uri="{BB962C8B-B14F-4D97-AF65-F5344CB8AC3E}">
        <p14:creationId xmlns:p14="http://schemas.microsoft.com/office/powerpoint/2010/main" val="1604515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LOPA High Demand</a:t>
            </a:r>
            <a:endParaRPr lang="en-GB" dirty="0"/>
          </a:p>
        </p:txBody>
      </p:sp>
      <p:sp>
        <p:nvSpPr>
          <p:cNvPr id="3" name="Content Placeholder 2"/>
          <p:cNvSpPr>
            <a:spLocks noGrp="1"/>
          </p:cNvSpPr>
          <p:nvPr>
            <p:ph idx="1"/>
          </p:nvPr>
        </p:nvSpPr>
        <p:spPr>
          <a:xfrm>
            <a:off x="457200" y="1830387"/>
            <a:ext cx="8229600" cy="4525963"/>
          </a:xfrm>
        </p:spPr>
        <p:txBody>
          <a:bodyPr>
            <a:normAutofit/>
          </a:bodyPr>
          <a:lstStyle/>
          <a:p>
            <a:r>
              <a:rPr lang="en-GB" sz="2000" dirty="0"/>
              <a:t>Identify hazards </a:t>
            </a:r>
            <a:endParaRPr lang="en-GB" sz="2000" dirty="0" smtClean="0"/>
          </a:p>
          <a:p>
            <a:r>
              <a:rPr lang="en-GB" sz="2000" dirty="0"/>
              <a:t>Rank the severity of the consequences of the specified hazard</a:t>
            </a:r>
            <a:r>
              <a:rPr lang="en-US" sz="2000" dirty="0"/>
              <a:t> </a:t>
            </a:r>
            <a:endParaRPr lang="en-US" sz="2000" dirty="0" smtClean="0"/>
          </a:p>
          <a:p>
            <a:r>
              <a:rPr lang="en-GB" sz="2000" dirty="0"/>
              <a:t>Identify Conditional </a:t>
            </a:r>
            <a:r>
              <a:rPr lang="en-GB" sz="2000" dirty="0" smtClean="0"/>
              <a:t>Modifiers.  </a:t>
            </a:r>
            <a:r>
              <a:rPr lang="en-GB" sz="2000" dirty="0"/>
              <a:t>For example, occupancy, probability of </a:t>
            </a:r>
            <a:r>
              <a:rPr lang="en-GB" sz="2000" dirty="0" smtClean="0"/>
              <a:t>shock </a:t>
            </a:r>
            <a:r>
              <a:rPr lang="en-GB" sz="2000" dirty="0"/>
              <a:t>and </a:t>
            </a:r>
            <a:r>
              <a:rPr lang="en-GB" sz="2000" dirty="0" smtClean="0"/>
              <a:t>vulnerability</a:t>
            </a:r>
            <a:r>
              <a:rPr lang="en-US" sz="2000" dirty="0" smtClean="0"/>
              <a:t> </a:t>
            </a:r>
          </a:p>
          <a:p>
            <a:r>
              <a:rPr lang="en-GB" sz="2000" dirty="0"/>
              <a:t>Identify Independent Protection Layers (IPLs), which prevent the hazardous event from occurring</a:t>
            </a:r>
            <a:r>
              <a:rPr lang="en-US" sz="2000" dirty="0"/>
              <a:t> </a:t>
            </a:r>
            <a:endParaRPr lang="en-US" sz="2000" dirty="0" smtClean="0"/>
          </a:p>
          <a:p>
            <a:r>
              <a:rPr lang="en-GB" sz="2000" dirty="0"/>
              <a:t>Determine the Target Risk Frequency (/hr)</a:t>
            </a:r>
            <a:r>
              <a:rPr lang="en-US" sz="2000" dirty="0"/>
              <a:t> </a:t>
            </a:r>
            <a:endParaRPr lang="en-GB" sz="20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31</a:t>
            </a:fld>
            <a:endParaRPr lang="en-GB" noProof="0"/>
          </a:p>
        </p:txBody>
      </p:sp>
    </p:spTree>
    <p:extLst>
      <p:ext uri="{BB962C8B-B14F-4D97-AF65-F5344CB8AC3E}">
        <p14:creationId xmlns:p14="http://schemas.microsoft.com/office/powerpoint/2010/main" val="1572908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SIL </a:t>
            </a:r>
            <a:r>
              <a:rPr lang="en-GB" dirty="0" smtClean="0"/>
              <a:t>Verification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32</a:t>
            </a:fld>
            <a:endParaRPr lang="en-GB" noProof="0"/>
          </a:p>
        </p:txBody>
      </p:sp>
      <p:sp>
        <p:nvSpPr>
          <p:cNvPr id="5" name="Content Placeholder 2"/>
          <p:cNvSpPr txBox="1">
            <a:spLocks/>
          </p:cNvSpPr>
          <p:nvPr/>
        </p:nvSpPr>
        <p:spPr>
          <a:xfrm>
            <a:off x="439387" y="162401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000" dirty="0"/>
          </a:p>
        </p:txBody>
      </p:sp>
      <p:sp>
        <p:nvSpPr>
          <p:cNvPr id="6" name="Content Placeholder 2"/>
          <p:cNvSpPr txBox="1">
            <a:spLocks/>
          </p:cNvSpPr>
          <p:nvPr/>
        </p:nvSpPr>
        <p:spPr>
          <a:xfrm>
            <a:off x="457200" y="164782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000" dirty="0"/>
          </a:p>
        </p:txBody>
      </p:sp>
      <p:sp>
        <p:nvSpPr>
          <p:cNvPr id="8" name="Rectangle 7"/>
          <p:cNvSpPr/>
          <p:nvPr/>
        </p:nvSpPr>
        <p:spPr>
          <a:xfrm>
            <a:off x="755576" y="1844824"/>
            <a:ext cx="7632848" cy="646331"/>
          </a:xfrm>
          <a:prstGeom prst="rect">
            <a:avLst/>
          </a:prstGeom>
        </p:spPr>
        <p:txBody>
          <a:bodyPr wrap="square">
            <a:spAutoFit/>
          </a:bodyPr>
          <a:lstStyle/>
          <a:p>
            <a:r>
              <a:rPr lang="en-GB" dirty="0">
                <a:latin typeface="Calibri" charset="0"/>
                <a:ea typeface="Times New Roman" charset="0"/>
                <a:cs typeface="Times New Roman" charset="0"/>
              </a:rPr>
              <a:t>The random hardware reliability assessment was performed using isograph </a:t>
            </a:r>
            <a:r>
              <a:rPr lang="en-GB" dirty="0" err="1">
                <a:latin typeface="Calibri" charset="0"/>
                <a:ea typeface="Times New Roman" charset="0"/>
                <a:cs typeface="Times New Roman" charset="0"/>
              </a:rPr>
              <a:t>FaultTree</a:t>
            </a:r>
            <a:r>
              <a:rPr lang="en-GB" dirty="0">
                <a:latin typeface="Calibri" charset="0"/>
                <a:ea typeface="Times New Roman" charset="0"/>
                <a:cs typeface="Times New Roman" charset="0"/>
              </a:rPr>
              <a:t>+ software package, which utilises the Fault Tree Analysis (FTA) method</a:t>
            </a:r>
            <a:r>
              <a:rPr lang="en-US" dirty="0"/>
              <a:t> </a:t>
            </a:r>
            <a:endParaRPr lang="en-GB" dirty="0"/>
          </a:p>
        </p:txBody>
      </p:sp>
    </p:spTree>
    <p:extLst>
      <p:ext uri="{BB962C8B-B14F-4D97-AF65-F5344CB8AC3E}">
        <p14:creationId xmlns:p14="http://schemas.microsoft.com/office/powerpoint/2010/main" val="450882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LOPA worksheets SIF2</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33</a:t>
            </a:fld>
            <a:endParaRPr lang="en-GB" noProof="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108718"/>
            <a:ext cx="6726661" cy="5749282"/>
          </a:xfrm>
          <a:prstGeom prst="rect">
            <a:avLst/>
          </a:prstGeom>
        </p:spPr>
      </p:pic>
    </p:spTree>
    <p:extLst>
      <p:ext uri="{BB962C8B-B14F-4D97-AF65-F5344CB8AC3E}">
        <p14:creationId xmlns:p14="http://schemas.microsoft.com/office/powerpoint/2010/main" val="2085993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SIF2 initiating events</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34</a:t>
            </a:fld>
            <a:endParaRPr lang="en-GB" noProof="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491" y="1451211"/>
            <a:ext cx="8235022" cy="22586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743453"/>
            <a:ext cx="7416800" cy="3073400"/>
          </a:xfrm>
          <a:prstGeom prst="rect">
            <a:avLst/>
          </a:prstGeom>
        </p:spPr>
      </p:pic>
    </p:spTree>
    <p:extLst>
      <p:ext uri="{BB962C8B-B14F-4D97-AF65-F5344CB8AC3E}">
        <p14:creationId xmlns:p14="http://schemas.microsoft.com/office/powerpoint/2010/main" val="1789630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SIF2 RBD</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35</a:t>
            </a:fld>
            <a:endParaRPr lang="en-GB" noProof="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62" y="1628800"/>
            <a:ext cx="9541568" cy="2304256"/>
          </a:xfrm>
          <a:prstGeom prst="rect">
            <a:avLst/>
          </a:prstGeom>
        </p:spPr>
      </p:pic>
    </p:spTree>
    <p:extLst>
      <p:ext uri="{BB962C8B-B14F-4D97-AF65-F5344CB8AC3E}">
        <p14:creationId xmlns:p14="http://schemas.microsoft.com/office/powerpoint/2010/main" val="667988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SIF2 FTA</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36</a:t>
            </a:fld>
            <a:endParaRPr lang="en-GB" noProof="0"/>
          </a:p>
        </p:txBody>
      </p:sp>
      <p:sp>
        <p:nvSpPr>
          <p:cNvPr id="3" name="Rectangle 2"/>
          <p:cNvSpPr/>
          <p:nvPr/>
        </p:nvSpPr>
        <p:spPr>
          <a:xfrm>
            <a:off x="755576" y="1556792"/>
            <a:ext cx="7776864" cy="271869"/>
          </a:xfrm>
          <a:prstGeom prst="rect">
            <a:avLst/>
          </a:prstGeom>
        </p:spPr>
        <p:txBody>
          <a:bodyPr wrap="square">
            <a:spAutoFit/>
          </a:bodyPr>
          <a:lstStyle/>
          <a:p>
            <a:pPr algn="just" hangingPunct="0">
              <a:lnSpc>
                <a:spcPts val="1400"/>
              </a:lnSpc>
              <a:spcBef>
                <a:spcPts val="600"/>
              </a:spcBef>
              <a:spcAft>
                <a:spcPts val="600"/>
              </a:spcAft>
            </a:pPr>
            <a:r>
              <a:rPr lang="en-GB" dirty="0">
                <a:latin typeface="Calibri" charset="0"/>
                <a:ea typeface="Times New Roman" charset="0"/>
                <a:cs typeface="Arial" charset="0"/>
              </a:rPr>
              <a:t>The FTA shows the achieved PFD for SIF02 is 7.7E-04. This falls into SIL 3 band.</a:t>
            </a:r>
            <a:endParaRPr lang="en-US" dirty="0">
              <a:effectLst/>
              <a:latin typeface="Calibri" charset="0"/>
              <a:ea typeface="Times New Roman" charset="0"/>
              <a:cs typeface="Times New Roman"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76672"/>
            <a:ext cx="5683250" cy="7477125"/>
          </a:xfrm>
          <a:prstGeom prst="rect">
            <a:avLst/>
          </a:prstGeom>
          <a:noFill/>
        </p:spPr>
      </p:pic>
    </p:spTree>
    <p:extLst>
      <p:ext uri="{BB962C8B-B14F-4D97-AF65-F5344CB8AC3E}">
        <p14:creationId xmlns:p14="http://schemas.microsoft.com/office/powerpoint/2010/main" val="1979646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results LD</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37</a:t>
            </a:fld>
            <a:endParaRPr lang="en-GB" noProof="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864"/>
            <a:ext cx="9144000" cy="2523202"/>
          </a:xfrm>
          <a:prstGeom prst="rect">
            <a:avLst/>
          </a:prstGeom>
        </p:spPr>
      </p:pic>
    </p:spTree>
    <p:extLst>
      <p:ext uri="{BB962C8B-B14F-4D97-AF65-F5344CB8AC3E}">
        <p14:creationId xmlns:p14="http://schemas.microsoft.com/office/powerpoint/2010/main" val="476038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results HD</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38</a:t>
            </a:fld>
            <a:endParaRPr lang="en-GB" noProof="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1" y="2092172"/>
            <a:ext cx="9144000" cy="4446740"/>
          </a:xfrm>
          <a:prstGeom prst="rect">
            <a:avLst/>
          </a:prstGeom>
        </p:spPr>
      </p:pic>
    </p:spTree>
    <p:extLst>
      <p:ext uri="{BB962C8B-B14F-4D97-AF65-F5344CB8AC3E}">
        <p14:creationId xmlns:p14="http://schemas.microsoft.com/office/powerpoint/2010/main" val="1625175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ETA HAZ003 IE01</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39</a:t>
            </a:fld>
            <a:endParaRPr lang="en-GB" noProof="0"/>
          </a:p>
        </p:txBody>
      </p:sp>
      <p:pic>
        <p:nvPicPr>
          <p:cNvPr id="6" name="p1_Diagram1"/>
          <p:cNvPicPr/>
          <p:nvPr/>
        </p:nvPicPr>
        <p:blipFill>
          <a:blip r:embed="rId2"/>
          <a:stretch>
            <a:fillRect/>
          </a:stretch>
        </p:blipFill>
        <p:spPr bwMode="auto">
          <a:xfrm>
            <a:off x="107504" y="1556791"/>
            <a:ext cx="8928992" cy="5301209"/>
          </a:xfrm>
          <a:prstGeom prst="rect">
            <a:avLst/>
          </a:prstGeom>
          <a:ln w="3175" cmpd="sng">
            <a:solidFill>
              <a:srgbClr val="000000"/>
            </a:solidFill>
          </a:ln>
        </p:spPr>
      </p:pic>
    </p:spTree>
    <p:extLst>
      <p:ext uri="{BB962C8B-B14F-4D97-AF65-F5344CB8AC3E}">
        <p14:creationId xmlns:p14="http://schemas.microsoft.com/office/powerpoint/2010/main" val="122823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4</a:t>
            </a:fld>
            <a:endParaRPr lang="en-GB" noProof="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7504" y="1916832"/>
            <a:ext cx="5383931" cy="3695606"/>
          </a:xfrm>
          <a:prstGeom prst="rect">
            <a:avLst/>
          </a:prstGeom>
        </p:spPr>
      </p:pic>
      <p:sp>
        <p:nvSpPr>
          <p:cNvPr id="3" name="Rectangle 2"/>
          <p:cNvSpPr/>
          <p:nvPr/>
        </p:nvSpPr>
        <p:spPr>
          <a:xfrm>
            <a:off x="3995936" y="2852936"/>
            <a:ext cx="129614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995936" y="2966464"/>
            <a:ext cx="1188723" cy="276999"/>
          </a:xfrm>
          <a:prstGeom prst="rect">
            <a:avLst/>
          </a:prstGeom>
          <a:noFill/>
        </p:spPr>
        <p:txBody>
          <a:bodyPr wrap="none" rtlCol="0">
            <a:spAutoFit/>
          </a:bodyPr>
          <a:lstStyle/>
          <a:p>
            <a:r>
              <a:rPr lang="en-GB" sz="1200" dirty="0" smtClean="0"/>
              <a:t>HV Safety Fence</a:t>
            </a:r>
            <a:endParaRPr lang="en-GB" sz="1200" dirty="0"/>
          </a:p>
        </p:txBody>
      </p:sp>
      <p:sp>
        <p:nvSpPr>
          <p:cNvPr id="7" name="Rectangle 6"/>
          <p:cNvSpPr/>
          <p:nvPr/>
        </p:nvSpPr>
        <p:spPr>
          <a:xfrm>
            <a:off x="4195291" y="4913119"/>
            <a:ext cx="129614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rgbClr val="002060"/>
                </a:solidFill>
              </a:rPr>
              <a:t>Access Gate</a:t>
            </a:r>
            <a:endParaRPr lang="en-GB" sz="1200" dirty="0">
              <a:solidFill>
                <a:srgbClr val="002060"/>
              </a:solidFill>
            </a:endParaRPr>
          </a:p>
        </p:txBody>
      </p:sp>
      <p:sp>
        <p:nvSpPr>
          <p:cNvPr id="8" name="Rectangle 7"/>
          <p:cNvSpPr/>
          <p:nvPr/>
        </p:nvSpPr>
        <p:spPr>
          <a:xfrm>
            <a:off x="2051720" y="4149080"/>
            <a:ext cx="936104" cy="31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smtClean="0">
                <a:solidFill>
                  <a:srgbClr val="002060"/>
                </a:solidFill>
              </a:rPr>
              <a:t>HV platform</a:t>
            </a:r>
            <a:endParaRPr lang="en-GB" sz="1200" dirty="0">
              <a:solidFill>
                <a:srgbClr val="002060"/>
              </a:solidFill>
            </a:endParaRPr>
          </a:p>
        </p:txBody>
      </p:sp>
      <p:sp>
        <p:nvSpPr>
          <p:cNvPr id="9" name="Rectangle 8"/>
          <p:cNvSpPr/>
          <p:nvPr/>
        </p:nvSpPr>
        <p:spPr>
          <a:xfrm>
            <a:off x="5292080" y="3356992"/>
            <a:ext cx="3610744" cy="1384995"/>
          </a:xfrm>
          <a:prstGeom prst="rect">
            <a:avLst/>
          </a:prstGeom>
        </p:spPr>
        <p:txBody>
          <a:bodyPr wrap="square">
            <a:spAutoFit/>
          </a:bodyPr>
          <a:lstStyle/>
          <a:p>
            <a:pPr marL="171450" lvl="0" indent="-171450" algn="just">
              <a:buFont typeface="Arial" charset="0"/>
              <a:buChar char="•"/>
            </a:pPr>
            <a:r>
              <a:rPr lang="en-GB" sz="1400" dirty="0">
                <a:ea typeface="Calibri" charset="0"/>
                <a:cs typeface="Times New Roman" charset="0"/>
              </a:rPr>
              <a:t>Mitigation against electrical </a:t>
            </a:r>
            <a:r>
              <a:rPr lang="en-GB" sz="1400" dirty="0" smtClean="0">
                <a:ea typeface="Calibri" charset="0"/>
                <a:cs typeface="Times New Roman" charset="0"/>
              </a:rPr>
              <a:t>hazards </a:t>
            </a:r>
            <a:r>
              <a:rPr lang="en-GB" sz="1400" dirty="0">
                <a:ea typeface="Calibri" charset="0"/>
                <a:cs typeface="Times New Roman" charset="0"/>
              </a:rPr>
              <a:t>for personnel arising from operating the “ISRC+LEBT” test </a:t>
            </a:r>
            <a:r>
              <a:rPr lang="en-GB" sz="1400" dirty="0" smtClean="0">
                <a:ea typeface="Calibri" charset="0"/>
                <a:cs typeface="Times New Roman" charset="0"/>
              </a:rPr>
              <a:t>stand</a:t>
            </a:r>
          </a:p>
          <a:p>
            <a:pPr marL="171450" lvl="0" indent="-171450" algn="just">
              <a:buFont typeface="Arial" charset="0"/>
              <a:buChar char="•"/>
            </a:pPr>
            <a:endParaRPr lang="en-US" sz="1400" dirty="0" smtClean="0">
              <a:ea typeface="Calibri" charset="0"/>
              <a:cs typeface="Times New Roman" charset="0"/>
            </a:endParaRPr>
          </a:p>
          <a:p>
            <a:pPr marL="171450" lvl="0" indent="-171450" algn="just">
              <a:buFont typeface="Arial" charset="0"/>
              <a:buChar char="•"/>
            </a:pPr>
            <a:r>
              <a:rPr lang="en-GB" sz="1400" dirty="0" smtClean="0">
                <a:ea typeface="Calibri" charset="0"/>
                <a:cs typeface="Times New Roman" charset="0"/>
              </a:rPr>
              <a:t>ICS/PSS </a:t>
            </a:r>
            <a:r>
              <a:rPr lang="en-GB" sz="1400" dirty="0">
                <a:ea typeface="Calibri" charset="0"/>
                <a:cs typeface="Times New Roman" charset="0"/>
              </a:rPr>
              <a:t>will implement the functions needed to mitigate against the electrical </a:t>
            </a:r>
            <a:r>
              <a:rPr lang="en-GB" sz="1400" dirty="0" smtClean="0">
                <a:ea typeface="Calibri" charset="0"/>
                <a:cs typeface="Times New Roman" charset="0"/>
              </a:rPr>
              <a:t>hazards</a:t>
            </a:r>
            <a:endParaRPr lang="en-US" sz="1400" dirty="0" smtClean="0">
              <a:ea typeface="Calibri" charset="0"/>
              <a:cs typeface="Times New Roman" charset="0"/>
            </a:endParaRPr>
          </a:p>
        </p:txBody>
      </p:sp>
    </p:spTree>
    <p:extLst>
      <p:ext uri="{BB962C8B-B14F-4D97-AF65-F5344CB8AC3E}">
        <p14:creationId xmlns:p14="http://schemas.microsoft.com/office/powerpoint/2010/main" val="734644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ETA HAZ003 IE02</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40</a:t>
            </a:fld>
            <a:endParaRPr lang="en-GB" noProof="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2724"/>
            <a:ext cx="8608060" cy="4828540"/>
          </a:xfrm>
          <a:prstGeom prst="rect">
            <a:avLst/>
          </a:prstGeom>
          <a:noFill/>
        </p:spPr>
      </p:pic>
    </p:spTree>
    <p:extLst>
      <p:ext uri="{BB962C8B-B14F-4D97-AF65-F5344CB8AC3E}">
        <p14:creationId xmlns:p14="http://schemas.microsoft.com/office/powerpoint/2010/main" val="1223073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ETA HAZ003 IE03</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41</a:t>
            </a:fld>
            <a:endParaRPr lang="en-GB" noProof="0"/>
          </a:p>
        </p:txBody>
      </p:sp>
      <p:pic>
        <p:nvPicPr>
          <p:cNvPr id="6" name="p3_Diagram1"/>
          <p:cNvPicPr/>
          <p:nvPr/>
        </p:nvPicPr>
        <p:blipFill>
          <a:blip r:embed="rId2"/>
          <a:stretch>
            <a:fillRect/>
          </a:stretch>
        </p:blipFill>
        <p:spPr bwMode="auto">
          <a:xfrm>
            <a:off x="251520" y="1504804"/>
            <a:ext cx="8667750" cy="5067300"/>
          </a:xfrm>
          <a:prstGeom prst="rect">
            <a:avLst/>
          </a:prstGeom>
          <a:ln w="3175" cmpd="sng">
            <a:solidFill>
              <a:srgbClr val="000000"/>
            </a:solidFill>
          </a:ln>
        </p:spPr>
      </p:pic>
    </p:spTree>
    <p:extLst>
      <p:ext uri="{BB962C8B-B14F-4D97-AF65-F5344CB8AC3E}">
        <p14:creationId xmlns:p14="http://schemas.microsoft.com/office/powerpoint/2010/main" val="2079772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42</a:t>
            </a:fld>
            <a:endParaRPr lang="en-GB" noProof="0"/>
          </a:p>
        </p:txBody>
      </p:sp>
      <p:sp>
        <p:nvSpPr>
          <p:cNvPr id="5" name="Rectangle 4"/>
          <p:cNvSpPr/>
          <p:nvPr/>
        </p:nvSpPr>
        <p:spPr>
          <a:xfrm>
            <a:off x="457200" y="2204864"/>
            <a:ext cx="8363272" cy="1297791"/>
          </a:xfrm>
          <a:prstGeom prst="rect">
            <a:avLst/>
          </a:prstGeom>
        </p:spPr>
        <p:txBody>
          <a:bodyPr wrap="square">
            <a:spAutoFit/>
          </a:bodyPr>
          <a:lstStyle/>
          <a:p>
            <a:pPr>
              <a:lnSpc>
                <a:spcPts val="1400"/>
              </a:lnSpc>
              <a:spcAft>
                <a:spcPts val="1200"/>
              </a:spcAft>
            </a:pPr>
            <a:r>
              <a:rPr lang="en-GB" sz="2000" dirty="0">
                <a:latin typeface="Calibri" charset="0"/>
                <a:ea typeface="Calibri" charset="0"/>
                <a:cs typeface="Times New Roman" charset="0"/>
              </a:rPr>
              <a:t>All assessed SIFs meet their required SIL determined by the LOPA, in terms </a:t>
            </a:r>
            <a:r>
              <a:rPr lang="en-GB" sz="2000" dirty="0" smtClean="0">
                <a:latin typeface="Calibri" charset="0"/>
                <a:ea typeface="Calibri" charset="0"/>
                <a:cs typeface="Times New Roman" charset="0"/>
              </a:rPr>
              <a:t>of achieved </a:t>
            </a:r>
            <a:r>
              <a:rPr lang="en-GB" sz="2000" dirty="0">
                <a:latin typeface="Calibri" charset="0"/>
                <a:ea typeface="Calibri" charset="0"/>
                <a:cs typeface="Times New Roman" charset="0"/>
              </a:rPr>
              <a:t>PFD or PFH and the architectural constraints assessment</a:t>
            </a:r>
            <a:r>
              <a:rPr lang="en-GB" sz="2000" dirty="0" smtClean="0">
                <a:latin typeface="Calibri" charset="0"/>
                <a:ea typeface="Calibri" charset="0"/>
                <a:cs typeface="Times New Roman" charset="0"/>
              </a:rPr>
              <a:t>.</a:t>
            </a:r>
          </a:p>
          <a:p>
            <a:pPr>
              <a:lnSpc>
                <a:spcPts val="1400"/>
              </a:lnSpc>
              <a:spcAft>
                <a:spcPts val="1200"/>
              </a:spcAft>
            </a:pPr>
            <a:endParaRPr lang="en-US" sz="2000" dirty="0">
              <a:latin typeface="Calibri" charset="0"/>
              <a:ea typeface="Times New Roman" charset="0"/>
              <a:cs typeface="Times New Roman" charset="0"/>
            </a:endParaRPr>
          </a:p>
          <a:p>
            <a:pPr>
              <a:lnSpc>
                <a:spcPts val="1400"/>
              </a:lnSpc>
              <a:spcAft>
                <a:spcPts val="1200"/>
              </a:spcAft>
            </a:pPr>
            <a:r>
              <a:rPr lang="en-GB" sz="2000" dirty="0">
                <a:latin typeface="Calibri" charset="0"/>
                <a:ea typeface="Calibri" charset="0"/>
                <a:cs typeface="Times New Roman" charset="0"/>
              </a:rPr>
              <a:t>For the emergency exit to be an effective layer of protection, it is </a:t>
            </a:r>
            <a:r>
              <a:rPr lang="en-GB" sz="2000" dirty="0" smtClean="0">
                <a:latin typeface="Calibri" charset="0"/>
                <a:ea typeface="Calibri" charset="0"/>
                <a:cs typeface="Times New Roman" charset="0"/>
              </a:rPr>
              <a:t>recommended </a:t>
            </a:r>
            <a:r>
              <a:rPr lang="en-GB" sz="2000" dirty="0">
                <a:latin typeface="Calibri" charset="0"/>
                <a:ea typeface="Calibri" charset="0"/>
                <a:cs typeface="Times New Roman" charset="0"/>
              </a:rPr>
              <a:t>to implement a HV ON warning within the PSS0 controlled area.</a:t>
            </a:r>
            <a:endParaRPr lang="en-US" sz="2000" dirty="0">
              <a:effectLst/>
              <a:latin typeface="Calibri" charset="0"/>
              <a:ea typeface="Times New Roman" charset="0"/>
              <a:cs typeface="Times New Roman" charset="0"/>
            </a:endParaRPr>
          </a:p>
        </p:txBody>
      </p:sp>
    </p:spTree>
    <p:extLst>
      <p:ext uri="{BB962C8B-B14F-4D97-AF65-F5344CB8AC3E}">
        <p14:creationId xmlns:p14="http://schemas.microsoft.com/office/powerpoint/2010/main" val="288681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Questions </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43</a:t>
            </a:fld>
            <a:endParaRPr lang="sv-SE"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2204864"/>
            <a:ext cx="3494801" cy="38884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68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44</a:t>
            </a:fld>
            <a:endParaRPr lang="en-GB" noProof="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1763688" y="2044776"/>
            <a:ext cx="5760640" cy="4320480"/>
          </a:xfrm>
          <a:prstGeom prst="rect">
            <a:avLst/>
          </a:prstGeom>
        </p:spPr>
      </p:pic>
    </p:spTree>
    <p:extLst>
      <p:ext uri="{BB962C8B-B14F-4D97-AF65-F5344CB8AC3E}">
        <p14:creationId xmlns:p14="http://schemas.microsoft.com/office/powerpoint/2010/main" val="20854062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Matrix (extra Slide)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45</a:t>
            </a:fld>
            <a:endParaRPr lang="en-GB" noProof="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7" y="1628800"/>
            <a:ext cx="5795055" cy="20882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086" y="4149080"/>
            <a:ext cx="5738714" cy="2116464"/>
          </a:xfrm>
          <a:prstGeom prst="rect">
            <a:avLst/>
          </a:prstGeom>
        </p:spPr>
      </p:pic>
    </p:spTree>
    <p:extLst>
      <p:ext uri="{BB962C8B-B14F-4D97-AF65-F5344CB8AC3E}">
        <p14:creationId xmlns:p14="http://schemas.microsoft.com/office/powerpoint/2010/main" val="2589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5</a:t>
            </a:fld>
            <a:endParaRPr lang="en-GB" noProof="0"/>
          </a:p>
        </p:txBody>
      </p:sp>
      <p:sp>
        <p:nvSpPr>
          <p:cNvPr id="6" name="TextBox 5"/>
          <p:cNvSpPr txBox="1"/>
          <p:nvPr/>
        </p:nvSpPr>
        <p:spPr>
          <a:xfrm>
            <a:off x="424155" y="1893940"/>
            <a:ext cx="8640960" cy="4278094"/>
          </a:xfrm>
          <a:prstGeom prst="rect">
            <a:avLst/>
          </a:prstGeom>
          <a:noFill/>
        </p:spPr>
        <p:txBody>
          <a:bodyPr wrap="square" rtlCol="0">
            <a:spAutoFit/>
          </a:bodyPr>
          <a:lstStyle/>
          <a:p>
            <a:pPr marL="285750" indent="-285750">
              <a:buFont typeface="Arial" charset="0"/>
              <a:buChar char="•"/>
            </a:pPr>
            <a:r>
              <a:rPr lang="en-US" sz="1600" dirty="0" smtClean="0"/>
              <a:t>SS 4364000 </a:t>
            </a:r>
            <a:r>
              <a:rPr lang="en-US" sz="1600" dirty="0"/>
              <a:t>Swedish standard; </a:t>
            </a:r>
            <a:r>
              <a:rPr lang="en-US" sz="1600" dirty="0" smtClean="0"/>
              <a:t>Low voltage </a:t>
            </a:r>
            <a:r>
              <a:rPr lang="en-US" sz="1600" dirty="0"/>
              <a:t>electrical </a:t>
            </a:r>
            <a:r>
              <a:rPr lang="en-US" sz="1600" dirty="0" smtClean="0"/>
              <a:t>installations - Rules </a:t>
            </a:r>
            <a:r>
              <a:rPr lang="en-US" sz="1600" dirty="0"/>
              <a:t>for </a:t>
            </a:r>
            <a:r>
              <a:rPr lang="en-US" sz="1600" dirty="0" smtClean="0"/>
              <a:t>design </a:t>
            </a:r>
            <a:r>
              <a:rPr lang="en-US" sz="1600" dirty="0"/>
              <a:t>and erection of electrical installations</a:t>
            </a:r>
            <a:r>
              <a:rPr lang="en-US" sz="1600" dirty="0" smtClean="0"/>
              <a:t>.</a:t>
            </a:r>
            <a:endParaRPr lang="en-US" sz="1600" dirty="0">
              <a:solidFill>
                <a:srgbClr val="FF0000"/>
              </a:solidFill>
            </a:endParaRPr>
          </a:p>
          <a:p>
            <a:endParaRPr lang="en-US" sz="1600" dirty="0" smtClean="0">
              <a:solidFill>
                <a:srgbClr val="FF0000"/>
              </a:solidFill>
            </a:endParaRPr>
          </a:p>
          <a:p>
            <a:pPr marL="285750" indent="-285750">
              <a:buFont typeface="Arial" charset="0"/>
              <a:buChar char="•"/>
            </a:pPr>
            <a:r>
              <a:rPr lang="en-US" sz="1600" dirty="0" smtClean="0"/>
              <a:t>SS EN 50110-1:2013</a:t>
            </a:r>
            <a:r>
              <a:rPr lang="en-US" sz="1600" dirty="0"/>
              <a:t> </a:t>
            </a:r>
            <a:r>
              <a:rPr lang="en-US" sz="1600" dirty="0" smtClean="0"/>
              <a:t>European </a:t>
            </a:r>
            <a:r>
              <a:rPr lang="en-US" sz="1600" dirty="0"/>
              <a:t>standard; Operation of electrical </a:t>
            </a:r>
            <a:r>
              <a:rPr lang="en-US" sz="1600" dirty="0" smtClean="0"/>
              <a:t>installations Part </a:t>
            </a:r>
            <a:r>
              <a:rPr lang="en-US" sz="1600" dirty="0"/>
              <a:t>1: General </a:t>
            </a:r>
            <a:r>
              <a:rPr lang="en-US" sz="1600" dirty="0" smtClean="0"/>
              <a:t>requirements.</a:t>
            </a:r>
          </a:p>
          <a:p>
            <a:pPr marL="285750" indent="-285750">
              <a:buFont typeface="Arial" charset="0"/>
              <a:buChar char="•"/>
            </a:pPr>
            <a:endParaRPr lang="en-US" sz="1600" dirty="0" smtClean="0"/>
          </a:p>
          <a:p>
            <a:pPr marL="285750" indent="-285750">
              <a:buFont typeface="Arial" charset="0"/>
              <a:buChar char="•"/>
            </a:pPr>
            <a:r>
              <a:rPr lang="en-US" sz="1600" dirty="0" smtClean="0"/>
              <a:t>IEC 61508 </a:t>
            </a:r>
            <a:r>
              <a:rPr lang="en-US" sz="1600" dirty="0"/>
              <a:t>Functional safety of electrical/electronic/programmable electronic safety-related </a:t>
            </a:r>
            <a:r>
              <a:rPr lang="en-US" sz="1600" dirty="0" smtClean="0"/>
              <a:t>systems</a:t>
            </a:r>
          </a:p>
          <a:p>
            <a:pPr marL="285750" indent="-285750">
              <a:buFont typeface="Arial" charset="0"/>
              <a:buChar char="•"/>
            </a:pPr>
            <a:endParaRPr lang="en-US" sz="1600" dirty="0" smtClean="0"/>
          </a:p>
          <a:p>
            <a:pPr marL="285750" indent="-285750">
              <a:buFont typeface="Arial" charset="0"/>
              <a:buChar char="•"/>
            </a:pPr>
            <a:r>
              <a:rPr lang="en-US" sz="1600" dirty="0" smtClean="0"/>
              <a:t>IEC 61511 </a:t>
            </a:r>
            <a:r>
              <a:rPr lang="en-US" sz="1600" dirty="0"/>
              <a:t>Functional safety - Safety instrumented systems for the process industry </a:t>
            </a:r>
            <a:r>
              <a:rPr lang="en-US" sz="1600" dirty="0" smtClean="0"/>
              <a:t>sector</a:t>
            </a:r>
          </a:p>
          <a:p>
            <a:pPr marL="285750" indent="-285750">
              <a:buFont typeface="Arial" charset="0"/>
              <a:buChar char="•"/>
            </a:pPr>
            <a:endParaRPr lang="en-US" sz="1600" dirty="0" smtClean="0"/>
          </a:p>
          <a:p>
            <a:r>
              <a:rPr lang="en-US" sz="1600" dirty="0" smtClean="0"/>
              <a:t>PSS0 will </a:t>
            </a:r>
            <a:r>
              <a:rPr lang="en-US" sz="1600" b="1" u="sng" dirty="0" smtClean="0"/>
              <a:t>not</a:t>
            </a:r>
            <a:r>
              <a:rPr lang="en-US" sz="1600" dirty="0" smtClean="0"/>
              <a:t> meet the following regulation requirements and standards: </a:t>
            </a:r>
          </a:p>
          <a:p>
            <a:endParaRPr lang="en-US" sz="1600" dirty="0"/>
          </a:p>
          <a:p>
            <a:pPr marL="285750" indent="-285750">
              <a:buFont typeface="Arial" charset="0"/>
              <a:buChar char="•"/>
            </a:pPr>
            <a:r>
              <a:rPr lang="en-US" sz="1600" dirty="0" smtClean="0"/>
              <a:t>SSMFS 2008-27 	The Swedish Radiation Safety Authority’s regulations concerning operations at accelerators and with sealed radiation sources.</a:t>
            </a:r>
          </a:p>
          <a:p>
            <a:endParaRPr lang="en-US" sz="1600" dirty="0"/>
          </a:p>
          <a:p>
            <a:pPr marL="285750" indent="-285750">
              <a:buFont typeface="Arial" charset="0"/>
              <a:buChar char="•"/>
            </a:pPr>
            <a:r>
              <a:rPr lang="en-US" sz="1600" dirty="0" smtClean="0"/>
              <a:t>ESS-0018828	The official permit from the Swedish </a:t>
            </a:r>
            <a:r>
              <a:rPr lang="en-US" sz="1600" dirty="0"/>
              <a:t>R</a:t>
            </a:r>
            <a:r>
              <a:rPr lang="en-US" sz="1600" dirty="0" smtClean="0"/>
              <a:t>adiation Authority – Special conditions.</a:t>
            </a:r>
            <a:endParaRPr lang="en-US" sz="1600" dirty="0"/>
          </a:p>
        </p:txBody>
      </p:sp>
      <p:sp>
        <p:nvSpPr>
          <p:cNvPr id="3" name="TextBox 2"/>
          <p:cNvSpPr txBox="1"/>
          <p:nvPr/>
        </p:nvSpPr>
        <p:spPr>
          <a:xfrm>
            <a:off x="611560" y="1524608"/>
            <a:ext cx="5649432" cy="338554"/>
          </a:xfrm>
          <a:prstGeom prst="rect">
            <a:avLst/>
          </a:prstGeom>
          <a:noFill/>
        </p:spPr>
        <p:txBody>
          <a:bodyPr wrap="none" rtlCol="0">
            <a:spAutoFit/>
          </a:bodyPr>
          <a:lstStyle/>
          <a:p>
            <a:r>
              <a:rPr lang="en-GB" sz="1600" b="1" dirty="0" smtClean="0"/>
              <a:t>PSS0 safety system design will meet the following requirements:</a:t>
            </a:r>
            <a:endParaRPr lang="en-GB" sz="1600" b="1" dirty="0"/>
          </a:p>
        </p:txBody>
      </p:sp>
    </p:spTree>
    <p:extLst>
      <p:ext uri="{BB962C8B-B14F-4D97-AF65-F5344CB8AC3E}">
        <p14:creationId xmlns:p14="http://schemas.microsoft.com/office/powerpoint/2010/main" val="135130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0" end="10"/>
                                            </p:txEl>
                                          </p:spTgt>
                                        </p:tgtEl>
                                        <p:attrNameLst>
                                          <p:attrName>style.visibility</p:attrName>
                                        </p:attrNameLst>
                                      </p:cBhvr>
                                      <p:to>
                                        <p:strVal val="visible"/>
                                      </p:to>
                                    </p:set>
                                    <p:animEffect transition="in" filter="fade">
                                      <p:cBhvr>
                                        <p:cTn id="10" dur="500"/>
                                        <p:tgtEl>
                                          <p:spTgt spid="6">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2" end="12"/>
                                            </p:txEl>
                                          </p:spTgt>
                                        </p:tgtEl>
                                        <p:attrNameLst>
                                          <p:attrName>style.visibility</p:attrName>
                                        </p:attrNameLst>
                                      </p:cBhvr>
                                      <p:to>
                                        <p:strVal val="visible"/>
                                      </p:to>
                                    </p:set>
                                    <p:animEffect transition="in" filter="fade">
                                      <p:cBhvr>
                                        <p:cTn id="13"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a:t>PSS0 </a:t>
            </a:r>
            <a:r>
              <a:rPr lang="en-US" sz="4000" dirty="0" smtClean="0"/>
              <a:t>Hazard and Risk Analysis</a:t>
            </a:r>
            <a:endParaRPr lang="en-GB" sz="4000" dirty="0"/>
          </a:p>
        </p:txBody>
      </p:sp>
      <p:sp>
        <p:nvSpPr>
          <p:cNvPr id="3" name="Subtitle 2"/>
          <p:cNvSpPr>
            <a:spLocks noGrp="1"/>
          </p:cNvSpPr>
          <p:nvPr>
            <p:ph type="subTitle" idx="1"/>
          </p:nvPr>
        </p:nvSpPr>
        <p:spPr/>
        <p:txBody>
          <a:bodyPr>
            <a:noAutofit/>
          </a:bodyPr>
          <a:lstStyle/>
          <a:p>
            <a:r>
              <a:rPr lang="en-GB" sz="2000" dirty="0" smtClean="0">
                <a:solidFill>
                  <a:schemeClr val="bg1"/>
                </a:solidFill>
              </a:rPr>
              <a:t>Stuart Birch</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r>
              <a:rPr lang="en-GB" sz="1400" dirty="0" smtClean="0">
                <a:solidFill>
                  <a:srgbClr val="FFFFFF"/>
                </a:solidFill>
              </a:rPr>
              <a:t>8</a:t>
            </a:r>
            <a:r>
              <a:rPr lang="en-GB" sz="1400" baseline="30000" dirty="0" smtClean="0">
                <a:solidFill>
                  <a:srgbClr val="FFFFFF"/>
                </a:solidFill>
              </a:rPr>
              <a:t>th</a:t>
            </a:r>
            <a:r>
              <a:rPr lang="en-GB" sz="1400" dirty="0" smtClean="0">
                <a:solidFill>
                  <a:srgbClr val="FFFFFF"/>
                </a:solidFill>
              </a:rPr>
              <a:t> February 2018</a:t>
            </a:r>
          </a:p>
        </p:txBody>
      </p:sp>
    </p:spTree>
    <p:extLst>
      <p:ext uri="{BB962C8B-B14F-4D97-AF65-F5344CB8AC3E}">
        <p14:creationId xmlns:p14="http://schemas.microsoft.com/office/powerpoint/2010/main" val="893572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7</a:t>
            </a:fld>
            <a:endParaRPr lang="en-GB" noProof="0"/>
          </a:p>
        </p:txBody>
      </p:sp>
      <p:sp>
        <p:nvSpPr>
          <p:cNvPr id="5" name="TextBox 4"/>
          <p:cNvSpPr txBox="1"/>
          <p:nvPr/>
        </p:nvSpPr>
        <p:spPr>
          <a:xfrm>
            <a:off x="539552" y="2086500"/>
            <a:ext cx="4812664" cy="923330"/>
          </a:xfrm>
          <a:prstGeom prst="rect">
            <a:avLst/>
          </a:prstGeom>
          <a:noFill/>
        </p:spPr>
        <p:txBody>
          <a:bodyPr wrap="none" rtlCol="0">
            <a:spAutoFit/>
          </a:bodyPr>
          <a:lstStyle/>
          <a:p>
            <a:pPr marL="285750" indent="-285750">
              <a:buFont typeface="Arial" charset="0"/>
              <a:buChar char="•"/>
            </a:pPr>
            <a:r>
              <a:rPr lang="en-US" dirty="0" smtClean="0"/>
              <a:t>PSS0 Concept and Scope</a:t>
            </a:r>
          </a:p>
          <a:p>
            <a:pPr marL="285750" indent="-285750">
              <a:buFont typeface="Arial" charset="0"/>
              <a:buChar char="•"/>
            </a:pPr>
            <a:r>
              <a:rPr lang="en-US" dirty="0" smtClean="0"/>
              <a:t>PSS0 Hazard and Risk Analysis</a:t>
            </a:r>
          </a:p>
          <a:p>
            <a:pPr marL="285750" indent="-285750">
              <a:buFont typeface="Arial" charset="0"/>
              <a:buChar char="•"/>
            </a:pPr>
            <a:r>
              <a:rPr lang="en-US" dirty="0" smtClean="0"/>
              <a:t>PSS0 Safety Requirements and their Allocation</a:t>
            </a:r>
          </a:p>
        </p:txBody>
      </p:sp>
    </p:spTree>
    <p:extLst>
      <p:ext uri="{BB962C8B-B14F-4D97-AF65-F5344CB8AC3E}">
        <p14:creationId xmlns:p14="http://schemas.microsoft.com/office/powerpoint/2010/main" val="212117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Safety IEC61508</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8</a:t>
            </a:fld>
            <a:endParaRPr lang="en-GB" noProof="0"/>
          </a:p>
        </p:txBody>
      </p:sp>
      <p:pic>
        <p:nvPicPr>
          <p:cNvPr id="5" name="Picture 4"/>
          <p:cNvPicPr/>
          <p:nvPr/>
        </p:nvPicPr>
        <p:blipFill>
          <a:blip r:embed="rId2" cstate="print"/>
          <a:srcRect/>
          <a:stretch>
            <a:fillRect/>
          </a:stretch>
        </p:blipFill>
        <p:spPr bwMode="auto">
          <a:xfrm>
            <a:off x="138336" y="1444134"/>
            <a:ext cx="3888432" cy="5092675"/>
          </a:xfrm>
          <a:prstGeom prst="rect">
            <a:avLst/>
          </a:prstGeom>
          <a:noFill/>
          <a:ln w="9525">
            <a:noFill/>
            <a:miter lim="800000"/>
            <a:headEnd/>
            <a:tailEnd/>
          </a:ln>
        </p:spPr>
      </p:pic>
      <p:sp>
        <p:nvSpPr>
          <p:cNvPr id="3" name="Donut 2"/>
          <p:cNvSpPr/>
          <p:nvPr/>
        </p:nvSpPr>
        <p:spPr>
          <a:xfrm>
            <a:off x="1475656" y="1463625"/>
            <a:ext cx="1872208" cy="2325415"/>
          </a:xfrm>
          <a:prstGeom prst="donut">
            <a:avLst>
              <a:gd name="adj" fmla="val 20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p:cNvSpPr txBox="1"/>
          <p:nvPr/>
        </p:nvSpPr>
        <p:spPr>
          <a:xfrm>
            <a:off x="4306458" y="1529060"/>
            <a:ext cx="4200189" cy="369332"/>
          </a:xfrm>
          <a:prstGeom prst="rect">
            <a:avLst/>
          </a:prstGeom>
          <a:noFill/>
        </p:spPr>
        <p:txBody>
          <a:bodyPr wrap="none" rtlCol="0">
            <a:spAutoFit/>
          </a:bodyPr>
          <a:lstStyle/>
          <a:p>
            <a:r>
              <a:rPr lang="en-GB" dirty="0" smtClean="0"/>
              <a:t>From the </a:t>
            </a:r>
            <a:r>
              <a:rPr lang="en-GB" smtClean="0"/>
              <a:t>Concept document ESS- 0217911</a:t>
            </a:r>
            <a:endParaRPr lang="en-GB"/>
          </a:p>
        </p:txBody>
      </p:sp>
      <p:sp>
        <p:nvSpPr>
          <p:cNvPr id="8" name="TextBox 7"/>
          <p:cNvSpPr txBox="1"/>
          <p:nvPr/>
        </p:nvSpPr>
        <p:spPr>
          <a:xfrm>
            <a:off x="1429967" y="6536809"/>
            <a:ext cx="1917897" cy="369332"/>
          </a:xfrm>
          <a:prstGeom prst="rect">
            <a:avLst/>
          </a:prstGeom>
          <a:noFill/>
        </p:spPr>
        <p:txBody>
          <a:bodyPr wrap="none" rtlCol="0">
            <a:spAutoFit/>
          </a:bodyPr>
          <a:lstStyle/>
          <a:p>
            <a:r>
              <a:rPr lang="en-GB" dirty="0" smtClean="0"/>
              <a:t>IEC </a:t>
            </a:r>
            <a:r>
              <a:rPr lang="en-GB" smtClean="0"/>
              <a:t>61508 lifecycle</a:t>
            </a:r>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566707167"/>
              </p:ext>
            </p:extLst>
          </p:nvPr>
        </p:nvGraphicFramePr>
        <p:xfrm>
          <a:off x="4026768" y="1982298"/>
          <a:ext cx="4865712" cy="4206240"/>
        </p:xfrm>
        <a:graphic>
          <a:graphicData uri="http://schemas.openxmlformats.org/drawingml/2006/table">
            <a:tbl>
              <a:tblPr firstRow="1" bandRow="1">
                <a:tableStyleId>{5C22544A-7EE6-4342-B048-85BDC9FD1C3A}</a:tableStyleId>
              </a:tblPr>
              <a:tblGrid>
                <a:gridCol w="1049288"/>
                <a:gridCol w="2520279"/>
                <a:gridCol w="1296145"/>
              </a:tblGrid>
              <a:tr h="276653">
                <a:tc>
                  <a:txBody>
                    <a:bodyPr/>
                    <a:lstStyle/>
                    <a:p>
                      <a:r>
                        <a:rPr lang="en-GB" dirty="0" smtClean="0"/>
                        <a:t>Title</a:t>
                      </a:r>
                      <a:endParaRPr lang="en-GB" dirty="0"/>
                    </a:p>
                  </a:txBody>
                  <a:tcPr anchor="ctr"/>
                </a:tc>
                <a:tc>
                  <a:txBody>
                    <a:bodyPr/>
                    <a:lstStyle/>
                    <a:p>
                      <a:r>
                        <a:rPr lang="en-GB" dirty="0" smtClean="0"/>
                        <a:t>Outputs</a:t>
                      </a:r>
                      <a:endParaRPr lang="en-GB" dirty="0"/>
                    </a:p>
                  </a:txBody>
                  <a:tcPr anchor="ctr"/>
                </a:tc>
                <a:tc>
                  <a:txBody>
                    <a:bodyPr/>
                    <a:lstStyle/>
                    <a:p>
                      <a:r>
                        <a:rPr lang="en-GB" dirty="0" smtClean="0"/>
                        <a:t>Document</a:t>
                      </a:r>
                      <a:endParaRPr lang="en-GB" dirty="0"/>
                    </a:p>
                  </a:txBody>
                  <a:tcPr anchor="ctr"/>
                </a:tc>
              </a:tr>
              <a:tr h="341079">
                <a:tc>
                  <a:txBody>
                    <a:bodyPr/>
                    <a:lstStyle/>
                    <a:p>
                      <a:r>
                        <a:rPr lang="en-GB" sz="1200" dirty="0" smtClean="0"/>
                        <a:t>Concept</a:t>
                      </a:r>
                      <a:endParaRPr lang="en-GB" sz="1200" dirty="0"/>
                    </a:p>
                  </a:txBody>
                  <a:tcPr anchor="ctr"/>
                </a:tc>
                <a:tc>
                  <a:txBody>
                    <a:bodyPr/>
                    <a:lstStyle/>
                    <a:p>
                      <a:r>
                        <a:rPr lang="en-US" sz="1200" dirty="0" smtClean="0">
                          <a:effectLst/>
                        </a:rPr>
                        <a:t>Information concerning the</a:t>
                      </a:r>
                      <a:br>
                        <a:rPr lang="en-US" sz="1200" dirty="0" smtClean="0">
                          <a:effectLst/>
                        </a:rPr>
                      </a:br>
                      <a:r>
                        <a:rPr lang="en-US" sz="1200" dirty="0" smtClean="0">
                          <a:effectLst/>
                        </a:rPr>
                        <a:t>EUC, its environment and hazards</a:t>
                      </a:r>
                      <a:endParaRPr lang="en-GB" sz="1200" dirty="0"/>
                    </a:p>
                  </a:txBody>
                  <a:tcPr anchor="ctr"/>
                </a:tc>
                <a:tc>
                  <a:txBody>
                    <a:bodyPr/>
                    <a:lstStyle/>
                    <a:p>
                      <a:r>
                        <a:rPr lang="en-GB" sz="1200" dirty="0" smtClean="0"/>
                        <a:t>ESS-0217911</a:t>
                      </a:r>
                      <a:endParaRPr lang="en-GB" sz="1200" dirty="0"/>
                    </a:p>
                  </a:txBody>
                  <a:tcPr anchor="ctr"/>
                </a:tc>
              </a:tr>
              <a:tr h="341079">
                <a:tc>
                  <a:txBody>
                    <a:bodyPr/>
                    <a:lstStyle/>
                    <a:p>
                      <a:r>
                        <a:rPr lang="en-GB" sz="1200" dirty="0" smtClean="0"/>
                        <a:t>Scope</a:t>
                      </a:r>
                      <a:endParaRPr lang="en-GB"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Defined scope of the hazard</a:t>
                      </a:r>
                      <a:br>
                        <a:rPr lang="en-US" sz="1200" dirty="0" smtClean="0">
                          <a:effectLst/>
                        </a:rPr>
                      </a:br>
                      <a:r>
                        <a:rPr lang="en-US" sz="1200" dirty="0" smtClean="0">
                          <a:effectLst/>
                        </a:rPr>
                        <a:t>and risk analysis.</a:t>
                      </a:r>
                      <a:endParaRPr lang="en-US" sz="1200" dirty="0" smtClean="0">
                        <a:effectLst/>
                        <a:latin typeface="Calibri" charset="0"/>
                        <a:ea typeface="Calibri" charset="0"/>
                        <a:cs typeface="Times New Roman"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Calibri" charset="0"/>
                          <a:ea typeface="Calibri" charset="0"/>
                          <a:cs typeface="Times New Roman" charset="0"/>
                        </a:rPr>
                        <a:t>ESS-0231390</a:t>
                      </a:r>
                    </a:p>
                  </a:txBody>
                  <a:tcPr anchor="ctr"/>
                </a:tc>
              </a:tr>
              <a:tr h="341079">
                <a:tc>
                  <a:txBody>
                    <a:bodyPr/>
                    <a:lstStyle/>
                    <a:p>
                      <a:r>
                        <a:rPr lang="en-GB" sz="1200" dirty="0" smtClean="0"/>
                        <a:t>Hazard and Risk Analysis</a:t>
                      </a:r>
                      <a:endParaRPr lang="en-GB"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Description of, and information relating to, the</a:t>
                      </a:r>
                      <a:r>
                        <a:rPr lang="en-US" sz="1200" baseline="0" dirty="0" smtClean="0">
                          <a:effectLst/>
                        </a:rPr>
                        <a:t> </a:t>
                      </a:r>
                      <a:r>
                        <a:rPr lang="en-US" sz="1200" dirty="0" smtClean="0">
                          <a:effectLst/>
                        </a:rPr>
                        <a:t>hazard and risk analysis.</a:t>
                      </a:r>
                      <a:endParaRPr lang="en-US" sz="1200" dirty="0" smtClean="0">
                        <a:effectLst/>
                        <a:latin typeface="Calibri" charset="0"/>
                        <a:ea typeface="Calibri" charset="0"/>
                        <a:cs typeface="Times New Roman"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Calibri" charset="0"/>
                          <a:ea typeface="Calibri" charset="0"/>
                          <a:cs typeface="Times New Roman" charset="0"/>
                        </a:rPr>
                        <a:t>ESS-0229506</a:t>
                      </a:r>
                    </a:p>
                  </a:txBody>
                  <a:tcPr anchor="ctr"/>
                </a:tc>
              </a:tr>
              <a:tr h="1159668">
                <a:tc>
                  <a:txBody>
                    <a:bodyPr/>
                    <a:lstStyle/>
                    <a:p>
                      <a:r>
                        <a:rPr lang="en-GB" sz="1200" dirty="0" smtClean="0"/>
                        <a:t>Safety Requirements</a:t>
                      </a:r>
                      <a:r>
                        <a:rPr lang="en-GB" sz="1200" baseline="0" dirty="0" smtClean="0"/>
                        <a:t> and their Allocation</a:t>
                      </a:r>
                      <a:endParaRPr lang="en-GB" sz="1200" dirty="0"/>
                    </a:p>
                  </a:txBody>
                  <a:tcPr anchor="ctr"/>
                </a:tc>
                <a:tc>
                  <a:txBody>
                    <a:bodyPr/>
                    <a:lstStyle/>
                    <a:p>
                      <a:r>
                        <a:rPr lang="en-US" sz="1200" dirty="0" smtClean="0">
                          <a:effectLst/>
                        </a:rPr>
                        <a:t>Specification of the overall</a:t>
                      </a:r>
                      <a:r>
                        <a:rPr lang="en-US" sz="1200" baseline="0" dirty="0" smtClean="0">
                          <a:effectLst/>
                        </a:rPr>
                        <a:t> s</a:t>
                      </a:r>
                      <a:r>
                        <a:rPr lang="en-US" sz="1200" dirty="0" smtClean="0">
                          <a:effectLst/>
                        </a:rPr>
                        <a:t>afety requirements in terms of the safety functions</a:t>
                      </a:r>
                      <a:r>
                        <a:rPr lang="en-US" sz="1200" baseline="0" dirty="0" smtClean="0">
                          <a:effectLst/>
                        </a:rPr>
                        <a:t> </a:t>
                      </a:r>
                      <a:r>
                        <a:rPr lang="en-US" sz="1200" dirty="0" smtClean="0">
                          <a:effectLst/>
                        </a:rPr>
                        <a:t>requirements and the safety</a:t>
                      </a:r>
                      <a:r>
                        <a:rPr lang="en-US" sz="1200" baseline="0" dirty="0" smtClean="0">
                          <a:effectLst/>
                        </a:rPr>
                        <a:t> </a:t>
                      </a:r>
                      <a:r>
                        <a:rPr lang="en-US" sz="1200" dirty="0" smtClean="0">
                          <a:effectLst/>
                        </a:rPr>
                        <a:t>integrity requirements. </a:t>
                      </a:r>
                    </a:p>
                    <a:p>
                      <a:r>
                        <a:rPr lang="en-US" sz="1200" dirty="0" smtClean="0">
                          <a:effectLst/>
                        </a:rPr>
                        <a:t>Information on the allocation of the overall safety functions, their target failure</a:t>
                      </a:r>
                      <a:r>
                        <a:rPr lang="en-US" sz="1200" baseline="0" dirty="0" smtClean="0">
                          <a:effectLst/>
                        </a:rPr>
                        <a:t> </a:t>
                      </a:r>
                      <a:r>
                        <a:rPr lang="en-US" sz="1200" dirty="0" smtClean="0">
                          <a:effectLst/>
                        </a:rPr>
                        <a:t>measures, and associated safety integrity levels. </a:t>
                      </a:r>
                    </a:p>
                    <a:p>
                      <a:r>
                        <a:rPr lang="en-US" sz="1200" dirty="0" smtClean="0">
                          <a:effectLst/>
                        </a:rPr>
                        <a:t>Assumptions made concerning other risk reduction measures that need to be managed throughout the life of the EUC.</a:t>
                      </a:r>
                      <a:endParaRPr lang="en-GB" sz="1200" dirty="0"/>
                    </a:p>
                  </a:txBody>
                  <a:tcPr anchor="ctr"/>
                </a:tc>
                <a:tc>
                  <a:txBody>
                    <a:bodyPr/>
                    <a:lstStyle/>
                    <a:p>
                      <a:r>
                        <a:rPr lang="en-GB" sz="1200" dirty="0" smtClean="0"/>
                        <a:t>ESS-0231390</a:t>
                      </a:r>
                      <a:endParaRPr lang="en-GB" sz="1200" dirty="0"/>
                    </a:p>
                  </a:txBody>
                  <a:tcPr anchor="ctr"/>
                </a:tc>
              </a:tr>
            </a:tbl>
          </a:graphicData>
        </a:graphic>
      </p:graphicFrame>
    </p:spTree>
    <p:extLst>
      <p:ext uri="{BB962C8B-B14F-4D97-AF65-F5344CB8AC3E}">
        <p14:creationId xmlns:p14="http://schemas.microsoft.com/office/powerpoint/2010/main" val="9848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and Scope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9</a:t>
            </a:fld>
            <a:endParaRPr lang="en-GB" noProof="0"/>
          </a:p>
        </p:txBody>
      </p:sp>
      <p:sp>
        <p:nvSpPr>
          <p:cNvPr id="3" name="Rectangle 2"/>
          <p:cNvSpPr/>
          <p:nvPr/>
        </p:nvSpPr>
        <p:spPr>
          <a:xfrm>
            <a:off x="457200" y="1568792"/>
            <a:ext cx="7992888" cy="5078313"/>
          </a:xfrm>
          <a:prstGeom prst="rect">
            <a:avLst/>
          </a:prstGeom>
        </p:spPr>
        <p:txBody>
          <a:bodyPr wrap="square">
            <a:spAutoFit/>
          </a:bodyPr>
          <a:lstStyle/>
          <a:p>
            <a:r>
              <a:rPr lang="en-GB" b="1" u="sng" dirty="0" smtClean="0">
                <a:latin typeface="Calibri" charset="0"/>
                <a:ea typeface="Calibri" charset="0"/>
                <a:cs typeface="Arial" charset="0"/>
              </a:rPr>
              <a:t>Concept - </a:t>
            </a:r>
            <a:r>
              <a:rPr lang="en-GB" u="sng" dirty="0" smtClean="0"/>
              <a:t>ESS-0217911</a:t>
            </a:r>
            <a:endParaRPr lang="en-GB" u="sng" dirty="0"/>
          </a:p>
          <a:p>
            <a:endParaRPr lang="en-GB" b="1" u="sng" dirty="0" smtClean="0">
              <a:latin typeface="Calibri" charset="0"/>
              <a:ea typeface="Calibri" charset="0"/>
              <a:cs typeface="Arial" charset="0"/>
            </a:endParaRPr>
          </a:p>
          <a:p>
            <a:r>
              <a:rPr lang="en-GB" dirty="0" smtClean="0">
                <a:latin typeface="Calibri" charset="0"/>
                <a:ea typeface="Calibri" charset="0"/>
                <a:cs typeface="Arial" charset="0"/>
              </a:rPr>
              <a:t>The objective of the PSS0 Concept is </a:t>
            </a:r>
            <a:r>
              <a:rPr lang="en-GB" dirty="0">
                <a:latin typeface="Calibri" charset="0"/>
                <a:ea typeface="Calibri" charset="0"/>
                <a:cs typeface="Arial" charset="0"/>
              </a:rPr>
              <a:t>to detail the system’s physical environment, the likely hazards and hazardous events arising from operation of the ISrc, LEBT and its accompanying </a:t>
            </a:r>
            <a:r>
              <a:rPr lang="en-GB" dirty="0" smtClean="0">
                <a:latin typeface="Calibri" charset="0"/>
                <a:ea typeface="Calibri" charset="0"/>
                <a:cs typeface="Arial" charset="0"/>
              </a:rPr>
              <a:t>equipment</a:t>
            </a:r>
            <a:r>
              <a:rPr lang="en-US" dirty="0" smtClean="0"/>
              <a:t>.</a:t>
            </a:r>
            <a:r>
              <a:rPr lang="en-GB" dirty="0"/>
              <a:t> </a:t>
            </a:r>
            <a:endParaRPr lang="en-GB" dirty="0" smtClean="0"/>
          </a:p>
          <a:p>
            <a:endParaRPr lang="en-GB" dirty="0"/>
          </a:p>
          <a:p>
            <a:r>
              <a:rPr lang="en-GB" dirty="0" smtClean="0"/>
              <a:t>The Concept will </a:t>
            </a:r>
            <a:r>
              <a:rPr lang="en-GB" dirty="0"/>
              <a:t>also develop a high level of understanding of the equipment under control (EUC) sufficient to enable other lifecycle activities to be satisfactorily carried out</a:t>
            </a:r>
            <a:r>
              <a:rPr lang="en-US" dirty="0"/>
              <a:t> </a:t>
            </a:r>
            <a:endParaRPr lang="en-US" dirty="0" smtClean="0"/>
          </a:p>
          <a:p>
            <a:endParaRPr lang="en-US" dirty="0"/>
          </a:p>
          <a:p>
            <a:pPr>
              <a:defRPr/>
            </a:pPr>
            <a:r>
              <a:rPr lang="en-US" b="1" u="sng" dirty="0" smtClean="0"/>
              <a:t>Scope - </a:t>
            </a:r>
            <a:r>
              <a:rPr lang="en-US" u="sng" dirty="0" smtClean="0">
                <a:latin typeface="Calibri" charset="0"/>
                <a:ea typeface="Calibri" charset="0"/>
                <a:cs typeface="Times New Roman" charset="0"/>
              </a:rPr>
              <a:t>ESS-0231390</a:t>
            </a:r>
            <a:endParaRPr lang="en-US" u="sng" dirty="0">
              <a:latin typeface="Calibri" charset="0"/>
              <a:ea typeface="Calibri" charset="0"/>
              <a:cs typeface="Times New Roman" charset="0"/>
            </a:endParaRPr>
          </a:p>
          <a:p>
            <a:r>
              <a:rPr lang="en-GB" dirty="0" smtClean="0"/>
              <a:t>The </a:t>
            </a:r>
            <a:r>
              <a:rPr lang="en-GB" dirty="0"/>
              <a:t>objective of </a:t>
            </a:r>
            <a:r>
              <a:rPr lang="en-GB" dirty="0" smtClean="0"/>
              <a:t>PSS0 Scope </a:t>
            </a:r>
            <a:r>
              <a:rPr lang="en-GB" dirty="0"/>
              <a:t>is to determine the boundary of the PSS0 controlled area and the Equipment Under Control (EUC), which will have an interface with PSS0. </a:t>
            </a:r>
            <a:endParaRPr lang="en-GB" dirty="0" smtClean="0"/>
          </a:p>
          <a:p>
            <a:endParaRPr lang="en-GB" dirty="0"/>
          </a:p>
          <a:p>
            <a:r>
              <a:rPr lang="en-GB" dirty="0" smtClean="0"/>
              <a:t>The Scope will </a:t>
            </a:r>
            <a:r>
              <a:rPr lang="en-GB" dirty="0"/>
              <a:t>specify the scope of the hazard and risk analysis </a:t>
            </a:r>
            <a:r>
              <a:rPr lang="en-GB" dirty="0" smtClean="0"/>
              <a:t>and </a:t>
            </a:r>
            <a:r>
              <a:rPr lang="en-GB" dirty="0"/>
              <a:t>detail the systems physical environment, the likely hazards, hazardous events arising from operation of the ISrc test stand and its accompanying </a:t>
            </a:r>
            <a:r>
              <a:rPr lang="en-GB" dirty="0" smtClean="0"/>
              <a:t>equipment</a:t>
            </a:r>
            <a:r>
              <a:rPr lang="en-GB" dirty="0"/>
              <a:t>.</a:t>
            </a:r>
            <a:endParaRPr lang="en-US" dirty="0"/>
          </a:p>
        </p:txBody>
      </p:sp>
    </p:spTree>
    <p:extLst>
      <p:ext uri="{BB962C8B-B14F-4D97-AF65-F5344CB8AC3E}">
        <p14:creationId xmlns:p14="http://schemas.microsoft.com/office/powerpoint/2010/main" val="796949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9808</TotalTime>
  <Words>2316</Words>
  <Application>Microsoft Macintosh PowerPoint</Application>
  <PresentationFormat>On-screen Show (4:3)</PresentationFormat>
  <Paragraphs>343</Paragraphs>
  <Slides>45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Calibri</vt:lpstr>
      <vt:lpstr>Courier New</vt:lpstr>
      <vt:lpstr>Symbol</vt:lpstr>
      <vt:lpstr>Times New Roman</vt:lpstr>
      <vt:lpstr>Arial</vt:lpstr>
      <vt:lpstr>Office Theme</vt:lpstr>
      <vt:lpstr>PSS0 Scope</vt:lpstr>
      <vt:lpstr>Introduction</vt:lpstr>
      <vt:lpstr>PSS0 Scope</vt:lpstr>
      <vt:lpstr>Scope</vt:lpstr>
      <vt:lpstr>Standards</vt:lpstr>
      <vt:lpstr>PSS0 Hazard and Risk Analysis</vt:lpstr>
      <vt:lpstr>Introduction</vt:lpstr>
      <vt:lpstr>Functional Safety IEC61508</vt:lpstr>
      <vt:lpstr>Concept and Scope</vt:lpstr>
      <vt:lpstr>Hazard and Risk Analysis ESS-0229506</vt:lpstr>
      <vt:lpstr>Hazard Identification</vt:lpstr>
      <vt:lpstr>PSS0 Hazard Identification HV hazards</vt:lpstr>
      <vt:lpstr>Hazard Register</vt:lpstr>
      <vt:lpstr>Hazard Register</vt:lpstr>
      <vt:lpstr>Risk Matrix</vt:lpstr>
      <vt:lpstr>Hazard Register</vt:lpstr>
      <vt:lpstr>Hazard Register</vt:lpstr>
      <vt:lpstr>Hazard Register</vt:lpstr>
      <vt:lpstr>Hazard Register</vt:lpstr>
      <vt:lpstr>Hazard Identification</vt:lpstr>
      <vt:lpstr>ETA</vt:lpstr>
      <vt:lpstr>ETA Initiating Event 1</vt:lpstr>
      <vt:lpstr>ETA Initiating Event 2</vt:lpstr>
      <vt:lpstr>ETA Initiating Event 3</vt:lpstr>
      <vt:lpstr>PSS0 Safety Requirements and their Allocation ESS-0231390</vt:lpstr>
      <vt:lpstr>Target Risk</vt:lpstr>
      <vt:lpstr>PSS0 Safety Requirements and their Allocation</vt:lpstr>
      <vt:lpstr>Safety Instrumented Functions</vt:lpstr>
      <vt:lpstr>SIL determination</vt:lpstr>
      <vt:lpstr>LOPA Low Demand</vt:lpstr>
      <vt:lpstr>LOPA High Demand</vt:lpstr>
      <vt:lpstr>SIL Verification</vt:lpstr>
      <vt:lpstr>LOPA worksheets SIF2</vt:lpstr>
      <vt:lpstr>SIF2 initiating events</vt:lpstr>
      <vt:lpstr>SIF2 RBD</vt:lpstr>
      <vt:lpstr>SIF2 FTA</vt:lpstr>
      <vt:lpstr>Summary of results LD</vt:lpstr>
      <vt:lpstr>Summary of results HD</vt:lpstr>
      <vt:lpstr>ETA HAZ003 IE01</vt:lpstr>
      <vt:lpstr>ETA HAZ003 IE02</vt:lpstr>
      <vt:lpstr>ETA HAZ003 IE03</vt:lpstr>
      <vt:lpstr>Conclusion</vt:lpstr>
      <vt:lpstr>Questions </vt:lpstr>
      <vt:lpstr>Scope</vt:lpstr>
      <vt:lpstr>Risk Matrix (extra Slide)</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PSS Requirements</dc:title>
  <dc:creator>Microsoft Office User</dc:creator>
  <cp:lastModifiedBy>Stuart Birch</cp:lastModifiedBy>
  <cp:revision>135</cp:revision>
  <dcterms:created xsi:type="dcterms:W3CDTF">2017-04-21T07:53:03Z</dcterms:created>
  <dcterms:modified xsi:type="dcterms:W3CDTF">2018-02-09T11:24:45Z</dcterms:modified>
</cp:coreProperties>
</file>