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3" r:id="rId4"/>
    <p:sldId id="266" r:id="rId5"/>
    <p:sldId id="257" r:id="rId6"/>
    <p:sldId id="259" r:id="rId7"/>
    <p:sldId id="267" r:id="rId8"/>
    <p:sldId id="264" r:id="rId9"/>
    <p:sldId id="258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919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86" autoAdjust="0"/>
  </p:normalViewPr>
  <p:slideViewPr>
    <p:cSldViewPr>
      <p:cViewPr varScale="1">
        <p:scale>
          <a:sx n="90" d="100"/>
          <a:sy n="90" d="100"/>
        </p:scale>
        <p:origin x="-1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07/02/18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07/02/18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07/02/18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07/02/18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07/02/18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07/02/18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Ion Source and fence designed for it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Øystein Midttun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Ion source and LEBT system leader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8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32"/>
          <a:stretch/>
        </p:blipFill>
        <p:spPr>
          <a:xfrm>
            <a:off x="1619672" y="2129020"/>
            <a:ext cx="5328592" cy="4220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model of high voltage safety fence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cxnSp>
        <p:nvCxnSpPr>
          <p:cNvPr id="13" name="Straight Arrow Connector 12"/>
          <p:cNvCxnSpPr>
            <a:endCxn id="17" idx="3"/>
          </p:cNvCxnSpPr>
          <p:nvPr/>
        </p:nvCxnSpPr>
        <p:spPr>
          <a:xfrm flipH="1">
            <a:off x="1763688" y="4797152"/>
            <a:ext cx="563940" cy="353943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916" y="4797152"/>
            <a:ext cx="141577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Safety door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PSS0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0" name="Straight Arrow Connector 19"/>
          <p:cNvCxnSpPr>
            <a:endCxn id="21" idx="1"/>
          </p:cNvCxnSpPr>
          <p:nvPr/>
        </p:nvCxnSpPr>
        <p:spPr>
          <a:xfrm>
            <a:off x="5796136" y="5589240"/>
            <a:ext cx="936104" cy="448017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5837202"/>
            <a:ext cx="213682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High voltage cable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2" name="Straight Arrow Connector 21"/>
          <p:cNvCxnSpPr>
            <a:endCxn id="23" idx="1"/>
          </p:cNvCxnSpPr>
          <p:nvPr/>
        </p:nvCxnSpPr>
        <p:spPr>
          <a:xfrm flipV="1">
            <a:off x="5580112" y="3782943"/>
            <a:ext cx="699001" cy="222122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79113" y="3429000"/>
            <a:ext cx="2864887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Isolated 400 VAC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Fibre optic control cables </a:t>
            </a:r>
            <a:endParaRPr lang="en-GB" sz="2000" b="1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35696" y="1484783"/>
            <a:ext cx="6192688" cy="530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view of high voltage safety fence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cxnSp>
        <p:nvCxnSpPr>
          <p:cNvPr id="13" name="Straight Arrow Connector 12"/>
          <p:cNvCxnSpPr>
            <a:endCxn id="17" idx="3"/>
          </p:cNvCxnSpPr>
          <p:nvPr/>
        </p:nvCxnSpPr>
        <p:spPr>
          <a:xfrm flipH="1" flipV="1">
            <a:off x="1168987" y="2220833"/>
            <a:ext cx="882733" cy="488087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343" y="2020778"/>
            <a:ext cx="113364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Entrance</a:t>
            </a: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 flipV="1">
            <a:off x="5436096" y="2066945"/>
            <a:ext cx="432048" cy="15011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8144" y="1713002"/>
            <a:ext cx="282423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Connection to grounding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mesh in the floor</a:t>
            </a:r>
          </a:p>
        </p:txBody>
      </p:sp>
      <p:cxnSp>
        <p:nvCxnSpPr>
          <p:cNvPr id="14" name="Straight Arrow Connector 13"/>
          <p:cNvCxnSpPr>
            <a:endCxn id="15" idx="3"/>
          </p:cNvCxnSpPr>
          <p:nvPr/>
        </p:nvCxnSpPr>
        <p:spPr>
          <a:xfrm flipH="1">
            <a:off x="2969528" y="5313402"/>
            <a:ext cx="666368" cy="857999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1640" y="5817458"/>
            <a:ext cx="163788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Ion source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water cooling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0689" y="4581128"/>
            <a:ext cx="177214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Connection to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wall grounding</a:t>
            </a:r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 flipV="1">
            <a:off x="7740352" y="5289014"/>
            <a:ext cx="496407" cy="1020306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2"/>
          </p:cNvCxnSpPr>
          <p:nvPr/>
        </p:nvCxnSpPr>
        <p:spPr>
          <a:xfrm flipV="1">
            <a:off x="4716016" y="5289014"/>
            <a:ext cx="3520743" cy="1020306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1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Source and fence designed for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2050968" y="6377214"/>
            <a:ext cx="504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Description of the HV protection cage: </a:t>
            </a:r>
            <a:r>
              <a:rPr lang="cs-CZ" dirty="0"/>
              <a:t>ESS-0122281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81" r="17460"/>
          <a:stretch/>
        </p:blipFill>
        <p:spPr>
          <a:xfrm>
            <a:off x="1364343" y="1673597"/>
            <a:ext cx="6415315" cy="47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 proton source is a microwave discharge ion source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89" b="98954" l="1349" r="99550">
                        <a14:foregroundMark x1="80210" y1="48745" x2="80210" y2="48745"/>
                        <a14:foregroundMark x1="86507" y1="54184" x2="86507" y2="54184"/>
                        <a14:foregroundMark x1="76612" y1="51046" x2="76612" y2="51046"/>
                        <a14:foregroundMark x1="86207" y1="77615" x2="86207" y2="77615"/>
                        <a14:foregroundMark x1="86957" y1="75732" x2="86957" y2="75732"/>
                        <a14:foregroundMark x1="86057" y1="83473" x2="86057" y2="83473"/>
                        <a14:foregroundMark x1="85757" y1="91841" x2="85757" y2="91841"/>
                        <a14:foregroundMark x1="47076" y1="17573" x2="47076" y2="17573"/>
                        <a14:foregroundMark x1="25037" y1="63389" x2="25037" y2="63389"/>
                        <a14:foregroundMark x1="30735" y1="66946" x2="30735" y2="66946"/>
                        <a14:foregroundMark x1="29835" y1="38912" x2="29835" y2="38912"/>
                        <a14:foregroundMark x1="88156" y1="57322" x2="88156" y2="57322"/>
                        <a14:foregroundMark x1="89505" y1="38703" x2="89505" y2="38703"/>
                        <a14:foregroundMark x1="76462" y1="33264" x2="76462" y2="33264"/>
                        <a14:foregroundMark x1="80660" y1="33682" x2="80660" y2="33682"/>
                        <a14:foregroundMark x1="75712" y1="56276" x2="75712" y2="56276"/>
                        <a14:foregroundMark x1="74513" y1="63180" x2="74513" y2="63180"/>
                        <a14:foregroundMark x1="76012" y1="63389" x2="76012" y2="63389"/>
                        <a14:foregroundMark x1="83208" y1="71967" x2="83208" y2="71967"/>
                        <a14:foregroundMark x1="84258" y1="74268" x2="84258" y2="74268"/>
                        <a14:foregroundMark x1="93253" y1="75732" x2="93253" y2="75732"/>
                        <a14:foregroundMark x1="96402" y1="68619" x2="96402" y2="68619"/>
                        <a14:foregroundMark x1="96102" y1="58159" x2="96102" y2="58159"/>
                        <a14:foregroundMark x1="95802" y1="48536" x2="95802" y2="48536"/>
                        <a14:foregroundMark x1="96252" y1="43305" x2="96252" y2="43305"/>
                        <a14:foregroundMark x1="97301" y1="36402" x2="97301" y2="36402"/>
                        <a14:foregroundMark x1="96552" y1="34310" x2="96552" y2="34310"/>
                        <a14:foregroundMark x1="94303" y1="33682" x2="94303" y2="33682"/>
                        <a14:foregroundMark x1="91454" y1="30335" x2="91454" y2="30335"/>
                        <a14:foregroundMark x1="81859" y1="42259" x2="81859" y2="42259"/>
                        <a14:foregroundMark x1="76912" y1="43933" x2="76912" y2="43933"/>
                        <a14:foregroundMark x1="76912" y1="49372" x2="76912" y2="49372"/>
                        <a14:foregroundMark x1="83058" y1="41423" x2="83058" y2="41423"/>
                        <a14:foregroundMark x1="85007" y1="39749" x2="85007" y2="39749"/>
                        <a14:foregroundMark x1="86507" y1="45188" x2="86507" y2="45188"/>
                        <a14:foregroundMark x1="30135" y1="42469" x2="30135" y2="42469"/>
                        <a14:foregroundMark x1="30135" y1="49372" x2="30135" y2="49372"/>
                        <a14:foregroundMark x1="26687" y1="54603" x2="26687" y2="54603"/>
                        <a14:foregroundMark x1="23088" y1="54603" x2="23088" y2="54603"/>
                        <a14:foregroundMark x1="20090" y1="54603" x2="20090" y2="54603"/>
                        <a14:foregroundMark x1="17691" y1="54603" x2="17691" y2="54603"/>
                        <a14:foregroundMark x1="16042" y1="54603" x2="16042" y2="54603"/>
                        <a14:foregroundMark x1="14243" y1="54603" x2="14243" y2="54603"/>
                        <a14:foregroundMark x1="13193" y1="53975" x2="13193" y2="53975"/>
                        <a14:foregroundMark x1="11544" y1="55021" x2="11544" y2="55021"/>
                        <a14:foregroundMark x1="11394" y1="53347" x2="11394" y2="53347"/>
                        <a14:foregroundMark x1="9295" y1="54812" x2="9295" y2="54812"/>
                        <a14:foregroundMark x1="69565" y1="32008" x2="69565" y2="32008"/>
                        <a14:foregroundMark x1="52024" y1="40795" x2="52024" y2="40795"/>
                        <a14:foregroundMark x1="69415" y1="73640" x2="69415" y2="73640"/>
                        <a14:foregroundMark x1="68366" y1="69874" x2="68366" y2="69874"/>
                        <a14:foregroundMark x1="73613" y1="71339" x2="73613" y2="71339"/>
                        <a14:foregroundMark x1="71514" y1="67992" x2="71514" y2="67992"/>
                        <a14:foregroundMark x1="73763" y1="66946" x2="73763" y2="66946"/>
                        <a14:foregroundMark x1="74063" y1="59833" x2="74063" y2="59833"/>
                        <a14:foregroundMark x1="74213" y1="41632" x2="74213" y2="41632"/>
                        <a14:foregroundMark x1="75262" y1="41004" x2="75262" y2="41004"/>
                        <a14:foregroundMark x1="79010" y1="37657" x2="79010" y2="37657"/>
                        <a14:foregroundMark x1="79010" y1="34310" x2="79010" y2="34310"/>
                        <a14:foregroundMark x1="85157" y1="37029" x2="85157" y2="37029"/>
                        <a14:foregroundMark x1="86207" y1="29707" x2="86207" y2="29707"/>
                        <a14:foregroundMark x1="83958" y1="22594" x2="83958" y2="22594"/>
                        <a14:foregroundMark x1="85757" y1="23013" x2="85757" y2="23013"/>
                        <a14:foregroundMark x1="88006" y1="19038" x2="88006" y2="19038"/>
                        <a14:foregroundMark x1="83208" y1="60251" x2="83208" y2="60251"/>
                        <a14:foregroundMark x1="82309" y1="68410" x2="82309" y2="68410"/>
                        <a14:foregroundMark x1="80060" y1="71130" x2="80060" y2="71130"/>
                        <a14:foregroundMark x1="77661" y1="75105" x2="77661" y2="75105"/>
                        <a14:foregroundMark x1="75412" y1="75941" x2="75412" y2="75941"/>
                        <a14:foregroundMark x1="78111" y1="78661" x2="78111" y2="78661"/>
                        <a14:foregroundMark x1="79460" y1="77824" x2="79460" y2="77824"/>
                        <a14:foregroundMark x1="79460" y1="79289" x2="79460" y2="79289"/>
                        <a14:foregroundMark x1="78111" y1="80753" x2="78111" y2="80753"/>
                        <a14:foregroundMark x1="76612" y1="78661" x2="76612" y2="78661"/>
                        <a14:foregroundMark x1="76612" y1="80335" x2="76612" y2="80335"/>
                        <a14:foregroundMark x1="55922" y1="81799" x2="55922" y2="81799"/>
                        <a14:foregroundMark x1="54273" y1="26360" x2="54273" y2="26360"/>
                        <a14:foregroundMark x1="65817" y1="26778" x2="65817" y2="26778"/>
                        <a14:foregroundMark x1="71514" y1="20921" x2="71514" y2="20921"/>
                        <a14:foregroundMark x1="40630" y1="94142" x2="40630" y2="94142"/>
                        <a14:foregroundMark x1="41529" y1="89958" x2="41529" y2="89958"/>
                        <a14:foregroundMark x1="48876" y1="93515" x2="48876" y2="93515"/>
                        <a14:foregroundMark x1="48276" y1="96444" x2="48276" y2="96444"/>
                        <a14:foregroundMark x1="50675" y1="94351" x2="50675" y2="94351"/>
                        <a14:foregroundMark x1="3448" y1="59833" x2="3448" y2="59833"/>
                        <a14:foregroundMark x1="8396" y1="57741" x2="8396" y2="57741"/>
                        <a14:foregroundMark x1="11994" y1="60251" x2="11994" y2="60251"/>
                        <a14:foregroundMark x1="30135" y1="69665" x2="30135" y2="69665"/>
                        <a14:foregroundMark x1="30285" y1="46234" x2="30285" y2="46234"/>
                        <a14:foregroundMark x1="2999" y1="48536" x2="2999" y2="48536"/>
                        <a14:foregroundMark x1="87406" y1="69665" x2="87406" y2="69665"/>
                        <a14:foregroundMark x1="88006" y1="71339" x2="88006" y2="71339"/>
                        <a14:foregroundMark x1="94003" y1="66527" x2="94003" y2="66527"/>
                        <a14:foregroundMark x1="92054" y1="70293" x2="92054" y2="70293"/>
                        <a14:foregroundMark x1="91604" y1="64435" x2="91604" y2="64435"/>
                        <a14:foregroundMark x1="93403" y1="61925" x2="93403" y2="61925"/>
                        <a14:foregroundMark x1="94303" y1="59205" x2="94303" y2="59205"/>
                        <a14:foregroundMark x1="91904" y1="55649" x2="91904" y2="55649"/>
                        <a14:foregroundMark x1="93403" y1="51883" x2="93403" y2="51883"/>
                        <a14:foregroundMark x1="84558" y1="77406" x2="84558" y2="77406"/>
                        <a14:foregroundMark x1="86507" y1="82008" x2="86507" y2="82008"/>
                        <a14:foregroundMark x1="83208" y1="92469" x2="83208" y2="92469"/>
                        <a14:foregroundMark x1="86657" y1="94770" x2="86657" y2="94770"/>
                        <a14:foregroundMark x1="89205" y1="92259" x2="89205" y2="92259"/>
                        <a14:foregroundMark x1="84858" y1="93933" x2="84858" y2="93933"/>
                        <a14:foregroundMark x1="88156" y1="95188" x2="88156" y2="95188"/>
                        <a14:foregroundMark x1="42129" y1="15063" x2="42129" y2="15063"/>
                        <a14:foregroundMark x1="33283" y1="90167" x2="33283" y2="90167"/>
                        <a14:foregroundMark x1="39280" y1="14644" x2="39280" y2="14644"/>
                        <a14:foregroundMark x1="51424" y1="14435" x2="51424" y2="14435"/>
                        <a14:foregroundMark x1="46477" y1="90167" x2="46477" y2="90167"/>
                        <a14:foregroundMark x1="47076" y1="93305" x2="47076" y2="9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256740"/>
            <a:ext cx="5550942" cy="3971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1720072" y="4009631"/>
            <a:ext cx="1018156" cy="34404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6760" y="3824965"/>
            <a:ext cx="1263312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Waveguide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2347021" y="5377169"/>
            <a:ext cx="1148126" cy="45933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760" y="5651841"/>
            <a:ext cx="1890261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Solenoid</a:t>
            </a:r>
            <a:r>
              <a:rPr lang="en-US" sz="1600" b="1" dirty="0" smtClean="0"/>
              <a:t> </a:t>
            </a:r>
            <a:r>
              <a:rPr lang="en-US" b="1" dirty="0">
                <a:solidFill>
                  <a:srgbClr val="0094CA"/>
                </a:solidFill>
              </a:rPr>
              <a:t>magnets</a:t>
            </a: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2225243" y="3444915"/>
            <a:ext cx="1429697" cy="9890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760" y="3260249"/>
            <a:ext cx="1768483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 b="1">
                <a:solidFill>
                  <a:srgbClr val="0094CA"/>
                </a:solidFill>
              </a:defRPr>
            </a:lvl1pPr>
          </a:lstStyle>
          <a:p>
            <a:r>
              <a:rPr lang="en-US" dirty="0"/>
              <a:t>Plasma chamber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2120309" y="4783051"/>
            <a:ext cx="853404" cy="1059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6760" y="4704329"/>
            <a:ext cx="1663549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</a:rPr>
              <a:t>H</a:t>
            </a:r>
            <a:r>
              <a:rPr lang="en-US" b="1" baseline="-25000" dirty="0" smtClean="0">
                <a:solidFill>
                  <a:srgbClr val="0094CA"/>
                </a:solidFill>
              </a:rPr>
              <a:t>2</a:t>
            </a:r>
            <a:r>
              <a:rPr lang="en-US" b="1" dirty="0" smtClean="0">
                <a:solidFill>
                  <a:srgbClr val="0094CA"/>
                </a:solidFill>
              </a:rPr>
              <a:t> gas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94CA"/>
                </a:solidFill>
              </a:rPr>
              <a:t>injection</a:t>
            </a:r>
          </a:p>
        </p:txBody>
      </p:sp>
      <p:cxnSp>
        <p:nvCxnSpPr>
          <p:cNvPr id="15" name="Straight Arrow Connector 14"/>
          <p:cNvCxnSpPr>
            <a:stCxn id="16" idx="2"/>
          </p:cNvCxnSpPr>
          <p:nvPr/>
        </p:nvCxnSpPr>
        <p:spPr>
          <a:xfrm flipH="1">
            <a:off x="4656968" y="2562022"/>
            <a:ext cx="368127" cy="80453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1192" y="2192690"/>
            <a:ext cx="2287806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High voltage insulator</a:t>
            </a:r>
          </a:p>
        </p:txBody>
      </p:sp>
      <p:cxnSp>
        <p:nvCxnSpPr>
          <p:cNvPr id="17" name="Straight Arrow Connector 16"/>
          <p:cNvCxnSpPr>
            <a:stCxn id="18" idx="3"/>
          </p:cNvCxnSpPr>
          <p:nvPr/>
        </p:nvCxnSpPr>
        <p:spPr>
          <a:xfrm>
            <a:off x="2506232" y="2723957"/>
            <a:ext cx="1602860" cy="170996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6760" y="2539291"/>
            <a:ext cx="2049472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Extraction aperture</a:t>
            </a: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>
            <a:off x="4445502" y="2921521"/>
            <a:ext cx="1315362" cy="127028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0864" y="2736855"/>
            <a:ext cx="2215270" cy="36933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Extraction </a:t>
            </a:r>
            <a:r>
              <a:rPr lang="en-US" b="1" dirty="0" smtClean="0">
                <a:solidFill>
                  <a:srgbClr val="0094CA"/>
                </a:solidFill>
              </a:rPr>
              <a:t>electrodes</a:t>
            </a:r>
            <a:endParaRPr lang="en-US" b="1" dirty="0">
              <a:solidFill>
                <a:srgbClr val="0094CA"/>
              </a:solidFill>
            </a:endParaRP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6515076" y="4538340"/>
            <a:ext cx="655538" cy="118934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70614" y="4353674"/>
            <a:ext cx="1587356" cy="36933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4CA"/>
                </a:solidFill>
              </a:rPr>
              <a:t>Pumping ports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491880" y="6228020"/>
            <a:ext cx="30600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83253" y="5867980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19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 from the inside of the high voltage platform</a:t>
            </a:r>
            <a:endParaRPr lang="en-GB" dirty="0"/>
          </a:p>
        </p:txBody>
      </p:sp>
      <p:pic>
        <p:nvPicPr>
          <p:cNvPr id="5" name="Content Placeholder 4" descr="IMG_304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3" b="4419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209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 source and low energy beam transport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6" name="Content Placeholder 5" descr="IMG_303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6" b="8656"/>
          <a:stretch/>
        </p:blipFill>
        <p:spPr/>
      </p:pic>
    </p:spTree>
    <p:extLst>
      <p:ext uri="{BB962C8B-B14F-4D97-AF65-F5344CB8AC3E}">
        <p14:creationId xmlns:p14="http://schemas.microsoft.com/office/powerpoint/2010/main" val="161650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3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04" y="2132856"/>
            <a:ext cx="6300192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designed a high voltage safety fence with two main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7584" y="1628800"/>
            <a:ext cx="6153598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4CA"/>
                </a:solidFill>
              </a:rPr>
              <a:t>1: protect against the 75 kV of the high voltage platform</a:t>
            </a:r>
            <a:endParaRPr lang="en-US" sz="2000" b="1" dirty="0">
              <a:solidFill>
                <a:srgbClr val="0094CA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7904" y="2564904"/>
            <a:ext cx="3312368" cy="2664296"/>
          </a:xfrm>
          <a:prstGeom prst="roundRect">
            <a:avLst>
              <a:gd name="adj" fmla="val 9032"/>
            </a:avLst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20272" y="2924944"/>
            <a:ext cx="7745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D81919"/>
                </a:solidFill>
              </a:rPr>
              <a:t>75 kV</a:t>
            </a:r>
            <a:endParaRPr lang="en-GB" sz="2000" b="1" dirty="0">
              <a:solidFill>
                <a:srgbClr val="D8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designed a high voltage safety fence with two main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27584" y="1628800"/>
            <a:ext cx="8258290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4CA"/>
                </a:solidFill>
              </a:rPr>
              <a:t>2</a:t>
            </a:r>
            <a:r>
              <a:rPr lang="en-US" sz="2000" b="1" dirty="0" smtClean="0">
                <a:solidFill>
                  <a:srgbClr val="0094CA"/>
                </a:solidFill>
              </a:rPr>
              <a:t>: protect against x-ray coming from the ion source during beam extraction</a:t>
            </a:r>
            <a:endParaRPr lang="en-US" sz="2000" b="1" dirty="0">
              <a:solidFill>
                <a:srgbClr val="0094CA"/>
              </a:solidFill>
            </a:endParaRPr>
          </a:p>
        </p:txBody>
      </p:sp>
      <p:grpSp>
        <p:nvGrpSpPr>
          <p:cNvPr id="15" name="Gruppo 7"/>
          <p:cNvGrpSpPr>
            <a:grpSpLocks noChangeAspect="1"/>
          </p:cNvGrpSpPr>
          <p:nvPr/>
        </p:nvGrpSpPr>
        <p:grpSpPr>
          <a:xfrm rot="5400000">
            <a:off x="3418993" y="1383491"/>
            <a:ext cx="3960441" cy="5747204"/>
            <a:chOff x="0" y="0"/>
            <a:chExt cx="6057900" cy="8791472"/>
          </a:xfrm>
        </p:grpSpPr>
        <p:sp>
          <p:nvSpPr>
            <p:cNvPr id="16" name="Casella di testo 47"/>
            <p:cNvSpPr txBox="1"/>
            <p:nvPr/>
          </p:nvSpPr>
          <p:spPr>
            <a:xfrm>
              <a:off x="428625" y="8610600"/>
              <a:ext cx="5123815" cy="18087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0">
                  <a:effectLst/>
                  <a:latin typeface="Arial"/>
                  <a:ea typeface="Times New Roman"/>
                  <a:cs typeface="Arial"/>
                </a:rPr>
                <a:t>fig 5</a:t>
              </a:r>
              <a:endParaRPr lang="en-US" sz="1300" b="1">
                <a:effectLst/>
                <a:latin typeface="Haettenschweiler"/>
                <a:ea typeface="Times New Roman"/>
                <a:cs typeface="Times New Roman"/>
              </a:endParaRPr>
            </a:p>
          </p:txBody>
        </p:sp>
        <p:pic>
          <p:nvPicPr>
            <p:cNvPr id="17" name="Immagine 4" descr="\\192.168.144.3\condivisa-fisan\ESS orizz_1 (3) (1)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57900" cy="8562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634218" y="6377214"/>
            <a:ext cx="587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Report</a:t>
            </a:r>
            <a:r>
              <a:rPr lang="en-GB" dirty="0"/>
              <a:t>: PS-ESS radioprotection report </a:t>
            </a:r>
            <a:r>
              <a:rPr lang="en-GB" dirty="0" smtClean="0"/>
              <a:t>30.03.17, ESS-0114736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2004" y="4172887"/>
            <a:ext cx="2118564" cy="1200329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Normal operation: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&lt; 15 µ</a:t>
            </a:r>
            <a:r>
              <a:rPr lang="en-GB" dirty="0" err="1" smtClean="0">
                <a:solidFill>
                  <a:srgbClr val="D81919"/>
                </a:solidFill>
              </a:rPr>
              <a:t>Sv</a:t>
            </a:r>
            <a:r>
              <a:rPr lang="en-GB" dirty="0" smtClean="0">
                <a:solidFill>
                  <a:srgbClr val="D81919"/>
                </a:solidFill>
              </a:rPr>
              <a:t>/h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Maximum observed: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380 </a:t>
            </a:r>
            <a:r>
              <a:rPr lang="en-GB" dirty="0">
                <a:solidFill>
                  <a:srgbClr val="D81919"/>
                </a:solidFill>
              </a:rPr>
              <a:t>µ</a:t>
            </a:r>
            <a:r>
              <a:rPr lang="en-GB" dirty="0" err="1" smtClean="0">
                <a:solidFill>
                  <a:srgbClr val="D81919"/>
                </a:solidFill>
              </a:rPr>
              <a:t>Sv</a:t>
            </a:r>
            <a:r>
              <a:rPr lang="en-GB" dirty="0" smtClean="0">
                <a:solidFill>
                  <a:srgbClr val="D81919"/>
                </a:solidFill>
              </a:rPr>
              <a:t>/h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18" name="Straight Connector 17"/>
          <p:cNvCxnSpPr>
            <a:stCxn id="6" idx="3"/>
          </p:cNvCxnSpPr>
          <p:nvPr/>
        </p:nvCxnSpPr>
        <p:spPr>
          <a:xfrm flipV="1">
            <a:off x="2970568" y="3861048"/>
            <a:ext cx="1961472" cy="912004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6695357" y="2492896"/>
            <a:ext cx="2197123" cy="646331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Radiation level below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natural background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flipH="1">
            <a:off x="4967165" y="2816062"/>
            <a:ext cx="1728192" cy="828962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4967165" y="5661248"/>
            <a:ext cx="2653716" cy="646331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D81919"/>
                </a:solidFill>
              </a:rPr>
              <a:t>Measured dose rate levels </a:t>
            </a:r>
          </a:p>
          <a:p>
            <a:r>
              <a:rPr lang="en-GB" dirty="0" smtClean="0">
                <a:solidFill>
                  <a:srgbClr val="D81919"/>
                </a:solidFill>
              </a:rPr>
              <a:t>above natural background</a:t>
            </a:r>
            <a:endParaRPr lang="en-GB" dirty="0">
              <a:solidFill>
                <a:srgbClr val="D81919"/>
              </a:solidFill>
            </a:endParaRP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>
          <a:xfrm flipH="1" flipV="1">
            <a:off x="5255197" y="4437112"/>
            <a:ext cx="1038826" cy="1224136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24" idx="0"/>
          </p:cNvCxnSpPr>
          <p:nvPr/>
        </p:nvCxnSpPr>
        <p:spPr>
          <a:xfrm flipH="1" flipV="1">
            <a:off x="5615237" y="4149080"/>
            <a:ext cx="678786" cy="1512168"/>
          </a:xfrm>
          <a:prstGeom prst="line">
            <a:avLst/>
          </a:prstGeom>
          <a:noFill/>
          <a:ln w="28575" cmpd="sng">
            <a:solidFill>
              <a:srgbClr val="D819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0" y="2427111"/>
            <a:ext cx="2771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Measurements at ion source test stand, INFN-LNS</a:t>
            </a:r>
          </a:p>
          <a:p>
            <a:endParaRPr lang="en-GB" dirty="0" smtClean="0"/>
          </a:p>
          <a:p>
            <a:r>
              <a:rPr lang="en-GB" dirty="0" smtClean="0"/>
              <a:t>2 mm lead shielding around the ion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6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X-rays were only measured with the beam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x-rays originate from back streaming electrons (up to 75 </a:t>
            </a:r>
            <a:r>
              <a:rPr lang="en-GB" dirty="0" err="1" smtClean="0"/>
              <a:t>keV</a:t>
            </a:r>
            <a:r>
              <a:rPr lang="en-GB" dirty="0" smtClean="0"/>
              <a:t>) from the beam line to the ion source</a:t>
            </a:r>
          </a:p>
          <a:p>
            <a:endParaRPr lang="en-GB" dirty="0"/>
          </a:p>
          <a:p>
            <a:r>
              <a:rPr lang="en-GB" dirty="0" smtClean="0"/>
              <a:t>Plasma </a:t>
            </a:r>
            <a:r>
              <a:rPr lang="en-GB" dirty="0"/>
              <a:t>alone </a:t>
            </a:r>
            <a:r>
              <a:rPr lang="en-GB" dirty="0" smtClean="0"/>
              <a:t>is not sufficient to produce a measurable amount of x-rays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 </a:t>
            </a:r>
            <a:r>
              <a:rPr lang="en-GB" dirty="0"/>
              <a:t>beam -&gt; no x-</a:t>
            </a:r>
            <a:r>
              <a:rPr lang="en-GB" dirty="0" smtClean="0"/>
              <a:t>rays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 </a:t>
            </a:r>
            <a:r>
              <a:rPr lang="en-GB" dirty="0"/>
              <a:t>high voltage -&gt; no beam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4209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goal is to safely run the ion source while there is access to the accelerator tunnel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597"/>
            <a:ext cx="9144000" cy="470773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4168" y="1628800"/>
            <a:ext cx="3059832" cy="4824536"/>
          </a:xfrm>
          <a:solidFill>
            <a:srgbClr val="FFFFFF"/>
          </a:solidFill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Ion source commissioning can take place at the same time as installation (of other stuff)</a:t>
            </a:r>
          </a:p>
          <a:p>
            <a:endParaRPr lang="en-GB" dirty="0"/>
          </a:p>
          <a:p>
            <a:r>
              <a:rPr lang="en-GB" dirty="0" smtClean="0"/>
              <a:t>No access control to the tunnel needed</a:t>
            </a:r>
          </a:p>
          <a:p>
            <a:endParaRPr lang="en-GB" dirty="0" smtClean="0"/>
          </a:p>
          <a:p>
            <a:r>
              <a:rPr lang="en-GB" dirty="0" smtClean="0"/>
              <a:t>PSS0 will ensure that there </a:t>
            </a:r>
            <a:r>
              <a:rPr lang="en-GB" dirty="0" smtClean="0"/>
              <a:t>no </a:t>
            </a:r>
            <a:r>
              <a:rPr lang="en-GB" dirty="0" smtClean="0"/>
              <a:t>one can approach the HV platform while it’s 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By</a:t>
            </a:r>
            <a:r>
              <a:rPr lang="en-GB" dirty="0" smtClean="0"/>
              <a:t> </a:t>
            </a:r>
            <a:r>
              <a:rPr lang="en-GB" dirty="0" smtClean="0"/>
              <a:t>lead </a:t>
            </a:r>
            <a:r>
              <a:rPr lang="en-GB" dirty="0" smtClean="0"/>
              <a:t>shielding the HV safety fence, the </a:t>
            </a:r>
            <a:r>
              <a:rPr lang="en-GB" dirty="0" smtClean="0"/>
              <a:t>area </a:t>
            </a:r>
            <a:r>
              <a:rPr lang="en-GB" dirty="0" smtClean="0"/>
              <a:t>outside </a:t>
            </a:r>
            <a:r>
              <a:rPr lang="en-GB" dirty="0" smtClean="0"/>
              <a:t>can be classified as </a:t>
            </a:r>
            <a:r>
              <a:rPr lang="en-GB" dirty="0" smtClean="0"/>
              <a:t>a </a:t>
            </a:r>
            <a:r>
              <a:rPr lang="en-GB" dirty="0" smtClean="0"/>
              <a:t>public radiation zone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1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1484784"/>
            <a:ext cx="4829175" cy="4932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model of high voltage safety fence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94362" y="2780928"/>
            <a:ext cx="0" cy="201622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645024"/>
            <a:ext cx="240482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Floor-to-ceiling walls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13" name="Straight Arrow Connector 12"/>
          <p:cNvCxnSpPr>
            <a:endCxn id="17" idx="0"/>
          </p:cNvCxnSpPr>
          <p:nvPr/>
        </p:nvCxnSpPr>
        <p:spPr>
          <a:xfrm flipH="1">
            <a:off x="1302475" y="4725144"/>
            <a:ext cx="1685350" cy="129614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021288"/>
            <a:ext cx="260495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2.5 m high, 2 mm thick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lead shielding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18" name="Straight Arrow Connector 17"/>
          <p:cNvCxnSpPr>
            <a:endCxn id="19" idx="1"/>
          </p:cNvCxnSpPr>
          <p:nvPr/>
        </p:nvCxnSpPr>
        <p:spPr>
          <a:xfrm flipV="1">
            <a:off x="5950746" y="2208640"/>
            <a:ext cx="890370" cy="644298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1116" y="1700808"/>
            <a:ext cx="230288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1 m high stainless steel mesh (2 mm spacing, IP3x)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>
          <a:xfrm>
            <a:off x="4593386" y="4725144"/>
            <a:ext cx="313343" cy="1296144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01298" y="6021288"/>
            <a:ext cx="2210862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Cooling water inlet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for the ion source</a:t>
            </a:r>
            <a:endParaRPr lang="en-GB" sz="2000" b="1" dirty="0">
              <a:solidFill>
                <a:srgbClr val="0094CA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0322" y="5457418"/>
            <a:ext cx="283367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4CA"/>
                </a:solidFill>
              </a:rPr>
              <a:t>Additional lead shielding </a:t>
            </a:r>
          </a:p>
          <a:p>
            <a:r>
              <a:rPr lang="en-GB" sz="2000" b="1" dirty="0" smtClean="0">
                <a:solidFill>
                  <a:srgbClr val="0094CA"/>
                </a:solidFill>
              </a:rPr>
              <a:t>around the LEBT</a:t>
            </a:r>
            <a:endParaRPr lang="en-GB" sz="2000" b="1" dirty="0">
              <a:solidFill>
                <a:srgbClr val="0094CA"/>
              </a:solidFill>
            </a:endParaRPr>
          </a:p>
        </p:txBody>
      </p:sp>
      <p:cxnSp>
        <p:nvCxnSpPr>
          <p:cNvPr id="35" name="Straight Arrow Connector 34"/>
          <p:cNvCxnSpPr>
            <a:endCxn id="32" idx="1"/>
          </p:cNvCxnSpPr>
          <p:nvPr/>
        </p:nvCxnSpPr>
        <p:spPr>
          <a:xfrm>
            <a:off x="5436096" y="4725144"/>
            <a:ext cx="874226" cy="1086217"/>
          </a:xfrm>
          <a:prstGeom prst="straightConnector1">
            <a:avLst/>
          </a:prstGeom>
          <a:ln>
            <a:solidFill>
              <a:srgbClr val="0094C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2711</TotalTime>
  <Words>438</Words>
  <Application>Microsoft Macintosh PowerPoint</Application>
  <PresentationFormat>On-screen Show (4:3)</PresentationFormat>
  <Paragraphs>93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Chess Core Powerpoint</vt:lpstr>
      <vt:lpstr>Ion Source and fence designed for it</vt:lpstr>
      <vt:lpstr>The ESS proton source is a microwave discharge ion source</vt:lpstr>
      <vt:lpstr>Picture from the inside of the high voltage platform</vt:lpstr>
      <vt:lpstr>Ion source and low energy beam transport</vt:lpstr>
      <vt:lpstr>We have designed a high voltage safety fence with two main functions</vt:lpstr>
      <vt:lpstr>We have designed a high voltage safety fence with two main functions</vt:lpstr>
      <vt:lpstr>X-rays were only measured with the beam on</vt:lpstr>
      <vt:lpstr>Our goal is to safely run the ion source while there is access to the accelerator tunnel</vt:lpstr>
      <vt:lpstr>3D model of high voltage safety fence</vt:lpstr>
      <vt:lpstr>3D model of high voltage safety fence</vt:lpstr>
      <vt:lpstr>Top view of high voltage safety fence</vt:lpstr>
      <vt:lpstr>Ion Source and fence designed for it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Øystein Midttun</cp:lastModifiedBy>
  <cp:revision>55</cp:revision>
  <dcterms:created xsi:type="dcterms:W3CDTF">2013-10-29T16:05:10Z</dcterms:created>
  <dcterms:modified xsi:type="dcterms:W3CDTF">2018-02-07T18:35:55Z</dcterms:modified>
</cp:coreProperties>
</file>