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0" r:id="rId4"/>
    <p:sldId id="261" r:id="rId5"/>
    <p:sldId id="281" r:id="rId6"/>
    <p:sldId id="271" r:id="rId7"/>
    <p:sldId id="268" r:id="rId8"/>
    <p:sldId id="269" r:id="rId9"/>
    <p:sldId id="280" r:id="rId10"/>
    <p:sldId id="278" r:id="rId11"/>
    <p:sldId id="279" r:id="rId12"/>
    <p:sldId id="263" r:id="rId13"/>
    <p:sldId id="264" r:id="rId14"/>
    <p:sldId id="265" r:id="rId15"/>
    <p:sldId id="273" r:id="rId16"/>
    <p:sldId id="285" r:id="rId17"/>
    <p:sldId id="274" r:id="rId18"/>
    <p:sldId id="277" r:id="rId19"/>
    <p:sldId id="275" r:id="rId20"/>
    <p:sldId id="266" r:id="rId21"/>
    <p:sldId id="270" r:id="rId22"/>
    <p:sldId id="272" r:id="rId23"/>
    <p:sldId id="282" r:id="rId24"/>
    <p:sldId id="283" r:id="rId25"/>
    <p:sldId id="284" r:id="rId2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26" autoAdjust="0"/>
    <p:restoredTop sz="93251" autoAdjust="0"/>
  </p:normalViewPr>
  <p:slideViewPr>
    <p:cSldViewPr>
      <p:cViewPr>
        <p:scale>
          <a:sx n="89" d="100"/>
          <a:sy n="89" d="100"/>
        </p:scale>
        <p:origin x="2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2018-02-07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2018-02-07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2018-02-07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2018-02-07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2018-02-07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2018-02-07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7.jpeg"/><Relationship Id="rId7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9.jpeg"/><Relationship Id="rId10" Type="http://schemas.openxmlformats.org/officeDocument/2006/relationships/image" Target="../media/image13.jpeg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PSS0 Design &amp; Concept </a:t>
            </a:r>
            <a:r>
              <a:rPr lang="en-GB" sz="4000" dirty="0"/>
              <a:t>of Operations</a:t>
            </a:r>
            <a:endParaRPr lang="en-GB" sz="40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noProof="0" dirty="0" smtClean="0">
                <a:solidFill>
                  <a:schemeClr val="bg1"/>
                </a:solidFill>
              </a:rPr>
              <a:t>Morteza Mansouri</a:t>
            </a:r>
          </a:p>
          <a:p>
            <a:r>
              <a:rPr lang="en-GB" sz="2000" noProof="0" dirty="0" smtClean="0">
                <a:solidFill>
                  <a:schemeClr val="bg1"/>
                </a:solidFill>
              </a:rPr>
              <a:t>Engineer for Safety Critical Systems</a:t>
            </a:r>
            <a:endParaRPr lang="en-GB" sz="2000" noProof="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 smtClean="0">
                <a:solidFill>
                  <a:srgbClr val="FFFFFF"/>
                </a:solidFill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fld id="{656E358F-28A8-D04A-99E6-206C49444CD4}" type="datetime3">
              <a:rPr lang="sv-SE" sz="1400" smtClean="0">
                <a:solidFill>
                  <a:srgbClr val="FFFFFF"/>
                </a:solidFill>
              </a:rPr>
              <a:t>18-02-07</a:t>
            </a:fld>
            <a:endParaRPr lang="en-GB" sz="1400" dirty="0" smtClean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332656"/>
            <a:ext cx="3240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prstClr val="white"/>
                </a:solidFill>
                <a:ea typeface="+mj-ea"/>
                <a:cs typeface="+mj-cs"/>
              </a:rPr>
              <a:t>PSS0 Critical Design Review</a:t>
            </a:r>
          </a:p>
          <a:p>
            <a:r>
              <a:rPr lang="en-US" sz="2000" dirty="0" smtClean="0">
                <a:solidFill>
                  <a:prstClr val="white"/>
                </a:solidFill>
                <a:ea typeface="+mj-ea"/>
                <a:cs typeface="+mj-cs"/>
              </a:rPr>
              <a:t>2018-02-08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PSS0 Architecture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15109"/>
            <a:ext cx="8454911" cy="5082243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5437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PSS0 Physical Topology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8748464" cy="4535388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9658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PSS0 Concept of Operations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600" dirty="0" smtClean="0"/>
              <a:t>The working procedure within </a:t>
            </a:r>
            <a:r>
              <a:rPr lang="en-US" sz="2600" dirty="0" err="1" smtClean="0"/>
              <a:t>ISrc</a:t>
            </a:r>
            <a:r>
              <a:rPr lang="en-US" sz="2600" dirty="0" smtClean="0"/>
              <a:t> fenced area is “</a:t>
            </a:r>
            <a:r>
              <a:rPr lang="sv-SE" sz="2600" dirty="0" err="1" smtClean="0"/>
              <a:t>dead</a:t>
            </a:r>
            <a:r>
              <a:rPr lang="sv-SE" sz="2600" dirty="0" smtClean="0"/>
              <a:t> </a:t>
            </a:r>
            <a:r>
              <a:rPr lang="sv-SE" sz="2600" dirty="0" err="1" smtClean="0"/>
              <a:t>working</a:t>
            </a:r>
            <a:r>
              <a:rPr lang="sv-SE" sz="2600" dirty="0" smtClean="0"/>
              <a:t>”.</a:t>
            </a:r>
          </a:p>
          <a:p>
            <a:pPr algn="just"/>
            <a:r>
              <a:rPr lang="en-US" sz="2600" dirty="0"/>
              <a:t>As per </a:t>
            </a:r>
            <a:r>
              <a:rPr lang="sv-SE" sz="2600" dirty="0"/>
              <a:t>EN 50110-1:2013 </a:t>
            </a:r>
            <a:r>
              <a:rPr lang="sv-SE" sz="2600" dirty="0" smtClean="0"/>
              <a:t>for </a:t>
            </a:r>
            <a:r>
              <a:rPr lang="sv-SE" sz="2600" dirty="0" err="1" smtClean="0"/>
              <a:t>dead</a:t>
            </a:r>
            <a:r>
              <a:rPr lang="sv-SE" sz="2600" dirty="0" smtClean="0"/>
              <a:t> </a:t>
            </a:r>
            <a:r>
              <a:rPr lang="sv-SE" sz="2600" dirty="0" err="1" smtClean="0"/>
              <a:t>working</a:t>
            </a:r>
            <a:r>
              <a:rPr lang="sv-SE" sz="2600" dirty="0" smtClean="0"/>
              <a:t>, </a:t>
            </a:r>
            <a:r>
              <a:rPr lang="en-US" sz="2600" dirty="0"/>
              <a:t>five safety rules </a:t>
            </a:r>
            <a:r>
              <a:rPr lang="en-US" sz="2600" dirty="0" smtClean="0"/>
              <a:t>shall be implemented as essential </a:t>
            </a:r>
            <a:r>
              <a:rPr lang="en-US" sz="2600" dirty="0"/>
              <a:t>requirements </a:t>
            </a:r>
            <a:r>
              <a:rPr lang="en-US" sz="2600" dirty="0" smtClean="0"/>
              <a:t>to ensure that the electrical </a:t>
            </a:r>
            <a:r>
              <a:rPr lang="en-US" sz="2600" dirty="0"/>
              <a:t>installation at the work location is dead and secure for the duration of the </a:t>
            </a:r>
            <a:r>
              <a:rPr lang="en-US" sz="2600" dirty="0" smtClean="0"/>
              <a:t>work.</a:t>
            </a:r>
            <a:endParaRPr lang="sv-SE" sz="2600" dirty="0" smtClean="0"/>
          </a:p>
          <a:p>
            <a:pPr lvl="1" algn="just"/>
            <a:r>
              <a:rPr lang="sv-SE" dirty="0" err="1"/>
              <a:t>D</a:t>
            </a:r>
            <a:r>
              <a:rPr lang="sv-SE" dirty="0" err="1" smtClean="0"/>
              <a:t>isconnect</a:t>
            </a:r>
            <a:r>
              <a:rPr lang="sv-SE" dirty="0" smtClean="0"/>
              <a:t> </a:t>
            </a:r>
            <a:r>
              <a:rPr lang="sv-SE" dirty="0" err="1" smtClean="0"/>
              <a:t>completely</a:t>
            </a:r>
            <a:endParaRPr lang="sv-SE" dirty="0" smtClean="0"/>
          </a:p>
          <a:p>
            <a:pPr lvl="1" algn="just"/>
            <a:r>
              <a:rPr lang="sv-SE" dirty="0" err="1" smtClean="0"/>
              <a:t>Secure</a:t>
            </a:r>
            <a:r>
              <a:rPr lang="sv-SE" dirty="0" smtClean="0"/>
              <a:t> </a:t>
            </a:r>
            <a:r>
              <a:rPr lang="sv-SE" dirty="0" err="1"/>
              <a:t>against</a:t>
            </a:r>
            <a:r>
              <a:rPr lang="sv-SE" dirty="0"/>
              <a:t> </a:t>
            </a:r>
            <a:r>
              <a:rPr lang="sv-SE" dirty="0" smtClean="0"/>
              <a:t>re-</a:t>
            </a:r>
            <a:r>
              <a:rPr lang="sv-SE" dirty="0" err="1" smtClean="0"/>
              <a:t>connection</a:t>
            </a:r>
            <a:endParaRPr lang="sv-SE" dirty="0" smtClean="0"/>
          </a:p>
          <a:p>
            <a:pPr lvl="1" algn="just"/>
            <a:r>
              <a:rPr lang="en-US" dirty="0"/>
              <a:t>V</a:t>
            </a:r>
            <a:r>
              <a:rPr lang="en-US" dirty="0" smtClean="0"/>
              <a:t>erify </a:t>
            </a:r>
            <a:r>
              <a:rPr lang="en-US" dirty="0"/>
              <a:t>absence of operating </a:t>
            </a:r>
            <a:r>
              <a:rPr lang="en-US" dirty="0" smtClean="0"/>
              <a:t>voltage</a:t>
            </a:r>
          </a:p>
          <a:p>
            <a:pPr lvl="1" algn="just"/>
            <a:r>
              <a:rPr lang="en-US" dirty="0"/>
              <a:t>C</a:t>
            </a:r>
            <a:r>
              <a:rPr lang="en-US" dirty="0" smtClean="0"/>
              <a:t>arry </a:t>
            </a:r>
            <a:r>
              <a:rPr lang="en-US" dirty="0"/>
              <a:t>out </a:t>
            </a:r>
            <a:r>
              <a:rPr lang="en-US" dirty="0" err="1"/>
              <a:t>earthing</a:t>
            </a:r>
            <a:r>
              <a:rPr lang="en-US" dirty="0"/>
              <a:t> and </a:t>
            </a:r>
            <a:r>
              <a:rPr lang="en-US" dirty="0" smtClean="0"/>
              <a:t>short-circuiting</a:t>
            </a:r>
          </a:p>
          <a:p>
            <a:pPr lvl="1" algn="just"/>
            <a:r>
              <a:rPr lang="en-US" dirty="0"/>
              <a:t>P</a:t>
            </a:r>
            <a:r>
              <a:rPr lang="en-US" dirty="0" smtClean="0"/>
              <a:t>rovide </a:t>
            </a:r>
            <a:r>
              <a:rPr lang="en-US" dirty="0"/>
              <a:t>protection against adjacent live </a:t>
            </a:r>
            <a:r>
              <a:rPr lang="en-US" dirty="0" smtClean="0"/>
              <a:t>parts</a:t>
            </a:r>
          </a:p>
          <a:p>
            <a:pPr algn="just"/>
            <a:r>
              <a:rPr lang="en-US" sz="2600" dirty="0"/>
              <a:t>The </a:t>
            </a:r>
            <a:r>
              <a:rPr lang="en-US" sz="2600" dirty="0" smtClean="0">
                <a:solidFill>
                  <a:srgbClr val="FF0000"/>
                </a:solidFill>
              </a:rPr>
              <a:t>authorization </a:t>
            </a:r>
            <a:r>
              <a:rPr lang="en-US" sz="2600" dirty="0">
                <a:solidFill>
                  <a:srgbClr val="FF0000"/>
                </a:solidFill>
              </a:rPr>
              <a:t>given by the nominated person</a:t>
            </a:r>
            <a:r>
              <a:rPr lang="en-US" sz="2600" dirty="0"/>
              <a:t> in control of an electrical installation during </a:t>
            </a:r>
            <a:r>
              <a:rPr lang="en-US" sz="2600" dirty="0" smtClean="0"/>
              <a:t>work activities </a:t>
            </a:r>
            <a:r>
              <a:rPr lang="en-US" sz="2600" dirty="0">
                <a:solidFill>
                  <a:srgbClr val="FF0000"/>
                </a:solidFill>
              </a:rPr>
              <a:t>is a necessary condition</a:t>
            </a:r>
            <a:r>
              <a:rPr lang="en-US" sz="2600" dirty="0"/>
              <a:t>.</a:t>
            </a:r>
            <a:endParaRPr lang="sv-SE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563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ConOps</a:t>
            </a:r>
            <a:r>
              <a:rPr lang="en-US" dirty="0" smtClean="0"/>
              <a:t>: Procedures to </a:t>
            </a:r>
            <a:r>
              <a:rPr lang="en-GB" dirty="0"/>
              <a:t>E</a:t>
            </a:r>
            <a:r>
              <a:rPr lang="en-GB" dirty="0" smtClean="0"/>
              <a:t>nergize </a:t>
            </a:r>
            <a:r>
              <a:rPr lang="en-GB" dirty="0"/>
              <a:t>HV PS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66319"/>
            <a:ext cx="8507288" cy="479003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79512" y="1566319"/>
            <a:ext cx="8784976" cy="998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179512" y="2822478"/>
            <a:ext cx="8784976" cy="12545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425671" y="4362620"/>
            <a:ext cx="8466809" cy="1874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24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ConOps</a:t>
            </a:r>
            <a:r>
              <a:rPr lang="en-US" dirty="0"/>
              <a:t>: </a:t>
            </a:r>
            <a:r>
              <a:rPr lang="en-US" dirty="0" smtClean="0"/>
              <a:t>Procedures </a:t>
            </a:r>
            <a:r>
              <a:rPr lang="en-US" dirty="0"/>
              <a:t>to </a:t>
            </a:r>
            <a:r>
              <a:rPr lang="en-US" dirty="0" smtClean="0"/>
              <a:t>De-e</a:t>
            </a:r>
            <a:r>
              <a:rPr lang="en-GB" dirty="0" err="1" smtClean="0"/>
              <a:t>nergize</a:t>
            </a:r>
            <a:r>
              <a:rPr lang="en-GB" dirty="0" smtClean="0"/>
              <a:t> </a:t>
            </a:r>
            <a:r>
              <a:rPr lang="en-GB" dirty="0"/>
              <a:t>HV PS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67873"/>
            <a:ext cx="8964488" cy="478847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6925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5274078" y="4687133"/>
            <a:ext cx="1800200" cy="147908"/>
            <a:chOff x="5436096" y="4650865"/>
            <a:chExt cx="1800200" cy="147908"/>
          </a:xfrm>
        </p:grpSpPr>
        <p:sp>
          <p:nvSpPr>
            <p:cNvPr id="24" name="Rounded Rectangle 23"/>
            <p:cNvSpPr/>
            <p:nvPr/>
          </p:nvSpPr>
          <p:spPr>
            <a:xfrm>
              <a:off x="5436096" y="4650865"/>
              <a:ext cx="1800200" cy="147908"/>
            </a:xfrm>
            <a:prstGeom prst="round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>
              <a:off x="5564244" y="4663663"/>
              <a:ext cx="141882" cy="122312"/>
            </a:xfrm>
            <a:prstGeom prst="hexagon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>
              <a:off x="5761627" y="4663663"/>
              <a:ext cx="141882" cy="122312"/>
            </a:xfrm>
            <a:prstGeom prst="hexagon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Hexagon 26"/>
            <p:cNvSpPr/>
            <p:nvPr/>
          </p:nvSpPr>
          <p:spPr>
            <a:xfrm>
              <a:off x="5959010" y="4663663"/>
              <a:ext cx="141882" cy="122312"/>
            </a:xfrm>
            <a:prstGeom prst="hexagon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Hexagon 27"/>
            <p:cNvSpPr/>
            <p:nvPr/>
          </p:nvSpPr>
          <p:spPr>
            <a:xfrm>
              <a:off x="6158250" y="4663663"/>
              <a:ext cx="141882" cy="122312"/>
            </a:xfrm>
            <a:prstGeom prst="hexagon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Hexagon 28"/>
            <p:cNvSpPr/>
            <p:nvPr/>
          </p:nvSpPr>
          <p:spPr>
            <a:xfrm>
              <a:off x="6350257" y="4663663"/>
              <a:ext cx="141882" cy="122312"/>
            </a:xfrm>
            <a:prstGeom prst="hexagon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Hexagon 29"/>
            <p:cNvSpPr/>
            <p:nvPr/>
          </p:nvSpPr>
          <p:spPr>
            <a:xfrm>
              <a:off x="6553200" y="4663663"/>
              <a:ext cx="141882" cy="122312"/>
            </a:xfrm>
            <a:prstGeom prst="hexagon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Hexagon 30"/>
            <p:cNvSpPr/>
            <p:nvPr/>
          </p:nvSpPr>
          <p:spPr>
            <a:xfrm>
              <a:off x="6747009" y="4663663"/>
              <a:ext cx="141882" cy="122312"/>
            </a:xfrm>
            <a:prstGeom prst="hexagon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Hexagon 31"/>
            <p:cNvSpPr/>
            <p:nvPr/>
          </p:nvSpPr>
          <p:spPr>
            <a:xfrm>
              <a:off x="6941709" y="4663663"/>
              <a:ext cx="141882" cy="122312"/>
            </a:xfrm>
            <a:prstGeom prst="hexagon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ConOps</a:t>
            </a:r>
            <a:r>
              <a:rPr lang="en-US" dirty="0" smtClean="0"/>
              <a:t>: Key </a:t>
            </a:r>
            <a:r>
              <a:rPr lang="en-US" dirty="0"/>
              <a:t>E</a:t>
            </a:r>
            <a:r>
              <a:rPr lang="en-US" dirty="0" smtClean="0"/>
              <a:t>xchange </a:t>
            </a:r>
            <a:r>
              <a:rPr lang="en-US" dirty="0"/>
              <a:t>P</a:t>
            </a:r>
            <a:r>
              <a:rPr lang="en-US" dirty="0" smtClean="0"/>
              <a:t>hilosophy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1115BC-487E-4422-894C-CB7CD3E792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989722" y="4509060"/>
            <a:ext cx="504056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87744" y="4707082"/>
            <a:ext cx="108012" cy="108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89722" y="4509060"/>
            <a:ext cx="504056" cy="50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01750" y="4221088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1284" y="1511152"/>
            <a:ext cx="1788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G01-FEB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 Power Supply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490222" y="4509060"/>
            <a:ext cx="504056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688244" y="4707082"/>
            <a:ext cx="108012" cy="108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 flipV="1">
            <a:off x="5490222" y="4509060"/>
            <a:ext cx="504056" cy="50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202250" y="4221088"/>
            <a:ext cx="3186174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570222" y="4509060"/>
            <a:ext cx="504056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768244" y="4707082"/>
            <a:ext cx="108012" cy="108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6570222" y="4509060"/>
            <a:ext cx="504056" cy="50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129047" y="1515334"/>
            <a:ext cx="2402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G01- accelerator tunnel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 fenced area door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38" y="4457918"/>
            <a:ext cx="1008112" cy="60633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576" y="5326134"/>
            <a:ext cx="1008112" cy="60633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35" y="2438702"/>
            <a:ext cx="1371030" cy="12941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23667" y="5589060"/>
            <a:ext cx="4276171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Access Key: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nsures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door cannot be opened without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key. Access key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released by a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separate unit in FEB.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07492" y="6042505"/>
            <a:ext cx="4321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Safety Key: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Removed key </a:t>
            </a:r>
            <a:r>
              <a:rPr lang="en-US" sz="1400" dirty="0">
                <a:solidFill>
                  <a:srgbClr val="FF0000"/>
                </a:solidFill>
                <a:latin typeface="Calibri"/>
              </a:rPr>
              <a:t>ensures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door cannot be locked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until operator returns from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ISrc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fenced area with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key.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583" y="2081837"/>
            <a:ext cx="939333" cy="20842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101096" y="4559382"/>
            <a:ext cx="178011" cy="45373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8116660" y="4575315"/>
            <a:ext cx="162714" cy="4378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596336" y="4677060"/>
            <a:ext cx="319900" cy="21326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9" name="Straight Connector 58"/>
          <p:cNvCxnSpPr>
            <a:stCxn id="41" idx="3"/>
            <a:endCxn id="11" idx="1"/>
          </p:cNvCxnSpPr>
          <p:nvPr/>
        </p:nvCxnSpPr>
        <p:spPr>
          <a:xfrm>
            <a:off x="7916236" y="4783694"/>
            <a:ext cx="184860" cy="25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370253" y="4187887"/>
            <a:ext cx="1091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rgbClr val="FF0000"/>
                </a:solidFill>
                <a:latin typeface="Calibri"/>
              </a:rPr>
              <a:t>Solenoid 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Arc 63"/>
          <p:cNvSpPr/>
          <p:nvPr/>
        </p:nvSpPr>
        <p:spPr>
          <a:xfrm>
            <a:off x="7643924" y="4490029"/>
            <a:ext cx="224725" cy="370677"/>
          </a:xfrm>
          <a:prstGeom prst="arc">
            <a:avLst>
              <a:gd name="adj1" fmla="val 10725227"/>
              <a:gd name="adj2" fmla="val 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5" name="Arc 64"/>
          <p:cNvSpPr/>
          <p:nvPr/>
        </p:nvSpPr>
        <p:spPr>
          <a:xfrm>
            <a:off x="7641328" y="4490028"/>
            <a:ext cx="224725" cy="370677"/>
          </a:xfrm>
          <a:prstGeom prst="arc">
            <a:avLst>
              <a:gd name="adj1" fmla="val 13461829"/>
              <a:gd name="adj2" fmla="val 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9" name="TextBox 68"/>
          <p:cNvSpPr txBox="1"/>
          <p:nvPr/>
        </p:nvSpPr>
        <p:spPr>
          <a:xfrm>
            <a:off x="7403859" y="5015274"/>
            <a:ext cx="984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rgbClr val="FF0000"/>
                </a:solidFill>
                <a:latin typeface="Calibri"/>
              </a:rPr>
              <a:t>Door Open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55981" y="2663810"/>
            <a:ext cx="3346245" cy="73866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sv-SE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PSS contactors interfacing the mains incoming power of the HV </a:t>
            </a:r>
            <a:r>
              <a:rPr lang="en-US" dirty="0" smtClean="0">
                <a:solidFill>
                  <a:srgbClr val="0070C0"/>
                </a:solidFill>
              </a:rPr>
              <a:t>PS open.</a:t>
            </a: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The grounding relay closes.</a:t>
            </a:r>
          </a:p>
        </p:txBody>
      </p:sp>
    </p:spTree>
    <p:extLst>
      <p:ext uri="{BB962C8B-B14F-4D97-AF65-F5344CB8AC3E}">
        <p14:creationId xmlns:p14="http://schemas.microsoft.com/office/powerpoint/2010/main" val="370673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37413 -2.96296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23 L 0.0224 -0.0004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3" grpId="0"/>
      <p:bldP spid="61" grpId="0"/>
      <p:bldP spid="64" grpId="0" animBg="1"/>
      <p:bldP spid="65" grpId="0" animBg="1"/>
      <p:bldP spid="69" grpId="0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De-energizing the HV PS and access to </a:t>
            </a:r>
            <a:r>
              <a:rPr lang="en-GB" b="1" dirty="0" err="1"/>
              <a:t>ISrc</a:t>
            </a:r>
            <a:r>
              <a:rPr lang="en-GB" b="1" dirty="0"/>
              <a:t> fenced area in case of </a:t>
            </a:r>
            <a:r>
              <a:rPr lang="en-GB" b="1" dirty="0" smtClean="0"/>
              <a:t>emergency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200" dirty="0" smtClean="0"/>
              <a:t>In </a:t>
            </a:r>
            <a:r>
              <a:rPr lang="en-GB" sz="2200" dirty="0"/>
              <a:t>the case of emergency for example </a:t>
            </a:r>
            <a:r>
              <a:rPr lang="en-US" sz="2200" dirty="0"/>
              <a:t>fire or risk of explosion in the </a:t>
            </a:r>
            <a:r>
              <a:rPr lang="en-US" sz="2200" dirty="0" err="1"/>
              <a:t>ISrc</a:t>
            </a:r>
            <a:r>
              <a:rPr lang="en-US" sz="2200" dirty="0"/>
              <a:t> and LEBT test stand area, an </a:t>
            </a:r>
            <a:r>
              <a:rPr lang="en-GB" sz="2200" dirty="0"/>
              <a:t>emergency stop button will be installed outside </a:t>
            </a:r>
            <a:r>
              <a:rPr lang="en-GB" sz="2200" dirty="0" err="1"/>
              <a:t>ISrc</a:t>
            </a:r>
            <a:r>
              <a:rPr lang="en-GB" sz="2200" dirty="0"/>
              <a:t> fenced area, and in the vicinity of the </a:t>
            </a:r>
            <a:r>
              <a:rPr lang="en-GB" sz="2200" dirty="0" err="1"/>
              <a:t>ISrc</a:t>
            </a:r>
            <a:r>
              <a:rPr lang="en-GB" sz="2200" dirty="0"/>
              <a:t> and LEBT test stand. T</a:t>
            </a:r>
            <a:r>
              <a:rPr lang="en-US" sz="2200" dirty="0"/>
              <a:t>he main objective of this emergency stop button is to provide means for quick intervention of operator(s) to de-energize the HV PS in the event of an incident that could jeopardize the integrity of the </a:t>
            </a:r>
            <a:r>
              <a:rPr lang="en-US" sz="2200" dirty="0" err="1" smtClean="0"/>
              <a:t>ISrc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777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ConOps</a:t>
            </a:r>
            <a:r>
              <a:rPr lang="en-US" dirty="0"/>
              <a:t>: </a:t>
            </a:r>
            <a:r>
              <a:rPr lang="en-GB" dirty="0" smtClean="0"/>
              <a:t>Maintenance </a:t>
            </a:r>
            <a:r>
              <a:rPr lang="en-GB" dirty="0"/>
              <a:t>in </a:t>
            </a:r>
            <a:r>
              <a:rPr lang="en-GB" dirty="0" err="1"/>
              <a:t>ISrc</a:t>
            </a:r>
            <a:r>
              <a:rPr lang="en-GB" dirty="0"/>
              <a:t> HV platform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 smtClean="0"/>
              <a:t>All </a:t>
            </a:r>
            <a:r>
              <a:rPr lang="en-GB" dirty="0"/>
              <a:t>the procedures such as Lockout Tag-out (LOTO</a:t>
            </a:r>
            <a:r>
              <a:rPr lang="en-GB" dirty="0" smtClean="0"/>
              <a:t>), guidelines</a:t>
            </a:r>
            <a:r>
              <a:rPr lang="en-GB" dirty="0"/>
              <a:t>, work permits, etc. which are required to be followed by operators involved in cleaning, maintaining and setting up the equipment installed on the </a:t>
            </a:r>
            <a:r>
              <a:rPr lang="en-GB" dirty="0" err="1"/>
              <a:t>ISrc</a:t>
            </a:r>
            <a:r>
              <a:rPr lang="en-GB" dirty="0"/>
              <a:t> HV platform </a:t>
            </a:r>
            <a:r>
              <a:rPr lang="en-GB" dirty="0" smtClean="0"/>
              <a:t>will </a:t>
            </a:r>
            <a:r>
              <a:rPr lang="en-GB" dirty="0"/>
              <a:t>be developed by AD.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491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v-SE" sz="1800" dirty="0" smtClean="0"/>
              <a:t>PSS0 </a:t>
            </a:r>
            <a:r>
              <a:rPr lang="sv-SE" sz="1800" dirty="0" err="1" smtClean="0"/>
              <a:t>electrical</a:t>
            </a:r>
            <a:r>
              <a:rPr lang="sv-SE" sz="1800" dirty="0" smtClean="0"/>
              <a:t> </a:t>
            </a:r>
            <a:r>
              <a:rPr lang="sv-SE" sz="1800" dirty="0" err="1" smtClean="0"/>
              <a:t>circuit</a:t>
            </a:r>
            <a:r>
              <a:rPr lang="sv-SE" sz="1800" dirty="0" smtClean="0"/>
              <a:t> diagrams </a:t>
            </a:r>
            <a:r>
              <a:rPr lang="sv-SE" sz="1800" dirty="0" err="1" smtClean="0"/>
              <a:t>document</a:t>
            </a:r>
            <a:r>
              <a:rPr lang="sv-SE" sz="1800" dirty="0" smtClean="0"/>
              <a:t> (</a:t>
            </a:r>
            <a:r>
              <a:rPr lang="sv-SE" sz="1800" dirty="0" err="1" smtClean="0"/>
              <a:t>including</a:t>
            </a:r>
            <a:r>
              <a:rPr lang="sv-SE" sz="1800" dirty="0" smtClean="0"/>
              <a:t> </a:t>
            </a:r>
            <a:r>
              <a:rPr lang="sv-SE" sz="1800" dirty="0" err="1" smtClean="0"/>
              <a:t>details</a:t>
            </a:r>
            <a:r>
              <a:rPr lang="sv-SE" sz="1800" dirty="0" smtClean="0"/>
              <a:t> </a:t>
            </a:r>
            <a:r>
              <a:rPr lang="sv-SE" sz="1800" dirty="0" err="1" smtClean="0"/>
              <a:t>of</a:t>
            </a:r>
            <a:r>
              <a:rPr lang="sv-SE" sz="1800" dirty="0" smtClean="0"/>
              <a:t> </a:t>
            </a:r>
            <a:r>
              <a:rPr lang="sv-SE" sz="1800" dirty="0" err="1" smtClean="0"/>
              <a:t>electrical</a:t>
            </a:r>
            <a:r>
              <a:rPr lang="sv-SE" sz="1800" dirty="0" smtClean="0"/>
              <a:t> and </a:t>
            </a:r>
            <a:r>
              <a:rPr lang="sv-SE" sz="1800" dirty="0" err="1" smtClean="0"/>
              <a:t>mechanical</a:t>
            </a:r>
            <a:r>
              <a:rPr lang="sv-SE" sz="1800" dirty="0" smtClean="0"/>
              <a:t> design </a:t>
            </a:r>
            <a:r>
              <a:rPr lang="sv-SE" sz="1800" dirty="0" err="1" smtClean="0"/>
              <a:t>of</a:t>
            </a:r>
            <a:r>
              <a:rPr lang="sv-SE" sz="1800" dirty="0" smtClean="0"/>
              <a:t> PSS0 </a:t>
            </a:r>
            <a:r>
              <a:rPr lang="sv-SE" sz="1800" dirty="0" err="1" smtClean="0"/>
              <a:t>equipment</a:t>
            </a:r>
            <a:r>
              <a:rPr lang="sv-SE" sz="1800" dirty="0" smtClean="0"/>
              <a:t> and racks) is </a:t>
            </a:r>
            <a:r>
              <a:rPr lang="sv-SE" sz="1800" dirty="0" err="1" smtClean="0"/>
              <a:t>almost</a:t>
            </a:r>
            <a:r>
              <a:rPr lang="sv-SE" sz="1800" dirty="0" smtClean="0"/>
              <a:t> </a:t>
            </a:r>
            <a:r>
              <a:rPr lang="sv-SE" sz="1800" dirty="0" err="1" smtClean="0"/>
              <a:t>finished</a:t>
            </a:r>
            <a:r>
              <a:rPr lang="sv-SE" sz="1800" dirty="0" smtClean="0"/>
              <a:t>. (ESS-0151602).</a:t>
            </a:r>
          </a:p>
          <a:p>
            <a:pPr algn="just"/>
            <a:r>
              <a:rPr lang="sv-SE" sz="1800" b="1" dirty="0" smtClean="0"/>
              <a:t>The </a:t>
            </a:r>
            <a:r>
              <a:rPr lang="sv-SE" sz="1800" b="1" dirty="0" err="1" smtClean="0"/>
              <a:t>procedures</a:t>
            </a:r>
            <a:r>
              <a:rPr lang="sv-SE" sz="1800" b="1" dirty="0" smtClean="0"/>
              <a:t>/</a:t>
            </a:r>
            <a:r>
              <a:rPr lang="sv-SE" sz="1800" b="1" dirty="0" err="1" smtClean="0"/>
              <a:t>measures</a:t>
            </a:r>
            <a:r>
              <a:rPr lang="sv-SE" sz="1800" b="1" dirty="0" smtClean="0"/>
              <a:t> </a:t>
            </a:r>
            <a:r>
              <a:rPr lang="sv-SE" sz="1800" b="1" dirty="0" err="1" smtClean="0"/>
              <a:t>mentioned</a:t>
            </a:r>
            <a:r>
              <a:rPr lang="sv-SE" sz="1800" b="1" dirty="0" smtClean="0"/>
              <a:t> in PSS0 </a:t>
            </a:r>
            <a:r>
              <a:rPr lang="sv-SE" sz="1800" b="1" dirty="0" err="1" smtClean="0"/>
              <a:t>Concept</a:t>
            </a:r>
            <a:r>
              <a:rPr lang="sv-SE" sz="1800" b="1" dirty="0" smtClean="0"/>
              <a:t> </a:t>
            </a:r>
            <a:r>
              <a:rPr lang="sv-SE" sz="1800" b="1" dirty="0" err="1" smtClean="0"/>
              <a:t>of</a:t>
            </a:r>
            <a:r>
              <a:rPr lang="sv-SE" sz="1800" b="1" dirty="0" smtClean="0"/>
              <a:t> Operations </a:t>
            </a:r>
            <a:r>
              <a:rPr lang="sv-SE" sz="1800" b="1" dirty="0" err="1" smtClean="0"/>
              <a:t>document</a:t>
            </a:r>
            <a:r>
              <a:rPr lang="sv-SE" sz="1800" b="1" dirty="0" smtClean="0"/>
              <a:t> (ESS-0134492) </a:t>
            </a:r>
            <a:r>
              <a:rPr lang="sv-SE" sz="1800" b="1" dirty="0" err="1" smtClean="0"/>
              <a:t>shall</a:t>
            </a:r>
            <a:r>
              <a:rPr lang="sv-SE" sz="1800" b="1" dirty="0" smtClean="0"/>
              <a:t> be taken </a:t>
            </a:r>
            <a:r>
              <a:rPr lang="sv-SE" sz="1800" b="1" dirty="0" err="1" smtClean="0"/>
              <a:t>into</a:t>
            </a:r>
            <a:r>
              <a:rPr lang="sv-SE" sz="1800" b="1" dirty="0" smtClean="0"/>
              <a:t> </a:t>
            </a:r>
            <a:r>
              <a:rPr lang="sv-SE" sz="1800" b="1" dirty="0" err="1" smtClean="0"/>
              <a:t>account</a:t>
            </a:r>
            <a:r>
              <a:rPr lang="sv-SE" sz="1800" b="1" dirty="0" smtClean="0"/>
              <a:t> </a:t>
            </a:r>
            <a:r>
              <a:rPr lang="sv-SE" sz="1800" b="1" dirty="0" err="1" smtClean="0"/>
              <a:t>while</a:t>
            </a:r>
            <a:r>
              <a:rPr lang="sv-SE" sz="1800" b="1" dirty="0" smtClean="0"/>
              <a:t> </a:t>
            </a:r>
            <a:r>
              <a:rPr lang="sv-SE" sz="1800" b="1" dirty="0" err="1" smtClean="0"/>
              <a:t>developing</a:t>
            </a:r>
            <a:r>
              <a:rPr lang="sv-SE" sz="1800" b="1" dirty="0" smtClean="0"/>
              <a:t> an operation manual for the </a:t>
            </a:r>
            <a:r>
              <a:rPr lang="sv-SE" sz="1800" b="1" dirty="0" err="1" smtClean="0"/>
              <a:t>ISrc</a:t>
            </a:r>
            <a:r>
              <a:rPr lang="sv-SE" sz="1800" b="1" dirty="0" smtClean="0"/>
              <a:t> and LEBT test </a:t>
            </a:r>
            <a:r>
              <a:rPr lang="sv-SE" sz="1800" b="1" dirty="0" err="1" smtClean="0"/>
              <a:t>stand</a:t>
            </a:r>
            <a:r>
              <a:rPr lang="sv-SE" sz="1800" smtClean="0"/>
              <a:t>.</a:t>
            </a:r>
            <a:endParaRPr lang="sv-SE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1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Thank </a:t>
            </a:r>
            <a:r>
              <a:rPr lang="en-US" sz="4800" dirty="0"/>
              <a:t>y</a:t>
            </a:r>
            <a:r>
              <a:rPr lang="en-US" sz="4800" dirty="0" smtClean="0"/>
              <a:t>ou for your attention!</a:t>
            </a:r>
            <a:endParaRPr lang="en-GB" sz="4800" noProof="0" dirty="0"/>
          </a:p>
        </p:txBody>
      </p:sp>
    </p:spTree>
    <p:extLst>
      <p:ext uri="{BB962C8B-B14F-4D97-AF65-F5344CB8AC3E}">
        <p14:creationId xmlns:p14="http://schemas.microsoft.com/office/powerpoint/2010/main" val="277244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PSS0 </a:t>
            </a:r>
            <a:r>
              <a:rPr lang="en-US" dirty="0"/>
              <a:t>Design and </a:t>
            </a:r>
            <a:r>
              <a:rPr lang="en-US" dirty="0" smtClean="0"/>
              <a:t>Standards</a:t>
            </a:r>
          </a:p>
          <a:p>
            <a:r>
              <a:rPr lang="en-US" dirty="0"/>
              <a:t>PSS0 </a:t>
            </a:r>
            <a:r>
              <a:rPr lang="en-US" dirty="0" smtClean="0"/>
              <a:t>Layout</a:t>
            </a:r>
            <a:endParaRPr lang="en-US" dirty="0"/>
          </a:p>
          <a:p>
            <a:r>
              <a:rPr lang="en-US" dirty="0" smtClean="0"/>
              <a:t>PSS0 </a:t>
            </a:r>
            <a:r>
              <a:rPr lang="en-US" dirty="0"/>
              <a:t>Interfaces with </a:t>
            </a:r>
            <a:r>
              <a:rPr lang="en-US" dirty="0" err="1"/>
              <a:t>ISrc</a:t>
            </a:r>
            <a:endParaRPr lang="en-US" dirty="0"/>
          </a:p>
          <a:p>
            <a:r>
              <a:rPr lang="en-US" dirty="0" smtClean="0"/>
              <a:t>PSS0 </a:t>
            </a:r>
            <a:r>
              <a:rPr lang="en-US" dirty="0" smtClean="0"/>
              <a:t>Equipment</a:t>
            </a:r>
            <a:endParaRPr lang="en-US" dirty="0" smtClean="0"/>
          </a:p>
          <a:p>
            <a:r>
              <a:rPr lang="en-US" dirty="0"/>
              <a:t>PSS0 </a:t>
            </a:r>
            <a:r>
              <a:rPr lang="en-US" dirty="0" smtClean="0"/>
              <a:t>Architecture</a:t>
            </a:r>
            <a:endParaRPr lang="en-US" dirty="0"/>
          </a:p>
          <a:p>
            <a:r>
              <a:rPr lang="en-US" dirty="0" smtClean="0"/>
              <a:t>PSS0 </a:t>
            </a:r>
            <a:r>
              <a:rPr lang="en-US" dirty="0"/>
              <a:t>Concept of </a:t>
            </a:r>
            <a:r>
              <a:rPr lang="en-US" dirty="0" smtClean="0"/>
              <a:t>Operations</a:t>
            </a:r>
          </a:p>
          <a:p>
            <a:r>
              <a:rPr lang="en-US" dirty="0" smtClean="0"/>
              <a:t>Summary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Procedures to </a:t>
            </a:r>
            <a:r>
              <a:rPr lang="en-GB" dirty="0"/>
              <a:t>Energize HV PS_1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20</a:t>
            </a:fld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95" y="1790501"/>
            <a:ext cx="8507288" cy="200602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84" y="4173839"/>
            <a:ext cx="7844743" cy="249390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82795" y="1451947"/>
            <a:ext cx="305781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</a:t>
            </a:r>
            <a:endParaRPr lang="sv-SE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692" y="3815903"/>
            <a:ext cx="305781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2</a:t>
            </a:r>
            <a:endParaRPr lang="sv-SE" sz="1600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179512" y="1566319"/>
            <a:ext cx="8784976" cy="5155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541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Procedures to </a:t>
            </a:r>
            <a:r>
              <a:rPr lang="en-GB" dirty="0"/>
              <a:t>Energize HV </a:t>
            </a:r>
            <a:r>
              <a:rPr lang="en-GB" dirty="0" smtClean="0"/>
              <a:t>PS_2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21</a:t>
            </a:fld>
            <a:endParaRPr lang="sv-SE" dirty="0"/>
          </a:p>
        </p:txBody>
      </p:sp>
      <p:sp>
        <p:nvSpPr>
          <p:cNvPr id="8" name="TextBox 7"/>
          <p:cNvSpPr txBox="1"/>
          <p:nvPr/>
        </p:nvSpPr>
        <p:spPr>
          <a:xfrm>
            <a:off x="344801" y="1604457"/>
            <a:ext cx="305781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3</a:t>
            </a:r>
            <a:endParaRPr lang="sv-SE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4801" y="4293096"/>
            <a:ext cx="305781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4</a:t>
            </a:r>
            <a:endParaRPr lang="sv-SE" sz="16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91" y="1604457"/>
            <a:ext cx="6807845" cy="231000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94" y="4044464"/>
            <a:ext cx="6051438" cy="267701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79512" y="1566319"/>
            <a:ext cx="8784976" cy="5155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64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Procedures to </a:t>
            </a:r>
            <a:r>
              <a:rPr lang="en-GB" dirty="0"/>
              <a:t>Energize HV </a:t>
            </a:r>
            <a:r>
              <a:rPr lang="en-GB" dirty="0" smtClean="0"/>
              <a:t>PS_3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22</a:t>
            </a:fld>
            <a:endParaRPr lang="sv-SE" dirty="0"/>
          </a:p>
        </p:txBody>
      </p:sp>
      <p:sp>
        <p:nvSpPr>
          <p:cNvPr id="8" name="TextBox 7"/>
          <p:cNvSpPr txBox="1"/>
          <p:nvPr/>
        </p:nvSpPr>
        <p:spPr>
          <a:xfrm>
            <a:off x="344801" y="1604457"/>
            <a:ext cx="305781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5</a:t>
            </a:r>
            <a:endParaRPr lang="sv-SE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4801" y="4293096"/>
            <a:ext cx="305781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6</a:t>
            </a:r>
            <a:endParaRPr lang="sv-SE" sz="16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15" y="1601305"/>
            <a:ext cx="6467995" cy="247576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76" y="4260740"/>
            <a:ext cx="6536272" cy="241273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79512" y="1566319"/>
            <a:ext cx="8784976" cy="5155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281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486324"/>
            <a:ext cx="5832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N</a:t>
            </a:r>
            <a:r>
              <a:rPr lang="en-GB" sz="2000" b="1" dirty="0" smtClean="0"/>
              <a:t>on-contact </a:t>
            </a:r>
            <a:r>
              <a:rPr lang="en-GB" sz="2000" b="1" dirty="0"/>
              <a:t>magnetically operated safety </a:t>
            </a:r>
            <a:r>
              <a:rPr lang="en-GB" sz="2000" b="1" dirty="0" smtClean="0"/>
              <a:t>switch</a:t>
            </a:r>
            <a:endParaRPr lang="sv-SE" sz="2000" b="1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17802"/>
            <a:ext cx="2475731" cy="1662447"/>
          </a:xfrm>
          <a:prstGeom prst="rect">
            <a:avLst/>
          </a:prstGeom>
        </p:spPr>
      </p:pic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697830" y="4077072"/>
            <a:ext cx="7776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/>
              <a:t>A magnetically operated switch comprises a coded switching magnet and a contact </a:t>
            </a:r>
            <a:r>
              <a:rPr lang="en-GB" sz="1600" dirty="0" smtClean="0"/>
              <a:t>block </a:t>
            </a:r>
            <a:r>
              <a:rPr lang="sv-SE" sz="1600" dirty="0" smtClean="0"/>
              <a:t>(sensor </a:t>
            </a:r>
            <a:r>
              <a:rPr lang="sv-SE" sz="1600" dirty="0"/>
              <a:t>unit</a:t>
            </a:r>
            <a:r>
              <a:rPr lang="sv-SE" sz="1600" dirty="0" smtClean="0"/>
              <a:t>).</a:t>
            </a:r>
          </a:p>
          <a:p>
            <a:pPr algn="just"/>
            <a:endParaRPr lang="en-US" sz="1600" dirty="0" smtClean="0"/>
          </a:p>
          <a:p>
            <a:pPr algn="just"/>
            <a:r>
              <a:rPr lang="en-US" sz="1600" dirty="0" smtClean="0"/>
              <a:t>Features:</a:t>
            </a:r>
            <a:endParaRPr lang="en-US" sz="1600" dirty="0"/>
          </a:p>
          <a:p>
            <a:pPr marL="742950" lvl="1" indent="-285750" algn="just" fontAlgn="base">
              <a:buFont typeface="Arial" panose="020B0604020202020204" pitchFamily="34" charset="0"/>
              <a:buChar char="•"/>
            </a:pPr>
            <a:r>
              <a:rPr lang="en-GB" sz="1600" dirty="0"/>
              <a:t>Tamper-proof protective door monitoring</a:t>
            </a:r>
          </a:p>
          <a:p>
            <a:pPr marL="742950" lvl="1" indent="-285750" algn="just" fontAlgn="base">
              <a:buFont typeface="Arial" panose="020B0604020202020204" pitchFamily="34" charset="0"/>
              <a:buChar char="•"/>
            </a:pPr>
            <a:r>
              <a:rPr lang="en-GB" sz="1600" dirty="0"/>
              <a:t>Small footprint </a:t>
            </a:r>
          </a:p>
          <a:p>
            <a:pPr marL="742950" lvl="1" indent="-285750" algn="just" fontAlgn="base">
              <a:buFont typeface="Arial" panose="020B0604020202020204" pitchFamily="34" charset="0"/>
              <a:buChar char="•"/>
            </a:pPr>
            <a:r>
              <a:rPr lang="en-GB" sz="1600" dirty="0"/>
              <a:t>SIL 3 acc. to IEC 61508, achievable with single switch </a:t>
            </a:r>
            <a:r>
              <a:rPr lang="en-GB" sz="1600" dirty="0" smtClean="0"/>
              <a:t>pair</a:t>
            </a:r>
            <a:endParaRPr lang="sv-SE" dirty="0"/>
          </a:p>
        </p:txBody>
      </p:sp>
      <p:pic>
        <p:nvPicPr>
          <p:cNvPr id="102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07877"/>
            <a:ext cx="3096344" cy="194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042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52036"/>
            <a:ext cx="1438275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75310"/>
            <a:ext cx="1068140" cy="13563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71600" y="486324"/>
            <a:ext cx="5832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Mechanical </a:t>
            </a:r>
            <a:r>
              <a:rPr lang="en-GB" sz="2000" b="1" dirty="0"/>
              <a:t>Safety Switches with Separate Actuator</a:t>
            </a: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641922" y="4221088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v-SE" sz="1600" b="1" dirty="0" smtClean="0"/>
              <a:t>Positive </a:t>
            </a:r>
            <a:r>
              <a:rPr lang="sv-SE" sz="1600" b="1" dirty="0"/>
              <a:t>opening →</a:t>
            </a:r>
          </a:p>
          <a:p>
            <a:pPr algn="just"/>
            <a:r>
              <a:rPr lang="en-GB" sz="1600" dirty="0"/>
              <a:t>The NC contacts of the switch are forced open mechanically, positively-driven and reliably by the plunger</a:t>
            </a:r>
            <a:r>
              <a:rPr lang="en-GB" sz="1600" dirty="0" smtClean="0"/>
              <a:t>.</a:t>
            </a:r>
          </a:p>
          <a:p>
            <a:pPr algn="just"/>
            <a:r>
              <a:rPr lang="en-GB" sz="1600" dirty="0" smtClean="0"/>
              <a:t>(an </a:t>
            </a:r>
            <a:r>
              <a:rPr lang="en-GB" sz="1600" dirty="0"/>
              <a:t>internal mechanism forcibly separates normally closed contacts and prevents them from welding together - allowing the safety circuit to open. Requirements in IEC 60947-5-1, Annex K prevent the reliance on spring action alone to separate the contacts</a:t>
            </a:r>
            <a:r>
              <a:rPr lang="en-GB" sz="1600" dirty="0" smtClean="0"/>
              <a:t>.)</a:t>
            </a:r>
            <a:endParaRPr lang="sv-SE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22BE-40AE-4B09-A5DA-CEF450DECE5F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2018-02-07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www.europeanspalationsource.se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65B65-9529-4EDD-97EF-D433860E895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98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22BE-40AE-4B09-A5DA-CEF450DECE5F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2018-02-07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www.europeanspalationsource.se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65B65-9529-4EDD-97EF-D433860E895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5616" y="548680"/>
            <a:ext cx="4968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i="1" dirty="0"/>
              <a:t>pro</a:t>
            </a:r>
            <a:r>
              <a:rPr lang="sv-SE" sz="2000" b="1" dirty="0"/>
              <a:t>Lok </a:t>
            </a:r>
            <a:r>
              <a:rPr lang="sv-SE" sz="2000" b="1" dirty="0" smtClean="0"/>
              <a:t>(Solenoid </a:t>
            </a:r>
            <a:r>
              <a:rPr lang="sv-SE" sz="2000" b="1" dirty="0"/>
              <a:t>Locking Safety Switches </a:t>
            </a:r>
            <a:r>
              <a:rPr lang="sv-SE" sz="2000" b="1" dirty="0" smtClean="0"/>
              <a:t>)</a:t>
            </a:r>
            <a:endParaRPr lang="sv-SE" sz="2000" b="1" dirty="0"/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611560" y="4725144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Features:</a:t>
            </a:r>
            <a:endParaRPr lang="en-US" sz="16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600" dirty="0"/>
              <a:t>Spring locked (power to unlock)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600" dirty="0"/>
              <a:t>Escape release from inside (mechanical push button to release door)</a:t>
            </a:r>
            <a:endParaRPr lang="sv-SE" sz="16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600" dirty="0"/>
              <a:t>A special key to unlock the unit from outside (to be used by </a:t>
            </a:r>
            <a:r>
              <a:rPr lang="en-GB" sz="1600" dirty="0" smtClean="0"/>
              <a:t>authorized personnel </a:t>
            </a:r>
            <a:r>
              <a:rPr lang="en-GB" sz="1600" dirty="0"/>
              <a:t>in case of </a:t>
            </a:r>
            <a:r>
              <a:rPr lang="en-GB" sz="1600" dirty="0" smtClean="0"/>
              <a:t>emergency)</a:t>
            </a:r>
            <a:endParaRPr lang="sv-SE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84784"/>
            <a:ext cx="1675860" cy="371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31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PSS0 Design and Standards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1800" dirty="0" smtClean="0"/>
              <a:t>PSS0 </a:t>
            </a:r>
            <a:r>
              <a:rPr lang="en-GB" sz="1800" dirty="0"/>
              <a:t>will be built using two identical Siemens PLC and distributed I/O system with redundant sensors and actuators. This is also known as “two train system”; distinguished as “red train” and “blue train</a:t>
            </a:r>
            <a:r>
              <a:rPr lang="en-GB" sz="1800" dirty="0" smtClean="0"/>
              <a:t>”.</a:t>
            </a:r>
          </a:p>
          <a:p>
            <a:pPr algn="just"/>
            <a:r>
              <a:rPr lang="en-GB" sz="1800" dirty="0" smtClean="0"/>
              <a:t>Siemens S7-1500 Safety PLCs (S7-1518 F CPU) and ET 200 SP distributed safety and standard I/O modules will be used. (ESS-0237967)</a:t>
            </a:r>
          </a:p>
          <a:p>
            <a:pPr algn="just"/>
            <a:r>
              <a:rPr lang="en-GB" sz="1800" dirty="0" smtClean="0"/>
              <a:t>As </a:t>
            </a:r>
            <a:r>
              <a:rPr lang="en-GB" sz="1800" dirty="0" smtClean="0"/>
              <a:t>mentioned in previous presentation PSS0 design will satisfy </a:t>
            </a:r>
            <a:r>
              <a:rPr lang="en-GB" sz="1800" dirty="0"/>
              <a:t>the following criteria in compliance with IEC 61508:</a:t>
            </a:r>
          </a:p>
          <a:p>
            <a:pPr lvl="1" algn="just"/>
            <a:r>
              <a:rPr lang="en-GB" sz="1500" dirty="0"/>
              <a:t>Two train system</a:t>
            </a:r>
          </a:p>
          <a:p>
            <a:pPr lvl="1" algn="just"/>
            <a:r>
              <a:rPr lang="en-GB" sz="1500" dirty="0"/>
              <a:t>Failsafe</a:t>
            </a:r>
          </a:p>
          <a:p>
            <a:pPr lvl="1" algn="just"/>
            <a:r>
              <a:rPr lang="en-GB" sz="1500" dirty="0"/>
              <a:t>Redundancy</a:t>
            </a:r>
          </a:p>
          <a:p>
            <a:pPr lvl="1" algn="just"/>
            <a:r>
              <a:rPr lang="en-GB" sz="1500" dirty="0"/>
              <a:t>Diversity</a:t>
            </a:r>
          </a:p>
          <a:p>
            <a:pPr lvl="1" algn="just"/>
            <a:r>
              <a:rPr lang="en-GB" sz="1500" dirty="0"/>
              <a:t>Single failure</a:t>
            </a:r>
          </a:p>
          <a:p>
            <a:pPr lvl="1" algn="just"/>
            <a:r>
              <a:rPr lang="en-GB" sz="1500" dirty="0"/>
              <a:t>Common cause failure</a:t>
            </a:r>
          </a:p>
          <a:p>
            <a:pPr lvl="1" algn="just"/>
            <a:r>
              <a:rPr lang="en-GB" sz="1500" dirty="0"/>
              <a:t>Separation</a:t>
            </a:r>
          </a:p>
          <a:p>
            <a:endParaRPr lang="en-GB" sz="1800" dirty="0"/>
          </a:p>
          <a:p>
            <a:pPr algn="just"/>
            <a:endParaRPr lang="en-GB" sz="1800" dirty="0" smtClean="0"/>
          </a:p>
          <a:p>
            <a:pPr marL="0" indent="0" algn="just">
              <a:buNone/>
            </a:pPr>
            <a:endParaRPr lang="en-GB" sz="1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8921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PSS0 Design and Standards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1800" dirty="0" smtClean="0"/>
              <a:t>PSS0 is a </a:t>
            </a:r>
            <a:r>
              <a:rPr lang="en-US" sz="1800" dirty="0"/>
              <a:t>low- voltage </a:t>
            </a:r>
            <a:r>
              <a:rPr lang="en-US" sz="1800" dirty="0" smtClean="0"/>
              <a:t>protection </a:t>
            </a:r>
            <a:r>
              <a:rPr lang="en-US" sz="1800" dirty="0"/>
              <a:t>and monitoring </a:t>
            </a:r>
            <a:r>
              <a:rPr lang="en-US" sz="1800" dirty="0" smtClean="0"/>
              <a:t>system. Therefore, the </a:t>
            </a:r>
            <a:r>
              <a:rPr lang="en-GB" sz="1800" dirty="0" smtClean="0"/>
              <a:t>system electrical design is chosen to suit the requirements in </a:t>
            </a:r>
            <a:r>
              <a:rPr lang="en-GB" sz="1800" dirty="0"/>
              <a:t>SS-4364000 which </a:t>
            </a:r>
            <a:r>
              <a:rPr lang="en-GB" sz="1800" dirty="0" smtClean="0"/>
              <a:t>is a Swedish standard for Low-voltage electrical installations - </a:t>
            </a:r>
            <a:r>
              <a:rPr lang="en-GB" sz="1800" i="1" dirty="0" smtClean="0"/>
              <a:t>Rules for design and erection of electrical installations.</a:t>
            </a:r>
          </a:p>
          <a:p>
            <a:pPr algn="just"/>
            <a:r>
              <a:rPr lang="en-GB" sz="1800" dirty="0" smtClean="0"/>
              <a:t>The </a:t>
            </a:r>
            <a:r>
              <a:rPr lang="en-GB" sz="1800" dirty="0"/>
              <a:t>system operation is chosen to suit the requirements in </a:t>
            </a:r>
            <a:r>
              <a:rPr lang="en-GB" sz="1800" b="1" dirty="0"/>
              <a:t>SS-EN 50110-1:2013 </a:t>
            </a:r>
            <a:r>
              <a:rPr lang="en-GB" sz="1800" dirty="0"/>
              <a:t>which is a European standard for operation of electrical </a:t>
            </a:r>
            <a:r>
              <a:rPr lang="en-GB" sz="1800" dirty="0" smtClean="0"/>
              <a:t>installations.</a:t>
            </a:r>
          </a:p>
          <a:p>
            <a:pPr lvl="1" algn="just"/>
            <a:r>
              <a:rPr lang="en-US" sz="1800" dirty="0"/>
              <a:t>This European standard is applicable to all operation of and work </a:t>
            </a:r>
            <a:r>
              <a:rPr lang="en-US" sz="1800" dirty="0" smtClean="0"/>
              <a:t>activity </a:t>
            </a:r>
            <a:r>
              <a:rPr lang="en-US" sz="1800" dirty="0"/>
              <a:t>on, with, or near electrical installations. Theses are the electrical installations operating at </a:t>
            </a:r>
            <a:r>
              <a:rPr lang="en-US" sz="1800" dirty="0" smtClean="0"/>
              <a:t>voltage </a:t>
            </a:r>
            <a:r>
              <a:rPr lang="en-US" sz="1800" dirty="0"/>
              <a:t>levels from and including extra-low voltage up to and including high voltage.</a:t>
            </a:r>
            <a:endParaRPr lang="en-GB" sz="1800" dirty="0"/>
          </a:p>
          <a:p>
            <a:pPr algn="just"/>
            <a:endParaRPr lang="en-GB" sz="1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908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86" y="1564282"/>
            <a:ext cx="8245138" cy="5249094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PSS0 </a:t>
            </a:r>
            <a:r>
              <a:rPr lang="en-US" dirty="0" smtClean="0"/>
              <a:t>Layout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sp>
        <p:nvSpPr>
          <p:cNvPr id="5" name="Rectangle 4"/>
          <p:cNvSpPr/>
          <p:nvPr/>
        </p:nvSpPr>
        <p:spPr>
          <a:xfrm>
            <a:off x="3995936" y="4725144"/>
            <a:ext cx="1800200" cy="1152128"/>
          </a:xfrm>
          <a:prstGeom prst="rect">
            <a:avLst/>
          </a:prstGeom>
          <a:solidFill>
            <a:srgbClr val="FFC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14888" y="4612486"/>
            <a:ext cx="21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PSS0 controlled area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67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PSS0 Interfaces with </a:t>
            </a:r>
            <a:r>
              <a:rPr lang="en-US" dirty="0" err="1" smtClean="0"/>
              <a:t>ISrc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26874"/>
            <a:ext cx="8784976" cy="511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4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86" y="1564282"/>
            <a:ext cx="4912670" cy="5249094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PSS0 Layout &amp; Equipment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700808"/>
            <a:ext cx="2084437" cy="3597037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</p:pic>
      <p:sp>
        <p:nvSpPr>
          <p:cNvPr id="7" name="Oval 6"/>
          <p:cNvSpPr/>
          <p:nvPr/>
        </p:nvSpPr>
        <p:spPr>
          <a:xfrm>
            <a:off x="2123728" y="1484784"/>
            <a:ext cx="1512168" cy="108012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" name="Straight Arrow Connector 8"/>
          <p:cNvCxnSpPr>
            <a:stCxn id="7" idx="6"/>
            <a:endCxn id="6" idx="1"/>
          </p:cNvCxnSpPr>
          <p:nvPr/>
        </p:nvCxnSpPr>
        <p:spPr>
          <a:xfrm>
            <a:off x="3635896" y="2024844"/>
            <a:ext cx="2664296" cy="14744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08912" y="5396349"/>
            <a:ext cx="1666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PSS racks in FEB</a:t>
            </a:r>
            <a:endParaRPr lang="sv-SE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253" y="3179389"/>
            <a:ext cx="1371030" cy="1294108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</p:pic>
      <p:sp>
        <p:nvSpPr>
          <p:cNvPr id="12" name="Oval 11"/>
          <p:cNvSpPr/>
          <p:nvPr/>
        </p:nvSpPr>
        <p:spPr>
          <a:xfrm>
            <a:off x="2310636" y="2696534"/>
            <a:ext cx="569176" cy="48285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4" name="Straight Arrow Connector 13"/>
          <p:cNvCxnSpPr>
            <a:stCxn id="12" idx="5"/>
            <a:endCxn id="11" idx="1"/>
          </p:cNvCxnSpPr>
          <p:nvPr/>
        </p:nvCxnSpPr>
        <p:spPr>
          <a:xfrm>
            <a:off x="2796458" y="3108677"/>
            <a:ext cx="544795" cy="7177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98423" y="4556403"/>
            <a:ext cx="187881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Key exchange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ox next to HV PS</a:t>
            </a:r>
          </a:p>
          <a:p>
            <a:endParaRPr lang="sv-S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87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/>
      <p:bldP spid="10" grpId="1"/>
      <p:bldP spid="12" grpId="0" animBg="1"/>
      <p:bldP spid="12" grpId="1" animBg="1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18538"/>
            <a:ext cx="6290669" cy="5189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PSS0 Layout &amp; Equipment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575994"/>
            <a:ext cx="1854566" cy="3217346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</p:pic>
      <p:sp>
        <p:nvSpPr>
          <p:cNvPr id="7" name="TextBox 6"/>
          <p:cNvSpPr txBox="1"/>
          <p:nvPr/>
        </p:nvSpPr>
        <p:spPr>
          <a:xfrm>
            <a:off x="7248135" y="4941316"/>
            <a:ext cx="168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Grounding relay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23528" y="2492896"/>
            <a:ext cx="792088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Straight Arrow Connector 9"/>
          <p:cNvCxnSpPr>
            <a:stCxn id="8" idx="6"/>
            <a:endCxn id="6" idx="1"/>
          </p:cNvCxnSpPr>
          <p:nvPr/>
        </p:nvCxnSpPr>
        <p:spPr>
          <a:xfrm>
            <a:off x="1115616" y="2780928"/>
            <a:ext cx="6048672" cy="4037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575994"/>
            <a:ext cx="2087462" cy="2382051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</p:pic>
      <p:sp>
        <p:nvSpPr>
          <p:cNvPr id="12" name="Oval 11"/>
          <p:cNvSpPr/>
          <p:nvPr/>
        </p:nvSpPr>
        <p:spPr>
          <a:xfrm>
            <a:off x="3419872" y="4982126"/>
            <a:ext cx="864263" cy="782179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4" name="Straight Arrow Connector 13"/>
          <p:cNvCxnSpPr>
            <a:stCxn id="12" idx="6"/>
            <a:endCxn id="11" idx="1"/>
          </p:cNvCxnSpPr>
          <p:nvPr/>
        </p:nvCxnSpPr>
        <p:spPr>
          <a:xfrm flipV="1">
            <a:off x="4284135" y="2767020"/>
            <a:ext cx="2736137" cy="26061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248135" y="4116401"/>
            <a:ext cx="1551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Grounding rod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11960" y="4793340"/>
            <a:ext cx="2260440" cy="72008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797" y="2550821"/>
            <a:ext cx="1243812" cy="2759827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</p:pic>
      <p:sp>
        <p:nvSpPr>
          <p:cNvPr id="20" name="TextBox 19"/>
          <p:cNvSpPr txBox="1"/>
          <p:nvPr/>
        </p:nvSpPr>
        <p:spPr>
          <a:xfrm>
            <a:off x="7398313" y="5464167"/>
            <a:ext cx="1412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Fortress Lock</a:t>
            </a:r>
            <a:endParaRPr lang="sv-SE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>
            <a:stCxn id="16" idx="6"/>
            <a:endCxn id="17" idx="1"/>
          </p:cNvCxnSpPr>
          <p:nvPr/>
        </p:nvCxnSpPr>
        <p:spPr>
          <a:xfrm flipV="1">
            <a:off x="6472400" y="3930735"/>
            <a:ext cx="965397" cy="12226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6858794" y="1678824"/>
            <a:ext cx="2278901" cy="3274557"/>
            <a:chOff x="6858794" y="1678824"/>
            <a:chExt cx="2278901" cy="3274557"/>
          </a:xfrm>
        </p:grpSpPr>
        <p:pic>
          <p:nvPicPr>
            <p:cNvPr id="23" name="Picture 22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5133" y="1678824"/>
              <a:ext cx="1957006" cy="1314125"/>
            </a:xfrm>
            <a:prstGeom prst="rect">
              <a:avLst/>
            </a:prstGeom>
            <a:ln>
              <a:solidFill>
                <a:srgbClr val="FF0000"/>
              </a:solidFill>
              <a:prstDash val="dash"/>
            </a:ln>
          </p:spPr>
        </p:pic>
        <p:pic>
          <p:nvPicPr>
            <p:cNvPr id="24" name="Picture 23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4938" y="3164637"/>
              <a:ext cx="982757" cy="1788744"/>
            </a:xfrm>
            <a:prstGeom prst="rect">
              <a:avLst/>
            </a:prstGeom>
            <a:ln>
              <a:solidFill>
                <a:srgbClr val="FF0000"/>
              </a:solidFill>
              <a:prstDash val="dash"/>
            </a:ln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794" y="3439778"/>
              <a:ext cx="729848" cy="849062"/>
            </a:xfrm>
            <a:prstGeom prst="rect">
              <a:avLst/>
            </a:prstGeom>
            <a:ln>
              <a:solidFill>
                <a:srgbClr val="FF0000"/>
              </a:solidFill>
              <a:prstDash val="dash"/>
            </a:ln>
          </p:spPr>
        </p:pic>
      </p:grpSp>
      <p:sp>
        <p:nvSpPr>
          <p:cNvPr id="26" name="TextBox 25"/>
          <p:cNvSpPr txBox="1"/>
          <p:nvPr/>
        </p:nvSpPr>
        <p:spPr>
          <a:xfrm>
            <a:off x="3563888" y="1658212"/>
            <a:ext cx="291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Position Monitoring Switches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152773" y="5360240"/>
            <a:ext cx="2141672" cy="72008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2" name="Straight Arrow Connector 31"/>
          <p:cNvCxnSpPr>
            <a:stCxn id="27" idx="6"/>
          </p:cNvCxnSpPr>
          <p:nvPr/>
        </p:nvCxnSpPr>
        <p:spPr>
          <a:xfrm flipV="1">
            <a:off x="6294445" y="4361744"/>
            <a:ext cx="929273" cy="13585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481293"/>
            <a:ext cx="911097" cy="2492895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</p:pic>
      <p:sp>
        <p:nvSpPr>
          <p:cNvPr id="35" name="Oval 34"/>
          <p:cNvSpPr/>
          <p:nvPr/>
        </p:nvSpPr>
        <p:spPr>
          <a:xfrm>
            <a:off x="4193987" y="3811135"/>
            <a:ext cx="2260440" cy="469919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8" name="Straight Arrow Connector 37"/>
          <p:cNvCxnSpPr>
            <a:stCxn id="35" idx="6"/>
          </p:cNvCxnSpPr>
          <p:nvPr/>
        </p:nvCxnSpPr>
        <p:spPr>
          <a:xfrm flipV="1">
            <a:off x="6454427" y="2687558"/>
            <a:ext cx="939700" cy="13585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92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8" grpId="1" animBg="1"/>
      <p:bldP spid="12" grpId="0" animBg="1"/>
      <p:bldP spid="12" grpId="1" animBg="1"/>
      <p:bldP spid="15" grpId="0"/>
      <p:bldP spid="15" grpId="1"/>
      <p:bldP spid="16" grpId="0" animBg="1"/>
      <p:bldP spid="16" grpId="1" animBg="1"/>
      <p:bldP spid="20" grpId="0"/>
      <p:bldP spid="20" grpId="1"/>
      <p:bldP spid="26" grpId="0"/>
      <p:bldP spid="26" grpId="1"/>
      <p:bldP spid="27" grpId="0" animBg="1"/>
      <p:bldP spid="27" grpId="1" animBg="1"/>
      <p:bldP spid="35" grpId="0" animBg="1"/>
      <p:bldP spid="3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PSS0 Cable Routes &amp; Cables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2322"/>
            <a:ext cx="8003232" cy="4977553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7504" y="1487331"/>
            <a:ext cx="2160240" cy="25237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9525"/>
            <a:r>
              <a:rPr lang="en-US" sz="1400" dirty="0"/>
              <a:t>As part of </a:t>
            </a:r>
            <a:r>
              <a:rPr lang="en-US" sz="1400" dirty="0" smtClean="0"/>
              <a:t>safety </a:t>
            </a:r>
            <a:r>
              <a:rPr lang="en-US" sz="1400" dirty="0"/>
              <a:t>requirements </a:t>
            </a:r>
            <a:r>
              <a:rPr lang="en-US" sz="1400" dirty="0" smtClean="0"/>
              <a:t>in </a:t>
            </a:r>
            <a:r>
              <a:rPr lang="en-US" sz="1400" dirty="0"/>
              <a:t>accordance with </a:t>
            </a:r>
            <a:r>
              <a:rPr lang="sv-SE" sz="1400" dirty="0"/>
              <a:t>IEC 61508:2010, the </a:t>
            </a:r>
            <a:r>
              <a:rPr lang="sv-SE" sz="1400" dirty="0" err="1"/>
              <a:t>two</a:t>
            </a:r>
            <a:r>
              <a:rPr lang="sv-SE" sz="1400" dirty="0"/>
              <a:t> independent </a:t>
            </a:r>
            <a:r>
              <a:rPr lang="sv-SE" sz="1400" dirty="0" smtClean="0"/>
              <a:t>PSS0 </a:t>
            </a:r>
            <a:r>
              <a:rPr lang="sv-SE" sz="1400" dirty="0" err="1"/>
              <a:t>trains</a:t>
            </a:r>
            <a:r>
              <a:rPr lang="sv-SE" sz="1400" dirty="0"/>
              <a:t> </a:t>
            </a:r>
            <a:r>
              <a:rPr lang="sv-SE" sz="1400" dirty="0" err="1"/>
              <a:t>shoud</a:t>
            </a:r>
            <a:r>
              <a:rPr lang="sv-SE" sz="1400" dirty="0"/>
              <a:t> be </a:t>
            </a:r>
            <a:r>
              <a:rPr lang="sv-SE" sz="1400" dirty="0" err="1" smtClean="0"/>
              <a:t>physically</a:t>
            </a:r>
            <a:r>
              <a:rPr lang="sv-SE" sz="1400" dirty="0" smtClean="0"/>
              <a:t> </a:t>
            </a:r>
            <a:r>
              <a:rPr lang="sv-SE" sz="1400" dirty="0" err="1"/>
              <a:t>separated</a:t>
            </a:r>
            <a:r>
              <a:rPr lang="sv-SE" sz="1400" dirty="0"/>
              <a:t> </a:t>
            </a:r>
            <a:r>
              <a:rPr lang="en-GB" sz="1400" dirty="0"/>
              <a:t>to reduce the possibility of the </a:t>
            </a:r>
            <a:r>
              <a:rPr lang="en-GB" sz="1400" dirty="0" smtClean="0"/>
              <a:t>PSS0 </a:t>
            </a:r>
            <a:r>
              <a:rPr lang="en-GB" sz="1400" dirty="0"/>
              <a:t>being affected by the same external events.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3760" y="6149010"/>
            <a:ext cx="2126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Eddie Carse (ESS-0149416)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6117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S Core Powerpoint" id="{F02C5803-D437-4A4B-B279-84472F47EB33}" vid="{77746F4A-52A9-724A-84EC-D1436FAAE3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767</TotalTime>
  <Words>955</Words>
  <Application>Microsoft Office PowerPoint</Application>
  <PresentationFormat>On-screen Show (4:3)</PresentationFormat>
  <Paragraphs>130</Paragraphs>
  <Slides>25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ESS Core Powerpoint</vt:lpstr>
      <vt:lpstr>PSS0 Design &amp; Concept of Operations</vt:lpstr>
      <vt:lpstr>Content</vt:lpstr>
      <vt:lpstr>PSS0 Design and Standards</vt:lpstr>
      <vt:lpstr>PSS0 Design and Standards</vt:lpstr>
      <vt:lpstr>PSS0 Layout</vt:lpstr>
      <vt:lpstr>PSS0 Interfaces with ISrc</vt:lpstr>
      <vt:lpstr>PSS0 Layout &amp; Equipment</vt:lpstr>
      <vt:lpstr>PSS0 Layout &amp; Equipment</vt:lpstr>
      <vt:lpstr>PSS0 Cable Routes &amp; Cables</vt:lpstr>
      <vt:lpstr>PSS0 Architecture</vt:lpstr>
      <vt:lpstr>PSS0 Physical Topology</vt:lpstr>
      <vt:lpstr>PSS0 Concept of Operations</vt:lpstr>
      <vt:lpstr>ConOps: Procedures to Energize HV PS</vt:lpstr>
      <vt:lpstr>ConOps: Procedures to De-energize HV PS</vt:lpstr>
      <vt:lpstr>ConOps: Key Exchange Philosophy</vt:lpstr>
      <vt:lpstr>De-energizing the HV PS and access to ISrc fenced area in case of emergency</vt:lpstr>
      <vt:lpstr>ConOps: Maintenance in ISrc HV platform</vt:lpstr>
      <vt:lpstr>Summary</vt:lpstr>
      <vt:lpstr>Thank you for your attention!</vt:lpstr>
      <vt:lpstr>Procedures to Energize HV PS_1</vt:lpstr>
      <vt:lpstr>Procedures to Energize HV PS_2</vt:lpstr>
      <vt:lpstr>Procedures to Energize HV PS_3</vt:lpstr>
      <vt:lpstr>PowerPoint Presentation</vt:lpstr>
      <vt:lpstr>PowerPoint Presentation</vt:lpstr>
      <vt:lpstr>PowerPoint Presentation</vt:lpstr>
    </vt:vector>
  </TitlesOfParts>
  <Company>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PSS0 Concept of Operations</dc:title>
  <dc:creator>Morteza Mansouri</dc:creator>
  <cp:lastModifiedBy>Morteza Mansouri</cp:lastModifiedBy>
  <cp:revision>55</cp:revision>
  <dcterms:created xsi:type="dcterms:W3CDTF">2017-10-31T14:47:03Z</dcterms:created>
  <dcterms:modified xsi:type="dcterms:W3CDTF">2018-02-07T21:11:24Z</dcterms:modified>
</cp:coreProperties>
</file>