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76" autoAdjust="0"/>
  </p:normalViewPr>
  <p:slideViewPr>
    <p:cSldViewPr>
      <p:cViewPr varScale="1">
        <p:scale>
          <a:sx n="117" d="100"/>
          <a:sy n="117" d="100"/>
        </p:scale>
        <p:origin x="14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2018-01-29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235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5637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29/01/2018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29/01/2018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29/01/2018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29/01/2018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29/01/2018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BI/Vacuum Mechanical design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smtClean="0">
                <a:solidFill>
                  <a:schemeClr val="bg1"/>
                </a:solidFill>
              </a:rPr>
              <a:t>Presenter name</a:t>
            </a:r>
          </a:p>
          <a:p>
            <a:r>
              <a:rPr lang="en-GB" sz="2000" smtClean="0">
                <a:solidFill>
                  <a:schemeClr val="bg1"/>
                </a:solidFill>
              </a:rPr>
              <a:t>Presenters title</a:t>
            </a:r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29 January, 2018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Mechanical Design (future/current)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Beam instrumentation</a:t>
            </a:r>
          </a:p>
          <a:p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LEBT NPM</a:t>
            </a:r>
          </a:p>
          <a:p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DTL Faraday cups</a:t>
            </a:r>
          </a:p>
          <a:p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Spoke beam stops</a:t>
            </a:r>
          </a:p>
          <a:p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Medium beta beam stops</a:t>
            </a:r>
          </a:p>
          <a:p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Tuning dump instrumentation (imaging/aperture monitors)</a:t>
            </a:r>
          </a:p>
          <a:p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PBIP instrumentation (grid, aperture monitor)</a:t>
            </a:r>
          </a:p>
          <a:p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NSW instrumentation (aperture monitor)</a:t>
            </a:r>
          </a:p>
          <a:p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Stub integration</a:t>
            </a:r>
          </a:p>
          <a:p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LWU Patch panels</a:t>
            </a:r>
          </a:p>
          <a:p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MPS retrofitting</a:t>
            </a:r>
          </a:p>
          <a:p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BLM supports</a:t>
            </a:r>
          </a:p>
          <a:p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13176" y="1600200"/>
            <a:ext cx="4330824" cy="4925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Vacuum</a:t>
            </a:r>
            <a:endParaRPr lang="en-GB" sz="1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WP12</a:t>
            </a:r>
          </a:p>
          <a:p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Lattice/</a:t>
            </a:r>
            <a:r>
              <a:rPr lang="en-GB" sz="1600" dirty="0" err="1">
                <a:solidFill>
                  <a:schemeClr val="accent1">
                    <a:lumMod val="75000"/>
                  </a:schemeClr>
                </a:solidFill>
              </a:rPr>
              <a:t>Catia</a:t>
            </a:r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 skeleton</a:t>
            </a:r>
          </a:p>
          <a:p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Neutron guide inflatable </a:t>
            </a:r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seals</a:t>
            </a:r>
          </a:p>
          <a:p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Coating chamber </a:t>
            </a:r>
            <a:r>
              <a:rPr lang="sv-SE" sz="1600" dirty="0" smtClean="0">
                <a:solidFill>
                  <a:schemeClr val="accent1">
                    <a:lumMod val="75000"/>
                  </a:schemeClr>
                </a:solidFill>
              </a:rPr>
              <a:t>(ceramic seals, etc)</a:t>
            </a:r>
          </a:p>
          <a:p>
            <a:r>
              <a:rPr lang="sv-SE" sz="1600" dirty="0" smtClean="0">
                <a:solidFill>
                  <a:schemeClr val="accent1">
                    <a:lumMod val="75000"/>
                  </a:schemeClr>
                </a:solidFill>
              </a:rPr>
              <a:t>QA, metrology</a:t>
            </a:r>
          </a:p>
          <a:p>
            <a:r>
              <a:rPr lang="sv-SE" sz="1600" dirty="0" smtClean="0">
                <a:solidFill>
                  <a:schemeClr val="accent1">
                    <a:lumMod val="75000"/>
                  </a:schemeClr>
                </a:solidFill>
              </a:rPr>
              <a:t>NSS vacuum infrastructure</a:t>
            </a:r>
          </a:p>
          <a:p>
            <a:r>
              <a:rPr lang="sv-SE" sz="1600" dirty="0" smtClean="0">
                <a:solidFill>
                  <a:schemeClr val="accent1">
                    <a:lumMod val="75000"/>
                  </a:schemeClr>
                </a:solidFill>
              </a:rPr>
              <a:t>Target vacuum </a:t>
            </a: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infrastructure</a:t>
            </a:r>
            <a:endParaRPr lang="sv-SE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1600" dirty="0" smtClean="0">
                <a:solidFill>
                  <a:schemeClr val="accent1">
                    <a:lumMod val="75000"/>
                  </a:schemeClr>
                </a:solidFill>
              </a:rPr>
              <a:t>Dump/NSW to PBW</a:t>
            </a:r>
            <a:endParaRPr lang="en-GB" sz="1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 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3528" y="1700808"/>
            <a:ext cx="849694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PLM/Engineering: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There</a:t>
            </a:r>
            <a:r>
              <a:rPr lang="en-US" sz="1600" b="1" i="1" dirty="0" smtClean="0">
                <a:solidFill>
                  <a:schemeClr val="accent1">
                    <a:lumMod val="75000"/>
                  </a:schemeClr>
                </a:solidFill>
              </a:rPr>
              <a:t> must be 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a system/database in the future which allows programmatic (RESTFUL) access to data or else it will </a:t>
            </a:r>
            <a:r>
              <a:rPr lang="en-US" sz="1600" b="1" i="1" dirty="0" smtClean="0">
                <a:solidFill>
                  <a:schemeClr val="accent1">
                    <a:lumMod val="75000"/>
                  </a:schemeClr>
                </a:solidFill>
              </a:rPr>
              <a:t>not be adopted 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by other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This will benefit ESS in the long run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Simulation group:</a:t>
            </a:r>
          </a:p>
          <a:p>
            <a:endParaRPr lang="en-US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In the immediate to near-term future there is a strong need for simulation expertise/CPU cycles!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Have already organized a workshop with Jonathan and Emil for </a:t>
            </a:r>
            <a:r>
              <a:rPr lang="en-US" sz="1600" i="1" dirty="0" err="1" smtClean="0">
                <a:solidFill>
                  <a:schemeClr val="accent1">
                    <a:lumMod val="75000"/>
                  </a:schemeClr>
                </a:solidFill>
              </a:rPr>
              <a:t>Fluka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There are numerous </a:t>
            </a:r>
            <a:r>
              <a:rPr lang="en-US" sz="1600" i="1" dirty="0" err="1" smtClean="0">
                <a:solidFill>
                  <a:schemeClr val="accent1">
                    <a:lumMod val="75000"/>
                  </a:schemeClr>
                </a:solidFill>
              </a:rPr>
              <a:t>insertable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 devices and areas in the tunnel which strongly need attention in order to mitigate damage and dosage calculation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Devices include Faraday cups, beam stops, scrapers, aperture monitors, imaging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Mechanical design:</a:t>
            </a:r>
          </a:p>
          <a:p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accent1">
                    <a:lumMod val="75000"/>
                  </a:schemeClr>
                </a:solidFill>
              </a:rPr>
              <a:t>There is an </a:t>
            </a:r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immediate need </a:t>
            </a:r>
            <a:r>
              <a:rPr lang="en-US" sz="1600" i="1" dirty="0">
                <a:solidFill>
                  <a:schemeClr val="accent1">
                    <a:lumMod val="75000"/>
                  </a:schemeClr>
                </a:solidFill>
              </a:rPr>
              <a:t>for at least 50-100% of a designer’s time for the next few months/year, for work related to vacuum and beam instrumentation</a:t>
            </a:r>
          </a:p>
          <a:p>
            <a:endParaRPr lang="en-US" sz="1600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 B/EPL Skeleton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3528" y="1700808"/>
            <a:ext cx="849694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Dmitri (fast wire scanner engineer):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We will have a mechanical engineer in house in the beam instrumentation group for 1 month soon, he is from CERN and knows how to do </a:t>
            </a:r>
            <a:r>
              <a:rPr lang="en-US" sz="1600" i="1" dirty="0" err="1" smtClean="0">
                <a:solidFill>
                  <a:schemeClr val="accent1">
                    <a:lumMod val="75000"/>
                  </a:schemeClr>
                </a:solidFill>
              </a:rPr>
              <a:t>Catia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 macro programming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If there is anyone who has needs or questions from someone who has a deeper understanding of </a:t>
            </a:r>
            <a:r>
              <a:rPr lang="en-US" sz="1600" i="1" dirty="0" err="1" smtClean="0">
                <a:solidFill>
                  <a:schemeClr val="accent1">
                    <a:lumMod val="75000"/>
                  </a:schemeClr>
                </a:solidFill>
              </a:rPr>
              <a:t>Catia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 macros, or has an existing macro that needs to be modified, it may be a good opportunity.</a:t>
            </a:r>
            <a:endParaRPr lang="en-US" sz="1600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7504" y="3501008"/>
            <a:ext cx="8856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3528" y="3933056"/>
            <a:ext cx="849694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EPL Lattice/Skeleton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There are currently two ECOs waiting to be approved by Mamad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1" dirty="0" err="1" smtClean="0">
                <a:solidFill>
                  <a:schemeClr val="accent1">
                    <a:lumMod val="75000"/>
                  </a:schemeClr>
                </a:solidFill>
              </a:rPr>
              <a:t>Catia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 skeleton insertion points for the HEBT/</a:t>
            </a:r>
            <a:r>
              <a:rPr lang="en-US" sz="1600" i="1" dirty="0" err="1" smtClean="0">
                <a:solidFill>
                  <a:schemeClr val="accent1">
                    <a:lumMod val="75000"/>
                  </a:schemeClr>
                </a:solidFill>
              </a:rPr>
              <a:t>DogLeg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/Tuning beam dump/A2T areas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1" dirty="0" err="1">
                <a:solidFill>
                  <a:schemeClr val="accent1">
                    <a:lumMod val="75000"/>
                  </a:schemeClr>
                </a:solidFill>
              </a:rPr>
              <a:t>Catia</a:t>
            </a:r>
            <a:r>
              <a:rPr lang="en-US" sz="16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i="1" dirty="0" smtClean="0">
                <a:solidFill>
                  <a:schemeClr val="accent1">
                    <a:lumMod val="75000"/>
                  </a:schemeClr>
                </a:solidFill>
              </a:rPr>
              <a:t>skeleton optical/BPM points</a:t>
            </a:r>
          </a:p>
          <a:p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3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Tommy recent work (one example)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5</a:t>
            </a:fld>
            <a:endParaRPr lang="en-GB"/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09"/>
          <a:stretch/>
        </p:blipFill>
        <p:spPr bwMode="auto">
          <a:xfrm>
            <a:off x="246014" y="2728078"/>
            <a:ext cx="3107356" cy="135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" descr="image00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46"/>
          <a:stretch/>
        </p:blipFill>
        <p:spPr bwMode="auto">
          <a:xfrm>
            <a:off x="246014" y="1502207"/>
            <a:ext cx="1856018" cy="1295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image00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561044"/>
            <a:ext cx="2038123" cy="1685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033689" y="4788118"/>
                <a:ext cx="1263166" cy="3686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sv-SE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𝐴𝑒</m:t>
                        </m:r>
                      </m:e>
                      <m:sup>
                        <m:r>
                          <a:rPr lang="sv-SE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−</m:t>
                        </m:r>
                        <m:r>
                          <a:rPr lang="sv-SE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𝐵𝑥</m:t>
                        </m:r>
                      </m:sup>
                    </m:sSup>
                    <m:r>
                      <a:rPr lang="sv-SE" i="1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+</m:t>
                    </m:r>
                    <m:r>
                      <a:rPr lang="sv-SE" i="1"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𝐶</m:t>
                    </m:r>
                  </m:oMath>
                </a14:m>
                <a:r>
                  <a:rPr lang="sv-SE" sz="105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689" y="4788118"/>
                <a:ext cx="1263166" cy="3686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9" name="Picture 1" descr="image00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134958"/>
            <a:ext cx="3890789" cy="14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70882" y="3260189"/>
            <a:ext cx="5051947" cy="12136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34246" y="1988840"/>
            <a:ext cx="799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92D050"/>
                </a:solidFill>
              </a:rPr>
              <a:t>FLUKA</a:t>
            </a:r>
            <a:endParaRPr lang="sv-SE" b="1" i="1" dirty="0">
              <a:solidFill>
                <a:srgbClr val="92D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512" y="1491094"/>
            <a:ext cx="3240360" cy="4602201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19872" y="2782848"/>
            <a:ext cx="216024" cy="0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673003" y="1502207"/>
            <a:ext cx="5196013" cy="3006913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TextBox 16"/>
          <p:cNvSpPr txBox="1"/>
          <p:nvPr/>
        </p:nvSpPr>
        <p:spPr>
          <a:xfrm>
            <a:off x="4778836" y="2149832"/>
            <a:ext cx="80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ANSYS</a:t>
            </a:r>
            <a:endParaRPr lang="sv-SE" b="1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3003" y="4798949"/>
            <a:ext cx="5196014" cy="1872083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Box 20"/>
          <p:cNvSpPr txBox="1"/>
          <p:nvPr/>
        </p:nvSpPr>
        <p:spPr>
          <a:xfrm>
            <a:off x="3949144" y="5550324"/>
            <a:ext cx="861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python</a:t>
            </a:r>
            <a:endParaRPr lang="sv-SE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940152" y="4509120"/>
            <a:ext cx="0" cy="289829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4824" y="4286184"/>
            <a:ext cx="2025325" cy="169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86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2780928"/>
            <a:ext cx="1738536" cy="2044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:-)</a:t>
            </a:r>
            <a:endParaRPr lang="sv-SE" sz="115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4238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953</TotalTime>
  <Words>353</Words>
  <Application>Microsoft Office PowerPoint</Application>
  <PresentationFormat>On-screen Show (4:3)</PresentationFormat>
  <Paragraphs>84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Times New Roman</vt:lpstr>
      <vt:lpstr>Office Theme</vt:lpstr>
      <vt:lpstr>BI/Vacuum Mechanical design</vt:lpstr>
      <vt:lpstr>Mechanical Design (future/current)</vt:lpstr>
      <vt:lpstr>Support A</vt:lpstr>
      <vt:lpstr>Support B/EPL Skeleton</vt:lpstr>
      <vt:lpstr>Tommy recent work (one example)</vt:lpstr>
      <vt:lpstr>Thanks!</vt:lpstr>
    </vt:vector>
  </TitlesOfParts>
  <Company>European Spallation Source ERIC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BI/Vacuum Mechanical design</dc:title>
  <dc:creator>Thomas Grandsaert</dc:creator>
  <cp:lastModifiedBy>Thomas Grandsaert</cp:lastModifiedBy>
  <cp:revision>11</cp:revision>
  <dcterms:created xsi:type="dcterms:W3CDTF">2018-01-26T08:33:37Z</dcterms:created>
  <dcterms:modified xsi:type="dcterms:W3CDTF">2018-01-29T14:01:38Z</dcterms:modified>
</cp:coreProperties>
</file>