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sldIdLst>
    <p:sldId id="256" r:id="rId2"/>
    <p:sldId id="269" r:id="rId3"/>
    <p:sldId id="273" r:id="rId4"/>
    <p:sldId id="275" r:id="rId5"/>
    <p:sldId id="276" r:id="rId6"/>
    <p:sldId id="268" r:id="rId7"/>
    <p:sldId id="274" r:id="rId8"/>
    <p:sldId id="266" r:id="rId9"/>
    <p:sldId id="277" r:id="rId10"/>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nart Åström" initials="LÅ"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23" autoAdjust="0"/>
    <p:restoredTop sz="81599" autoAdjust="0"/>
  </p:normalViewPr>
  <p:slideViewPr>
    <p:cSldViewPr>
      <p:cViewPr>
        <p:scale>
          <a:sx n="100" d="100"/>
          <a:sy n="100" d="100"/>
        </p:scale>
        <p:origin x="-2382" y="-25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2018-01-26</a:t>
            </a:fld>
            <a:endParaRPr lang="sv-S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Slide Number Placeholder 3"/>
          <p:cNvSpPr>
            <a:spLocks noGrp="1"/>
          </p:cNvSpPr>
          <p:nvPr>
            <p:ph type="sldNum" sz="quarter" idx="10"/>
          </p:nvPr>
        </p:nvSpPr>
        <p:spPr/>
        <p:txBody>
          <a:bodyPr/>
          <a:lstStyle/>
          <a:p>
            <a:fld id="{161A53A7-64CD-4D0E-AAE8-1AC9C79D7085}" type="slidenum">
              <a:rPr lang="sv-SE" smtClean="0"/>
              <a:t>2</a:t>
            </a:fld>
            <a:endParaRPr lang="sv-SE"/>
          </a:p>
        </p:txBody>
      </p:sp>
    </p:spTree>
    <p:extLst>
      <p:ext uri="{BB962C8B-B14F-4D97-AF65-F5344CB8AC3E}">
        <p14:creationId xmlns:p14="http://schemas.microsoft.com/office/powerpoint/2010/main" val="2393274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NBEX – a complex system where we need</a:t>
            </a:r>
            <a:r>
              <a:rPr lang="en-US" baseline="0" dirty="0" smtClean="0"/>
              <a:t> shielding, yet to have some peeking holes in there as well, need to position these peeking holes really well and move some 2t of that. On top of all that we need part remote, part operator-assisted handling of these components, and be able to cope with foreseeable malfunctions. All this in an area where radiation decreases from absolutely lethal to acceptable dose rates, also depending on system states.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NBEX I</a:t>
            </a:r>
            <a:r>
              <a:rPr lang="en-US" baseline="0" dirty="0" smtClean="0"/>
              <a:t> s</a:t>
            </a:r>
            <a:r>
              <a:rPr lang="en-US" dirty="0" smtClean="0"/>
              <a:t>et up the full structure with handling tools, light shutter design, NBW.</a:t>
            </a:r>
            <a:r>
              <a:rPr lang="en-US" baseline="0" dirty="0" smtClean="0"/>
              <a:t> I have worked with Bengt to redesign the </a:t>
            </a:r>
            <a:r>
              <a:rPr lang="en-US" dirty="0" smtClean="0"/>
              <a:t>NBPI and its handling, we cooperated</a:t>
            </a:r>
            <a:r>
              <a:rPr lang="en-US" baseline="0" dirty="0" smtClean="0"/>
              <a:t> </a:t>
            </a:r>
            <a:r>
              <a:rPr lang="en-US" dirty="0" smtClean="0"/>
              <a:t>on interface and design docs at PDR. End</a:t>
            </a:r>
            <a:r>
              <a:rPr lang="en-US" baseline="0" dirty="0" smtClean="0"/>
              <a:t> of 2016 the team grew with Naja, leading to an interim review last summer, further team growth with Mats Olsson and Johan </a:t>
            </a:r>
            <a:r>
              <a:rPr lang="en-US" baseline="0" dirty="0" err="1" smtClean="0"/>
              <a:t>Ohlsson</a:t>
            </a:r>
            <a:r>
              <a:rPr lang="en-US" baseline="0" dirty="0" smtClean="0"/>
              <a:t> coming to a first CDR just now in Dec 2017. WUL is changed to Lennart </a:t>
            </a:r>
            <a:r>
              <a:rPr lang="en-US" baseline="0" dirty="0" err="1" smtClean="0"/>
              <a:t>Astrom</a:t>
            </a:r>
            <a:r>
              <a:rPr lang="en-US" baseline="0" dirty="0" smtClean="0"/>
              <a:t> now.</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During 2018 we will see more CDRs and test stands and prototypes coming in.</a:t>
            </a:r>
            <a:endParaRPr lang="nl-NL" dirty="0" smtClean="0"/>
          </a:p>
          <a:p>
            <a:endParaRPr lang="nl-NL" dirty="0"/>
          </a:p>
        </p:txBody>
      </p:sp>
      <p:sp>
        <p:nvSpPr>
          <p:cNvPr id="4" name="Slide Number Placeholder 3"/>
          <p:cNvSpPr>
            <a:spLocks noGrp="1"/>
          </p:cNvSpPr>
          <p:nvPr>
            <p:ph type="sldNum" sz="quarter" idx="10"/>
          </p:nvPr>
        </p:nvSpPr>
        <p:spPr/>
        <p:txBody>
          <a:bodyPr/>
          <a:lstStyle/>
          <a:p>
            <a:fld id="{161A53A7-64CD-4D0E-AAE8-1AC9C79D7085}" type="slidenum">
              <a:rPr lang="sv-SE" smtClean="0"/>
              <a:t>3</a:t>
            </a:fld>
            <a:endParaRPr lang="sv-SE"/>
          </a:p>
        </p:txBody>
      </p:sp>
    </p:spTree>
    <p:extLst>
      <p:ext uri="{BB962C8B-B14F-4D97-AF65-F5344CB8AC3E}">
        <p14:creationId xmlns:p14="http://schemas.microsoft.com/office/powerpoint/2010/main" val="704664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Monolith puck, basement floor &amp; ceiling,</a:t>
            </a:r>
            <a:r>
              <a:rPr lang="en-US" baseline="0" dirty="0" smtClean="0"/>
              <a:t> support pillars and R6 bunker floor edge</a:t>
            </a:r>
          </a:p>
          <a:p>
            <a:r>
              <a:rPr lang="en-US" dirty="0" smtClean="0"/>
              <a:t>The concrete seems very well built, overall relative accuracy (form-accuracy) very good (~ ±5mm deviation to calibrated shape) </a:t>
            </a:r>
          </a:p>
          <a:p>
            <a:r>
              <a:rPr lang="en-US" dirty="0" smtClean="0"/>
              <a:t>Overall absolute position </a:t>
            </a:r>
            <a:r>
              <a:rPr lang="en-US" dirty="0" err="1" smtClean="0"/>
              <a:t>wrt</a:t>
            </a:r>
            <a:r>
              <a:rPr lang="en-US" dirty="0" smtClean="0"/>
              <a:t>. model is also very good (~ ±10mm – kudos to Fabien et al) </a:t>
            </a:r>
          </a:p>
          <a:p>
            <a:r>
              <a:rPr lang="en-US" dirty="0" smtClean="0"/>
              <a:t>Skanska seems to have ‘saved’ a few cubic centimeters on concrete as most deviations yield more air than nominal model </a:t>
            </a:r>
          </a:p>
          <a:p>
            <a:r>
              <a:rPr lang="en-US" dirty="0" smtClean="0"/>
              <a:t>The floor seems a bit too low – as the scan of the floor is incomplete and unreliable as there was water on the rest of the floor, but it is safe to conclude that removing the water would show more lower areas. </a:t>
            </a:r>
          </a:p>
          <a:p>
            <a:r>
              <a:rPr lang="en-US" dirty="0" smtClean="0"/>
              <a:t>The basement ceiling at the pillars is almost at 0, but bulges downward some 6mm between the pillars </a:t>
            </a:r>
          </a:p>
          <a:p>
            <a:r>
              <a:rPr lang="en-US" dirty="0" smtClean="0"/>
              <a:t>All pillars are very accurate in dimensions (&lt;5mm!), and placed within ±5mm (!) </a:t>
            </a:r>
          </a:p>
          <a:p>
            <a:r>
              <a:rPr lang="en-US" dirty="0" smtClean="0"/>
              <a:t>The R6 edge is R6000-6010mm on NWS sectors, but 6010-6020 at E sector. So good for NBEX: a positive tolerance on the R6m as we requested! </a:t>
            </a:r>
            <a:r>
              <a:rPr lang="en-US" dirty="0" err="1" smtClean="0"/>
              <a:t>Senad’s</a:t>
            </a:r>
            <a:r>
              <a:rPr lang="en-US" dirty="0" smtClean="0"/>
              <a:t> R6 pillars structure should work out as the embedded plates for these are tight against the realized cylindrical concrete edge </a:t>
            </a:r>
          </a:p>
          <a:p>
            <a:r>
              <a:rPr lang="en-US" dirty="0" smtClean="0"/>
              <a:t>The monolith puck is close to R5275mm nominal - a few locations close to floor are up to R5285. </a:t>
            </a:r>
          </a:p>
          <a:p>
            <a:r>
              <a:rPr lang="en-US" dirty="0" smtClean="0"/>
              <a:t>Around ECHIR lid it is between R5255-R5280. </a:t>
            </a:r>
          </a:p>
          <a:p>
            <a:r>
              <a:rPr lang="en-US" dirty="0" smtClean="0"/>
              <a:t>The 30deg walls are 0 to 10mm off</a:t>
            </a:r>
          </a:p>
          <a:p>
            <a:endParaRPr lang="nl-NL" dirty="0"/>
          </a:p>
        </p:txBody>
      </p:sp>
      <p:sp>
        <p:nvSpPr>
          <p:cNvPr id="4" name="Slide Number Placeholder 3"/>
          <p:cNvSpPr>
            <a:spLocks noGrp="1"/>
          </p:cNvSpPr>
          <p:nvPr>
            <p:ph type="sldNum" sz="quarter" idx="10"/>
          </p:nvPr>
        </p:nvSpPr>
        <p:spPr/>
        <p:txBody>
          <a:bodyPr/>
          <a:lstStyle/>
          <a:p>
            <a:fld id="{161A53A7-64CD-4D0E-AAE8-1AC9C79D7085}" type="slidenum">
              <a:rPr lang="sv-SE" smtClean="0"/>
              <a:t>4</a:t>
            </a:fld>
            <a:endParaRPr lang="sv-SE"/>
          </a:p>
        </p:txBody>
      </p:sp>
    </p:spTree>
    <p:extLst>
      <p:ext uri="{BB962C8B-B14F-4D97-AF65-F5344CB8AC3E}">
        <p14:creationId xmlns:p14="http://schemas.microsoft.com/office/powerpoint/2010/main" val="1337042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161A53A7-64CD-4D0E-AAE8-1AC9C79D7085}" type="slidenum">
              <a:rPr lang="sv-SE" smtClean="0"/>
              <a:t>5</a:t>
            </a:fld>
            <a:endParaRPr lang="sv-SE"/>
          </a:p>
        </p:txBody>
      </p:sp>
    </p:spTree>
    <p:extLst>
      <p:ext uri="{BB962C8B-B14F-4D97-AF65-F5344CB8AC3E}">
        <p14:creationId xmlns:p14="http://schemas.microsoft.com/office/powerpoint/2010/main" val="1337042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4D:</a:t>
            </a:r>
            <a:r>
              <a:rPr lang="en-US" baseline="0" dirty="0" smtClean="0"/>
              <a:t> </a:t>
            </a:r>
            <a:r>
              <a:rPr lang="en-US" dirty="0" smtClean="0"/>
              <a:t>like handling tools at various locations in various states. Installation state(s)</a:t>
            </a:r>
            <a:r>
              <a:rPr lang="en-US" baseline="0" dirty="0" smtClean="0"/>
              <a:t> vs operational state. Open shutter vs closed shutter.</a:t>
            </a:r>
            <a:endParaRPr lang="nl-NL" dirty="0"/>
          </a:p>
        </p:txBody>
      </p:sp>
      <p:sp>
        <p:nvSpPr>
          <p:cNvPr id="4" name="Slide Number Placeholder 3"/>
          <p:cNvSpPr>
            <a:spLocks noGrp="1"/>
          </p:cNvSpPr>
          <p:nvPr>
            <p:ph type="sldNum" sz="quarter" idx="10"/>
          </p:nvPr>
        </p:nvSpPr>
        <p:spPr/>
        <p:txBody>
          <a:bodyPr/>
          <a:lstStyle/>
          <a:p>
            <a:fld id="{161A53A7-64CD-4D0E-AAE8-1AC9C79D7085}" type="slidenum">
              <a:rPr lang="sv-SE" smtClean="0"/>
              <a:t>6</a:t>
            </a:fld>
            <a:endParaRPr lang="sv-SE"/>
          </a:p>
        </p:txBody>
      </p:sp>
    </p:spTree>
    <p:extLst>
      <p:ext uri="{BB962C8B-B14F-4D97-AF65-F5344CB8AC3E}">
        <p14:creationId xmlns:p14="http://schemas.microsoft.com/office/powerpoint/2010/main" val="1337042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161A53A7-64CD-4D0E-AAE8-1AC9C79D7085}" type="slidenum">
              <a:rPr lang="sv-SE" smtClean="0"/>
              <a:t>7</a:t>
            </a:fld>
            <a:endParaRPr lang="sv-SE"/>
          </a:p>
        </p:txBody>
      </p:sp>
    </p:spTree>
    <p:extLst>
      <p:ext uri="{BB962C8B-B14F-4D97-AF65-F5344CB8AC3E}">
        <p14:creationId xmlns:p14="http://schemas.microsoft.com/office/powerpoint/2010/main" val="1337042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161A53A7-64CD-4D0E-AAE8-1AC9C79D7085}" type="slidenum">
              <a:rPr lang="sv-SE" smtClean="0"/>
              <a:t>8</a:t>
            </a:fld>
            <a:endParaRPr lang="sv-SE"/>
          </a:p>
        </p:txBody>
      </p:sp>
    </p:spTree>
    <p:extLst>
      <p:ext uri="{BB962C8B-B14F-4D97-AF65-F5344CB8AC3E}">
        <p14:creationId xmlns:p14="http://schemas.microsoft.com/office/powerpoint/2010/main" val="1157085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161A53A7-64CD-4D0E-AAE8-1AC9C79D7085}" type="slidenum">
              <a:rPr lang="sv-SE" smtClean="0"/>
              <a:t>9</a:t>
            </a:fld>
            <a:endParaRPr lang="sv-SE"/>
          </a:p>
        </p:txBody>
      </p:sp>
    </p:spTree>
    <p:extLst>
      <p:ext uri="{BB962C8B-B14F-4D97-AF65-F5344CB8AC3E}">
        <p14:creationId xmlns:p14="http://schemas.microsoft.com/office/powerpoint/2010/main" val="11570855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v-SE"/>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Click to edit Master subtitle style</a:t>
            </a:r>
          </a:p>
        </p:txBody>
      </p:sp>
      <p:sp>
        <p:nvSpPr>
          <p:cNvPr id="4" name="Date Placeholder 3"/>
          <p:cNvSpPr>
            <a:spLocks noGrp="1"/>
          </p:cNvSpPr>
          <p:nvPr>
            <p:ph type="dt" sz="half" idx="10"/>
          </p:nvPr>
        </p:nvSpPr>
        <p:spPr/>
        <p:txBody>
          <a:bodyPr/>
          <a:lstStyle/>
          <a:p>
            <a:fld id="{5ED7AC81-318B-4D49-A602-9E30227C87EC}" type="datetime1">
              <a:rPr lang="sv-SE" smtClean="0"/>
              <a:t>2018-01-26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sp>
        <p:nvSpPr>
          <p:cNvPr id="2" name="Title 1"/>
          <p:cNvSpPr>
            <a:spLocks noGrp="1"/>
          </p:cNvSpPr>
          <p:nvPr>
            <p:ph type="title"/>
          </p:nvPr>
        </p:nvSpPr>
        <p:spPr/>
        <p:txBody>
          <a:bodyPr/>
          <a:lstStyle/>
          <a:p>
            <a:r>
              <a:rPr lang="sv-SE"/>
              <a:t>Click to edit Master title style</a:t>
            </a:r>
          </a:p>
        </p:txBody>
      </p:sp>
      <p:sp>
        <p:nvSpPr>
          <p:cNvPr id="3" name="Content Placeholder 2"/>
          <p:cNvSpPr>
            <a:spLocks noGrp="1"/>
          </p:cNvSpPr>
          <p:nvPr>
            <p:ph idx="1"/>
          </p:nvPr>
        </p:nvSpPr>
        <p:spPr/>
        <p:txBody>
          <a:body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
        <p:nvSpPr>
          <p:cNvPr id="4" name="Date Placeholder 3"/>
          <p:cNvSpPr>
            <a:spLocks noGrp="1"/>
          </p:cNvSpPr>
          <p:nvPr>
            <p:ph type="dt" sz="half" idx="10"/>
          </p:nvPr>
        </p:nvSpPr>
        <p:spPr/>
        <p:txBody>
          <a:bodyPr/>
          <a:lstStyle/>
          <a:p>
            <a:fld id="{6EB99CB0-346B-43FA-9EE6-F90C3F3BC0BA}" type="datetime1">
              <a:rPr lang="sv-SE" smtClean="0"/>
              <a:t>2018-01-26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sp>
        <p:nvSpPr>
          <p:cNvPr id="2" name="Title 1"/>
          <p:cNvSpPr>
            <a:spLocks noGrp="1"/>
          </p:cNvSpPr>
          <p:nvPr>
            <p:ph type="title"/>
          </p:nvPr>
        </p:nvSpPr>
        <p:spPr/>
        <p:txBody>
          <a:bodyPr/>
          <a:lstStyle/>
          <a:p>
            <a:r>
              <a:rPr lang="sv-SE"/>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p:txBody>
      </p:sp>
      <p:sp>
        <p:nvSpPr>
          <p:cNvPr id="5" name="Date Placeholder 4"/>
          <p:cNvSpPr>
            <a:spLocks noGrp="1"/>
          </p:cNvSpPr>
          <p:nvPr>
            <p:ph type="dt" sz="half" idx="10"/>
          </p:nvPr>
        </p:nvSpPr>
        <p:spPr/>
        <p:txBody>
          <a:bodyPr/>
          <a:lstStyle/>
          <a:p>
            <a:fld id="{42E66B7F-8271-49DA-A25A-F4BB9F476347}" type="datetime1">
              <a:rPr lang="sv-SE" smtClean="0"/>
              <a:t>2018-01-26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551115BC-487E-4422-894C-CB7CD3E79223}" type="slidenum">
              <a:rPr lang="sv-SE" smtClean="0"/>
              <a:t>‹#›</a:t>
            </a:fld>
            <a:endParaRPr lang="sv-SE"/>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
        <p:nvSpPr>
          <p:cNvPr id="7" name="Date Placeholder 6"/>
          <p:cNvSpPr>
            <a:spLocks noGrp="1"/>
          </p:cNvSpPr>
          <p:nvPr>
            <p:ph type="dt" sz="half" idx="10"/>
          </p:nvPr>
        </p:nvSpPr>
        <p:spPr/>
        <p:txBody>
          <a:bodyPr/>
          <a:lstStyle/>
          <a:p>
            <a:fld id="{3C7D23FA-05C4-4CC1-B281-2F815585BC1C}" type="datetime1">
              <a:rPr lang="sv-SE" smtClean="0"/>
              <a:t>2018-01-26</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551115BC-487E-4422-894C-CB7CD3E79223}" type="slidenum">
              <a:rPr lang="sv-SE" smtClean="0"/>
              <a:t>‹#›</a:t>
            </a:fld>
            <a:endParaRPr lang="sv-SE"/>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sv-SE"/>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sv-SE" smtClean="0"/>
              <a:t>2018-01-26</a:t>
            </a:fld>
            <a:endParaRPr lang="sv-S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sv-SE" smtClean="0"/>
              <a:t>‹#›</a:t>
            </a:fld>
            <a:endParaRPr lang="sv-SE"/>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sz="4000" dirty="0" smtClean="0"/>
              <a:t>MET Section - Jarich Koning</a:t>
            </a:r>
            <a:endParaRPr lang="en-GB" sz="4000" dirty="0"/>
          </a:p>
        </p:txBody>
      </p:sp>
      <p:sp>
        <p:nvSpPr>
          <p:cNvPr id="3" name="Subtitle 2"/>
          <p:cNvSpPr>
            <a:spLocks noGrp="1"/>
          </p:cNvSpPr>
          <p:nvPr>
            <p:ph type="subTitle" idx="1"/>
          </p:nvPr>
        </p:nvSpPr>
        <p:spPr/>
        <p:txBody>
          <a:bodyPr>
            <a:noAutofit/>
          </a:bodyPr>
          <a:lstStyle/>
          <a:p>
            <a:r>
              <a:rPr lang="en-GB" sz="2000" dirty="0" smtClean="0">
                <a:solidFill>
                  <a:schemeClr val="bg1"/>
                </a:solidFill>
              </a:rPr>
              <a:t>Jarich Koning</a:t>
            </a:r>
            <a:endParaRPr lang="en-GB" sz="2000" dirty="0">
              <a:solidFill>
                <a:schemeClr val="bg1"/>
              </a:solidFill>
            </a:endParaRPr>
          </a:p>
        </p:txBody>
      </p:sp>
      <p:sp>
        <p:nvSpPr>
          <p:cNvPr id="4" name="Rectangle 3"/>
          <p:cNvSpPr/>
          <p:nvPr/>
        </p:nvSpPr>
        <p:spPr>
          <a:xfrm>
            <a:off x="2286000" y="5949280"/>
            <a:ext cx="4572000" cy="603242"/>
          </a:xfrm>
          <a:prstGeom prst="rect">
            <a:avLst/>
          </a:prstGeom>
        </p:spPr>
        <p:txBody>
          <a:bodyPr>
            <a:spAutoFit/>
          </a:bodyPr>
          <a:lstStyle/>
          <a:p>
            <a:pPr algn="ctr">
              <a:lnSpc>
                <a:spcPct val="120000"/>
              </a:lnSpc>
            </a:pPr>
            <a:r>
              <a:rPr lang="en-GB" sz="1600" dirty="0">
                <a:solidFill>
                  <a:srgbClr val="FFFFFF"/>
                </a:solidFill>
              </a:rPr>
              <a:t>www.europeanspallationsource.se</a:t>
            </a:r>
          </a:p>
          <a:p>
            <a:pPr algn="ctr"/>
            <a:r>
              <a:rPr lang="en-GB" sz="1400" dirty="0">
                <a:solidFill>
                  <a:srgbClr val="FFFFFF"/>
                </a:solidFill>
              </a:rPr>
              <a:t>December 20 2017</a:t>
            </a:r>
          </a:p>
        </p:txBody>
      </p:sp>
    </p:spTree>
    <p:extLst>
      <p:ext uri="{BB962C8B-B14F-4D97-AF65-F5344CB8AC3E}">
        <p14:creationId xmlns:p14="http://schemas.microsoft.com/office/powerpoint/2010/main" val="1394613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b="1" dirty="0" smtClean="0"/>
              <a:t>About me</a:t>
            </a:r>
            <a:endParaRPr lang="en-US" dirty="0"/>
          </a:p>
        </p:txBody>
      </p:sp>
      <p:sp>
        <p:nvSpPr>
          <p:cNvPr id="4" name="Platshållare för bildnummer 3"/>
          <p:cNvSpPr>
            <a:spLocks noGrp="1"/>
          </p:cNvSpPr>
          <p:nvPr>
            <p:ph type="sldNum" sz="quarter" idx="12"/>
          </p:nvPr>
        </p:nvSpPr>
        <p:spPr/>
        <p:txBody>
          <a:bodyPr/>
          <a:lstStyle/>
          <a:p>
            <a:fld id="{551115BC-487E-4422-894C-CB7CD3E79223}" type="slidenum">
              <a:rPr lang="sv-SE" smtClean="0"/>
              <a:t>2</a:t>
            </a:fld>
            <a:endParaRPr lang="sv-SE"/>
          </a:p>
        </p:txBody>
      </p:sp>
      <p:sp>
        <p:nvSpPr>
          <p:cNvPr id="3" name="textruta 2"/>
          <p:cNvSpPr txBox="1"/>
          <p:nvPr/>
        </p:nvSpPr>
        <p:spPr>
          <a:xfrm>
            <a:off x="251520" y="1700808"/>
            <a:ext cx="8568952" cy="480131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Mechanical engineering university of </a:t>
            </a:r>
            <a:r>
              <a:rPr lang="en-US" dirty="0" err="1" smtClean="0"/>
              <a:t>Twente</a:t>
            </a:r>
            <a:r>
              <a:rPr lang="en-US" dirty="0" smtClean="0"/>
              <a:t> – MSc in robotics 2003 - still in first half of life expectancy</a:t>
            </a:r>
          </a:p>
          <a:p>
            <a:pPr marL="285750" indent="-285750">
              <a:buFont typeface="Arial" panose="020B0604020202020204" pitchFamily="34" charset="0"/>
              <a:buChar char="•"/>
            </a:pPr>
            <a:r>
              <a:rPr lang="en-US" dirty="0" smtClean="0"/>
              <a:t>Work experience: </a:t>
            </a:r>
          </a:p>
          <a:p>
            <a:pPr marL="742950" lvl="1" indent="-285750">
              <a:buFont typeface="Arial" panose="020B0604020202020204" pitchFamily="34" charset="0"/>
              <a:buChar char="•"/>
            </a:pPr>
            <a:r>
              <a:rPr lang="en-US" dirty="0" err="1" smtClean="0"/>
              <a:t>Viro</a:t>
            </a:r>
            <a:r>
              <a:rPr lang="en-US" dirty="0" smtClean="0"/>
              <a:t> engineering (FEA, and design for ASML, Thales, </a:t>
            </a:r>
            <a:r>
              <a:rPr lang="en-US" dirty="0" err="1" smtClean="0"/>
              <a:t>Astron</a:t>
            </a:r>
            <a:r>
              <a:rPr lang="en-US" dirty="0" smtClean="0"/>
              <a:t>)</a:t>
            </a:r>
          </a:p>
          <a:p>
            <a:pPr marL="742950" lvl="1" indent="-285750">
              <a:buFont typeface="Arial" panose="020B0604020202020204" pitchFamily="34" charset="0"/>
              <a:buChar char="•"/>
            </a:pPr>
            <a:r>
              <a:rPr lang="en-US" dirty="0" smtClean="0"/>
              <a:t>Institute Differ (diagnostics at </a:t>
            </a:r>
            <a:r>
              <a:rPr lang="en-US" dirty="0" err="1" smtClean="0"/>
              <a:t>Textor</a:t>
            </a:r>
            <a:r>
              <a:rPr lang="en-US" dirty="0" smtClean="0"/>
              <a:t> – FZJ, remote handling, VR and augmented reality with simulated haptic interaction, ITER </a:t>
            </a:r>
            <a:r>
              <a:rPr lang="en-US" dirty="0"/>
              <a:t>(mechanical-optical design at </a:t>
            </a:r>
            <a:r>
              <a:rPr lang="en-US" dirty="0" smtClean="0"/>
              <a:t>diagnostics)</a:t>
            </a:r>
          </a:p>
          <a:p>
            <a:pPr marL="285750" indent="-285750">
              <a:buFont typeface="Arial" panose="020B0604020202020204" pitchFamily="34" charset="0"/>
              <a:buChar char="•"/>
            </a:pPr>
            <a:r>
              <a:rPr lang="en-US" dirty="0" smtClean="0"/>
              <a:t>Currently at Heemskerk </a:t>
            </a:r>
            <a:r>
              <a:rPr lang="en-US" dirty="0"/>
              <a:t>Innovative </a:t>
            </a:r>
            <a:r>
              <a:rPr lang="en-US" dirty="0" smtClean="0"/>
              <a:t>Technology, a SME specializing in Remote Handling </a:t>
            </a:r>
            <a:r>
              <a:rPr lang="en-US" dirty="0"/>
              <a:t>and </a:t>
            </a:r>
            <a:r>
              <a:rPr lang="en-US" dirty="0" smtClean="0"/>
              <a:t>VR and care robotics). Completed projects e.g.:</a:t>
            </a:r>
          </a:p>
          <a:p>
            <a:pPr marL="742950" lvl="1" indent="-285750">
              <a:buFont typeface="Arial" panose="020B0604020202020204" pitchFamily="34" charset="0"/>
              <a:buChar char="•"/>
            </a:pPr>
            <a:r>
              <a:rPr lang="en-US" dirty="0"/>
              <a:t>Dutch Space (solar panels, cable systems, cryogenic proto, PLM) </a:t>
            </a:r>
          </a:p>
          <a:p>
            <a:pPr marL="742950" lvl="1" indent="-285750">
              <a:buFont typeface="Arial" panose="020B0604020202020204" pitchFamily="34" charset="0"/>
              <a:buChar char="•"/>
            </a:pPr>
            <a:r>
              <a:rPr lang="en-US" dirty="0" smtClean="0"/>
              <a:t>ITER (supervisory control system, RH, Diagnostics)</a:t>
            </a:r>
          </a:p>
          <a:p>
            <a:pPr marL="742950" lvl="1" indent="-285750">
              <a:buFont typeface="Arial" panose="020B0604020202020204" pitchFamily="34" charset="0"/>
              <a:buChar char="•"/>
            </a:pPr>
            <a:r>
              <a:rPr lang="en-US" dirty="0" smtClean="0"/>
              <a:t>Korean DA (ITER - RH)</a:t>
            </a:r>
          </a:p>
          <a:p>
            <a:pPr marL="742950" lvl="1" indent="-285750">
              <a:buFont typeface="Arial" panose="020B0604020202020204" pitchFamily="34" charset="0"/>
              <a:buChar char="•"/>
            </a:pPr>
            <a:r>
              <a:rPr lang="en-US" dirty="0" smtClean="0"/>
              <a:t>European DA (ITER - RH, ITER - ECH system)</a:t>
            </a:r>
          </a:p>
          <a:p>
            <a:pPr marL="285750" indent="-285750">
              <a:buFont typeface="Arial" panose="020B0604020202020204" pitchFamily="34" charset="0"/>
              <a:buChar char="•"/>
            </a:pPr>
            <a:r>
              <a:rPr lang="en-US" dirty="0" smtClean="0"/>
              <a:t>Partnered with </a:t>
            </a:r>
            <a:r>
              <a:rPr lang="en-US" dirty="0" err="1" smtClean="0"/>
              <a:t>Fagerström</a:t>
            </a:r>
            <a:r>
              <a:rPr lang="en-US" dirty="0" smtClean="0"/>
              <a:t> to ESS as RH advisor and system engineer on Target: MR plug handling, inner shielding handling, Casks concepts and handling for TW, MR, PBIP, PBW and shield blocks</a:t>
            </a:r>
          </a:p>
          <a:p>
            <a:pPr marL="285750" indent="-285750">
              <a:buFont typeface="Arial" panose="020B0604020202020204" pitchFamily="34" charset="0"/>
              <a:buChar char="•"/>
            </a:pPr>
            <a:r>
              <a:rPr lang="en-US" dirty="0" smtClean="0"/>
              <a:t>Current project since ~2.5years is NBEX – next slide. </a:t>
            </a:r>
            <a:endParaRPr lang="en-US" dirty="0"/>
          </a:p>
        </p:txBody>
      </p:sp>
    </p:spTree>
    <p:extLst>
      <p:ext uri="{BB962C8B-B14F-4D97-AF65-F5344CB8AC3E}">
        <p14:creationId xmlns:p14="http://schemas.microsoft.com/office/powerpoint/2010/main" val="1702890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b="1" dirty="0" smtClean="0"/>
              <a:t>NBEX Neutron Beam Extraction System</a:t>
            </a:r>
            <a:endParaRPr lang="en-US" dirty="0"/>
          </a:p>
        </p:txBody>
      </p:sp>
      <p:sp>
        <p:nvSpPr>
          <p:cNvPr id="4" name="Platshållare för bildnummer 3"/>
          <p:cNvSpPr>
            <a:spLocks noGrp="1"/>
          </p:cNvSpPr>
          <p:nvPr>
            <p:ph type="sldNum" sz="quarter" idx="12"/>
          </p:nvPr>
        </p:nvSpPr>
        <p:spPr/>
        <p:txBody>
          <a:bodyPr/>
          <a:lstStyle/>
          <a:p>
            <a:fld id="{551115BC-487E-4422-894C-CB7CD3E79223}" type="slidenum">
              <a:rPr lang="sv-SE" smtClean="0"/>
              <a:t>3</a:t>
            </a:fld>
            <a:endParaRPr lang="sv-SE"/>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0371" t="6309" r="34815" b="12000"/>
          <a:stretch/>
        </p:blipFill>
        <p:spPr>
          <a:xfrm flipH="1">
            <a:off x="107504" y="1556792"/>
            <a:ext cx="3183466" cy="4131733"/>
          </a:xfrm>
          <a:prstGeom prst="rect">
            <a:avLst/>
          </a:prstGeom>
        </p:spPr>
      </p:pic>
      <p:pic>
        <p:nvPicPr>
          <p:cNvPr id="10" name="Picture 9" descr="C:\data\HiT\Projects\ESS 2017\NBEX\2017-06-09_Overviews\00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134" r="1857"/>
          <a:stretch/>
        </p:blipFill>
        <p:spPr bwMode="auto">
          <a:xfrm>
            <a:off x="3348043" y="1844824"/>
            <a:ext cx="5688454" cy="295232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6"/>
          <p:cNvSpPr txBox="1"/>
          <p:nvPr/>
        </p:nvSpPr>
        <p:spPr>
          <a:xfrm>
            <a:off x="611560" y="5688525"/>
            <a:ext cx="2376264" cy="923330"/>
          </a:xfrm>
          <a:prstGeom prst="rect">
            <a:avLst/>
          </a:prstGeom>
          <a:noFill/>
        </p:spPr>
        <p:txBody>
          <a:bodyPr wrap="squar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smtClean="0"/>
              <a:t>In Monolith, location of Neutron Beam Port Insert</a:t>
            </a:r>
            <a:endParaRPr lang="en-GB" dirty="0"/>
          </a:p>
        </p:txBody>
      </p:sp>
      <p:sp>
        <p:nvSpPr>
          <p:cNvPr id="12" name="TextBox 9"/>
          <p:cNvSpPr txBox="1"/>
          <p:nvPr/>
        </p:nvSpPr>
        <p:spPr>
          <a:xfrm>
            <a:off x="3348043" y="4942910"/>
            <a:ext cx="5688454" cy="646331"/>
          </a:xfrm>
          <a:prstGeom prst="rect">
            <a:avLst/>
          </a:prstGeom>
          <a:noFill/>
        </p:spPr>
        <p:txBody>
          <a:bodyPr wrap="squar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smtClean="0"/>
              <a:t>Outside of Monolith and Monolith Basement, location of Light Shutter System </a:t>
            </a:r>
            <a:endParaRPr lang="en-GB" dirty="0"/>
          </a:p>
        </p:txBody>
      </p:sp>
    </p:spTree>
    <p:extLst>
      <p:ext uri="{BB962C8B-B14F-4D97-AF65-F5344CB8AC3E}">
        <p14:creationId xmlns:p14="http://schemas.microsoft.com/office/powerpoint/2010/main" val="48888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X:\Machines Directorate\Target division\Public Read Write\Jarich\2018-01-16_Basement as-built\DevAn vs abs geo white legen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3087" y="1556792"/>
            <a:ext cx="10147088" cy="4896544"/>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p:cNvSpPr>
            <a:spLocks noGrp="1"/>
          </p:cNvSpPr>
          <p:nvPr>
            <p:ph type="title"/>
          </p:nvPr>
        </p:nvSpPr>
        <p:spPr/>
        <p:txBody>
          <a:bodyPr/>
          <a:lstStyle/>
          <a:p>
            <a:r>
              <a:rPr lang="en-US" b="1" dirty="0" smtClean="0"/>
              <a:t>3Dscan and as-built geometry</a:t>
            </a:r>
            <a:endParaRPr lang="en-US" b="1" dirty="0"/>
          </a:p>
        </p:txBody>
      </p:sp>
      <p:sp>
        <p:nvSpPr>
          <p:cNvPr id="4" name="Platshållare för bildnummer 3"/>
          <p:cNvSpPr>
            <a:spLocks noGrp="1"/>
          </p:cNvSpPr>
          <p:nvPr>
            <p:ph type="sldNum" sz="quarter" idx="12"/>
          </p:nvPr>
        </p:nvSpPr>
        <p:spPr/>
        <p:txBody>
          <a:bodyPr/>
          <a:lstStyle/>
          <a:p>
            <a:fld id="{551115BC-487E-4422-894C-CB7CD3E79223}" type="slidenum">
              <a:rPr lang="sv-SE" smtClean="0"/>
              <a:t>4</a:t>
            </a:fld>
            <a:endParaRPr lang="sv-SE"/>
          </a:p>
        </p:txBody>
      </p:sp>
      <p:sp>
        <p:nvSpPr>
          <p:cNvPr id="3" name="textruta 2"/>
          <p:cNvSpPr txBox="1"/>
          <p:nvPr/>
        </p:nvSpPr>
        <p:spPr>
          <a:xfrm>
            <a:off x="251520" y="1700808"/>
            <a:ext cx="8568952" cy="1754326"/>
          </a:xfrm>
          <a:prstGeom prst="rect">
            <a:avLst/>
          </a:prstGeom>
          <a:noFill/>
        </p:spPr>
        <p:txBody>
          <a:bodyPr wrap="square" rtlCol="0">
            <a:spAutoFit/>
          </a:bodyPr>
          <a:lstStyle/>
          <a:p>
            <a:pPr lvl="1"/>
            <a:endParaRPr lang="en-US" dirty="0" smtClean="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
        <p:nvSpPr>
          <p:cNvPr id="8" name="TextBox 6"/>
          <p:cNvSpPr txBox="1"/>
          <p:nvPr/>
        </p:nvSpPr>
        <p:spPr>
          <a:xfrm>
            <a:off x="225277" y="1556792"/>
            <a:ext cx="2376264" cy="369332"/>
          </a:xfrm>
          <a:prstGeom prst="rect">
            <a:avLst/>
          </a:prstGeom>
          <a:noFill/>
        </p:spPr>
        <p:txBody>
          <a:bodyPr wrap="squar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smtClean="0"/>
              <a:t>Lvl90 basement</a:t>
            </a:r>
            <a:endParaRPr lang="en-GB" dirty="0"/>
          </a:p>
        </p:txBody>
      </p:sp>
      <p:sp>
        <p:nvSpPr>
          <p:cNvPr id="9" name="TextBox 6"/>
          <p:cNvSpPr txBox="1"/>
          <p:nvPr/>
        </p:nvSpPr>
        <p:spPr>
          <a:xfrm>
            <a:off x="51404" y="5733256"/>
            <a:ext cx="2550137" cy="646331"/>
          </a:xfrm>
          <a:prstGeom prst="rect">
            <a:avLst/>
          </a:prstGeom>
          <a:noFill/>
        </p:spPr>
        <p:txBody>
          <a:bodyPr wrap="squar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smtClean="0"/>
              <a:t>Deviation analysis in Catia</a:t>
            </a:r>
            <a:endParaRPr lang="en-GB" dirty="0"/>
          </a:p>
        </p:txBody>
      </p:sp>
      <p:sp>
        <p:nvSpPr>
          <p:cNvPr id="10" name="TextBox 6"/>
          <p:cNvSpPr txBox="1"/>
          <p:nvPr/>
        </p:nvSpPr>
        <p:spPr>
          <a:xfrm>
            <a:off x="5004048" y="5733256"/>
            <a:ext cx="3168352" cy="646331"/>
          </a:xfrm>
          <a:prstGeom prst="rect">
            <a:avLst/>
          </a:prstGeom>
          <a:noFill/>
        </p:spPr>
        <p:txBody>
          <a:bodyPr wrap="squar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sv-SE" dirty="0" smtClean="0"/>
              <a:t>Absolute measurements compared with nominal model</a:t>
            </a:r>
            <a:endParaRPr lang="en-GB" dirty="0"/>
          </a:p>
        </p:txBody>
      </p:sp>
      <p:sp>
        <p:nvSpPr>
          <p:cNvPr id="11" name="TextBox 6"/>
          <p:cNvSpPr txBox="1"/>
          <p:nvPr/>
        </p:nvSpPr>
        <p:spPr>
          <a:xfrm>
            <a:off x="5436096" y="1412776"/>
            <a:ext cx="3600400" cy="523220"/>
          </a:xfrm>
          <a:prstGeom prst="rect">
            <a:avLst/>
          </a:prstGeom>
          <a:noFill/>
        </p:spPr>
        <p:txBody>
          <a:bodyPr wrap="squar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sv-SE" sz="1400" dirty="0" smtClean="0"/>
              <a:t>Red=less concrete than model</a:t>
            </a:r>
          </a:p>
          <a:p>
            <a:pPr algn="r"/>
            <a:r>
              <a:rPr lang="sv-SE" sz="1400" dirty="0" smtClean="0"/>
              <a:t>Purple = more concrete than model</a:t>
            </a:r>
            <a:endParaRPr lang="en-GB" sz="1400" dirty="0"/>
          </a:p>
        </p:txBody>
      </p:sp>
    </p:spTree>
    <p:extLst>
      <p:ext uri="{BB962C8B-B14F-4D97-AF65-F5344CB8AC3E}">
        <p14:creationId xmlns:p14="http://schemas.microsoft.com/office/powerpoint/2010/main" val="2532806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X:\Machines Directorate\Target division\Public Read Write\Jarich\2018-01-16_Basement as-built\DevAn vs rel geo white legen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3087" y="1556792"/>
            <a:ext cx="10147088" cy="4896544"/>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p:cNvSpPr>
            <a:spLocks noGrp="1"/>
          </p:cNvSpPr>
          <p:nvPr>
            <p:ph type="title"/>
          </p:nvPr>
        </p:nvSpPr>
        <p:spPr/>
        <p:txBody>
          <a:bodyPr/>
          <a:lstStyle/>
          <a:p>
            <a:r>
              <a:rPr lang="en-US" b="1" dirty="0" smtClean="0"/>
              <a:t>3Dscan and as-built geometry</a:t>
            </a:r>
            <a:endParaRPr lang="en-US" b="1" dirty="0"/>
          </a:p>
        </p:txBody>
      </p:sp>
      <p:sp>
        <p:nvSpPr>
          <p:cNvPr id="4" name="Platshållare för bildnummer 3"/>
          <p:cNvSpPr>
            <a:spLocks noGrp="1"/>
          </p:cNvSpPr>
          <p:nvPr>
            <p:ph type="sldNum" sz="quarter" idx="12"/>
          </p:nvPr>
        </p:nvSpPr>
        <p:spPr/>
        <p:txBody>
          <a:bodyPr/>
          <a:lstStyle/>
          <a:p>
            <a:fld id="{551115BC-487E-4422-894C-CB7CD3E79223}" type="slidenum">
              <a:rPr lang="sv-SE" smtClean="0"/>
              <a:t>5</a:t>
            </a:fld>
            <a:endParaRPr lang="sv-SE"/>
          </a:p>
        </p:txBody>
      </p:sp>
      <p:sp>
        <p:nvSpPr>
          <p:cNvPr id="3" name="textruta 2"/>
          <p:cNvSpPr txBox="1"/>
          <p:nvPr/>
        </p:nvSpPr>
        <p:spPr>
          <a:xfrm>
            <a:off x="251520" y="1700808"/>
            <a:ext cx="8568952" cy="1754326"/>
          </a:xfrm>
          <a:prstGeom prst="rect">
            <a:avLst/>
          </a:prstGeom>
          <a:noFill/>
        </p:spPr>
        <p:txBody>
          <a:bodyPr wrap="square" rtlCol="0">
            <a:spAutoFit/>
          </a:bodyPr>
          <a:lstStyle/>
          <a:p>
            <a:pPr lvl="1"/>
            <a:endParaRPr lang="en-US" dirty="0" smtClean="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
        <p:nvSpPr>
          <p:cNvPr id="7" name="TextBox 6"/>
          <p:cNvSpPr txBox="1"/>
          <p:nvPr/>
        </p:nvSpPr>
        <p:spPr>
          <a:xfrm>
            <a:off x="225277" y="5578207"/>
            <a:ext cx="2376264" cy="923330"/>
          </a:xfrm>
          <a:prstGeom prst="rect">
            <a:avLst/>
          </a:prstGeom>
          <a:noFill/>
        </p:spPr>
        <p:txBody>
          <a:bodyPr wrap="squar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smtClean="0"/>
              <a:t>Reconstruction of simple geometry (planes/cylinders)</a:t>
            </a:r>
            <a:endParaRPr lang="en-GB" dirty="0"/>
          </a:p>
        </p:txBody>
      </p:sp>
      <p:sp>
        <p:nvSpPr>
          <p:cNvPr id="8" name="TextBox 6"/>
          <p:cNvSpPr txBox="1"/>
          <p:nvPr/>
        </p:nvSpPr>
        <p:spPr>
          <a:xfrm>
            <a:off x="5220072" y="5578207"/>
            <a:ext cx="2952328" cy="646331"/>
          </a:xfrm>
          <a:prstGeom prst="rect">
            <a:avLst/>
          </a:prstGeom>
          <a:noFill/>
        </p:spPr>
        <p:txBody>
          <a:bodyPr wrap="squar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sv-SE" dirty="0" smtClean="0"/>
              <a:t>Measurements compared with reconstructed model</a:t>
            </a:r>
            <a:endParaRPr lang="en-GB" dirty="0"/>
          </a:p>
        </p:txBody>
      </p:sp>
      <p:sp>
        <p:nvSpPr>
          <p:cNvPr id="10" name="TextBox 6"/>
          <p:cNvSpPr txBox="1"/>
          <p:nvPr/>
        </p:nvSpPr>
        <p:spPr>
          <a:xfrm>
            <a:off x="5436096" y="1412776"/>
            <a:ext cx="3600400" cy="523220"/>
          </a:xfrm>
          <a:prstGeom prst="rect">
            <a:avLst/>
          </a:prstGeom>
          <a:noFill/>
        </p:spPr>
        <p:txBody>
          <a:bodyPr wrap="squar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sv-SE" sz="1400" dirty="0" smtClean="0"/>
              <a:t>Red=less concrete than model</a:t>
            </a:r>
          </a:p>
          <a:p>
            <a:pPr algn="r"/>
            <a:r>
              <a:rPr lang="sv-SE" sz="1400" dirty="0" smtClean="0"/>
              <a:t>Purple = more concrete than model</a:t>
            </a:r>
            <a:endParaRPr lang="en-GB" sz="1400" dirty="0"/>
          </a:p>
        </p:txBody>
      </p:sp>
    </p:spTree>
    <p:extLst>
      <p:ext uri="{BB962C8B-B14F-4D97-AF65-F5344CB8AC3E}">
        <p14:creationId xmlns:p14="http://schemas.microsoft.com/office/powerpoint/2010/main" val="264661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b="1" dirty="0" smtClean="0"/>
              <a:t>Core engineering values</a:t>
            </a:r>
            <a:endParaRPr lang="en-US" dirty="0"/>
          </a:p>
        </p:txBody>
      </p:sp>
      <p:sp>
        <p:nvSpPr>
          <p:cNvPr id="4" name="Platshållare för bildnummer 3"/>
          <p:cNvSpPr>
            <a:spLocks noGrp="1"/>
          </p:cNvSpPr>
          <p:nvPr>
            <p:ph type="sldNum" sz="quarter" idx="12"/>
          </p:nvPr>
        </p:nvSpPr>
        <p:spPr/>
        <p:txBody>
          <a:bodyPr/>
          <a:lstStyle/>
          <a:p>
            <a:fld id="{551115BC-487E-4422-894C-CB7CD3E79223}" type="slidenum">
              <a:rPr lang="sv-SE" smtClean="0"/>
              <a:t>6</a:t>
            </a:fld>
            <a:endParaRPr lang="sv-SE"/>
          </a:p>
        </p:txBody>
      </p:sp>
      <p:sp>
        <p:nvSpPr>
          <p:cNvPr id="3" name="textruta 2"/>
          <p:cNvSpPr txBox="1"/>
          <p:nvPr/>
        </p:nvSpPr>
        <p:spPr>
          <a:xfrm>
            <a:off x="251520" y="1700808"/>
            <a:ext cx="8568952" cy="4801314"/>
          </a:xfrm>
          <a:prstGeom prst="rect">
            <a:avLst/>
          </a:prstGeom>
          <a:noFill/>
        </p:spPr>
        <p:txBody>
          <a:bodyPr wrap="square" rtlCol="0">
            <a:spAutoFit/>
          </a:bodyPr>
          <a:lstStyle/>
          <a:p>
            <a:r>
              <a:rPr lang="en-US" dirty="0" smtClean="0"/>
              <a:t>My thoughts on core engineering values – could have more of:</a:t>
            </a:r>
          </a:p>
          <a:p>
            <a:pPr marL="285750" indent="-285750">
              <a:buFont typeface="Arial" panose="020B0604020202020204" pitchFamily="34" charset="0"/>
              <a:buChar char="•"/>
            </a:pPr>
            <a:r>
              <a:rPr lang="en-US" dirty="0" smtClean="0"/>
              <a:t>Who knows what, like:</a:t>
            </a:r>
          </a:p>
          <a:p>
            <a:pPr marL="742950" lvl="1" indent="-285750">
              <a:buFont typeface="Arial" panose="020B0604020202020204" pitchFamily="34" charset="0"/>
              <a:buChar char="•"/>
            </a:pPr>
            <a:r>
              <a:rPr lang="en-US" dirty="0" smtClean="0"/>
              <a:t>Combined steel/concrete structures</a:t>
            </a:r>
          </a:p>
          <a:p>
            <a:pPr marL="742950" lvl="1" indent="-285750">
              <a:buFont typeface="Arial" panose="020B0604020202020204" pitchFamily="34" charset="0"/>
              <a:buChar char="•"/>
            </a:pPr>
            <a:r>
              <a:rPr lang="en-US" dirty="0" smtClean="0"/>
              <a:t>Cost efficient water-in-stainless-steel structures</a:t>
            </a:r>
          </a:p>
          <a:p>
            <a:pPr marL="742950" lvl="1" indent="-285750">
              <a:buFont typeface="Arial" panose="020B0604020202020204" pitchFamily="34" charset="0"/>
              <a:buChar char="•"/>
            </a:pPr>
            <a:r>
              <a:rPr lang="en-US" dirty="0" smtClean="0"/>
              <a:t>Structural frames design (low-cost with off-the-shelf parts)</a:t>
            </a:r>
          </a:p>
          <a:p>
            <a:pPr marL="742950" lvl="1" indent="-285750">
              <a:buFont typeface="Arial" panose="020B0604020202020204" pitchFamily="34" charset="0"/>
              <a:buChar char="•"/>
            </a:pPr>
            <a:r>
              <a:rPr lang="en-US" dirty="0" smtClean="0"/>
              <a:t>Specification surface treatments (TBY) for various areas</a:t>
            </a:r>
          </a:p>
          <a:p>
            <a:pPr marL="742950" lvl="1" indent="-285750">
              <a:buFont typeface="Arial" panose="020B0604020202020204" pitchFamily="34" charset="0"/>
              <a:buChar char="•"/>
            </a:pPr>
            <a:r>
              <a:rPr lang="en-US" dirty="0" smtClean="0"/>
              <a:t>RCC-</a:t>
            </a:r>
            <a:r>
              <a:rPr lang="en-US" dirty="0" err="1" smtClean="0"/>
              <a:t>MRx</a:t>
            </a:r>
            <a:r>
              <a:rPr lang="en-US" dirty="0" smtClean="0"/>
              <a:t> compatible design (what and what not)</a:t>
            </a:r>
          </a:p>
          <a:p>
            <a:pPr marL="285750" indent="-285750">
              <a:buFont typeface="Arial" panose="020B0604020202020204" pitchFamily="34" charset="0"/>
              <a:buChar char="•"/>
            </a:pPr>
            <a:r>
              <a:rPr lang="en-US" dirty="0" smtClean="0"/>
              <a:t>Working methods and implementing them over all engineers/designers, like:</a:t>
            </a:r>
          </a:p>
          <a:p>
            <a:pPr marL="742950" lvl="1" indent="-285750">
              <a:buFont typeface="Arial" panose="020B0604020202020204" pitchFamily="34" charset="0"/>
              <a:buChar char="•"/>
            </a:pPr>
            <a:r>
              <a:rPr lang="en-US" dirty="0" smtClean="0"/>
              <a:t>Context/context-less links</a:t>
            </a:r>
          </a:p>
          <a:p>
            <a:pPr marL="742950" lvl="1" indent="-285750">
              <a:buFont typeface="Arial" panose="020B0604020202020204" pitchFamily="34" charset="0"/>
              <a:buChar char="•"/>
            </a:pPr>
            <a:r>
              <a:rPr lang="en-US" dirty="0" smtClean="0"/>
              <a:t>Drafting annotations for production drawings</a:t>
            </a:r>
          </a:p>
          <a:p>
            <a:pPr marL="742950" lvl="1" indent="-285750">
              <a:buFont typeface="Arial" panose="020B0604020202020204" pitchFamily="34" charset="0"/>
              <a:buChar char="•"/>
            </a:pPr>
            <a:r>
              <a:rPr lang="en-US" dirty="0" smtClean="0"/>
              <a:t>Handling 4D and state information in 3D model structure</a:t>
            </a:r>
          </a:p>
          <a:p>
            <a:pPr marL="742950" lvl="1" indent="-285750">
              <a:buFont typeface="Arial" panose="020B0604020202020204" pitchFamily="34" charset="0"/>
              <a:buChar char="•"/>
            </a:pPr>
            <a:r>
              <a:rPr lang="en-US" dirty="0" smtClean="0"/>
              <a:t>Handling of non-native data (import, traceability)</a:t>
            </a:r>
          </a:p>
          <a:p>
            <a:pPr marL="742950" lvl="1" indent="-285750">
              <a:buFont typeface="Arial" panose="020B0604020202020204" pitchFamily="34" charset="0"/>
              <a:buChar char="•"/>
            </a:pPr>
            <a:r>
              <a:rPr lang="en-US" dirty="0" smtClean="0"/>
              <a:t>Link to, and duplication of, information in Chess and Confluence</a:t>
            </a:r>
          </a:p>
          <a:p>
            <a:pPr marL="285750" indent="-285750">
              <a:buFont typeface="Arial" panose="020B0604020202020204" pitchFamily="34" charset="0"/>
              <a:buChar char="•"/>
            </a:pPr>
            <a:r>
              <a:rPr lang="en-US" dirty="0" smtClean="0"/>
              <a:t>In-house projects need different organizational setup</a:t>
            </a:r>
          </a:p>
          <a:p>
            <a:pPr marL="742950" lvl="1" indent="-285750">
              <a:buFont typeface="Arial" panose="020B0604020202020204" pitchFamily="34" charset="0"/>
              <a:buChar char="•"/>
            </a:pPr>
            <a:r>
              <a:rPr lang="en-US" dirty="0" smtClean="0"/>
              <a:t>Stable PLM, ERP, logistic and procurement organization</a:t>
            </a:r>
          </a:p>
          <a:p>
            <a:pPr marL="742950" lvl="1" indent="-285750">
              <a:buFont typeface="Arial" panose="020B0604020202020204" pitchFamily="34" charset="0"/>
              <a:buChar char="•"/>
            </a:pPr>
            <a:r>
              <a:rPr lang="en-US" dirty="0" smtClean="0"/>
              <a:t>Document templates/framework supporting procurement</a:t>
            </a:r>
          </a:p>
          <a:p>
            <a:pPr marL="742950" lvl="1" indent="-285750">
              <a:buFont typeface="Arial" panose="020B0604020202020204" pitchFamily="34" charset="0"/>
              <a:buChar char="•"/>
            </a:pPr>
            <a:r>
              <a:rPr lang="en-US" dirty="0" smtClean="0"/>
              <a:t>Hold internal design reviews by seniors</a:t>
            </a:r>
          </a:p>
        </p:txBody>
      </p:sp>
    </p:spTree>
    <p:extLst>
      <p:ext uri="{BB962C8B-B14F-4D97-AF65-F5344CB8AC3E}">
        <p14:creationId xmlns:p14="http://schemas.microsoft.com/office/powerpoint/2010/main" val="1507794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b="1" dirty="0"/>
              <a:t>Some points on tooling</a:t>
            </a:r>
          </a:p>
        </p:txBody>
      </p:sp>
      <p:sp>
        <p:nvSpPr>
          <p:cNvPr id="4" name="Platshållare för bildnummer 3"/>
          <p:cNvSpPr>
            <a:spLocks noGrp="1"/>
          </p:cNvSpPr>
          <p:nvPr>
            <p:ph type="sldNum" sz="quarter" idx="12"/>
          </p:nvPr>
        </p:nvSpPr>
        <p:spPr/>
        <p:txBody>
          <a:bodyPr/>
          <a:lstStyle/>
          <a:p>
            <a:fld id="{551115BC-487E-4422-894C-CB7CD3E79223}" type="slidenum">
              <a:rPr lang="sv-SE" smtClean="0"/>
              <a:t>7</a:t>
            </a:fld>
            <a:endParaRPr lang="sv-SE"/>
          </a:p>
        </p:txBody>
      </p:sp>
      <p:sp>
        <p:nvSpPr>
          <p:cNvPr id="3" name="textruta 2"/>
          <p:cNvSpPr txBox="1"/>
          <p:nvPr/>
        </p:nvSpPr>
        <p:spPr>
          <a:xfrm>
            <a:off x="251520" y="1700808"/>
            <a:ext cx="8568952" cy="369331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Bugs in </a:t>
            </a:r>
            <a:r>
              <a:rPr lang="en-US" dirty="0" err="1" smtClean="0"/>
              <a:t>Catia</a:t>
            </a:r>
            <a:r>
              <a:rPr lang="en-US" dirty="0" smtClean="0"/>
              <a:t> and in </a:t>
            </a:r>
            <a:r>
              <a:rPr lang="en-US" dirty="0" err="1" smtClean="0"/>
              <a:t>Catia</a:t>
            </a:r>
            <a:r>
              <a:rPr lang="en-US" dirty="0" smtClean="0"/>
              <a:t>&lt;-&gt;Chess connection need real resolution instead of next-wave-of-new-things-with-new-bugs-and-old-ones-still-unresolved. </a:t>
            </a:r>
          </a:p>
          <a:p>
            <a:pPr marL="742950" lvl="1" indent="-285750">
              <a:buFont typeface="Arial" panose="020B0604020202020204" pitchFamily="34" charset="0"/>
              <a:buChar char="•"/>
            </a:pPr>
            <a:r>
              <a:rPr lang="en-US" dirty="0" smtClean="0"/>
              <a:t>Workarounds cost time - some workarounds need other workarounds, costing more time</a:t>
            </a:r>
          </a:p>
          <a:p>
            <a:pPr marL="742950" lvl="1" indent="-285750">
              <a:buFont typeface="Arial" panose="020B0604020202020204" pitchFamily="34" charset="0"/>
              <a:buChar char="•"/>
            </a:pPr>
            <a:r>
              <a:rPr lang="en-US" dirty="0" smtClean="0"/>
              <a:t>Support regularly suggests solutions that are blocked by other bugs</a:t>
            </a:r>
          </a:p>
          <a:p>
            <a:pPr marL="742950" lvl="1" indent="-285750">
              <a:buFont typeface="Arial" panose="020B0604020202020204" pitchFamily="34" charset="0"/>
              <a:buChar char="•"/>
            </a:pPr>
            <a:r>
              <a:rPr lang="en-US" dirty="0" smtClean="0"/>
              <a:t>Hitting bugs, dealing with bugs but also long look-up and loading times, loses focus from primary tasks which is another time loss</a:t>
            </a:r>
            <a:r>
              <a:rPr lang="en-US" dirty="0" smtClean="0"/>
              <a:t>.</a:t>
            </a:r>
          </a:p>
          <a:p>
            <a:pPr marL="742950" lvl="1" indent="-285750">
              <a:buFont typeface="Arial" panose="020B0604020202020204" pitchFamily="34" charset="0"/>
              <a:buChar char="•"/>
            </a:pPr>
            <a:r>
              <a:rPr lang="en-US" dirty="0" smtClean="0"/>
              <a:t>Support seems to think </a:t>
            </a:r>
            <a:r>
              <a:rPr lang="en-US" dirty="0" err="1" smtClean="0"/>
              <a:t>Catia</a:t>
            </a:r>
            <a:r>
              <a:rPr lang="en-US" dirty="0" smtClean="0"/>
              <a:t> works fine because they do not get complaints</a:t>
            </a:r>
          </a:p>
          <a:p>
            <a:pPr marL="742950" lvl="1" indent="-285750">
              <a:buFont typeface="Arial" panose="020B0604020202020204" pitchFamily="34" charset="0"/>
              <a:buChar char="•"/>
            </a:pPr>
            <a:r>
              <a:rPr lang="en-US" dirty="0" smtClean="0"/>
              <a:t>Efficiency of working in a CAD/PLM environment seems not to be considered </a:t>
            </a:r>
          </a:p>
          <a:p>
            <a:pPr marL="285750" indent="-285750">
              <a:buFont typeface="Arial" panose="020B0604020202020204" pitchFamily="34" charset="0"/>
              <a:buChar char="•"/>
            </a:pPr>
            <a:r>
              <a:rPr lang="en-US" dirty="0" smtClean="0"/>
              <a:t>ESS </a:t>
            </a:r>
            <a:r>
              <a:rPr lang="en-US" dirty="0" smtClean="0"/>
              <a:t>Workforce is not used to use video </a:t>
            </a:r>
            <a:r>
              <a:rPr lang="en-US" dirty="0" smtClean="0"/>
              <a:t>conferencing</a:t>
            </a:r>
          </a:p>
          <a:p>
            <a:pPr marL="285750" indent="-285750">
              <a:buFont typeface="Arial" panose="020B0604020202020204" pitchFamily="34" charset="0"/>
              <a:buChar char="•"/>
            </a:pPr>
            <a:r>
              <a:rPr lang="en-US" dirty="0" smtClean="0"/>
              <a:t>Chess is an inefficient, cluttered interface to work with</a:t>
            </a:r>
          </a:p>
          <a:p>
            <a:pPr marL="285750" indent="-285750">
              <a:buFont typeface="Arial" panose="020B0604020202020204" pitchFamily="34" charset="0"/>
              <a:buChar char="•"/>
            </a:pPr>
            <a:r>
              <a:rPr lang="en-US" dirty="0" smtClean="0"/>
              <a:t>Relation between confluence and chess is not clear. Some divisions engineer in confluence only</a:t>
            </a:r>
            <a:endParaRPr lang="en-US" dirty="0"/>
          </a:p>
        </p:txBody>
      </p:sp>
    </p:spTree>
    <p:extLst>
      <p:ext uri="{BB962C8B-B14F-4D97-AF65-F5344CB8AC3E}">
        <p14:creationId xmlns:p14="http://schemas.microsoft.com/office/powerpoint/2010/main" val="3137249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b="1" dirty="0" smtClean="0"/>
              <a:t>What about MET</a:t>
            </a:r>
            <a:endParaRPr lang="en-US" dirty="0"/>
          </a:p>
        </p:txBody>
      </p:sp>
      <p:sp>
        <p:nvSpPr>
          <p:cNvPr id="4" name="Platshållare för bildnummer 3"/>
          <p:cNvSpPr>
            <a:spLocks noGrp="1"/>
          </p:cNvSpPr>
          <p:nvPr>
            <p:ph type="sldNum" sz="quarter" idx="12"/>
          </p:nvPr>
        </p:nvSpPr>
        <p:spPr/>
        <p:txBody>
          <a:bodyPr/>
          <a:lstStyle/>
          <a:p>
            <a:fld id="{551115BC-487E-4422-894C-CB7CD3E79223}" type="slidenum">
              <a:rPr lang="sv-SE" smtClean="0"/>
              <a:t>8</a:t>
            </a:fld>
            <a:endParaRPr lang="sv-SE"/>
          </a:p>
        </p:txBody>
      </p:sp>
      <p:sp>
        <p:nvSpPr>
          <p:cNvPr id="3" name="textruta 2"/>
          <p:cNvSpPr txBox="1"/>
          <p:nvPr/>
        </p:nvSpPr>
        <p:spPr>
          <a:xfrm>
            <a:off x="251520" y="1700808"/>
            <a:ext cx="8568952" cy="2031325"/>
          </a:xfrm>
          <a:prstGeom prst="rect">
            <a:avLst/>
          </a:prstGeom>
          <a:noFill/>
        </p:spPr>
        <p:txBody>
          <a:bodyPr wrap="square" rtlCol="0">
            <a:spAutoFit/>
          </a:bodyPr>
          <a:lstStyle/>
          <a:p>
            <a:r>
              <a:rPr lang="en-US" dirty="0"/>
              <a:t>Mechanical Engineering &amp; </a:t>
            </a:r>
            <a:r>
              <a:rPr lang="en-US" dirty="0" smtClean="0"/>
              <a:t>Technology </a:t>
            </a:r>
            <a:endParaRPr lang="en-US" dirty="0"/>
          </a:p>
          <a:p>
            <a:pPr marL="285750" indent="-285750">
              <a:buFont typeface="Arial" panose="020B0604020202020204" pitchFamily="34" charset="0"/>
              <a:buChar char="•"/>
            </a:pPr>
            <a:r>
              <a:rPr lang="en-US" dirty="0" smtClean="0"/>
              <a:t>What </a:t>
            </a:r>
            <a:r>
              <a:rPr lang="en-US" dirty="0" smtClean="0"/>
              <a:t>are the common, bonding factors?</a:t>
            </a:r>
          </a:p>
          <a:p>
            <a:pPr marL="285750" indent="-285750">
              <a:buFont typeface="Arial" panose="020B0604020202020204" pitchFamily="34" charset="0"/>
              <a:buChar char="•"/>
            </a:pPr>
            <a:r>
              <a:rPr lang="en-US" dirty="0" smtClean="0"/>
              <a:t>Some people are not in MET although they seem to fit the scope</a:t>
            </a:r>
          </a:p>
          <a:p>
            <a:pPr marL="742950" lvl="1" indent="-285750">
              <a:buFont typeface="Arial" panose="020B0604020202020204" pitchFamily="34" charset="0"/>
              <a:buChar char="•"/>
            </a:pPr>
            <a:r>
              <a:rPr lang="en-US" dirty="0" smtClean="0"/>
              <a:t>EPL maintenance, for instance?</a:t>
            </a:r>
          </a:p>
          <a:p>
            <a:pPr marL="285750" indent="-285750">
              <a:buFont typeface="Arial" panose="020B0604020202020204" pitchFamily="34" charset="0"/>
              <a:buChar char="•"/>
            </a:pPr>
            <a:endParaRPr lang="en-US" dirty="0"/>
          </a:p>
          <a:p>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2711872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b="1" dirty="0" smtClean="0"/>
              <a:t>Thank you!</a:t>
            </a:r>
            <a:endParaRPr lang="en-US" dirty="0"/>
          </a:p>
        </p:txBody>
      </p:sp>
      <p:sp>
        <p:nvSpPr>
          <p:cNvPr id="4" name="Platshållare för bildnummer 3"/>
          <p:cNvSpPr>
            <a:spLocks noGrp="1"/>
          </p:cNvSpPr>
          <p:nvPr>
            <p:ph type="sldNum" sz="quarter" idx="12"/>
          </p:nvPr>
        </p:nvSpPr>
        <p:spPr/>
        <p:txBody>
          <a:bodyPr/>
          <a:lstStyle/>
          <a:p>
            <a:fld id="{551115BC-487E-4422-894C-CB7CD3E79223}" type="slidenum">
              <a:rPr lang="sv-SE" smtClean="0"/>
              <a:t>9</a:t>
            </a:fld>
            <a:endParaRPr lang="sv-SE"/>
          </a:p>
        </p:txBody>
      </p:sp>
      <p:sp>
        <p:nvSpPr>
          <p:cNvPr id="3" name="textruta 2"/>
          <p:cNvSpPr txBox="1"/>
          <p:nvPr/>
        </p:nvSpPr>
        <p:spPr>
          <a:xfrm>
            <a:off x="251520" y="1700808"/>
            <a:ext cx="8568952" cy="923330"/>
          </a:xfrm>
          <a:prstGeom prst="rect">
            <a:avLst/>
          </a:prstGeom>
          <a:noFill/>
        </p:spPr>
        <p:txBody>
          <a:bodyPr wrap="square" rtlCol="0">
            <a:spAutoFit/>
          </a:bodyPr>
          <a:lstStyle/>
          <a:p>
            <a:pPr marL="285750" indent="-285750">
              <a:buFont typeface="Arial" panose="020B0604020202020204" pitchFamily="34" charset="0"/>
              <a:buChar char="•"/>
            </a:pPr>
            <a:endParaRPr lang="en-US" dirty="0"/>
          </a:p>
          <a:p>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3740953297"/>
      </p:ext>
    </p:extLst>
  </p:cSld>
  <p:clrMapOvr>
    <a:masterClrMapping/>
  </p:clrMapOvr>
</p:sld>
</file>

<file path=ppt/theme/theme1.xml><?xml version="1.0" encoding="utf-8"?>
<a:theme xmlns:a="http://schemas.openxmlformats.org/drawingml/2006/main" name="ESS Core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 Core Powerpoint template.potx</Template>
  <TotalTime>6166</TotalTime>
  <Words>1032</Words>
  <Application>Microsoft Office PowerPoint</Application>
  <PresentationFormat>On-screen Show (4:3)</PresentationFormat>
  <Paragraphs>106</Paragraphs>
  <Slides>9</Slides>
  <Notes>8</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ESS Core Powerpoint template</vt:lpstr>
      <vt:lpstr>MET Section - Jarich Koning</vt:lpstr>
      <vt:lpstr>About me</vt:lpstr>
      <vt:lpstr>NBEX Neutron Beam Extraction System</vt:lpstr>
      <vt:lpstr>3Dscan and as-built geometry</vt:lpstr>
      <vt:lpstr>3Dscan and as-built geometry</vt:lpstr>
      <vt:lpstr>Core engineering values</vt:lpstr>
      <vt:lpstr>Some points on tooling</vt:lpstr>
      <vt:lpstr>What about MET</vt:lpstr>
      <vt:lpstr>Thank you!</vt:lpstr>
    </vt:vector>
  </TitlesOfParts>
  <Company>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Heléne Björkman</dc:creator>
  <cp:lastModifiedBy>Jarich Koning</cp:lastModifiedBy>
  <cp:revision>167</cp:revision>
  <dcterms:created xsi:type="dcterms:W3CDTF">2013-10-29T16:05:10Z</dcterms:created>
  <dcterms:modified xsi:type="dcterms:W3CDTF">2018-01-26T10:19:38Z</dcterms:modified>
</cp:coreProperties>
</file>