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366" r:id="rId3"/>
    <p:sldId id="370" r:id="rId4"/>
    <p:sldId id="367" r:id="rId5"/>
    <p:sldId id="371" r:id="rId6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  <a:srgbClr val="163353"/>
    <a:srgbClr val="0B1929"/>
    <a:srgbClr val="1C3D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32" autoAdjust="0"/>
    <p:restoredTop sz="92265" autoAdjust="0"/>
  </p:normalViewPr>
  <p:slideViewPr>
    <p:cSldViewPr>
      <p:cViewPr varScale="1">
        <p:scale>
          <a:sx n="151" d="100"/>
          <a:sy n="151" d="100"/>
        </p:scale>
        <p:origin x="2016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15" d="100"/>
          <a:sy n="115" d="100"/>
        </p:scale>
        <p:origin x="5178" y="12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2018-01-23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2018-01-23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2018-01-23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dirty="0"/>
              <a:t>Mechanical Engineering &amp; Technology (</a:t>
            </a:r>
            <a:r>
              <a:rPr lang="sv-SE" sz="4000" dirty="0" smtClean="0"/>
              <a:t>MET)</a:t>
            </a:r>
            <a:endParaRPr lang="sv-S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v-SE" sz="1400" dirty="0" smtClean="0">
                <a:solidFill>
                  <a:schemeClr val="bg1"/>
                </a:solidFill>
              </a:rPr>
              <a:t>David Hugne</a:t>
            </a:r>
            <a:endParaRPr lang="sv-SE" sz="1400" dirty="0">
              <a:solidFill>
                <a:schemeClr val="bg1"/>
              </a:solidFill>
            </a:endParaRPr>
          </a:p>
          <a:p>
            <a:r>
              <a:rPr lang="sv-SE" sz="1400" dirty="0" err="1" smtClean="0">
                <a:solidFill>
                  <a:schemeClr val="bg1"/>
                </a:solidFill>
              </a:rPr>
              <a:t>Mechanical</a:t>
            </a:r>
            <a:r>
              <a:rPr lang="sv-SE" sz="1400" dirty="0" smtClean="0">
                <a:solidFill>
                  <a:schemeClr val="bg1"/>
                </a:solidFill>
              </a:rPr>
              <a:t> Design </a:t>
            </a:r>
            <a:r>
              <a:rPr lang="sv-SE" sz="1400" dirty="0" err="1" smtClean="0">
                <a:solidFill>
                  <a:schemeClr val="bg1"/>
                </a:solidFill>
              </a:rPr>
              <a:t>Engineer</a:t>
            </a:r>
            <a:endParaRPr lang="sv-SE" sz="1400" dirty="0">
              <a:solidFill>
                <a:schemeClr val="bg1"/>
              </a:solidFill>
            </a:endParaRPr>
          </a:p>
          <a:p>
            <a:r>
              <a:rPr lang="sv-SE" sz="1400" dirty="0" err="1" smtClean="0">
                <a:solidFill>
                  <a:schemeClr val="bg1"/>
                </a:solidFill>
              </a:rPr>
              <a:t>Sample</a:t>
            </a:r>
            <a:r>
              <a:rPr lang="sv-SE" sz="1400" dirty="0" smtClean="0">
                <a:solidFill>
                  <a:schemeClr val="bg1"/>
                </a:solidFill>
              </a:rPr>
              <a:t> Environment &amp; Instrument Division</a:t>
            </a:r>
            <a:endParaRPr lang="sv-SE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r>
              <a:rPr lang="en-GB" sz="1400" dirty="0" smtClean="0">
                <a:solidFill>
                  <a:srgbClr val="FFFFFF"/>
                </a:solidFill>
              </a:rPr>
              <a:t>January 2018</a:t>
            </a: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316" y="227013"/>
            <a:ext cx="7139136" cy="1143000"/>
          </a:xfrm>
        </p:spPr>
        <p:txBody>
          <a:bodyPr>
            <a:normAutofit/>
          </a:bodyPr>
          <a:lstStyle/>
          <a:p>
            <a:r>
              <a:rPr lang="sv-SE" sz="2800" dirty="0" err="1" smtClean="0"/>
              <a:t>Responsibilities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94929"/>
            <a:ext cx="8229600" cy="2266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Sample Environment</a:t>
            </a:r>
          </a:p>
          <a:p>
            <a:pPr marL="0" indent="0">
              <a:buNone/>
            </a:pPr>
            <a:r>
              <a:rPr lang="en-US" sz="2400" dirty="0"/>
              <a:t>In collaboration with the scientists working at sample environment develop mechanical solutions for:</a:t>
            </a:r>
            <a:endParaRPr lang="en-US" sz="2400" dirty="0"/>
          </a:p>
          <a:p>
            <a:pPr lvl="1"/>
            <a:r>
              <a:rPr lang="en-US" dirty="0"/>
              <a:t>Floor mounted equipment</a:t>
            </a:r>
          </a:p>
          <a:p>
            <a:pPr lvl="1"/>
            <a:r>
              <a:rPr lang="en-US" dirty="0"/>
              <a:t>Top mounted </a:t>
            </a:r>
            <a:r>
              <a:rPr lang="en-US" dirty="0" smtClean="0"/>
              <a:t>equipment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1520" y="4581128"/>
            <a:ext cx="8229600" cy="16856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Instrument </a:t>
            </a:r>
            <a:r>
              <a:rPr lang="en-US" dirty="0" smtClean="0"/>
              <a:t>Division</a:t>
            </a:r>
          </a:p>
          <a:p>
            <a:pPr marL="0" indent="0">
              <a:buNone/>
            </a:pPr>
            <a:r>
              <a:rPr lang="en-US" sz="2400" dirty="0" smtClean="0"/>
              <a:t>Designing the base plates for the instrument guides </a:t>
            </a:r>
            <a:r>
              <a:rPr lang="en-US" sz="2400" dirty="0"/>
              <a:t>at the beginning of the </a:t>
            </a:r>
            <a:r>
              <a:rPr lang="en-US" sz="2400" dirty="0" smtClean="0"/>
              <a:t>beam line, </a:t>
            </a:r>
            <a:r>
              <a:rPr lang="en-US" sz="2400" dirty="0"/>
              <a:t>inside the </a:t>
            </a:r>
            <a:r>
              <a:rPr lang="en-US" sz="2400" dirty="0" smtClean="0"/>
              <a:t>bunker, downstream </a:t>
            </a:r>
            <a:r>
              <a:rPr lang="en-US" sz="2400" dirty="0"/>
              <a:t>from the monolith.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459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7499176" cy="1143000"/>
          </a:xfrm>
        </p:spPr>
        <p:txBody>
          <a:bodyPr>
            <a:noAutofit/>
          </a:bodyPr>
          <a:lstStyle/>
          <a:p>
            <a:r>
              <a:rPr lang="en-US" sz="2800" dirty="0"/>
              <a:t>Sample </a:t>
            </a:r>
            <a:r>
              <a:rPr lang="en-US" sz="2800" dirty="0" smtClean="0"/>
              <a:t>Environment</a:t>
            </a:r>
            <a:br>
              <a:rPr lang="en-US" sz="2800" dirty="0" smtClean="0"/>
            </a:br>
            <a:r>
              <a:rPr lang="en-US" sz="2800" dirty="0" smtClean="0"/>
              <a:t>Top &amp; </a:t>
            </a:r>
            <a:r>
              <a:rPr lang="en-US" sz="2800" dirty="0"/>
              <a:t>Floor</a:t>
            </a:r>
            <a:r>
              <a:rPr lang="en-US" sz="2800" dirty="0" smtClean="0"/>
              <a:t> </a:t>
            </a:r>
            <a:r>
              <a:rPr lang="en-US" sz="2800" dirty="0"/>
              <a:t>mounted </a:t>
            </a:r>
            <a:r>
              <a:rPr lang="en-US" sz="2800" dirty="0" smtClean="0"/>
              <a:t>instruments</a:t>
            </a:r>
            <a:r>
              <a:rPr lang="en-US" sz="2800" dirty="0"/>
              <a:t/>
            </a:r>
            <a:br>
              <a:rPr lang="en-US" sz="2800" dirty="0"/>
            </a:br>
            <a:endParaRPr lang="sv-SE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160" y="4941168"/>
            <a:ext cx="1141872" cy="12702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005064"/>
            <a:ext cx="4013154" cy="230425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790" y="1727914"/>
            <a:ext cx="3822820" cy="200405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75948" y="1585181"/>
            <a:ext cx="3682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Top side installation of a standardized set of instrument flanges </a:t>
            </a:r>
            <a:r>
              <a:rPr lang="en-US" sz="2400" dirty="0"/>
              <a:t>to the sample </a:t>
            </a:r>
            <a:r>
              <a:rPr lang="en-US" sz="2400" dirty="0" smtClean="0"/>
              <a:t>position </a:t>
            </a:r>
            <a:r>
              <a:rPr lang="en-US" sz="2400" dirty="0"/>
              <a:t>inside</a:t>
            </a:r>
            <a:r>
              <a:rPr lang="en-US" sz="2400" dirty="0" smtClean="0"/>
              <a:t> a vacuum tank.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75948" y="4009628"/>
            <a:ext cx="3682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- </a:t>
            </a:r>
            <a:r>
              <a:rPr lang="en-US" sz="2400" dirty="0" smtClean="0"/>
              <a:t>Floor mounted test equipment at level </a:t>
            </a:r>
            <a:r>
              <a:rPr lang="en-US" sz="2400" dirty="0"/>
              <a:t>0,1,2 and </a:t>
            </a:r>
            <a:r>
              <a:rPr lang="en-US" sz="2400" dirty="0" smtClean="0"/>
              <a:t>3.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7361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364" y="116632"/>
            <a:ext cx="8363272" cy="1143000"/>
          </a:xfrm>
        </p:spPr>
        <p:txBody>
          <a:bodyPr>
            <a:normAutofit/>
          </a:bodyPr>
          <a:lstStyle/>
          <a:p>
            <a:r>
              <a:rPr lang="sv-SE" sz="2800" dirty="0"/>
              <a:t>Instrument Division - Bunker </a:t>
            </a:r>
            <a:r>
              <a:rPr lang="sv-SE" sz="2800" dirty="0" err="1"/>
              <a:t>F</a:t>
            </a:r>
            <a:r>
              <a:rPr lang="sv-SE" sz="2800" dirty="0" err="1" smtClean="0"/>
              <a:t>loor</a:t>
            </a:r>
            <a:r>
              <a:rPr lang="sv-SE" sz="2800" dirty="0" smtClean="0"/>
              <a:t> </a:t>
            </a:r>
            <a:r>
              <a:rPr lang="sv-SE" sz="2800" dirty="0" err="1" smtClean="0"/>
              <a:t>Base</a:t>
            </a:r>
            <a:r>
              <a:rPr lang="sv-SE" sz="2800" dirty="0" smtClean="0"/>
              <a:t> Plates</a:t>
            </a:r>
            <a:endParaRPr lang="sv-SE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/>
          </a:p>
        </p:txBody>
      </p:sp>
      <p:sp>
        <p:nvSpPr>
          <p:cNvPr id="5" name="TextBox 4"/>
          <p:cNvSpPr txBox="1"/>
          <p:nvPr/>
        </p:nvSpPr>
        <p:spPr>
          <a:xfrm>
            <a:off x="457200" y="1644715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Scope:</a:t>
            </a:r>
            <a:endParaRPr lang="en-US" sz="1200" b="1" dirty="0"/>
          </a:p>
          <a:p>
            <a:r>
              <a:rPr lang="en-US" sz="1200" dirty="0" smtClean="0"/>
              <a:t>Installation of instrument </a:t>
            </a:r>
            <a:r>
              <a:rPr lang="en-US" sz="1200" dirty="0"/>
              <a:t>base-plates </a:t>
            </a:r>
            <a:r>
              <a:rPr lang="en-US" sz="1200" dirty="0" smtClean="0"/>
              <a:t>at </a:t>
            </a:r>
            <a:r>
              <a:rPr lang="en-US" sz="1200" dirty="0"/>
              <a:t>the beginning of the beam-line, inside the bunker downstream from the monolith.</a:t>
            </a:r>
          </a:p>
          <a:p>
            <a:endParaRPr lang="en-US" sz="1200" dirty="0"/>
          </a:p>
          <a:p>
            <a:r>
              <a:rPr lang="en-US" sz="1200" b="1" dirty="0"/>
              <a:t>Stakeholders</a:t>
            </a:r>
            <a:r>
              <a:rPr lang="en-US" sz="1200" b="1" dirty="0" smtClean="0"/>
              <a:t>:</a:t>
            </a:r>
            <a:endParaRPr lang="en-US" sz="1200" b="1" dirty="0"/>
          </a:p>
          <a:p>
            <a:r>
              <a:rPr lang="en-US" sz="1200" dirty="0"/>
              <a:t>    Target (Bengt Jönsson) </a:t>
            </a:r>
          </a:p>
          <a:p>
            <a:r>
              <a:rPr lang="en-US" sz="1200" dirty="0"/>
              <a:t>    Bunker (Zvonko Lazic)</a:t>
            </a:r>
          </a:p>
          <a:p>
            <a:r>
              <a:rPr lang="en-US" sz="1200" dirty="0"/>
              <a:t>    Instruments (Gabor Laszlo)</a:t>
            </a:r>
          </a:p>
          <a:p>
            <a:r>
              <a:rPr lang="en-US" sz="1200" dirty="0"/>
              <a:t>    Chopper group (Erik Nilsson)</a:t>
            </a:r>
          </a:p>
          <a:p>
            <a:endParaRPr lang="en-US" sz="1200" dirty="0"/>
          </a:p>
          <a:p>
            <a:r>
              <a:rPr lang="en-US" sz="1200" b="1" dirty="0"/>
              <a:t>Use </a:t>
            </a:r>
            <a:r>
              <a:rPr lang="en-US" sz="1200" b="1" dirty="0" smtClean="0"/>
              <a:t>cases:</a:t>
            </a:r>
            <a:endParaRPr lang="en-US" sz="1200" b="1" dirty="0"/>
          </a:p>
          <a:p>
            <a:r>
              <a:rPr lang="en-US" sz="1200" dirty="0"/>
              <a:t>    </a:t>
            </a:r>
            <a:r>
              <a:rPr lang="en-US" sz="1200" dirty="0" smtClean="0"/>
              <a:t>- Base </a:t>
            </a:r>
            <a:r>
              <a:rPr lang="en-US" sz="1200" dirty="0"/>
              <a:t>for Insert Extraction Tool </a:t>
            </a:r>
          </a:p>
          <a:p>
            <a:r>
              <a:rPr lang="en-US" sz="1200" dirty="0"/>
              <a:t>    </a:t>
            </a:r>
            <a:r>
              <a:rPr lang="en-US" sz="1200" dirty="0" smtClean="0"/>
              <a:t>- Base </a:t>
            </a:r>
            <a:r>
              <a:rPr lang="en-US" sz="1200" dirty="0"/>
              <a:t>for Instrument components</a:t>
            </a:r>
          </a:p>
          <a:p>
            <a:r>
              <a:rPr lang="en-US" sz="1200" dirty="0"/>
              <a:t>    </a:t>
            </a:r>
            <a:r>
              <a:rPr lang="en-US" sz="1200" dirty="0" smtClean="0"/>
              <a:t>- Base </a:t>
            </a:r>
            <a:r>
              <a:rPr lang="en-US" sz="1200" dirty="0"/>
              <a:t>for future instruments</a:t>
            </a:r>
          </a:p>
          <a:p>
            <a:endParaRPr lang="en-US" sz="1200" dirty="0"/>
          </a:p>
          <a:p>
            <a:r>
              <a:rPr lang="en-US" sz="1200" b="1" dirty="0"/>
              <a:t>Reasons and requirements</a:t>
            </a:r>
            <a:r>
              <a:rPr lang="en-US" sz="1200" b="1" dirty="0" smtClean="0"/>
              <a:t>:</a:t>
            </a:r>
            <a:endParaRPr lang="en-US" sz="1200" b="1" dirty="0"/>
          </a:p>
          <a:p>
            <a:r>
              <a:rPr lang="en-US" sz="1200" dirty="0" smtClean="0"/>
              <a:t>High radiation are to be expected </a:t>
            </a:r>
            <a:r>
              <a:rPr lang="en-US" sz="1200" dirty="0"/>
              <a:t>at </a:t>
            </a:r>
            <a:r>
              <a:rPr lang="en-US" sz="1200" dirty="0" smtClean="0"/>
              <a:t>the area outside the monolith in the bunker area </a:t>
            </a:r>
            <a:r>
              <a:rPr lang="en-US" sz="1200" dirty="0"/>
              <a:t>after some years of </a:t>
            </a:r>
            <a:r>
              <a:rPr lang="en-US" sz="1200" dirty="0" smtClean="0"/>
              <a:t>operation and we are therefore simplifying operations performed </a:t>
            </a:r>
            <a:r>
              <a:rPr lang="en-US" sz="1200" dirty="0"/>
              <a:t>in this area and </a:t>
            </a:r>
            <a:r>
              <a:rPr lang="en-US" sz="1200" dirty="0" smtClean="0"/>
              <a:t>optimizing </a:t>
            </a:r>
            <a:r>
              <a:rPr lang="en-US" sz="1200" dirty="0"/>
              <a:t>the </a:t>
            </a:r>
            <a:r>
              <a:rPr lang="en-US" sz="1200" dirty="0" smtClean="0"/>
              <a:t>time consumption.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All the components of the beam-line in the first 5m has to be removed in case of monolith insert installation at the neighboring monolith insert. </a:t>
            </a:r>
          </a:p>
          <a:p>
            <a:endParaRPr lang="en-US" sz="1200" dirty="0"/>
          </a:p>
          <a:p>
            <a:r>
              <a:rPr lang="en-US" sz="1200" dirty="0"/>
              <a:t>The kinematic mounts of the Monolith Insert Extraction Tool will be mounted on the base plates.</a:t>
            </a:r>
          </a:p>
          <a:p>
            <a:endParaRPr lang="en-US" sz="1200" dirty="0"/>
          </a:p>
          <a:p>
            <a:r>
              <a:rPr lang="en-US" sz="1200" dirty="0"/>
              <a:t>The additional purpose of the base-plates is to protect against ground shine.</a:t>
            </a:r>
            <a:endParaRPr lang="sv-SE" sz="1200" dirty="0"/>
          </a:p>
        </p:txBody>
      </p:sp>
      <p:pic>
        <p:nvPicPr>
          <p:cNvPr id="7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23928" y="2132856"/>
            <a:ext cx="4422838" cy="2267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169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 and needs from MET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Improving </a:t>
            </a:r>
            <a:r>
              <a:rPr lang="en-US" dirty="0"/>
              <a:t>the transparency /communications between the different work packs</a:t>
            </a:r>
            <a:r>
              <a:rPr lang="en-US" dirty="0" smtClean="0"/>
              <a:t>.</a:t>
            </a:r>
          </a:p>
          <a:p>
            <a:r>
              <a:rPr lang="en-US" dirty="0"/>
              <a:t>Support in finding persons with certain expertise in various areas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CATIA V6 and PLM support and continuous implementation improvements.</a:t>
            </a:r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5853855"/>
      </p:ext>
    </p:extLst>
  </p:cSld>
  <p:clrMapOvr>
    <a:masterClrMapping/>
  </p:clrMapOvr>
</p:sld>
</file>

<file path=ppt/theme/theme1.xml><?xml version="1.0" encoding="utf-8"?>
<a:theme xmlns:a="http://schemas.openxmlformats.org/drawingml/2006/main" name="ESS Core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 template.potx</Template>
  <TotalTime>15062</TotalTime>
  <Words>311</Words>
  <Application>Microsoft Office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ESS Core Powerpoint template</vt:lpstr>
      <vt:lpstr> Mechanical Engineering &amp; Technology (MET)</vt:lpstr>
      <vt:lpstr>Responsibilities</vt:lpstr>
      <vt:lpstr>Sample Environment Top &amp; Floor mounted instruments </vt:lpstr>
      <vt:lpstr>Instrument Division - Bunker Floor Base Plates</vt:lpstr>
      <vt:lpstr>Expectations and needs from MET</vt:lpstr>
    </vt:vector>
  </TitlesOfParts>
  <Company>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David Hugne</cp:lastModifiedBy>
  <cp:revision>350</cp:revision>
  <cp:lastPrinted>2014-06-13T11:48:48Z</cp:lastPrinted>
  <dcterms:created xsi:type="dcterms:W3CDTF">2013-10-29T16:05:10Z</dcterms:created>
  <dcterms:modified xsi:type="dcterms:W3CDTF">2018-01-26T16:52:18Z</dcterms:modified>
</cp:coreProperties>
</file>