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466" r:id="rId3"/>
    <p:sldId id="4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5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7" autoAdjust="0"/>
    <p:restoredTop sz="94690" autoAdjust="0"/>
  </p:normalViewPr>
  <p:slideViewPr>
    <p:cSldViewPr snapToGrid="0" snapToObjects="1">
      <p:cViewPr>
        <p:scale>
          <a:sx n="153" d="100"/>
          <a:sy n="153" d="100"/>
        </p:scale>
        <p:origin x="2376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4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EFCE-F0D6-421F-B1FA-5A2FF6679B6B}" type="datetimeFigureOut">
              <a:rPr lang="sv-SE" smtClean="0"/>
              <a:t>2018-01-24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7389-ADC1-4C13-8105-0CE04FE211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788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B95AD-9B20-4D33-A7E6-CCA86DC3433F}" type="datetimeFigureOut">
              <a:rPr lang="sv-SE" smtClean="0"/>
              <a:t>2018-01-24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5A2B-2B21-48B4-89F3-11AC399E13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295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A5A2B-2B21-48B4-89F3-11AC399E134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73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A5A2B-2B21-48B4-89F3-11AC399E134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1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s://indico.esss.lu.se/event/975/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nick.gazis@esss.se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ick.gazis@esss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test5.jpg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109" y="-92823"/>
            <a:ext cx="12357020" cy="69508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55110" y="5949280"/>
            <a:ext cx="1235702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  <a:latin typeface="Calibri"/>
              </a:rPr>
              <a:t>www.europeanspallationsource.se</a:t>
            </a:r>
            <a:endParaRPr lang="en-GB" sz="1600" dirty="0"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</a:effectLst>
              <a:latin typeface="Calibri"/>
            </a:endParaRPr>
          </a:p>
        </p:txBody>
      </p:sp>
      <p:sp>
        <p:nvSpPr>
          <p:cNvPr id="12" name="textruta 6"/>
          <p:cNvSpPr txBox="1"/>
          <p:nvPr/>
        </p:nvSpPr>
        <p:spPr>
          <a:xfrm>
            <a:off x="-1255110" y="1361269"/>
            <a:ext cx="12357020" cy="378563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Mechanical Engineering &amp; Technology </a:t>
            </a:r>
            <a:br>
              <a:rPr lang="en-US" sz="4000" b="1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</a:br>
            <a:r>
              <a:rPr lang="en-US" sz="4000" b="1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(MET)</a:t>
            </a:r>
            <a:endParaRPr lang="en-GB" sz="4000" dirty="0"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algn="ctr"/>
            <a:endParaRPr lang="en-GB" sz="2800" dirty="0" smtClean="0"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algn="ctr"/>
            <a:r>
              <a:rPr lang="en-US" sz="32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Section Workshop #1 </a:t>
            </a:r>
            <a:br>
              <a:rPr lang="en-US" sz="32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</a:br>
            <a:r>
              <a:rPr lang="en-US" sz="22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31-Jan &amp; </a:t>
            </a:r>
            <a:r>
              <a:rPr lang="en-US" sz="2200" dirty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01-Feb 2018 </a:t>
            </a:r>
            <a:br>
              <a:rPr lang="en-US" sz="2200" dirty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</a:br>
            <a:r>
              <a:rPr lang="en-US" sz="1600" dirty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  <a:hlinkClick r:id="rId4"/>
              </a:rPr>
              <a:t>https://indico.esss.lu.se/event/975</a:t>
            </a:r>
            <a:r>
              <a:rPr lang="en-US" sz="16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  <a:hlinkClick r:id="rId4"/>
              </a:rPr>
              <a:t>/</a:t>
            </a:r>
            <a:r>
              <a:rPr lang="en-US" sz="16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</a:t>
            </a:r>
            <a:endParaRPr lang="en-US" sz="1600" dirty="0"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algn="ctr"/>
            <a:endParaRPr lang="en-GB" sz="2800" dirty="0"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  <a:p>
            <a:pPr algn="ctr"/>
            <a:endParaRPr lang="sv-SE" sz="2800" dirty="0" smtClean="0">
              <a:solidFill>
                <a:srgbClr val="F8B325"/>
              </a:solidFill>
              <a:effectLst>
                <a:glow rad="101600">
                  <a:schemeClr val="tx1">
                    <a:lumMod val="75000"/>
                    <a:lumOff val="25000"/>
                    <a:alpha val="75000"/>
                  </a:schemeClr>
                </a:glow>
              </a:effectLst>
            </a:endParaRPr>
          </a:p>
        </p:txBody>
      </p:sp>
      <p:sp>
        <p:nvSpPr>
          <p:cNvPr id="13" name="textruta 3"/>
          <p:cNvSpPr txBox="1"/>
          <p:nvPr/>
        </p:nvSpPr>
        <p:spPr>
          <a:xfrm>
            <a:off x="-1255109" y="4710752"/>
            <a:ext cx="12357019" cy="76942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2200" dirty="0" err="1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Dr.</a:t>
            </a:r>
            <a:r>
              <a:rPr lang="en-GB" sz="22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 Eng. Nick Gazis</a:t>
            </a:r>
          </a:p>
          <a:p>
            <a:pPr algn="ctr"/>
            <a:r>
              <a:rPr lang="en-GB" sz="2200" dirty="0" smtClean="0">
                <a:solidFill>
                  <a:srgbClr val="F8B325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rPr>
              <a:t>Section Leader </a:t>
            </a:r>
          </a:p>
        </p:txBody>
      </p:sp>
      <p:pic>
        <p:nvPicPr>
          <p:cNvPr id="6" name="Bildobjekt 7" descr="ESS-vit-logg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</a:t>
            </a:r>
            <a:r>
              <a:rPr lang="en-US" dirty="0" smtClean="0"/>
              <a:t>projects (NG)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1571" y="1048306"/>
            <a:ext cx="147829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smtClean="0">
                <a:hlinkClick r:id="rId3"/>
              </a:rPr>
              <a:t>nick.gazis@esss.se</a:t>
            </a:r>
            <a:r>
              <a:rPr lang="en-US" sz="1300" i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96" y="527020"/>
            <a:ext cx="1655074" cy="123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50" y="527020"/>
            <a:ext cx="1650466" cy="12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35281"/>
            <a:ext cx="530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Mechanical Integration </a:t>
            </a:r>
            <a:r>
              <a:rPr lang="en-US" b="1" dirty="0"/>
              <a:t>Lead Engineer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Accelerator design &amp;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Overall responsibility </a:t>
            </a:r>
            <a:r>
              <a:rPr lang="en-US" dirty="0" smtClean="0"/>
              <a:t>of 3D models for</a:t>
            </a:r>
            <a:br>
              <a:rPr lang="en-US" dirty="0" smtClean="0"/>
            </a:br>
            <a:r>
              <a:rPr lang="en-US" dirty="0" smtClean="0"/>
              <a:t> tunnel (G01) and gallery (G02)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IKC </a:t>
            </a:r>
            <a:r>
              <a:rPr lang="en-US" dirty="0"/>
              <a:t>d</a:t>
            </a:r>
            <a:r>
              <a:rPr lang="en-US" dirty="0" smtClean="0"/>
              <a:t>esign coordination and drawing </a:t>
            </a:r>
            <a:br>
              <a:rPr lang="en-US" dirty="0" smtClean="0"/>
            </a:br>
            <a:r>
              <a:rPr lang="en-US" dirty="0" smtClean="0"/>
              <a:t>exchange through CHESS (IDES project) </a:t>
            </a:r>
          </a:p>
          <a:p>
            <a:r>
              <a:rPr lang="en-US" b="1" dirty="0" smtClean="0"/>
              <a:t>Accelerator Installation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Overall responsibility of cost, scope </a:t>
            </a:r>
            <a:br>
              <a:rPr lang="en-US" dirty="0" smtClean="0"/>
            </a:br>
            <a:r>
              <a:rPr lang="en-US" dirty="0" smtClean="0"/>
              <a:t>&amp; schedule of Accelerator Installation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Generation of accelerator installation maps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Generation </a:t>
            </a:r>
            <a:r>
              <a:rPr lang="en-US" dirty="0" smtClean="0"/>
              <a:t>of safety manual </a:t>
            </a:r>
            <a:br>
              <a:rPr lang="en-US" dirty="0" smtClean="0"/>
            </a:br>
            <a:r>
              <a:rPr lang="en-US" dirty="0" smtClean="0"/>
              <a:t>for Accelerator Installation </a:t>
            </a:r>
          </a:p>
          <a:p>
            <a:r>
              <a:rPr lang="en-US" b="1" dirty="0" smtClean="0"/>
              <a:t>On-going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Section Leader of Mechanical </a:t>
            </a:r>
            <a:br>
              <a:rPr lang="en-US" dirty="0" smtClean="0"/>
            </a:br>
            <a:r>
              <a:rPr lang="en-US" dirty="0" smtClean="0"/>
              <a:t>Engineering &amp; Technology (MET) section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of TS1 at 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engineer of the Non-Destructive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Testing for Machines (NDTM) project</a:t>
            </a:r>
            <a:endParaRPr lang="sv-SE" dirty="0"/>
          </a:p>
        </p:txBody>
      </p:sp>
      <p:pic>
        <p:nvPicPr>
          <p:cNvPr id="12" name="Picture 4" descr="C:\Users\nikolaosgazis\Copy nikolaos.gazis@esss.se\Photos_bACK_uP\20160208_STATUS\20160208_SPK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44" y="1827096"/>
            <a:ext cx="1893858" cy="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ikolaosgazis\Copy nikolaos.gazis@esss.se\Photos_bACK_uP\20160208_STATUS\20160208_MBL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16" y="1825852"/>
            <a:ext cx="1900088" cy="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96" y="4184113"/>
            <a:ext cx="1651604" cy="123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G-20170605-WA000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27" y="4175801"/>
            <a:ext cx="1586599" cy="1189950"/>
          </a:xfrm>
          <a:prstGeom prst="rect">
            <a:avLst/>
          </a:prstGeom>
        </p:spPr>
      </p:pic>
      <p:pic>
        <p:nvPicPr>
          <p:cNvPr id="16" name="Content Placeholder 4"/>
          <p:cNvPicPr>
            <a:picLocks noGrp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7" b="3957"/>
          <a:stretch>
            <a:fillRect/>
          </a:stretch>
        </p:blipFill>
        <p:spPr bwMode="auto">
          <a:xfrm>
            <a:off x="7895313" y="1765299"/>
            <a:ext cx="1153796" cy="60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MG_0026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33" y="5483207"/>
            <a:ext cx="2187567" cy="1177047"/>
          </a:xfrm>
          <a:prstGeom prst="rect">
            <a:avLst/>
          </a:prstGeom>
        </p:spPr>
      </p:pic>
      <p:pic>
        <p:nvPicPr>
          <p:cNvPr id="18" name="Picture 17" descr="IMG_902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2013" y="2702641"/>
            <a:ext cx="1620397" cy="1215298"/>
          </a:xfrm>
          <a:prstGeom prst="rect">
            <a:avLst/>
          </a:prstGeom>
        </p:spPr>
      </p:pic>
      <p:pic>
        <p:nvPicPr>
          <p:cNvPr id="19" name="Picture 18" descr="2017-05-16 15.30.5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04" y="4175800"/>
            <a:ext cx="1586600" cy="1189951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36" y="2791501"/>
            <a:ext cx="1655074" cy="123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12" y="2791501"/>
            <a:ext cx="1655643" cy="123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06" y="5483207"/>
            <a:ext cx="1655642" cy="123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MET section workshop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31-Jan, 01-Feb 2018</a:t>
            </a:r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6431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90" indent="-457200">
              <a:buFont typeface="Arial" charset="0"/>
              <a:buChar char="•"/>
            </a:pPr>
            <a:r>
              <a:rPr lang="en-US" dirty="0" smtClean="0"/>
              <a:t>MET Section </a:t>
            </a:r>
            <a:r>
              <a:rPr lang="en-US" dirty="0" smtClean="0"/>
              <a:t>tasks</a:t>
            </a:r>
            <a:endParaRPr lang="en-US" dirty="0" smtClean="0"/>
          </a:p>
          <a:p>
            <a:pPr marL="968390" lvl="1" indent="-457200">
              <a:buFont typeface="Arial" charset="0"/>
              <a:buChar char="•"/>
            </a:pPr>
            <a:r>
              <a:rPr lang="en-US" dirty="0"/>
              <a:t>Design </a:t>
            </a:r>
            <a:r>
              <a:rPr lang="en-US" dirty="0" smtClean="0"/>
              <a:t>and engineering support on the ESS machines </a:t>
            </a:r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Develop mechanical engineering technology </a:t>
            </a:r>
            <a:r>
              <a:rPr lang="en-US" dirty="0" smtClean="0"/>
              <a:t>(e.g. CM design </a:t>
            </a:r>
            <a:r>
              <a:rPr lang="en-US" dirty="0" smtClean="0"/>
              <a:t>support, </a:t>
            </a:r>
            <a:r>
              <a:rPr lang="en-US" dirty="0" smtClean="0"/>
              <a:t>NDTM, other</a:t>
            </a:r>
            <a:r>
              <a:rPr lang="en-US" dirty="0" smtClean="0"/>
              <a:t>) </a:t>
            </a:r>
          </a:p>
          <a:p>
            <a:pPr marL="968390" lvl="1" indent="-457200">
              <a:buFont typeface="Arial" charset="0"/>
              <a:buChar char="•"/>
            </a:pPr>
            <a:r>
              <a:rPr lang="en-US" dirty="0"/>
              <a:t>Train and educate MET members according to the ESS projects’ </a:t>
            </a:r>
            <a:r>
              <a:rPr lang="en-US" dirty="0" smtClean="0"/>
              <a:t>needs</a:t>
            </a:r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Share and transfer knowledge for </a:t>
            </a:r>
            <a:r>
              <a:rPr lang="en-US" dirty="0" smtClean="0"/>
              <a:t>mechanical engineering within ESS </a:t>
            </a:r>
            <a:r>
              <a:rPr lang="en-US" dirty="0" smtClean="0"/>
              <a:t>(&amp; also </a:t>
            </a:r>
            <a:r>
              <a:rPr lang="en-US" dirty="0" smtClean="0"/>
              <a:t>outside</a:t>
            </a:r>
            <a:r>
              <a:rPr lang="en-US" dirty="0" smtClean="0"/>
              <a:t>) </a:t>
            </a:r>
            <a:endParaRPr lang="en-US" dirty="0" smtClean="0"/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and maintain the ESS </a:t>
            </a:r>
            <a:r>
              <a:rPr lang="en-US" dirty="0" smtClean="0"/>
              <a:t>machine digital </a:t>
            </a:r>
            <a:r>
              <a:rPr lang="en-US" dirty="0"/>
              <a:t>mock-up </a:t>
            </a:r>
            <a:r>
              <a:rPr lang="en-US" dirty="0" smtClean="0"/>
              <a:t>(EPL)</a:t>
            </a:r>
            <a:endParaRPr lang="en-US" dirty="0"/>
          </a:p>
          <a:p>
            <a:pPr marL="511190" indent="-457200">
              <a:buFont typeface="Arial" charset="0"/>
              <a:buChar char="•"/>
            </a:pPr>
            <a:r>
              <a:rPr lang="en-US" dirty="0" smtClean="0"/>
              <a:t>Needs from ESS projects - milestones for MET</a:t>
            </a:r>
            <a:endParaRPr lang="en-US" dirty="0" smtClean="0"/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Create, maintain, </a:t>
            </a:r>
            <a:r>
              <a:rPr lang="en-US" dirty="0" smtClean="0"/>
              <a:t>function </a:t>
            </a:r>
            <a:r>
              <a:rPr lang="en-US" dirty="0"/>
              <a:t>a mechanical design </a:t>
            </a:r>
            <a:r>
              <a:rPr lang="en-US" i="1" dirty="0"/>
              <a:t>Core team</a:t>
            </a:r>
            <a:r>
              <a:rPr lang="en-US" dirty="0"/>
              <a:t> </a:t>
            </a:r>
            <a:r>
              <a:rPr lang="en-US" dirty="0" smtClean="0"/>
              <a:t>(i.e. central design office)</a:t>
            </a:r>
            <a:endParaRPr lang="en-US" dirty="0" smtClean="0"/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Create, maintain </a:t>
            </a:r>
            <a:r>
              <a:rPr lang="en-US" dirty="0" smtClean="0"/>
              <a:t>mechanical design processes (drawing </a:t>
            </a:r>
            <a:r>
              <a:rPr lang="en-US" dirty="0" smtClean="0"/>
              <a:t>tolerance standards, material properties, standard parts catalogue in CATIA</a:t>
            </a:r>
            <a:r>
              <a:rPr lang="en-US" dirty="0" smtClean="0"/>
              <a:t> and ESS Procurement contractors etc</a:t>
            </a:r>
            <a:r>
              <a:rPr lang="en-US" dirty="0" smtClean="0"/>
              <a:t>.) </a:t>
            </a:r>
          </a:p>
          <a:p>
            <a:pPr marL="968390" lvl="1" indent="-457200">
              <a:buFont typeface="Arial" charset="0"/>
              <a:buChar char="•"/>
            </a:pPr>
            <a:r>
              <a:rPr lang="en-US" dirty="0"/>
              <a:t>Create, maintain, </a:t>
            </a:r>
            <a:r>
              <a:rPr lang="en-US" dirty="0" smtClean="0"/>
              <a:t>function ISO drawings competence on ESS designs and reviews</a:t>
            </a:r>
            <a:endParaRPr lang="en-US" dirty="0"/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Emphasize </a:t>
            </a:r>
            <a:r>
              <a:rPr lang="en-US" dirty="0" smtClean="0"/>
              <a:t>and troubleshoot mechanical design technical </a:t>
            </a:r>
            <a:r>
              <a:rPr lang="en-US" dirty="0" smtClean="0"/>
              <a:t>issues</a:t>
            </a:r>
            <a:endParaRPr lang="en-US" dirty="0"/>
          </a:p>
          <a:p>
            <a:pPr marL="968390" lvl="1" indent="-457200">
              <a:buFont typeface="Arial" charset="0"/>
              <a:buChar char="•"/>
            </a:pPr>
            <a:r>
              <a:rPr lang="en-US" dirty="0"/>
              <a:t>Communicate requirements for support outside the section (to PLM, Integration, PIM and other) </a:t>
            </a:r>
            <a:endParaRPr lang="en-US" dirty="0" smtClean="0"/>
          </a:p>
          <a:p>
            <a:pPr marL="511190" indent="-457200">
              <a:buFont typeface="Arial" charset="0"/>
              <a:buChar char="•"/>
            </a:pPr>
            <a:r>
              <a:rPr lang="en-US" dirty="0" smtClean="0"/>
              <a:t>Timeline </a:t>
            </a:r>
            <a:r>
              <a:rPr lang="en-US" dirty="0"/>
              <a:t>of MET </a:t>
            </a:r>
            <a:endParaRPr lang="en-US" dirty="0" smtClean="0"/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Coordinate a closer collaboration for the section people to share experience </a:t>
            </a:r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Core </a:t>
            </a:r>
            <a:r>
              <a:rPr lang="en-US" dirty="0"/>
              <a:t>team </a:t>
            </a:r>
            <a:r>
              <a:rPr lang="en-US" dirty="0" smtClean="0"/>
              <a:t>meeting and section meeting/workshop </a:t>
            </a:r>
          </a:p>
          <a:p>
            <a:pPr marL="968390" lvl="1" indent="-457200">
              <a:buFont typeface="Arial" charset="0"/>
              <a:buChar char="•"/>
            </a:pPr>
            <a:r>
              <a:rPr lang="en-US" dirty="0" smtClean="0"/>
              <a:t>Set &amp; follow-up communication with PLM, PIM, Integration Groups for specified deliverables </a:t>
            </a:r>
            <a:endParaRPr lang="en-US" dirty="0" smtClean="0"/>
          </a:p>
          <a:p>
            <a:pPr marL="511190" indent="-457200">
              <a:buFont typeface="Arial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What </a:t>
            </a:r>
            <a:r>
              <a:rPr lang="en-US" b="1" dirty="0" smtClean="0">
                <a:solidFill>
                  <a:srgbClr val="0070C0"/>
                </a:solidFill>
              </a:rPr>
              <a:t>else?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1571" y="1048306"/>
            <a:ext cx="147829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smtClean="0">
                <a:hlinkClick r:id="rId3"/>
              </a:rPr>
              <a:t>nick.gazis@esss.se</a:t>
            </a:r>
            <a:r>
              <a:rPr lang="en-US" sz="13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4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18680</TotalTime>
  <Words>240</Words>
  <Application>Microsoft Macintosh PowerPoint</Application>
  <PresentationFormat>On-screen Show (4:3)</PresentationFormat>
  <Paragraphs>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ESS Core Powerpoint</vt:lpstr>
      <vt:lpstr>PowerPoint Presentation</vt:lpstr>
      <vt:lpstr>ESS projects (NG)</vt:lpstr>
      <vt:lpstr>Section Tasks</vt:lpstr>
    </vt:vector>
  </TitlesOfParts>
  <Company>European Spallation Source ESS AB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Nick Gazis</cp:lastModifiedBy>
  <cp:revision>235</cp:revision>
  <dcterms:created xsi:type="dcterms:W3CDTF">2015-03-24T10:23:58Z</dcterms:created>
  <dcterms:modified xsi:type="dcterms:W3CDTF">2018-01-24T10:12:37Z</dcterms:modified>
</cp:coreProperties>
</file>