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293" r:id="rId3"/>
    <p:sldId id="299" r:id="rId4"/>
    <p:sldId id="300" r:id="rId5"/>
    <p:sldId id="303" r:id="rId6"/>
    <p:sldId id="304" r:id="rId7"/>
    <p:sldId id="306" r:id="rId8"/>
    <p:sldId id="316" r:id="rId9"/>
    <p:sldId id="301" r:id="rId10"/>
    <p:sldId id="311" r:id="rId11"/>
    <p:sldId id="312" r:id="rId12"/>
    <p:sldId id="314" r:id="rId13"/>
    <p:sldId id="317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30" r:id="rId22"/>
    <p:sldId id="329" r:id="rId23"/>
    <p:sldId id="331" r:id="rId24"/>
    <p:sldId id="332" r:id="rId25"/>
    <p:sldId id="333" r:id="rId26"/>
    <p:sldId id="334" r:id="rId27"/>
    <p:sldId id="336" r:id="rId28"/>
    <p:sldId id="337" r:id="rId29"/>
    <p:sldId id="335" r:id="rId30"/>
    <p:sldId id="338" r:id="rId31"/>
    <p:sldId id="339" r:id="rId32"/>
    <p:sldId id="340" r:id="rId33"/>
  </p:sldIdLst>
  <p:sldSz cx="9144000" cy="6858000" type="screen4x3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4" autoAdjust="0"/>
    <p:restoredTop sz="94656" autoAdjust="0"/>
  </p:normalViewPr>
  <p:slideViewPr>
    <p:cSldViewPr>
      <p:cViewPr varScale="1">
        <p:scale>
          <a:sx n="85" d="100"/>
          <a:sy n="85" d="100"/>
        </p:scale>
        <p:origin x="154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2018-01-31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2018-01-31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2018-01-31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2018-01-31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2018-01-31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2018-01-31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STUB </a:t>
            </a:r>
            <a:r>
              <a:rPr lang="en-GB" sz="4000" dirty="0" smtClean="0"/>
              <a:t>installation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Mats Pålsson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18-01-31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Installation sequence</a:t>
            </a:r>
            <a:endParaRPr lang="en-US" dirty="0"/>
          </a:p>
          <a:p>
            <a:r>
              <a:rPr lang="en-US" dirty="0" smtClean="0"/>
              <a:t>Wave guides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285" y="1916832"/>
            <a:ext cx="3049091" cy="353500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829003" y="2564904"/>
            <a:ext cx="695325" cy="223224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5517866" y="2555720"/>
            <a:ext cx="710318" cy="223224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36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Installation sequence</a:t>
            </a:r>
            <a:endParaRPr lang="en-US" dirty="0"/>
          </a:p>
          <a:p>
            <a:r>
              <a:rPr lang="en-US" dirty="0" smtClean="0"/>
              <a:t>Power cables in the lower part of the STUB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285" y="1916832"/>
            <a:ext cx="3049091" cy="353500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508104" y="4869160"/>
            <a:ext cx="720080" cy="36004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6829003" y="4869160"/>
            <a:ext cx="720080" cy="36004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888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Installation sequence</a:t>
            </a:r>
            <a:endParaRPr lang="en-US" dirty="0"/>
          </a:p>
          <a:p>
            <a:r>
              <a:rPr lang="en-US" dirty="0" smtClean="0"/>
              <a:t>Installation of BI cassette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285" y="1916832"/>
            <a:ext cx="3049091" cy="353500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300192" y="4653136"/>
            <a:ext cx="432048" cy="576064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969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3682752" cy="161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Installation sequence</a:t>
            </a:r>
            <a:endParaRPr lang="en-US" dirty="0"/>
          </a:p>
          <a:p>
            <a:r>
              <a:rPr lang="en-US" dirty="0" smtClean="0"/>
              <a:t>Installation of Fire sealing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2952328" cy="218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48" y="2695823"/>
            <a:ext cx="4289936" cy="309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Rak pil 29"/>
          <p:cNvCxnSpPr/>
          <p:nvPr/>
        </p:nvCxnSpPr>
        <p:spPr>
          <a:xfrm>
            <a:off x="8244408" y="2348880"/>
            <a:ext cx="288032" cy="50405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2" name="Rak pil 8191"/>
          <p:cNvCxnSpPr/>
          <p:nvPr/>
        </p:nvCxnSpPr>
        <p:spPr>
          <a:xfrm>
            <a:off x="4572000" y="4293096"/>
            <a:ext cx="288032" cy="57606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76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STUB test </a:t>
            </a:r>
            <a:r>
              <a:rPr lang="sv-SE" dirty="0" smtClean="0"/>
              <a:t>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3682752" cy="6046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Marking and drilling</a:t>
            </a:r>
          </a:p>
          <a:p>
            <a:r>
              <a:rPr lang="en-US" sz="2200" dirty="0" smtClean="0"/>
              <a:t>Drilling plan (“as built”)</a:t>
            </a:r>
            <a:endParaRPr lang="en-US" sz="22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79632"/>
            <a:ext cx="8755480" cy="41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3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633" y="1587222"/>
            <a:ext cx="6334304" cy="486774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2445872" cy="2027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Marking and drilling</a:t>
            </a:r>
          </a:p>
          <a:p>
            <a:r>
              <a:rPr lang="en-US" sz="1500" dirty="0" smtClean="0"/>
              <a:t>~320 holes</a:t>
            </a:r>
          </a:p>
          <a:p>
            <a:r>
              <a:rPr lang="en-US" sz="1500" dirty="0" smtClean="0"/>
              <a:t>3 types of fasteners</a:t>
            </a:r>
          </a:p>
          <a:p>
            <a:r>
              <a:rPr lang="en-US" sz="1500" dirty="0" smtClean="0"/>
              <a:t>Safety fix points first</a:t>
            </a:r>
            <a:endParaRPr lang="en-US" sz="15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33" y="4198598"/>
            <a:ext cx="2858840" cy="2217566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032" y="1559247"/>
            <a:ext cx="2534905" cy="3678943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465" y="2367392"/>
            <a:ext cx="1604404" cy="183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8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2445872" cy="1451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Safety training</a:t>
            </a:r>
          </a:p>
          <a:p>
            <a:r>
              <a:rPr lang="en-US" sz="1500" dirty="0" smtClean="0"/>
              <a:t>Learning specific equipment for this task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921" y="2924944"/>
            <a:ext cx="2120894" cy="3339962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95449" y="2093717"/>
            <a:ext cx="3202050" cy="2128868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87" y="3323631"/>
            <a:ext cx="4896544" cy="254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2445872" cy="1451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Cable ways</a:t>
            </a:r>
          </a:p>
          <a:p>
            <a:r>
              <a:rPr lang="en-US" sz="1500" dirty="0" smtClean="0"/>
              <a:t>Basket trays</a:t>
            </a:r>
          </a:p>
          <a:p>
            <a:r>
              <a:rPr lang="en-US" sz="1500" dirty="0" smtClean="0"/>
              <a:t>Flexible metallic conduits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911570"/>
            <a:ext cx="3054861" cy="4005064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29" y="2997586"/>
            <a:ext cx="2536419" cy="342900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058" y="1700808"/>
            <a:ext cx="2992475" cy="449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1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2229848" cy="5155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Waveguides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492984"/>
            <a:ext cx="3816424" cy="3004171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872"/>
            <a:ext cx="5554820" cy="396044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3573016"/>
            <a:ext cx="1487506" cy="291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2229848" cy="5155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Waveguides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269058"/>
            <a:ext cx="4190557" cy="426985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731082"/>
            <a:ext cx="3624323" cy="41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2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data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2602632" cy="254888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300" dirty="0" smtClean="0">
                <a:solidFill>
                  <a:schemeClr val="tx1"/>
                </a:solidFill>
              </a:rPr>
              <a:t>How many STUBS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2  Warm Linac</a:t>
            </a:r>
          </a:p>
          <a:p>
            <a:r>
              <a:rPr lang="en-US" dirty="0" smtClean="0"/>
              <a:t>3  Spoke</a:t>
            </a:r>
          </a:p>
          <a:p>
            <a:r>
              <a:rPr lang="en-US" dirty="0" smtClean="0"/>
              <a:t>1  Spoke/Medium Beta</a:t>
            </a:r>
          </a:p>
          <a:p>
            <a:r>
              <a:rPr lang="en-US" dirty="0" smtClean="0"/>
              <a:t>4  Medium Beta</a:t>
            </a:r>
          </a:p>
          <a:p>
            <a:r>
              <a:rPr lang="en-US" dirty="0" smtClean="0"/>
              <a:t>10,5  High Beta</a:t>
            </a:r>
          </a:p>
          <a:p>
            <a:r>
              <a:rPr lang="en-US" dirty="0" smtClean="0"/>
              <a:t>6,5  Contingency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300" dirty="0" smtClean="0">
                <a:solidFill>
                  <a:schemeClr val="tx1"/>
                </a:solidFill>
              </a:rPr>
              <a:t>27 STUBS in total</a:t>
            </a:r>
            <a:endParaRPr lang="en-US" sz="3300" dirty="0">
              <a:solidFill>
                <a:schemeClr val="tx1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sv-SE" sz="1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4104"/>
            <a:ext cx="9182662" cy="1667184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726" y="1445287"/>
            <a:ext cx="2866669" cy="2847809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4139952" y="20608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STUB</a:t>
            </a:r>
            <a:endParaRPr lang="sv-SE" dirty="0">
              <a:solidFill>
                <a:srgbClr val="FF0000"/>
              </a:solidFill>
            </a:endParaRPr>
          </a:p>
        </p:txBody>
      </p:sp>
      <p:cxnSp>
        <p:nvCxnSpPr>
          <p:cNvPr id="9" name="Rak pil 8"/>
          <p:cNvCxnSpPr/>
          <p:nvPr/>
        </p:nvCxnSpPr>
        <p:spPr>
          <a:xfrm>
            <a:off x="4788024" y="2245514"/>
            <a:ext cx="1152128" cy="391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6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868144" y="1703844"/>
            <a:ext cx="2229848" cy="5155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Waveguides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87607"/>
            <a:ext cx="4795078" cy="215385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313" y="2505566"/>
            <a:ext cx="5184576" cy="41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2229848" cy="5155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Waveguides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779" y="1731082"/>
            <a:ext cx="2253221" cy="443711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987" y="2996952"/>
            <a:ext cx="3110021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2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5038160" cy="5155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Waveguides (prototypes)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30859"/>
            <a:ext cx="4355976" cy="267586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751106"/>
            <a:ext cx="2867214" cy="419842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818353"/>
            <a:ext cx="5652120" cy="17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6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1869808" cy="51551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Waveguides G01 Tunnel side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" y="2201866"/>
            <a:ext cx="5477693" cy="414908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588866"/>
            <a:ext cx="2304256" cy="2298128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858" y="3501008"/>
            <a:ext cx="3353416" cy="243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3958040" cy="5155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Waveguides G02 Gallery side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13848"/>
            <a:ext cx="2779625" cy="1791215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2" y="4293096"/>
            <a:ext cx="6948264" cy="227465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242" y="1628800"/>
            <a:ext cx="4553915" cy="354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1869808" cy="5155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Waveguides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12481" y="3676959"/>
            <a:ext cx="3323829" cy="22185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2" y="2044526"/>
            <a:ext cx="3083063" cy="4437112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486" y="1731082"/>
            <a:ext cx="1979721" cy="82112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1" y="1571488"/>
            <a:ext cx="2212794" cy="47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5758240" cy="5155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Waveguides – Happy WG installation team!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16" y="2247582"/>
            <a:ext cx="6191488" cy="452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2661896" cy="1163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Cables pulled in test Stub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3801" y="2264872"/>
            <a:ext cx="451250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4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547664" y="2739606"/>
            <a:ext cx="6190288" cy="2171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Right now out polish colleagues are working with optimization of tools and handling equipment for the Waveguides installation in the Stub test.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320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6334304" cy="44039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Cables pulled in test stub</a:t>
            </a:r>
          </a:p>
          <a:p>
            <a:r>
              <a:rPr lang="en-US" sz="1400" dirty="0" smtClean="0"/>
              <a:t>Filling grade not so efficient as expected</a:t>
            </a:r>
          </a:p>
          <a:p>
            <a:r>
              <a:rPr lang="en-US" sz="1400" dirty="0" smtClean="0"/>
              <a:t>Detail of “conduits design” may be changed</a:t>
            </a:r>
          </a:p>
          <a:p>
            <a:r>
              <a:rPr lang="en-US" sz="1400" dirty="0" smtClean="0"/>
              <a:t>The amount and types of cables is not known right now!</a:t>
            </a:r>
          </a:p>
          <a:p>
            <a:pPr marL="0" indent="0">
              <a:buNone/>
            </a:pPr>
            <a:r>
              <a:rPr lang="en-US" dirty="0" smtClean="0"/>
              <a:t>PSS sample lines</a:t>
            </a:r>
          </a:p>
          <a:p>
            <a:r>
              <a:rPr lang="en-US" sz="1400" dirty="0" smtClean="0"/>
              <a:t>Details to be decided than we will test install this</a:t>
            </a:r>
          </a:p>
          <a:p>
            <a:pPr marL="0" indent="0">
              <a:buNone/>
            </a:pPr>
            <a:r>
              <a:rPr lang="en-US" dirty="0" smtClean="0"/>
              <a:t>Beam Instrumentation Cassette</a:t>
            </a:r>
          </a:p>
          <a:p>
            <a:r>
              <a:rPr lang="en-US" sz="1400" dirty="0" smtClean="0"/>
              <a:t>Design not ready</a:t>
            </a:r>
          </a:p>
          <a:p>
            <a:pPr marL="0" indent="0">
              <a:buNone/>
            </a:pPr>
            <a:r>
              <a:rPr lang="en-US" dirty="0" smtClean="0"/>
              <a:t>Power Cables</a:t>
            </a:r>
          </a:p>
          <a:p>
            <a:r>
              <a:rPr lang="en-US" sz="1400" dirty="0" smtClean="0"/>
              <a:t>Conceptual design exist</a:t>
            </a:r>
          </a:p>
          <a:p>
            <a:r>
              <a:rPr lang="en-US" sz="1400" dirty="0"/>
              <a:t>R</a:t>
            </a:r>
            <a:r>
              <a:rPr lang="en-US" sz="1400" dirty="0" smtClean="0"/>
              <a:t>esource for detail design of conduits and trays starts next week</a:t>
            </a:r>
          </a:p>
          <a:p>
            <a:pPr marL="0" indent="0">
              <a:buNone/>
            </a:pPr>
            <a:r>
              <a:rPr lang="en-US" dirty="0" smtClean="0"/>
              <a:t>Radiation Shielding</a:t>
            </a:r>
          </a:p>
          <a:p>
            <a:r>
              <a:rPr lang="en-US" sz="1400" dirty="0" smtClean="0"/>
              <a:t>Resource for detail design now available</a:t>
            </a:r>
          </a:p>
          <a:p>
            <a:r>
              <a:rPr lang="en-US" sz="1400" dirty="0" smtClean="0"/>
              <a:t>Result from Radiation calculations not finished</a:t>
            </a:r>
            <a:endParaRPr lang="en-US" sz="1500" dirty="0" smtClean="0"/>
          </a:p>
          <a:p>
            <a:pPr marL="0" indent="0">
              <a:buNone/>
            </a:pPr>
            <a:r>
              <a:rPr lang="en-US" dirty="0" smtClean="0"/>
              <a:t>Fire sealing</a:t>
            </a:r>
          </a:p>
          <a:p>
            <a:r>
              <a:rPr lang="en-US" sz="1400" dirty="0" smtClean="0"/>
              <a:t>Design TBD, depend on cable detail design</a:t>
            </a:r>
            <a:endParaRPr lang="en-US" sz="15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7078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data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4690864" cy="146875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Dimensions </a:t>
            </a:r>
            <a:r>
              <a:rPr lang="en-US" dirty="0"/>
              <a:t>of </a:t>
            </a:r>
            <a:r>
              <a:rPr lang="en-US" dirty="0" smtClean="0"/>
              <a:t>STUBS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6 STUB: section W=1800mm, H=1500mm</a:t>
            </a:r>
          </a:p>
          <a:p>
            <a:r>
              <a:rPr lang="en-US" dirty="0" smtClean="0"/>
              <a:t>21 STUB</a:t>
            </a:r>
            <a:r>
              <a:rPr lang="en-US" dirty="0"/>
              <a:t> : </a:t>
            </a:r>
            <a:r>
              <a:rPr lang="en-US" dirty="0" smtClean="0"/>
              <a:t>section W= 1200mm</a:t>
            </a:r>
            <a:r>
              <a:rPr lang="en-US" dirty="0"/>
              <a:t>, </a:t>
            </a:r>
            <a:r>
              <a:rPr lang="en-US" dirty="0" smtClean="0"/>
              <a:t>H=1500mm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75" y="1640696"/>
            <a:ext cx="3988691" cy="340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37651"/>
            <a:ext cx="1419852" cy="123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62012"/>
            <a:ext cx="1420482" cy="114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493" y="3337651"/>
            <a:ext cx="1834849" cy="1672153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5157192"/>
            <a:ext cx="1065703" cy="989967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8" y="5207278"/>
            <a:ext cx="1238493" cy="1421575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769" y="5445224"/>
            <a:ext cx="830476" cy="940856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2123728" y="4681841"/>
            <a:ext cx="73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rgbClr val="FF0000"/>
                </a:solidFill>
              </a:rPr>
              <a:t>Bilbao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645999" y="4681841"/>
            <a:ext cx="73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rgbClr val="FF0000"/>
                </a:solidFill>
              </a:rPr>
              <a:t>Bilbao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07904" y="3068960"/>
            <a:ext cx="1800200" cy="208823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87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8062496" cy="4980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00B050"/>
                </a:solidFill>
              </a:rPr>
              <a:t>NEEDS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Cables</a:t>
            </a:r>
          </a:p>
          <a:p>
            <a:r>
              <a:rPr lang="en-US" sz="1400" dirty="0" smtClean="0"/>
              <a:t>Cable data base to be “complete” </a:t>
            </a:r>
            <a:r>
              <a:rPr lang="en-US" sz="1400" i="1" dirty="0" smtClean="0">
                <a:solidFill>
                  <a:srgbClr val="FF0000"/>
                </a:solidFill>
              </a:rPr>
              <a:t>- each WP fill in CDB and someone to evaluate the info</a:t>
            </a:r>
          </a:p>
          <a:p>
            <a:pPr marL="0" indent="0">
              <a:buNone/>
            </a:pPr>
            <a:r>
              <a:rPr lang="en-US" dirty="0" smtClean="0"/>
              <a:t>Cable trays/conduits</a:t>
            </a:r>
            <a:endParaRPr lang="en-US" dirty="0"/>
          </a:p>
          <a:p>
            <a:r>
              <a:rPr lang="en-US" sz="1400" dirty="0" smtClean="0"/>
              <a:t>Detail design </a:t>
            </a:r>
            <a:r>
              <a:rPr lang="en-US" sz="1400" i="1" dirty="0" smtClean="0">
                <a:solidFill>
                  <a:srgbClr val="FF0000"/>
                </a:solidFill>
              </a:rPr>
              <a:t>– Designer detail design and routing work together, can start working next week </a:t>
            </a:r>
            <a:endParaRPr lang="en-US" sz="14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PSS/MPS sample lines and cables</a:t>
            </a:r>
          </a:p>
          <a:p>
            <a:r>
              <a:rPr lang="en-US" sz="1400" dirty="0" smtClean="0"/>
              <a:t>Details to be decided </a:t>
            </a:r>
            <a:r>
              <a:rPr lang="en-US" sz="1400" i="1" dirty="0" smtClean="0">
                <a:solidFill>
                  <a:srgbClr val="FF0000"/>
                </a:solidFill>
              </a:rPr>
              <a:t>– WP will get their own detail designer, starting?</a:t>
            </a:r>
          </a:p>
          <a:p>
            <a:pPr marL="0" indent="0">
              <a:buNone/>
            </a:pPr>
            <a:r>
              <a:rPr lang="en-US" dirty="0" smtClean="0"/>
              <a:t>Beam Instrumentation Cassette</a:t>
            </a:r>
          </a:p>
          <a:p>
            <a:r>
              <a:rPr lang="en-US" sz="1400" dirty="0" smtClean="0"/>
              <a:t>Design not ready </a:t>
            </a:r>
            <a:r>
              <a:rPr lang="en-US" sz="1400" i="1" dirty="0" smtClean="0">
                <a:solidFill>
                  <a:srgbClr val="FF0000"/>
                </a:solidFill>
              </a:rPr>
              <a:t>– is someone working with this design?</a:t>
            </a:r>
          </a:p>
          <a:p>
            <a:pPr marL="0" indent="0">
              <a:buNone/>
            </a:pPr>
            <a:r>
              <a:rPr lang="en-US" dirty="0" smtClean="0"/>
              <a:t>Power Cables</a:t>
            </a:r>
          </a:p>
          <a:p>
            <a:r>
              <a:rPr lang="en-US" sz="1400" dirty="0" smtClean="0"/>
              <a:t>Conceptual design exist</a:t>
            </a:r>
            <a:r>
              <a:rPr lang="en-US" sz="1400" i="1" dirty="0">
                <a:solidFill>
                  <a:srgbClr val="FF0000"/>
                </a:solidFill>
              </a:rPr>
              <a:t>– Designer detail design and routing work together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645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7774464" cy="49800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00B050"/>
                </a:solidFill>
              </a:rPr>
              <a:t>NEEDS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Radiation Shielding </a:t>
            </a:r>
            <a:r>
              <a:rPr lang="en-US" sz="1900" dirty="0" smtClean="0"/>
              <a:t>(outside stub in G02)</a:t>
            </a:r>
          </a:p>
          <a:p>
            <a:r>
              <a:rPr lang="en-US" sz="1400" dirty="0" smtClean="0"/>
              <a:t>Resource for detail design now available </a:t>
            </a:r>
            <a:r>
              <a:rPr lang="en-US" sz="1400" i="1" dirty="0" smtClean="0">
                <a:solidFill>
                  <a:srgbClr val="FF0000"/>
                </a:solidFill>
              </a:rPr>
              <a:t>– resource for the radiation calculation needed</a:t>
            </a:r>
            <a:endParaRPr lang="en-US" sz="1500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Fire sealing</a:t>
            </a:r>
          </a:p>
          <a:p>
            <a:r>
              <a:rPr lang="en-US" sz="1400" dirty="0" smtClean="0"/>
              <a:t>Design TBD, depend on cable detail design </a:t>
            </a:r>
            <a:r>
              <a:rPr lang="en-US" sz="1400" i="1" dirty="0" smtClean="0">
                <a:solidFill>
                  <a:srgbClr val="FF0000"/>
                </a:solidFill>
              </a:rPr>
              <a:t>– Detail designer?</a:t>
            </a:r>
            <a:endParaRPr lang="en-US" sz="1500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Mechanical</a:t>
            </a:r>
            <a:endParaRPr lang="en-US" dirty="0"/>
          </a:p>
          <a:p>
            <a:r>
              <a:rPr lang="en-US" sz="1400" dirty="0" smtClean="0"/>
              <a:t>Design of working lift/platform in Stub </a:t>
            </a:r>
            <a:r>
              <a:rPr lang="en-US" sz="1400" i="1" dirty="0" smtClean="0">
                <a:solidFill>
                  <a:srgbClr val="FF0000"/>
                </a:solidFill>
              </a:rPr>
              <a:t>– </a:t>
            </a:r>
            <a:r>
              <a:rPr lang="en-US" sz="1400" i="1" dirty="0">
                <a:solidFill>
                  <a:srgbClr val="FF0000"/>
                </a:solidFill>
              </a:rPr>
              <a:t>Detail designer</a:t>
            </a:r>
            <a:r>
              <a:rPr lang="en-US" sz="1400" i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sz="1400" dirty="0"/>
              <a:t>Design of </a:t>
            </a:r>
            <a:r>
              <a:rPr lang="en-US" sz="1400" dirty="0" smtClean="0"/>
              <a:t>handling equipment in </a:t>
            </a:r>
            <a:r>
              <a:rPr lang="en-US" sz="1400" dirty="0"/>
              <a:t>Stub </a:t>
            </a:r>
            <a:r>
              <a:rPr lang="en-US" sz="1400" i="1" dirty="0">
                <a:solidFill>
                  <a:srgbClr val="FF0000"/>
                </a:solidFill>
              </a:rPr>
              <a:t>– Detail designer</a:t>
            </a:r>
            <a:r>
              <a:rPr lang="en-US" sz="1400" i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sz="1400" dirty="0"/>
              <a:t>Design of </a:t>
            </a:r>
            <a:r>
              <a:rPr lang="en-US" sz="1400" dirty="0" smtClean="0"/>
              <a:t>tools for Stub installation </a:t>
            </a:r>
            <a:r>
              <a:rPr lang="en-US" sz="1400" i="1" dirty="0" smtClean="0">
                <a:solidFill>
                  <a:srgbClr val="FF0000"/>
                </a:solidFill>
              </a:rPr>
              <a:t>– </a:t>
            </a:r>
            <a:r>
              <a:rPr lang="en-US" sz="1400" i="1" dirty="0">
                <a:solidFill>
                  <a:srgbClr val="FF0000"/>
                </a:solidFill>
              </a:rPr>
              <a:t>Detail designer?</a:t>
            </a:r>
          </a:p>
          <a:p>
            <a:endParaRPr lang="en-US" sz="14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Radiation Shielding </a:t>
            </a:r>
            <a:r>
              <a:rPr lang="en-US" dirty="0" smtClean="0"/>
              <a:t>(others)</a:t>
            </a:r>
            <a:endParaRPr lang="en-US" dirty="0"/>
          </a:p>
          <a:p>
            <a:r>
              <a:rPr lang="en-US" sz="1400" dirty="0" smtClean="0"/>
              <a:t>FEB “Green walls” - on hold</a:t>
            </a:r>
          </a:p>
          <a:p>
            <a:r>
              <a:rPr lang="en-US" sz="1400" dirty="0" smtClean="0"/>
              <a:t>FEB Penetrations</a:t>
            </a:r>
          </a:p>
          <a:p>
            <a:r>
              <a:rPr lang="en-US" sz="1400" dirty="0" smtClean="0"/>
              <a:t>FEB Labyrinth sliding wall</a:t>
            </a:r>
          </a:p>
          <a:p>
            <a:r>
              <a:rPr lang="en-US" sz="1400" dirty="0" smtClean="0"/>
              <a:t>Commissioning walls DTL and Shielding FC</a:t>
            </a:r>
          </a:p>
          <a:p>
            <a:r>
              <a:rPr lang="en-US" sz="1400" dirty="0" smtClean="0"/>
              <a:t>Drop hatch</a:t>
            </a:r>
          </a:p>
          <a:p>
            <a:r>
              <a:rPr lang="en-US" sz="1400" dirty="0" smtClean="0"/>
              <a:t>……</a:t>
            </a:r>
          </a:p>
          <a:p>
            <a:endParaRPr lang="en-US" sz="1400" dirty="0" smtClean="0"/>
          </a:p>
          <a:p>
            <a:pPr marL="0" indent="0">
              <a:buNone/>
            </a:pPr>
            <a:endParaRPr lang="en-US" sz="14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7774464" cy="4980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00B050"/>
                </a:solidFill>
              </a:rPr>
              <a:t>Challenges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/>
              <a:t>Some parts does not belongs to any WP i.e. not in anyone's scope</a:t>
            </a:r>
          </a:p>
          <a:p>
            <a:r>
              <a:rPr lang="en-US" sz="1600" dirty="0" smtClean="0"/>
              <a:t>Many WP seems not to be aware of the needs of Detail design and therefor there is no budget</a:t>
            </a:r>
          </a:p>
          <a:p>
            <a:r>
              <a:rPr lang="en-US" sz="1600" dirty="0"/>
              <a:t>Hard to get PCC when it is not clear who shall pay</a:t>
            </a:r>
          </a:p>
          <a:p>
            <a:r>
              <a:rPr lang="en-US" sz="1600" dirty="0"/>
              <a:t>Impossible to procure anything without PCC</a:t>
            </a:r>
          </a:p>
          <a:p>
            <a:r>
              <a:rPr lang="en-US" sz="1600" dirty="0"/>
              <a:t>Lack of resources and the lead time to get a </a:t>
            </a:r>
            <a:r>
              <a:rPr lang="en-US" sz="1600" dirty="0" smtClean="0"/>
              <a:t>new one </a:t>
            </a:r>
            <a:r>
              <a:rPr lang="en-US" sz="1600" dirty="0"/>
              <a:t>is very long</a:t>
            </a:r>
          </a:p>
          <a:p>
            <a:r>
              <a:rPr lang="en-US" sz="1600" dirty="0"/>
              <a:t>No </a:t>
            </a:r>
            <a:r>
              <a:rPr lang="en-US" sz="1600" dirty="0" smtClean="0"/>
              <a:t>workshop</a:t>
            </a:r>
          </a:p>
          <a:p>
            <a:r>
              <a:rPr lang="en-US" sz="1600" dirty="0" smtClean="0"/>
              <a:t>Complicated to get things done at </a:t>
            </a:r>
            <a:r>
              <a:rPr lang="en-US" sz="1600" dirty="0" smtClean="0"/>
              <a:t>site</a:t>
            </a:r>
            <a:endParaRPr lang="en-US" sz="1600" dirty="0"/>
          </a:p>
          <a:p>
            <a:r>
              <a:rPr lang="en-US" sz="1600" dirty="0" smtClean="0"/>
              <a:t>How to perform work: Procedures, work permit etc.</a:t>
            </a:r>
            <a:endParaRPr lang="en-US" sz="1600" dirty="0"/>
          </a:p>
          <a:p>
            <a:endParaRPr lang="en-US" sz="1400" dirty="0" smtClean="0"/>
          </a:p>
          <a:p>
            <a:endParaRPr lang="en-US" sz="1400" dirty="0" smtClean="0"/>
          </a:p>
          <a:p>
            <a:pPr marL="0" indent="0">
              <a:buNone/>
            </a:pPr>
            <a:endParaRPr lang="en-US" sz="14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506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data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Content in STUBS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Waveguides for RF distribution</a:t>
            </a:r>
          </a:p>
          <a:p>
            <a:r>
              <a:rPr lang="en-US" dirty="0" smtClean="0"/>
              <a:t>Cables for Power and Signals</a:t>
            </a:r>
          </a:p>
          <a:p>
            <a:r>
              <a:rPr lang="en-US" dirty="0"/>
              <a:t>PSS sampling pipe</a:t>
            </a:r>
          </a:p>
          <a:p>
            <a:r>
              <a:rPr lang="en-US" dirty="0" smtClean="0"/>
              <a:t>Cassette for Beam Instrumentation components</a:t>
            </a:r>
          </a:p>
          <a:p>
            <a:r>
              <a:rPr lang="en-US" dirty="0" smtClean="0"/>
              <a:t>Radiation shielding</a:t>
            </a:r>
          </a:p>
          <a:p>
            <a:r>
              <a:rPr lang="en-US" dirty="0" smtClean="0"/>
              <a:t>Fire sealing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Cooling system to handle heat load from WG and Power Cables (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design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tbd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probably air cooling applied outside the STUB at the gallery side)</a:t>
            </a:r>
          </a:p>
          <a:p>
            <a:endParaRPr lang="en-US" dirty="0"/>
          </a:p>
          <a:p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1724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data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Content in STUBS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Waveguides for RF distribution</a:t>
            </a:r>
          </a:p>
          <a:p>
            <a:r>
              <a:rPr lang="en-US" dirty="0" smtClean="0"/>
              <a:t>Number of waveguides: 158</a:t>
            </a:r>
          </a:p>
          <a:p>
            <a:r>
              <a:rPr lang="en-US" dirty="0" smtClean="0"/>
              <a:t>Total length of WG in STUBS: appro</a:t>
            </a:r>
            <a:r>
              <a:rPr lang="en-US" dirty="0"/>
              <a:t>x. 1800 </a:t>
            </a:r>
            <a:r>
              <a:rPr lang="en-US" dirty="0" smtClean="0"/>
              <a:t>meter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37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data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Content in STUBS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Cables for Power and Signals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Max number of cables in one STUB: </a:t>
            </a:r>
            <a:r>
              <a:rPr lang="en-US" dirty="0"/>
              <a:t>approx. </a:t>
            </a:r>
            <a:r>
              <a:rPr lang="en-US" dirty="0" smtClean="0"/>
              <a:t>550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Total number of cables running through the STUBS: </a:t>
            </a:r>
            <a:r>
              <a:rPr lang="en-US" dirty="0"/>
              <a:t>approx. 10.000</a:t>
            </a:r>
          </a:p>
          <a:p>
            <a:endParaRPr lang="sv-SE" sz="1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607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data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Content in STUBS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Fire sealing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60 minutes fire resistance in both upper and lower end of STUB</a:t>
            </a:r>
          </a:p>
          <a:p>
            <a:endParaRPr lang="en-US" dirty="0"/>
          </a:p>
          <a:p>
            <a:endParaRPr lang="sv-SE" sz="1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11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sv-SE" sz="1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92529"/>
            <a:ext cx="6410860" cy="480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84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3970784" cy="15407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Installation sequence</a:t>
            </a:r>
            <a:endParaRPr lang="en-US" dirty="0"/>
          </a:p>
          <a:p>
            <a:r>
              <a:rPr lang="en-US" dirty="0" smtClean="0"/>
              <a:t>Cables and cable ducts/trays  for signal and control cables in the upper part of the STUB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285" y="1916832"/>
            <a:ext cx="3049091" cy="353500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508104" y="2132856"/>
            <a:ext cx="2016224" cy="36004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97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6264</TotalTime>
  <Words>777</Words>
  <Application>Microsoft Office PowerPoint</Application>
  <PresentationFormat>Bildspel på skärmen (4:3)</PresentationFormat>
  <Paragraphs>201</Paragraphs>
  <Slides>32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32</vt:i4>
      </vt:variant>
    </vt:vector>
  </HeadingPairs>
  <TitlesOfParts>
    <vt:vector size="35" baseType="lpstr">
      <vt:lpstr>Arial</vt:lpstr>
      <vt:lpstr>Calibri</vt:lpstr>
      <vt:lpstr>ESS Core Powerpoint</vt:lpstr>
      <vt:lpstr>STUB installation</vt:lpstr>
      <vt:lpstr>STUB data</vt:lpstr>
      <vt:lpstr>STUB data</vt:lpstr>
      <vt:lpstr>STUB data</vt:lpstr>
      <vt:lpstr>STUB data</vt:lpstr>
      <vt:lpstr>STUB data</vt:lpstr>
      <vt:lpstr>STUB data</vt:lpstr>
      <vt:lpstr>STUB installation</vt:lpstr>
      <vt:lpstr>STUB installation</vt:lpstr>
      <vt:lpstr>STUB installation</vt:lpstr>
      <vt:lpstr>STUB installation</vt:lpstr>
      <vt:lpstr>STUB installation</vt:lpstr>
      <vt:lpstr>STUB installation</vt:lpstr>
      <vt:lpstr>STUB test installation</vt:lpstr>
      <vt:lpstr>STUB test installation</vt:lpstr>
      <vt:lpstr>STUB test installation</vt:lpstr>
      <vt:lpstr>STUB test installation</vt:lpstr>
      <vt:lpstr>STUB test installation</vt:lpstr>
      <vt:lpstr>STUB test installation</vt:lpstr>
      <vt:lpstr>STUB test installation</vt:lpstr>
      <vt:lpstr>STUB test installation</vt:lpstr>
      <vt:lpstr>STUB test installation</vt:lpstr>
      <vt:lpstr>STUB test installation</vt:lpstr>
      <vt:lpstr>STUB test installation</vt:lpstr>
      <vt:lpstr>STUB test installation</vt:lpstr>
      <vt:lpstr>STUB test installation</vt:lpstr>
      <vt:lpstr>STUB test installation</vt:lpstr>
      <vt:lpstr>STUB test installation</vt:lpstr>
      <vt:lpstr>STUB installation</vt:lpstr>
      <vt:lpstr>STUB installation</vt:lpstr>
      <vt:lpstr>STUB installation</vt:lpstr>
      <vt:lpstr>STUB installation</vt:lpstr>
    </vt:vector>
  </TitlesOfParts>
  <Company>ESS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Mats Pålsson</cp:lastModifiedBy>
  <cp:revision>162</cp:revision>
  <cp:lastPrinted>2015-09-24T11:17:04Z</cp:lastPrinted>
  <dcterms:created xsi:type="dcterms:W3CDTF">2013-10-29T16:05:10Z</dcterms:created>
  <dcterms:modified xsi:type="dcterms:W3CDTF">2018-01-31T15:29:03Z</dcterms:modified>
</cp:coreProperties>
</file>