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sldIdLst>
    <p:sldId id="256" r:id="rId2"/>
    <p:sldId id="259" r:id="rId3"/>
    <p:sldId id="257" r:id="rId4"/>
    <p:sldId id="258" r:id="rId5"/>
    <p:sldId id="260" r:id="rId6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a Leung" initials="AL" lastIdx="1" clrIdx="0">
    <p:extLst>
      <p:ext uri="{19B8F6BF-5375-455C-9EA6-DF929625EA0E}">
        <p15:presenceInfo xmlns:p15="http://schemas.microsoft.com/office/powerpoint/2012/main" userId="Anna Leu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903" autoAdjust="0"/>
    <p:restoredTop sz="94611" autoAdjust="0"/>
  </p:normalViewPr>
  <p:slideViewPr>
    <p:cSldViewPr>
      <p:cViewPr varScale="1">
        <p:scale>
          <a:sx n="116" d="100"/>
          <a:sy n="116" d="100"/>
        </p:scale>
        <p:origin x="46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2-14T10:37:17.568" idx="1">
    <p:pos x="5103" y="1041"/>
    <p:text>Add dinner details and change lunch to INSPIRA</p:text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2018-03-01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1263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2630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5516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en-GB" noProof="0" smtClean="0"/>
              <a:t>01/03/2018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 dirty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en-GB" noProof="0" smtClean="0"/>
              <a:t>01/03/2018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 dirty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en-GB" noProof="0" smtClean="0"/>
              <a:t>01/03/2018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 dirty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en-GB" noProof="0" smtClean="0"/>
              <a:t>01/03/2018</a:t>
            </a:fld>
            <a:endParaRPr lang="en-GB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01/03/2018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/>
              <a:t>Meeting of DEUNET Members and Advisory Panel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Monday 5</a:t>
            </a:r>
            <a:r>
              <a:rPr lang="en-GB" sz="2000" baseline="30000" dirty="0">
                <a:solidFill>
                  <a:schemeClr val="bg1"/>
                </a:solidFill>
              </a:rPr>
              <a:t>th</a:t>
            </a:r>
            <a:r>
              <a:rPr lang="en-GB" sz="2000" dirty="0">
                <a:solidFill>
                  <a:schemeClr val="bg1"/>
                </a:solidFill>
              </a:rPr>
              <a:t> March 2018</a:t>
            </a:r>
          </a:p>
          <a:p>
            <a:r>
              <a:rPr lang="en-GB" sz="2000" dirty="0">
                <a:solidFill>
                  <a:schemeClr val="bg1"/>
                </a:solidFill>
              </a:rPr>
              <a:t>Lund, Sweden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>
                <a:solidFill>
                  <a:srgbClr val="FFFFFF"/>
                </a:solidFill>
              </a:rPr>
              <a:t>www.europeanspallationsource.se</a:t>
            </a:r>
          </a:p>
          <a:p>
            <a:pPr algn="ctr"/>
            <a:fld id="{656E358F-28A8-D04A-99E6-206C49444CD4}" type="datetime3">
              <a:rPr lang="en-GB" sz="1400" smtClean="0">
                <a:solidFill>
                  <a:srgbClr val="FFFFFF"/>
                </a:solidFill>
              </a:rPr>
              <a:t>1 March, 2018</a:t>
            </a:fld>
            <a:endParaRPr lang="en-GB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0AA67-7B99-5249-9856-3F1BD9464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Deuteration Network (DEUNET)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B3CB11-8D37-8343-B254-EB2A97B75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</a:t>
            </a:fld>
            <a:endParaRPr lang="en-GB" noProof="0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37D75DD-1765-D446-9F0F-0059F08CD18F}"/>
              </a:ext>
            </a:extLst>
          </p:cNvPr>
          <p:cNvSpPr txBox="1">
            <a:spLocks/>
          </p:cNvSpPr>
          <p:nvPr/>
        </p:nvSpPr>
        <p:spPr>
          <a:xfrm>
            <a:off x="435963" y="1711597"/>
            <a:ext cx="8229600" cy="4741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rgbClr val="0094CA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rgbClr val="0094CA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rgbClr val="0094CA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rgbClr val="0094CA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200" dirty="0">
              <a:solidFill>
                <a:srgbClr val="0094CA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000" dirty="0">
              <a:solidFill>
                <a:srgbClr val="0094CA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dirty="0">
                <a:solidFill>
                  <a:srgbClr val="0094CA"/>
                </a:solidFill>
              </a:rPr>
              <a:t>A network of leading laboratories in Europe with </a:t>
            </a:r>
            <a:r>
              <a:rPr lang="en-GB" sz="2000" b="1" dirty="0">
                <a:solidFill>
                  <a:srgbClr val="0094CA"/>
                </a:solidFill>
              </a:rPr>
              <a:t>complementary expertise </a:t>
            </a:r>
            <a:r>
              <a:rPr lang="en-GB" sz="2000" dirty="0">
                <a:solidFill>
                  <a:srgbClr val="0094CA"/>
                </a:solidFill>
              </a:rPr>
              <a:t>in the area of deuterium labelling for neutron scattering applications. ANSTO acts as an observer member with expertise across chemical and biological deuteration and in 2017 we welcomed J-PARC, JPN, to the network, with expertise in deuterated protein production and chemical synthesis of deuterated ionic liquids.</a:t>
            </a:r>
          </a:p>
        </p:txBody>
      </p:sp>
      <p:pic>
        <p:nvPicPr>
          <p:cNvPr id="20" name="Picture 19" descr="DEUNET_logo_map.tif">
            <a:extLst>
              <a:ext uri="{FF2B5EF4-FFF2-40B4-BE49-F238E27FC236}">
                <a16:creationId xmlns:a16="http://schemas.microsoft.com/office/drawing/2014/main" id="{96D066A0-50D8-394A-AAF9-22AD6B6DFF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352" y="1758291"/>
            <a:ext cx="3460828" cy="2448471"/>
          </a:xfrm>
          <a:prstGeom prst="rect">
            <a:avLst/>
          </a:prstGeom>
        </p:spPr>
      </p:pic>
      <p:pic>
        <p:nvPicPr>
          <p:cNvPr id="21" name="Content Placeholder 5">
            <a:extLst>
              <a:ext uri="{FF2B5EF4-FFF2-40B4-BE49-F238E27FC236}">
                <a16:creationId xmlns:a16="http://schemas.microsoft.com/office/drawing/2014/main" id="{38C244E0-4B75-2F48-8F8A-6D7CE6D412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199" y="1546877"/>
            <a:ext cx="1407258" cy="75623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7017000-8BE5-E64D-9A85-CA89816A69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519" y="3147901"/>
            <a:ext cx="808283" cy="76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6DFE40C-D639-6348-9955-938A34BF10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157"/>
          <a:stretch>
            <a:fillRect/>
          </a:stretch>
        </p:blipFill>
        <p:spPr bwMode="auto">
          <a:xfrm>
            <a:off x="808449" y="1916610"/>
            <a:ext cx="2046425" cy="585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A12DB47-F69A-C242-9820-2F2D2BECE5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430" y="2554198"/>
            <a:ext cx="1228772" cy="409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B2D367A-510E-B843-B3C1-4DD7ED7EB3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957" y="3782950"/>
            <a:ext cx="2716999" cy="548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458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DEUNET aims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3</a:t>
            </a:fld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C03D42F-CEAD-724C-810E-6250AB5ADE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000" dirty="0">
              <a:solidFill>
                <a:srgbClr val="0094CA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94CA"/>
                </a:solidFill>
              </a:rPr>
              <a:t>To establish a European chemical deuteration network to:</a:t>
            </a:r>
          </a:p>
          <a:p>
            <a:pPr marL="0" indent="0">
              <a:buNone/>
            </a:pPr>
            <a:endParaRPr lang="en-US" sz="2000" dirty="0">
              <a:solidFill>
                <a:srgbClr val="0094CA"/>
              </a:solidFill>
            </a:endParaRPr>
          </a:p>
          <a:p>
            <a:r>
              <a:rPr lang="en-US" sz="2000" b="1" dirty="0">
                <a:solidFill>
                  <a:srgbClr val="0094CA"/>
                </a:solidFill>
              </a:rPr>
              <a:t>Broaden the range </a:t>
            </a:r>
            <a:r>
              <a:rPr lang="en-US" sz="2000" dirty="0">
                <a:solidFill>
                  <a:srgbClr val="0094CA"/>
                </a:solidFill>
              </a:rPr>
              <a:t>of deuterated compounds available:</a:t>
            </a:r>
          </a:p>
          <a:p>
            <a:pPr>
              <a:buFont typeface="Wingdings" charset="2"/>
              <a:buChar char="Ø"/>
            </a:pPr>
            <a:r>
              <a:rPr lang="en-US" sz="2000" dirty="0">
                <a:solidFill>
                  <a:srgbClr val="0094CA"/>
                </a:solidFill>
              </a:rPr>
              <a:t>By developing </a:t>
            </a:r>
            <a:r>
              <a:rPr lang="en-US" sz="2000" b="1" dirty="0">
                <a:solidFill>
                  <a:srgbClr val="0094CA"/>
                </a:solidFill>
              </a:rPr>
              <a:t>new methods</a:t>
            </a:r>
            <a:r>
              <a:rPr lang="en-US" sz="2000" dirty="0">
                <a:solidFill>
                  <a:srgbClr val="0094CA"/>
                </a:solidFill>
              </a:rPr>
              <a:t> and protocols</a:t>
            </a:r>
          </a:p>
          <a:p>
            <a:pPr>
              <a:buFont typeface="Wingdings" charset="2"/>
              <a:buChar char="Ø"/>
            </a:pPr>
            <a:r>
              <a:rPr lang="en-US" sz="2000" dirty="0">
                <a:solidFill>
                  <a:srgbClr val="0094CA"/>
                </a:solidFill>
              </a:rPr>
              <a:t>Through </a:t>
            </a:r>
            <a:r>
              <a:rPr lang="en-US" sz="2000" b="1" dirty="0">
                <a:solidFill>
                  <a:srgbClr val="0094CA"/>
                </a:solidFill>
              </a:rPr>
              <a:t>collaboration between labs </a:t>
            </a:r>
            <a:r>
              <a:rPr lang="en-US" sz="2000" dirty="0">
                <a:solidFill>
                  <a:srgbClr val="0094CA"/>
                </a:solidFill>
              </a:rPr>
              <a:t>to produce innovative materials </a:t>
            </a:r>
          </a:p>
          <a:p>
            <a:r>
              <a:rPr lang="en-US" sz="2000" dirty="0">
                <a:solidFill>
                  <a:srgbClr val="0094CA"/>
                </a:solidFill>
              </a:rPr>
              <a:t>Provide a </a:t>
            </a:r>
            <a:r>
              <a:rPr lang="en-US" sz="2000" b="1" dirty="0">
                <a:solidFill>
                  <a:srgbClr val="0094CA"/>
                </a:solidFill>
              </a:rPr>
              <a:t>cost-effective</a:t>
            </a:r>
            <a:r>
              <a:rPr lang="en-US" sz="2000" dirty="0">
                <a:solidFill>
                  <a:srgbClr val="0094CA"/>
                </a:solidFill>
              </a:rPr>
              <a:t> service by avoiding unnecessary duplication of efforts</a:t>
            </a:r>
          </a:p>
          <a:p>
            <a:r>
              <a:rPr lang="en-US" sz="2000" b="1" dirty="0">
                <a:solidFill>
                  <a:srgbClr val="0094CA"/>
                </a:solidFill>
              </a:rPr>
              <a:t>Increase user access </a:t>
            </a:r>
            <a:r>
              <a:rPr lang="en-US" sz="2000" dirty="0">
                <a:solidFill>
                  <a:srgbClr val="0094CA"/>
                </a:solidFill>
              </a:rPr>
              <a:t>to existing products</a:t>
            </a:r>
            <a:endParaRPr lang="en-US" sz="3300" dirty="0">
              <a:solidFill>
                <a:srgbClr val="0094CA"/>
              </a:solidFill>
            </a:endParaRPr>
          </a:p>
          <a:p>
            <a:r>
              <a:rPr lang="en-US" sz="2000" dirty="0">
                <a:solidFill>
                  <a:srgbClr val="0094CA"/>
                </a:solidFill>
              </a:rPr>
              <a:t>Establish </a:t>
            </a:r>
            <a:r>
              <a:rPr lang="en-US" sz="2000" b="1" dirty="0">
                <a:solidFill>
                  <a:srgbClr val="0094CA"/>
                </a:solidFill>
              </a:rPr>
              <a:t>coordinated user access</a:t>
            </a:r>
            <a:r>
              <a:rPr lang="en-US" sz="2000" dirty="0">
                <a:solidFill>
                  <a:srgbClr val="0094CA"/>
                </a:solidFill>
              </a:rPr>
              <a:t> by 2019</a:t>
            </a:r>
          </a:p>
          <a:p>
            <a:endParaRPr lang="en-US" b="1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5ED642-11B4-1B4F-8000-97471A96AF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949" y="1700808"/>
            <a:ext cx="1193012" cy="96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028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4</a:t>
            </a:fld>
            <a:endParaRPr lang="en-GB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6B655100-2111-CD45-90C2-0FF62C37E2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561" y="1600200"/>
            <a:ext cx="4730878" cy="4525963"/>
          </a:xfrm>
        </p:spPr>
      </p:pic>
    </p:spTree>
    <p:extLst>
      <p:ext uri="{BB962C8B-B14F-4D97-AF65-F5344CB8AC3E}">
        <p14:creationId xmlns:p14="http://schemas.microsoft.com/office/powerpoint/2010/main" val="2024815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F976B-2559-1743-B56D-C63F0842C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Charge to the Advisory Panel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C69D1-406D-9C41-82DB-CAE048704C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400" dirty="0">
                <a:solidFill>
                  <a:srgbClr val="0094CA"/>
                </a:solidFill>
              </a:rPr>
              <a:t>What would a sustainable DEUNET look like and what should it do?</a:t>
            </a:r>
          </a:p>
          <a:p>
            <a:r>
              <a:rPr lang="sv-SE" sz="2400" dirty="0">
                <a:solidFill>
                  <a:srgbClr val="0094CA"/>
                </a:solidFill>
              </a:rPr>
              <a:t>(How) Could DEUNET function as a user platform for providing coordinated access to deuteration?</a:t>
            </a:r>
          </a:p>
          <a:p>
            <a:r>
              <a:rPr lang="sv-SE" sz="2400" dirty="0">
                <a:solidFill>
                  <a:srgbClr val="0094CA"/>
                </a:solidFill>
              </a:rPr>
              <a:t>How could we involve the neutron facilities in supporting DEUNET? </a:t>
            </a:r>
          </a:p>
          <a:p>
            <a:r>
              <a:rPr lang="sv-SE" sz="2400" dirty="0">
                <a:solidFill>
                  <a:srgbClr val="0094CA"/>
                </a:solidFill>
              </a:rPr>
              <a:t>How can we involve the user community actively in DEUNET?</a:t>
            </a:r>
          </a:p>
          <a:p>
            <a:r>
              <a:rPr lang="sv-SE" sz="2400" dirty="0">
                <a:solidFill>
                  <a:srgbClr val="0094CA"/>
                </a:solidFill>
              </a:rPr>
              <a:t>What is the most significant impact </a:t>
            </a:r>
            <a:r>
              <a:rPr lang="sv-SE" sz="2400">
                <a:solidFill>
                  <a:srgbClr val="0094CA"/>
                </a:solidFill>
              </a:rPr>
              <a:t>DEUNET could </a:t>
            </a:r>
            <a:r>
              <a:rPr lang="sv-SE" sz="2400" dirty="0">
                <a:solidFill>
                  <a:srgbClr val="0094CA"/>
                </a:solidFill>
              </a:rPr>
              <a:t>make?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1F9E51-7CEF-0241-AD5A-968C63323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5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746401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B44B2280-2390-4D03-8D38-6C24B0BAA245}" vid="{0B7C071A-F5F7-47CF-A93A-F42DBF607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1609</TotalTime>
  <Words>217</Words>
  <Application>Microsoft Macintosh PowerPoint</Application>
  <PresentationFormat>On-screen Show (4:3)</PresentationFormat>
  <Paragraphs>37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Wingdings</vt:lpstr>
      <vt:lpstr>Office Theme</vt:lpstr>
      <vt:lpstr>Meeting of DEUNET Members and Advisory Panel</vt:lpstr>
      <vt:lpstr>The Deuteration Network (DEUNET)</vt:lpstr>
      <vt:lpstr>DEUNET aims</vt:lpstr>
      <vt:lpstr>Agenda</vt:lpstr>
      <vt:lpstr>Charge to the Advisory Panel</vt:lpstr>
    </vt:vector>
  </TitlesOfParts>
  <Company/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Meeting of DEUNET Members and Advisory Panel</dc:title>
  <dc:creator>Anna Leung</dc:creator>
  <cp:lastModifiedBy>Anna Leung</cp:lastModifiedBy>
  <cp:revision>9</cp:revision>
  <dcterms:created xsi:type="dcterms:W3CDTF">2018-02-13T15:37:13Z</dcterms:created>
  <dcterms:modified xsi:type="dcterms:W3CDTF">2018-03-01T12:44:54Z</dcterms:modified>
</cp:coreProperties>
</file>