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  <p:sldMasterId id="2147483862" r:id="rId2"/>
    <p:sldMasterId id="2147483874" r:id="rId3"/>
  </p:sldMasterIdLst>
  <p:notesMasterIdLst>
    <p:notesMasterId r:id="rId16"/>
  </p:notesMasterIdLst>
  <p:sldIdLst>
    <p:sldId id="634" r:id="rId4"/>
    <p:sldId id="635" r:id="rId5"/>
    <p:sldId id="637" r:id="rId6"/>
    <p:sldId id="656" r:id="rId7"/>
    <p:sldId id="657" r:id="rId8"/>
    <p:sldId id="658" r:id="rId9"/>
    <p:sldId id="659" r:id="rId10"/>
    <p:sldId id="641" r:id="rId11"/>
    <p:sldId id="660" r:id="rId12"/>
    <p:sldId id="661" r:id="rId13"/>
    <p:sldId id="662" r:id="rId14"/>
    <p:sldId id="654" r:id="rId15"/>
  </p:sldIdLst>
  <p:sldSz cx="9144000" cy="6858000" type="screen4x3"/>
  <p:notesSz cx="6858000" cy="9144000"/>
  <p:defaultTextStyle>
    <a:defPPr>
      <a:defRPr lang="sv-SE"/>
    </a:defPPr>
    <a:lvl1pPr marL="0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284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4575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6917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9212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1531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3827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6140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8436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028"/>
    <a:srgbClr val="149ED6"/>
    <a:srgbClr val="BC7A24"/>
    <a:srgbClr val="4E155B"/>
    <a:srgbClr val="BD4721"/>
    <a:srgbClr val="415809"/>
    <a:srgbClr val="7E5B1B"/>
    <a:srgbClr val="B72626"/>
    <a:srgbClr val="8F2285"/>
    <a:srgbClr val="E86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50" autoAdjust="0"/>
    <p:restoredTop sz="95489" autoAdjust="0"/>
  </p:normalViewPr>
  <p:slideViewPr>
    <p:cSldViewPr>
      <p:cViewPr varScale="1">
        <p:scale>
          <a:sx n="107" d="100"/>
          <a:sy n="107" d="100"/>
        </p:scale>
        <p:origin x="-90" y="-1338"/>
      </p:cViewPr>
      <p:guideLst>
        <p:guide orient="horz" pos="999"/>
        <p:guide pos="33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2018-04-10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284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4575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6917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9212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1531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827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140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436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41" y="1092200"/>
            <a:ext cx="8837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74" tIns="45589" rIns="91174" bIns="45589" anchor="ctr"/>
          <a:lstStyle/>
          <a:p>
            <a:pPr defTabSz="911742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027529" y="6284936"/>
            <a:ext cx="1349375" cy="3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23" tIns="44319" rIns="90223" bIns="44319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475164" y="6553248"/>
            <a:ext cx="388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defTabSz="911742" fontAlgn="base">
              <a:spcBef>
                <a:spcPct val="50000"/>
              </a:spcBef>
              <a:spcAft>
                <a:spcPct val="0"/>
              </a:spcAft>
              <a:defRPr/>
            </a:pPr>
            <a:fld id="{5EC22918-FE5B-784F-9D2F-FE206541B2DE}" type="slidenum">
              <a:rPr lang="en-US" sz="2000" smtClean="0">
                <a:solidFill>
                  <a:srgbClr val="000000"/>
                </a:solidFill>
                <a:latin typeface="Times New Roman" charset="0"/>
              </a:rPr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smtClean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7116768" y="6135680"/>
            <a:ext cx="1943100" cy="722311"/>
            <a:chOff x="3380" y="3865"/>
            <a:chExt cx="1224" cy="455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 userDrawn="1"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" name="Document" r:id="rId3" imgW="1943100" imgH="723900" progId="Word.Document.8">
                    <p:embed/>
                  </p:oleObj>
                </mc:Choice>
                <mc:Fallback>
                  <p:oleObj name="Document" r:id="rId3" imgW="1943100" imgH="7239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9pPr>
            </a:lstStyle>
            <a:p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graphicFrame>
        <p:nvGraphicFramePr>
          <p:cNvPr id="10" name="Object 10"/>
          <p:cNvGraphicFramePr>
            <a:graphicFrameLocks noChangeAspect="1"/>
          </p:cNvGraphicFramePr>
          <p:nvPr userDrawn="1"/>
        </p:nvGraphicFramePr>
        <p:xfrm>
          <a:off x="40" y="6111923"/>
          <a:ext cx="19145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Photo Editor Photo" r:id="rId5" imgW="4742857" imgH="1848108" progId="">
                  <p:embed/>
                </p:oleObj>
              </mc:Choice>
              <mc:Fallback>
                <p:oleObj name="Photo Editor Photo" r:id="rId5" imgW="4742857" imgH="18481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" y="6111923"/>
                        <a:ext cx="19145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0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163774"/>
            <a:ext cx="9144000" cy="14557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0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3263" y="1973264"/>
            <a:ext cx="7740650" cy="370046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14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71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0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0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4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1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1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8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4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7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0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0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0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3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7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pPr/>
              <a:t>4/10/2018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49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pPr/>
              <a:t>4/10/2018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2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pPr/>
              <a:t>4/10/2018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7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1" indent="0">
              <a:buNone/>
              <a:defRPr sz="1800"/>
            </a:lvl2pPr>
            <a:lvl3pPr marL="911742" indent="0">
              <a:buNone/>
              <a:defRPr sz="1600"/>
            </a:lvl3pPr>
            <a:lvl4pPr marL="1367625" indent="0">
              <a:buNone/>
              <a:defRPr sz="1400"/>
            </a:lvl4pPr>
            <a:lvl5pPr marL="1823495" indent="0">
              <a:buNone/>
              <a:defRPr sz="1400"/>
            </a:lvl5pPr>
            <a:lvl6pPr marL="2279380" indent="0">
              <a:buNone/>
              <a:defRPr sz="1400"/>
            </a:lvl6pPr>
            <a:lvl7pPr marL="2735250" indent="0">
              <a:buNone/>
              <a:defRPr sz="1400"/>
            </a:lvl7pPr>
            <a:lvl8pPr marL="3191128" indent="0">
              <a:buNone/>
              <a:defRPr sz="1400"/>
            </a:lvl8pPr>
            <a:lvl9pPr marL="36470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97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pPr/>
              <a:t>4/10/2018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5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pPr/>
              <a:t>4/10/2018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7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pPr/>
              <a:t>4/10/2018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98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pPr/>
              <a:t>4/10/2018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53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pPr/>
              <a:t>4/10/2018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6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pPr/>
              <a:t>4/10/2018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03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pPr/>
              <a:t>4/10/2018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15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pPr/>
              <a:t>4/10/2018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21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78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3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8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1" indent="0">
              <a:buNone/>
              <a:defRPr sz="2000" b="1"/>
            </a:lvl2pPr>
            <a:lvl3pPr marL="911742" indent="0">
              <a:buNone/>
              <a:defRPr sz="1800" b="1"/>
            </a:lvl3pPr>
            <a:lvl4pPr marL="1367625" indent="0">
              <a:buNone/>
              <a:defRPr sz="1600" b="1"/>
            </a:lvl4pPr>
            <a:lvl5pPr marL="1823495" indent="0">
              <a:buNone/>
              <a:defRPr sz="1600" b="1"/>
            </a:lvl5pPr>
            <a:lvl6pPr marL="2279380" indent="0">
              <a:buNone/>
              <a:defRPr sz="1600" b="1"/>
            </a:lvl6pPr>
            <a:lvl7pPr marL="2735250" indent="0">
              <a:buNone/>
              <a:defRPr sz="1600" b="1"/>
            </a:lvl7pPr>
            <a:lvl8pPr marL="3191128" indent="0">
              <a:buNone/>
              <a:defRPr sz="1600" b="1"/>
            </a:lvl8pPr>
            <a:lvl9pPr marL="36470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1" indent="0">
              <a:buNone/>
              <a:defRPr sz="2000" b="1"/>
            </a:lvl2pPr>
            <a:lvl3pPr marL="911742" indent="0">
              <a:buNone/>
              <a:defRPr sz="1800" b="1"/>
            </a:lvl3pPr>
            <a:lvl4pPr marL="1367625" indent="0">
              <a:buNone/>
              <a:defRPr sz="1600" b="1"/>
            </a:lvl4pPr>
            <a:lvl5pPr marL="1823495" indent="0">
              <a:buNone/>
              <a:defRPr sz="1600" b="1"/>
            </a:lvl5pPr>
            <a:lvl6pPr marL="2279380" indent="0">
              <a:buNone/>
              <a:defRPr sz="1600" b="1"/>
            </a:lvl6pPr>
            <a:lvl7pPr marL="2735250" indent="0">
              <a:buNone/>
              <a:defRPr sz="1600" b="1"/>
            </a:lvl7pPr>
            <a:lvl8pPr marL="3191128" indent="0">
              <a:buNone/>
              <a:defRPr sz="1600" b="1"/>
            </a:lvl8pPr>
            <a:lvl9pPr marL="36470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1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75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71" indent="0">
              <a:buNone/>
              <a:defRPr sz="1200"/>
            </a:lvl2pPr>
            <a:lvl3pPr marL="911742" indent="0">
              <a:buNone/>
              <a:defRPr sz="1000"/>
            </a:lvl3pPr>
            <a:lvl4pPr marL="1367625" indent="0">
              <a:buNone/>
              <a:defRPr sz="900"/>
            </a:lvl4pPr>
            <a:lvl5pPr marL="1823495" indent="0">
              <a:buNone/>
              <a:defRPr sz="900"/>
            </a:lvl5pPr>
            <a:lvl6pPr marL="2279380" indent="0">
              <a:buNone/>
              <a:defRPr sz="900"/>
            </a:lvl6pPr>
            <a:lvl7pPr marL="2735250" indent="0">
              <a:buNone/>
              <a:defRPr sz="900"/>
            </a:lvl7pPr>
            <a:lvl8pPr marL="3191128" indent="0">
              <a:buNone/>
              <a:defRPr sz="900"/>
            </a:lvl8pPr>
            <a:lvl9pPr marL="36470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71" indent="0">
              <a:buNone/>
              <a:defRPr sz="2800"/>
            </a:lvl2pPr>
            <a:lvl3pPr marL="911742" indent="0">
              <a:buNone/>
              <a:defRPr sz="2400"/>
            </a:lvl3pPr>
            <a:lvl4pPr marL="1367625" indent="0">
              <a:buNone/>
              <a:defRPr sz="2000"/>
            </a:lvl4pPr>
            <a:lvl5pPr marL="1823495" indent="0">
              <a:buNone/>
              <a:defRPr sz="2000"/>
            </a:lvl5pPr>
            <a:lvl6pPr marL="2279380" indent="0">
              <a:buNone/>
              <a:defRPr sz="2000"/>
            </a:lvl6pPr>
            <a:lvl7pPr marL="2735250" indent="0">
              <a:buNone/>
              <a:defRPr sz="2000"/>
            </a:lvl7pPr>
            <a:lvl8pPr marL="3191128" indent="0">
              <a:buNone/>
              <a:defRPr sz="2000"/>
            </a:lvl8pPr>
            <a:lvl9pPr marL="36470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5871" indent="0">
              <a:buNone/>
              <a:defRPr sz="1200"/>
            </a:lvl2pPr>
            <a:lvl3pPr marL="911742" indent="0">
              <a:buNone/>
              <a:defRPr sz="1000"/>
            </a:lvl3pPr>
            <a:lvl4pPr marL="1367625" indent="0">
              <a:buNone/>
              <a:defRPr sz="900"/>
            </a:lvl4pPr>
            <a:lvl5pPr marL="1823495" indent="0">
              <a:buNone/>
              <a:defRPr sz="900"/>
            </a:lvl5pPr>
            <a:lvl6pPr marL="2279380" indent="0">
              <a:buNone/>
              <a:defRPr sz="900"/>
            </a:lvl6pPr>
            <a:lvl7pPr marL="2735250" indent="0">
              <a:buNone/>
              <a:defRPr sz="900"/>
            </a:lvl7pPr>
            <a:lvl8pPr marL="3191128" indent="0">
              <a:buNone/>
              <a:defRPr sz="900"/>
            </a:lvl8pPr>
            <a:lvl9pPr marL="36470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61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74" tIns="45589" rIns="91174" bIns="45589" anchor="ctr"/>
          <a:lstStyle/>
          <a:p>
            <a:pPr defTabSz="911742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223" tIns="44319" rIns="90223" bIns="4431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223" tIns="44319" rIns="90223" bIns="44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529" y="6284936"/>
            <a:ext cx="1349375" cy="3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23" tIns="44319" rIns="90223" bIns="44319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475164" y="6553248"/>
            <a:ext cx="388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defTabSz="911742" fontAlgn="base">
              <a:spcBef>
                <a:spcPct val="50000"/>
              </a:spcBef>
              <a:spcAft>
                <a:spcPct val="0"/>
              </a:spcAft>
              <a:defRPr/>
            </a:pPr>
            <a:fld id="{CC6088EF-B100-C64F-9137-7940AAB560F5}" type="slidenum">
              <a:rPr lang="en-US" sz="2000" smtClean="0">
                <a:solidFill>
                  <a:srgbClr val="000000"/>
                </a:solidFill>
                <a:latin typeface="Times New Roman" charset="0"/>
              </a:rPr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smtClean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7116768" y="6135680"/>
            <a:ext cx="1943100" cy="722311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Document" r:id="rId14" imgW="1943100" imgH="723900" progId="Word.Document.8">
                    <p:embed/>
                  </p:oleObj>
                </mc:Choice>
                <mc:Fallback>
                  <p:oleObj name="Document" r:id="rId14" imgW="1943100" imgH="7239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777777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9pPr>
            </a:lstStyle>
            <a:p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372229"/>
            <a:ext cx="1833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5pPr>
      <a:lvl6pPr marL="455871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1742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67625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3495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1911" indent="-34191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 charset="0"/>
        </a:defRPr>
      </a:lvl1pPr>
      <a:lvl2pPr marL="688558" indent="-23268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 charset="0"/>
        </a:defRPr>
      </a:lvl2pPr>
      <a:lvl3pPr marL="1082701" indent="-22794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 charset="0"/>
        </a:defRPr>
      </a:lvl3pPr>
      <a:lvl4pPr marL="1424609" indent="-22794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 charset="0"/>
        </a:defRPr>
      </a:lvl4pPr>
      <a:lvl5pPr marL="1766519" indent="-22794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 charset="0"/>
        </a:defRPr>
      </a:lvl5pPr>
      <a:lvl6pPr marL="2222394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78272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34142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590023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1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42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25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95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80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250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128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004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119"/>
              <a:t>2018-04-10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119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6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4571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699" algn="l" defTabSz="4571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59" algn="l" defTabSz="4571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59" algn="l" defTabSz="4571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6" indent="-228559" algn="l" defTabSz="4571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4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8F5C681F-1FB5-764D-BC0F-BB7944416E1E}" type="datetime1">
              <a:rPr lang="en-US" smtClean="0"/>
              <a:pPr defTabSz="457119"/>
              <a:t>4/10/2018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038C62C7-F79B-CD4A-A5DF-5683BBEC4A65}" type="slidenum">
              <a:rPr lang="sv-SE" smtClean="0"/>
              <a:pPr defTabSz="457119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3" y="378762"/>
            <a:ext cx="1359827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11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60" y="408941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0" y="1700808"/>
            <a:ext cx="9144000" cy="175431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457119"/>
            <a:r>
              <a:rPr lang="en-GB" sz="5400" b="1" dirty="0" smtClean="0">
                <a:solidFill>
                  <a:srgbClr val="FFFFFF"/>
                </a:solidFill>
              </a:rPr>
              <a:t>Charge and Agenda</a:t>
            </a:r>
          </a:p>
          <a:p>
            <a:pPr algn="ctr" defTabSz="457119"/>
            <a:r>
              <a:rPr lang="en-GB" sz="5400" b="1" dirty="0" smtClean="0">
                <a:solidFill>
                  <a:srgbClr val="FFFFFF"/>
                </a:solidFill>
              </a:rPr>
              <a:t>of the </a:t>
            </a:r>
            <a:r>
              <a:rPr lang="en-GB" sz="5400" b="1" dirty="0" smtClean="0">
                <a:solidFill>
                  <a:srgbClr val="FFFFFF"/>
                </a:solidFill>
              </a:rPr>
              <a:t>17</a:t>
            </a:r>
            <a:r>
              <a:rPr lang="en-GB" sz="5400" b="1" baseline="30000" dirty="0" smtClean="0">
                <a:solidFill>
                  <a:srgbClr val="FFFFFF"/>
                </a:solidFill>
              </a:rPr>
              <a:t>th</a:t>
            </a:r>
            <a:r>
              <a:rPr lang="en-GB" sz="5400" b="1" dirty="0" smtClean="0">
                <a:solidFill>
                  <a:srgbClr val="FFFFFF"/>
                </a:solidFill>
              </a:rPr>
              <a:t> </a:t>
            </a:r>
            <a:r>
              <a:rPr lang="en-GB" sz="5400" b="1" dirty="0" smtClean="0">
                <a:solidFill>
                  <a:srgbClr val="FFFFFF"/>
                </a:solidFill>
              </a:rPr>
              <a:t>TAC </a:t>
            </a:r>
            <a:r>
              <a:rPr lang="en-GB" sz="5400" b="1" dirty="0" smtClean="0">
                <a:solidFill>
                  <a:srgbClr val="FFFFFF"/>
                </a:solidFill>
              </a:rPr>
              <a:t>meeting</a:t>
            </a:r>
            <a:endParaRPr lang="en-GB" sz="5400" b="1" dirty="0" smtClean="0">
              <a:solidFill>
                <a:srgbClr val="FFFF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4885901"/>
            <a:ext cx="9144000" cy="73864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457119"/>
            <a:r>
              <a:rPr lang="en-GB" sz="2400" dirty="0" smtClean="0">
                <a:solidFill>
                  <a:srgbClr val="FFFFFF"/>
                </a:solidFill>
              </a:rPr>
              <a:t>Roland Garoby</a:t>
            </a:r>
          </a:p>
          <a:p>
            <a:pPr algn="ctr" defTabSz="457119"/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8" name="textruta 6"/>
          <p:cNvSpPr txBox="1"/>
          <p:nvPr/>
        </p:nvSpPr>
        <p:spPr>
          <a:xfrm>
            <a:off x="107950" y="4140385"/>
            <a:ext cx="9144000" cy="58475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457119"/>
            <a:r>
              <a:rPr lang="en-GB" sz="3200" b="1" dirty="0" smtClean="0">
                <a:solidFill>
                  <a:srgbClr val="FFFFFF"/>
                </a:solidFill>
              </a:rPr>
              <a:t>11-13 April 2018, </a:t>
            </a:r>
            <a:r>
              <a:rPr lang="en-GB" sz="3200" b="1" dirty="0" smtClean="0">
                <a:solidFill>
                  <a:srgbClr val="FFFFFF"/>
                </a:solidFill>
              </a:rPr>
              <a:t>Lund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2584" y="6219618"/>
            <a:ext cx="393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sz="2000" u="sng" dirty="0">
                <a:solidFill>
                  <a:prstClr val="black"/>
                </a:solidFill>
              </a:rPr>
              <a:t>https://</a:t>
            </a:r>
            <a:r>
              <a:rPr lang="en-US" sz="2000" u="sng" dirty="0" smtClean="0">
                <a:solidFill>
                  <a:prstClr val="black"/>
                </a:solidFill>
              </a:rPr>
              <a:t>indico.esss.lu.se/event/985</a:t>
            </a:r>
            <a:endParaRPr lang="en-US" sz="2000" u="sng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1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</p:spPr>
        <p:txBody>
          <a:bodyPr/>
          <a:lstStyle/>
          <a:p>
            <a:r>
              <a:rPr lang="en-US" dirty="0" smtClean="0"/>
              <a:t>Agenda </a:t>
            </a:r>
            <a:r>
              <a:rPr lang="en-US" dirty="0" smtClean="0"/>
              <a:t>TAC#17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000" dirty="0" smtClean="0"/>
              <a:t>Thursday 12 April 2018 (pm)</a:t>
            </a:r>
            <a:endParaRPr lang="en-US" sz="2000" dirty="0"/>
          </a:p>
        </p:txBody>
      </p:sp>
      <p:sp>
        <p:nvSpPr>
          <p:cNvPr id="3" name="Right Brace 2"/>
          <p:cNvSpPr/>
          <p:nvPr/>
        </p:nvSpPr>
        <p:spPr>
          <a:xfrm>
            <a:off x="6817146" y="1456522"/>
            <a:ext cx="347142" cy="1900470"/>
          </a:xfrm>
          <a:prstGeom prst="rightBrace">
            <a:avLst>
              <a:gd name="adj1" fmla="val 8333"/>
              <a:gd name="adj2" fmla="val 50237"/>
            </a:avLst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19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524328" y="1988840"/>
            <a:ext cx="1333615" cy="611775"/>
          </a:xfrm>
          <a:prstGeom prst="wedgeRoundRectCallout">
            <a:avLst>
              <a:gd name="adj1" fmla="val -77860"/>
              <a:gd name="adj2" fmla="val 1882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r>
              <a:rPr lang="en-US" sz="1600" b="1" dirty="0" smtClean="0">
                <a:solidFill>
                  <a:schemeClr val="tx1"/>
                </a:solidFill>
              </a:rPr>
              <a:t>Parallel </a:t>
            </a:r>
            <a:r>
              <a:rPr lang="en-US" sz="1600" b="1" dirty="0" smtClean="0">
                <a:solidFill>
                  <a:schemeClr val="tx1"/>
                </a:solidFill>
              </a:rPr>
              <a:t>sessions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78" y="1436742"/>
            <a:ext cx="5073968" cy="52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Brace 7"/>
          <p:cNvSpPr/>
          <p:nvPr/>
        </p:nvSpPr>
        <p:spPr>
          <a:xfrm>
            <a:off x="6812438" y="3068960"/>
            <a:ext cx="347142" cy="3168352"/>
          </a:xfrm>
          <a:prstGeom prst="rightBrace">
            <a:avLst>
              <a:gd name="adj1" fmla="val 8333"/>
              <a:gd name="adj2" fmla="val 50237"/>
            </a:avLst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19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596336" y="4437112"/>
            <a:ext cx="1261607" cy="736288"/>
          </a:xfrm>
          <a:prstGeom prst="wedgeRoundRectCallout">
            <a:avLst>
              <a:gd name="adj1" fmla="val -86617"/>
              <a:gd name="adj2" fmla="val -1845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r>
              <a:rPr lang="en-US" sz="1600" b="1" dirty="0" err="1" smtClean="0">
                <a:solidFill>
                  <a:prstClr val="white"/>
                </a:solidFill>
              </a:rPr>
              <a:t>aTAC</a:t>
            </a:r>
            <a:r>
              <a:rPr lang="en-US" sz="1600" b="1" dirty="0" smtClean="0">
                <a:solidFill>
                  <a:prstClr val="white"/>
                </a:solidFill>
              </a:rPr>
              <a:t>, </a:t>
            </a:r>
            <a:r>
              <a:rPr lang="en-US" sz="1600" b="1" dirty="0" err="1" smtClean="0">
                <a:solidFill>
                  <a:prstClr val="white"/>
                </a:solidFill>
              </a:rPr>
              <a:t>tTAC</a:t>
            </a:r>
            <a:r>
              <a:rPr lang="en-US" sz="1600" b="1" dirty="0" smtClean="0">
                <a:solidFill>
                  <a:prstClr val="white"/>
                </a:solidFill>
              </a:rPr>
              <a:t>, </a:t>
            </a:r>
            <a:r>
              <a:rPr lang="en-US" sz="1600" b="1" dirty="0" err="1" smtClean="0">
                <a:solidFill>
                  <a:prstClr val="white"/>
                </a:solidFill>
              </a:rPr>
              <a:t>cTAC</a:t>
            </a:r>
            <a:r>
              <a:rPr lang="en-US" sz="1600" b="1" dirty="0" smtClean="0">
                <a:solidFill>
                  <a:prstClr val="white"/>
                </a:solidFill>
              </a:rPr>
              <a:t> sessions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920" y="2996952"/>
            <a:ext cx="1947384" cy="1080120"/>
          </a:xfrm>
          <a:prstGeom prst="cloudCallout">
            <a:avLst>
              <a:gd name="adj1" fmla="val 84930"/>
              <a:gd name="adj2" fmla="val -788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Joint session </a:t>
            </a:r>
            <a:r>
              <a:rPr lang="en-GB" dirty="0" err="1" smtClean="0"/>
              <a:t>Accel</a:t>
            </a:r>
            <a:r>
              <a:rPr lang="en-GB" dirty="0" smtClean="0"/>
              <a:t>. + 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76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</p:spPr>
        <p:txBody>
          <a:bodyPr/>
          <a:lstStyle/>
          <a:p>
            <a:r>
              <a:rPr lang="en-US" dirty="0" smtClean="0"/>
              <a:t>Agenda </a:t>
            </a:r>
            <a:r>
              <a:rPr lang="en-US" dirty="0" smtClean="0"/>
              <a:t>TAC#17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000" dirty="0" smtClean="0"/>
              <a:t>Friday 13 April 2018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169232" y="2780928"/>
            <a:ext cx="1584176" cy="736288"/>
          </a:xfrm>
          <a:prstGeom prst="wedgeRoundRectCallout">
            <a:avLst>
              <a:gd name="adj1" fmla="val -131082"/>
              <a:gd name="adj2" fmla="val 116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r>
              <a:rPr lang="en-US" sz="1600" b="1" dirty="0" smtClean="0">
                <a:solidFill>
                  <a:prstClr val="white"/>
                </a:solidFill>
              </a:rPr>
              <a:t>TAC </a:t>
            </a:r>
            <a:r>
              <a:rPr lang="en-US" sz="1600" b="1" dirty="0" smtClean="0">
                <a:solidFill>
                  <a:prstClr val="white"/>
                </a:solidFill>
              </a:rPr>
              <a:t>sessions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545314" y="1628800"/>
            <a:ext cx="347142" cy="3165640"/>
          </a:xfrm>
          <a:prstGeom prst="rightBrace">
            <a:avLst>
              <a:gd name="adj1" fmla="val 8333"/>
              <a:gd name="adj2" fmla="val 502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19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161341" y="5943191"/>
            <a:ext cx="1584176" cy="611775"/>
          </a:xfrm>
          <a:prstGeom prst="wedgeRoundRectCallout">
            <a:avLst>
              <a:gd name="adj1" fmla="val -157521"/>
              <a:gd name="adj2" fmla="val -4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r>
              <a:rPr lang="en-US" sz="1600" b="1" dirty="0" smtClean="0">
                <a:solidFill>
                  <a:schemeClr val="tx1"/>
                </a:solidFill>
              </a:rPr>
              <a:t>Public close-out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/>
          <a:stretch/>
        </p:blipFill>
        <p:spPr bwMode="auto">
          <a:xfrm>
            <a:off x="619803" y="1628800"/>
            <a:ext cx="4893945" cy="49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31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g bird Final new_s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539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075" y="1852235"/>
            <a:ext cx="860016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119"/>
            <a:r>
              <a:rPr lang="en-US" sz="6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being here.</a:t>
            </a:r>
          </a:p>
          <a:p>
            <a:pPr algn="ctr" defTabSz="457119"/>
            <a:endParaRPr lang="en-US" sz="60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457119"/>
            <a:r>
              <a:rPr lang="en-US" sz="6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look forward to your advice! </a:t>
            </a:r>
            <a:endParaRPr lang="en-US" sz="6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36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8853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 defTabSz="457119">
              <a:defRPr sz="2400" b="1">
                <a:solidFill>
                  <a:prstClr val="black"/>
                </a:solidFill>
              </a:defRPr>
            </a:lvl1pPr>
          </a:lstStyle>
          <a:p>
            <a:pPr algn="just"/>
            <a:r>
              <a:rPr lang="en-GB" sz="2000" dirty="0">
                <a:solidFill>
                  <a:srgbClr val="0070C0"/>
                </a:solidFill>
              </a:rPr>
              <a:t>The ESS construction project is now more than 43% complete, as visible with the progress in Conventional Facilities, with the amount of equipment delivered on site and with the advances in installation.</a:t>
            </a:r>
          </a:p>
          <a:p>
            <a:pPr algn="just"/>
            <a:endParaRPr lang="en-GB" sz="2000" dirty="0">
              <a:solidFill>
                <a:srgbClr val="0070C0"/>
              </a:solidFill>
            </a:endParaRPr>
          </a:p>
          <a:p>
            <a:pPr algn="just"/>
            <a:r>
              <a:rPr lang="en-GB" sz="2000" dirty="0">
                <a:solidFill>
                  <a:srgbClr val="0070C0"/>
                </a:solidFill>
              </a:rPr>
              <a:t>Ion source and LEBT from INFN Catania are </a:t>
            </a:r>
            <a:r>
              <a:rPr lang="en-GB" sz="2000" dirty="0" smtClean="0">
                <a:solidFill>
                  <a:srgbClr val="0070C0"/>
                </a:solidFill>
              </a:rPr>
              <a:t>in </a:t>
            </a:r>
            <a:r>
              <a:rPr lang="en-GB" sz="2000" dirty="0">
                <a:solidFill>
                  <a:srgbClr val="0070C0"/>
                </a:solidFill>
              </a:rPr>
              <a:t>place in the tunnel and installation of the support equipment in the Front End building is actively progressing although at a slightly slower pace than initially foreseen. Lessons have been learnt and a new organization is being set-up for installation of </a:t>
            </a:r>
            <a:r>
              <a:rPr lang="en-GB" sz="2000" dirty="0" smtClean="0">
                <a:solidFill>
                  <a:srgbClr val="0070C0"/>
                </a:solidFill>
              </a:rPr>
              <a:t>utilities and for preparing installation </a:t>
            </a:r>
            <a:r>
              <a:rPr lang="en-GB" sz="2000" dirty="0">
                <a:solidFill>
                  <a:srgbClr val="0070C0"/>
                </a:solidFill>
              </a:rPr>
              <a:t>of </a:t>
            </a:r>
            <a:r>
              <a:rPr lang="en-GB" sz="2000" dirty="0" smtClean="0">
                <a:solidFill>
                  <a:srgbClr val="0070C0"/>
                </a:solidFill>
              </a:rPr>
              <a:t>more components which start arriving at </a:t>
            </a:r>
            <a:r>
              <a:rPr lang="en-GB" sz="2000" dirty="0">
                <a:solidFill>
                  <a:srgbClr val="0070C0"/>
                </a:solidFill>
              </a:rPr>
              <a:t>a high pace.</a:t>
            </a:r>
          </a:p>
          <a:p>
            <a:pPr algn="just"/>
            <a:endParaRPr lang="en-GB" sz="2000" dirty="0">
              <a:solidFill>
                <a:srgbClr val="0070C0"/>
              </a:solidFill>
            </a:endParaRPr>
          </a:p>
          <a:p>
            <a:pPr algn="just"/>
            <a:r>
              <a:rPr lang="en-GB" sz="2000" dirty="0" smtClean="0">
                <a:solidFill>
                  <a:srgbClr val="0070C0"/>
                </a:solidFill>
              </a:rPr>
              <a:t>Because of the delayed access to the Target building and the delayed delivery dates of multiple in-kind contributions, a </a:t>
            </a:r>
            <a:r>
              <a:rPr lang="en-GB" sz="2000" dirty="0">
                <a:solidFill>
                  <a:srgbClr val="0070C0"/>
                </a:solidFill>
              </a:rPr>
              <a:t>schedule re-baselining exercise is underway which will be reviewed by external experts in May 2018. Our goal is to minimize </a:t>
            </a:r>
            <a:r>
              <a:rPr lang="en-GB" sz="2000" dirty="0" smtClean="0">
                <a:solidFill>
                  <a:srgbClr val="0070C0"/>
                </a:solidFill>
              </a:rPr>
              <a:t>impact </a:t>
            </a:r>
            <a:r>
              <a:rPr lang="en-GB" sz="2000" dirty="0">
                <a:solidFill>
                  <a:srgbClr val="0070C0"/>
                </a:solidFill>
              </a:rPr>
              <a:t>on the high-level goals of starting initial operations in 2019 and user science programme in 2023.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 smtClean="0">
                <a:solidFill>
                  <a:srgbClr val="FFFFFF"/>
                </a:solidFill>
                <a:cs typeface="Arial" charset="0"/>
              </a:rPr>
              <a:t>TAC #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17 – 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ESS context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4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8685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19"/>
            <a:r>
              <a:rPr lang="en-GB" sz="2000" b="1" dirty="0">
                <a:solidFill>
                  <a:srgbClr val="0070C0"/>
                </a:solidFill>
              </a:rPr>
              <a:t>a</a:t>
            </a:r>
            <a:r>
              <a:rPr lang="en-GB" sz="2000" b="1" dirty="0" smtClean="0">
                <a:solidFill>
                  <a:srgbClr val="0070C0"/>
                </a:solidFill>
              </a:rPr>
              <a:t>1) Are </a:t>
            </a:r>
            <a:r>
              <a:rPr lang="en-GB" sz="2000" b="1" dirty="0">
                <a:solidFill>
                  <a:srgbClr val="0070C0"/>
                </a:solidFill>
              </a:rPr>
              <a:t>there unaddressed technical issues in the main accelerator systems</a:t>
            </a:r>
            <a:r>
              <a:rPr lang="en-GB" sz="2000" b="1" dirty="0" smtClean="0">
                <a:solidFill>
                  <a:srgbClr val="0070C0"/>
                </a:solidFill>
              </a:rPr>
              <a:t>?</a:t>
            </a:r>
          </a:p>
          <a:p>
            <a:pPr defTabSz="457119"/>
            <a:endParaRPr lang="en-GB" sz="2000" b="1" dirty="0" smtClean="0">
              <a:solidFill>
                <a:srgbClr val="0070C0"/>
              </a:solidFill>
            </a:endParaRPr>
          </a:p>
          <a:p>
            <a:pPr defTabSz="457119"/>
            <a:r>
              <a:rPr lang="en-GB" sz="2000" b="1" dirty="0" smtClean="0">
                <a:solidFill>
                  <a:srgbClr val="0070C0"/>
                </a:solidFill>
              </a:rPr>
              <a:t>a2</a:t>
            </a:r>
            <a:r>
              <a:rPr lang="en-GB" sz="2000" b="1" dirty="0">
                <a:solidFill>
                  <a:srgbClr val="0070C0"/>
                </a:solidFill>
              </a:rPr>
              <a:t>) Is the schedule to complete manufacturing, testing and commissioning realistic? Proposals for mitigating technical and schedule risks would be highly appreciated</a:t>
            </a:r>
            <a:r>
              <a:rPr lang="en-GB" sz="2000" b="1" dirty="0" smtClean="0">
                <a:solidFill>
                  <a:srgbClr val="0070C0"/>
                </a:solidFill>
              </a:rPr>
              <a:t>.</a:t>
            </a:r>
          </a:p>
          <a:p>
            <a:pPr defTabSz="457119"/>
            <a:endParaRPr lang="en-GB" sz="2000" b="1" dirty="0">
              <a:solidFill>
                <a:srgbClr val="0070C0"/>
              </a:solidFill>
            </a:endParaRPr>
          </a:p>
          <a:p>
            <a:pPr defTabSz="457119"/>
            <a:r>
              <a:rPr lang="en-GB" sz="2000" b="1" dirty="0" smtClean="0">
                <a:solidFill>
                  <a:srgbClr val="0070C0"/>
                </a:solidFill>
              </a:rPr>
              <a:t>a3</a:t>
            </a:r>
            <a:r>
              <a:rPr lang="en-GB" sz="2000" b="1" dirty="0">
                <a:solidFill>
                  <a:srgbClr val="0070C0"/>
                </a:solidFill>
              </a:rPr>
              <a:t>) Comment on the new plan to install klystrons instead of IOTs for the first 44 cavities of the high beta linac. Is the decision properly motivated? Do you agree? </a:t>
            </a:r>
            <a:endParaRPr lang="en-GB" sz="2000" b="1" dirty="0" smtClean="0">
              <a:solidFill>
                <a:srgbClr val="0070C0"/>
              </a:solidFill>
            </a:endParaRPr>
          </a:p>
          <a:p>
            <a:pPr defTabSz="457119"/>
            <a:endParaRPr lang="en-GB" sz="2000" b="1" dirty="0">
              <a:solidFill>
                <a:srgbClr val="0070C0"/>
              </a:solidFill>
            </a:endParaRPr>
          </a:p>
          <a:p>
            <a:pPr defTabSz="457119"/>
            <a:r>
              <a:rPr lang="en-GB" sz="2000" b="1" dirty="0" smtClean="0">
                <a:solidFill>
                  <a:srgbClr val="0070C0"/>
                </a:solidFill>
              </a:rPr>
              <a:t>a4</a:t>
            </a:r>
            <a:r>
              <a:rPr lang="en-GB" sz="2000" b="1" dirty="0">
                <a:solidFill>
                  <a:srgbClr val="0070C0"/>
                </a:solidFill>
              </a:rPr>
              <a:t>) Comment on the continuation of IOT development with existing hardware to prepare for a decision after 2026 between IOTs and klystrons for the second half of the high beta linac. Do you agree or not? Why?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 smtClean="0">
                <a:solidFill>
                  <a:srgbClr val="FFFFFF"/>
                </a:solidFill>
                <a:cs typeface="Arial" charset="0"/>
              </a:rPr>
              <a:t>Questions to the TAC for its 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17</a:t>
            </a:r>
            <a:r>
              <a:rPr lang="en-US" baseline="30000" dirty="0" smtClean="0">
                <a:solidFill>
                  <a:srgbClr val="FFFFFF"/>
                </a:solidFill>
                <a:cs typeface="Arial" charset="0"/>
              </a:rPr>
              <a:t>th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meeting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dirty="0">
                <a:solidFill>
                  <a:srgbClr val="FFFFFF"/>
                </a:solidFill>
                <a:cs typeface="Arial" charset="0"/>
              </a:rPr>
            </a:br>
            <a:r>
              <a:rPr lang="en-US" dirty="0" smtClean="0">
                <a:solidFill>
                  <a:srgbClr val="FFFFFF"/>
                </a:solidFill>
                <a:cs typeface="Arial" charset="0"/>
              </a:rPr>
              <a:t>- Accelerator -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8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502688"/>
            <a:ext cx="868547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t1) Concerning Process controls and joint plan with ICS: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there a clear integration strategy that accounts for installation, verification and validation of the integrated system? 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Do </a:t>
            </a:r>
            <a:r>
              <a:rPr lang="en-US" sz="1600" b="1" dirty="0">
                <a:solidFill>
                  <a:srgbClr val="0070C0"/>
                </a:solidFill>
              </a:rPr>
              <a:t>integration plans have specific margins and a flexible approach in order to control progress and handle unforeseen </a:t>
            </a:r>
            <a:r>
              <a:rPr lang="en-US" sz="1600" b="1" dirty="0">
                <a:solidFill>
                  <a:srgbClr val="0070C0"/>
                </a:solidFill>
              </a:rPr>
              <a:t>events?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</a:t>
            </a:r>
            <a:r>
              <a:rPr lang="en-US" sz="1600" b="1" dirty="0">
                <a:solidFill>
                  <a:srgbClr val="0070C0"/>
                </a:solidFill>
              </a:rPr>
              <a:t>integration activities planned and performed at an appropriate level of </a:t>
            </a:r>
            <a:r>
              <a:rPr lang="en-US" sz="1600" b="1" dirty="0">
                <a:solidFill>
                  <a:srgbClr val="0070C0"/>
                </a:solidFill>
              </a:rPr>
              <a:t>detail?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</a:t>
            </a:r>
            <a:r>
              <a:rPr lang="en-US" sz="1600" b="1" dirty="0">
                <a:solidFill>
                  <a:srgbClr val="0070C0"/>
                </a:solidFill>
              </a:rPr>
              <a:t>the available people, tools and procedures sufficient and appropriate to support the foreseen integration activities</a:t>
            </a:r>
            <a:r>
              <a:rPr lang="en-US" sz="1600" b="1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en-GB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t2) Concerning Target monolith and instrument bunker interface: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Does the design satisfy the functional and performance requirements?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Radiological Safety Aspects adequately addressed?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Operation and Maintenance sequences for Port Inserts adequate</a:t>
            </a:r>
            <a:r>
              <a:rPr lang="en-US" sz="1600" b="1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en-GB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t3) Concerning Waste management and the Active Cells Facility: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ESS approach to waste management robust and thorough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current division of responsibility sound?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Do you recommend changing some interfaces?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Would a change of interfaces now save/cost money/schedule</a:t>
            </a:r>
            <a:r>
              <a:rPr lang="en-US" sz="1600" b="1" dirty="0">
                <a:solidFill>
                  <a:srgbClr val="0070C0"/>
                </a:solidFill>
              </a:rPr>
              <a:t>?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 smtClean="0">
                <a:solidFill>
                  <a:srgbClr val="FFFFFF"/>
                </a:solidFill>
                <a:cs typeface="Arial" charset="0"/>
              </a:rPr>
              <a:t>Questions to the TAC for its 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17</a:t>
            </a:r>
            <a:r>
              <a:rPr lang="en-US" baseline="30000" dirty="0" smtClean="0">
                <a:solidFill>
                  <a:srgbClr val="FFFFFF"/>
                </a:solidFill>
                <a:cs typeface="Arial" charset="0"/>
              </a:rPr>
              <a:t>th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meeting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dirty="0">
                <a:solidFill>
                  <a:srgbClr val="FFFFFF"/>
                </a:solidFill>
                <a:cs typeface="Arial" charset="0"/>
              </a:rPr>
            </a:br>
            <a:r>
              <a:rPr lang="en-US" dirty="0" smtClean="0">
                <a:solidFill>
                  <a:srgbClr val="FFFFFF"/>
                </a:solidFill>
                <a:cs typeface="Arial" charset="0"/>
              </a:rPr>
              <a:t>- Target (1/2)-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0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868547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t4</a:t>
            </a:r>
            <a:r>
              <a:rPr lang="en-US" sz="2000" b="1" dirty="0">
                <a:solidFill>
                  <a:srgbClr val="0070C0"/>
                </a:solidFill>
              </a:rPr>
              <a:t>) Concerning Worker Radiation Safety Strategy and Policy: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current strategy and policy for worker radiation safety appropriate and reasonable?  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risk matrix for radiation hazards for workers in reasonable balance to other conventional hazards?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defined dose limits for workers appropriate?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ESS General Safety Objectives, classification methodology for disciplines, PSAR coherent with regards to worker safety</a:t>
            </a:r>
            <a:r>
              <a:rPr lang="en-US" sz="1600" b="1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en-GB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t5) Concerning TOAST experimental results and impact on licensing: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response to the higher ARF adequately addressed?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changes to AA3 sufficiently supported and justified?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existing SSC’s being credited properly</a:t>
            </a:r>
            <a:r>
              <a:rPr lang="en-US" sz="1600" b="1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en-GB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t6) Concerning Helium filter: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Does the helium filter design seem adequate?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approach for remote maintenance of helium filters sound and appropriate?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 smtClean="0">
                <a:solidFill>
                  <a:srgbClr val="FFFFFF"/>
                </a:solidFill>
                <a:cs typeface="Arial" charset="0"/>
              </a:rPr>
              <a:t>Questions to the TAC for its 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17</a:t>
            </a:r>
            <a:r>
              <a:rPr lang="en-US" baseline="30000" dirty="0" smtClean="0">
                <a:solidFill>
                  <a:srgbClr val="FFFFFF"/>
                </a:solidFill>
                <a:cs typeface="Arial" charset="0"/>
              </a:rPr>
              <a:t>th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meeting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dirty="0">
                <a:solidFill>
                  <a:srgbClr val="FFFFFF"/>
                </a:solidFill>
                <a:cs typeface="Arial" charset="0"/>
              </a:rPr>
            </a:br>
            <a:r>
              <a:rPr lang="en-US" dirty="0" smtClean="0">
                <a:solidFill>
                  <a:srgbClr val="FFFFFF"/>
                </a:solidFill>
                <a:cs typeface="Arial" charset="0"/>
              </a:rPr>
              <a:t>- Target (2/2) -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1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79511" y="1772816"/>
            <a:ext cx="86854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c1) Concerning ICS organization: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Is </a:t>
            </a:r>
            <a:r>
              <a:rPr lang="en-GB" sz="1600" b="1" dirty="0">
                <a:solidFill>
                  <a:srgbClr val="0070C0"/>
                </a:solidFill>
              </a:rPr>
              <a:t>the competence mix appropriate for the coming project phases?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Is </a:t>
            </a:r>
            <a:r>
              <a:rPr lang="en-GB" sz="1600" b="1" dirty="0">
                <a:solidFill>
                  <a:srgbClr val="0070C0"/>
                </a:solidFill>
              </a:rPr>
              <a:t>the employee/consultant balance appropriate?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Is </a:t>
            </a:r>
            <a:r>
              <a:rPr lang="en-GB" sz="1600" b="1" dirty="0">
                <a:solidFill>
                  <a:srgbClr val="0070C0"/>
                </a:solidFill>
              </a:rPr>
              <a:t>the organization properly adapted for a transition to Initial Operations</a:t>
            </a:r>
            <a:r>
              <a:rPr lang="en-GB" sz="1600" b="1" dirty="0" smtClean="0">
                <a:solidFill>
                  <a:srgbClr val="0070C0"/>
                </a:solidFill>
              </a:rPr>
              <a:t>?</a:t>
            </a:r>
          </a:p>
          <a:p>
            <a:endParaRPr lang="en-GB" sz="1600" b="1" dirty="0">
              <a:solidFill>
                <a:srgbClr val="0070C0"/>
              </a:solidFill>
            </a:endParaRPr>
          </a:p>
          <a:p>
            <a:r>
              <a:rPr lang="en-GB" sz="2000" b="1" dirty="0">
                <a:solidFill>
                  <a:srgbClr val="0070C0"/>
                </a:solidFill>
              </a:rPr>
              <a:t>c2) Concerning the planning for NSS controls integration: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Is </a:t>
            </a:r>
            <a:r>
              <a:rPr lang="en-GB" sz="1600" b="1" dirty="0">
                <a:solidFill>
                  <a:srgbClr val="0070C0"/>
                </a:solidFill>
              </a:rPr>
              <a:t>the prioritization of deliveries from ICS to NSS technologies groups appropriate?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Is </a:t>
            </a:r>
            <a:r>
              <a:rPr lang="en-GB" sz="1600" b="1" dirty="0">
                <a:solidFill>
                  <a:srgbClr val="0070C0"/>
                </a:solidFill>
              </a:rPr>
              <a:t>the balance between workload and available resources cost-efficient for integration</a:t>
            </a:r>
            <a:r>
              <a:rPr lang="en-GB" sz="1600" b="1" dirty="0" smtClean="0">
                <a:solidFill>
                  <a:srgbClr val="0070C0"/>
                </a:solidFill>
              </a:rPr>
              <a:t>?</a:t>
            </a:r>
          </a:p>
          <a:p>
            <a:endParaRPr lang="en-GB" sz="1600" b="1" dirty="0">
              <a:solidFill>
                <a:srgbClr val="0070C0"/>
              </a:solidFill>
            </a:endParaRPr>
          </a:p>
          <a:p>
            <a:r>
              <a:rPr lang="en-GB" sz="2000" b="1" dirty="0">
                <a:solidFill>
                  <a:srgbClr val="0070C0"/>
                </a:solidFill>
              </a:rPr>
              <a:t>c3) Concerning the handover of control systems infrastructure: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Is </a:t>
            </a:r>
            <a:r>
              <a:rPr lang="en-GB" sz="1600" b="1" dirty="0">
                <a:solidFill>
                  <a:srgbClr val="0070C0"/>
                </a:solidFill>
              </a:rPr>
              <a:t>the strategy for connecting devices to the technical network clear and well communicated?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Is </a:t>
            </a:r>
            <a:r>
              <a:rPr lang="en-GB" sz="1600" b="1" dirty="0">
                <a:solidFill>
                  <a:srgbClr val="0070C0"/>
                </a:solidFill>
              </a:rPr>
              <a:t>the plan for using virtual machines for IOC well defined</a:t>
            </a:r>
            <a:r>
              <a:rPr lang="en-GB" sz="1600" b="1" dirty="0" smtClean="0">
                <a:solidFill>
                  <a:srgbClr val="0070C0"/>
                </a:solidFill>
              </a:rPr>
              <a:t>?</a:t>
            </a:r>
          </a:p>
          <a:p>
            <a:endParaRPr lang="en-GB" sz="1600" b="1" dirty="0">
              <a:solidFill>
                <a:srgbClr val="0070C0"/>
              </a:solidFill>
            </a:endParaRPr>
          </a:p>
          <a:p>
            <a:r>
              <a:rPr lang="en-GB" sz="2000" b="1" dirty="0">
                <a:solidFill>
                  <a:srgbClr val="0070C0"/>
                </a:solidFill>
              </a:rPr>
              <a:t>c4) Concerning accelerator controls: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How </a:t>
            </a:r>
            <a:r>
              <a:rPr lang="en-GB" sz="1600" b="1" dirty="0">
                <a:solidFill>
                  <a:srgbClr val="0070C0"/>
                </a:solidFill>
              </a:rPr>
              <a:t>do we best migrate to a single hardware standard?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Comment </a:t>
            </a:r>
            <a:r>
              <a:rPr lang="en-GB" sz="1600" b="1" dirty="0">
                <a:solidFill>
                  <a:srgbClr val="0070C0"/>
                </a:solidFill>
              </a:rPr>
              <a:t>upon the foreseen interfaces between ICS and Accelerator for the different systems. </a:t>
            </a:r>
            <a:r>
              <a:rPr lang="en-GB" sz="1600" b="1" dirty="0">
                <a:solidFill>
                  <a:srgbClr val="0070C0"/>
                </a:solidFill>
              </a:rPr>
              <a:t>What are the risks? Would a change of interfaces now save/cost money/schedule?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 smtClean="0">
                <a:solidFill>
                  <a:srgbClr val="FFFFFF"/>
                </a:solidFill>
                <a:cs typeface="Arial" charset="0"/>
              </a:rPr>
              <a:t>Questions to the TAC for its 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17</a:t>
            </a:r>
            <a:r>
              <a:rPr lang="en-US" baseline="30000" dirty="0" smtClean="0">
                <a:solidFill>
                  <a:srgbClr val="FFFFFF"/>
                </a:solidFill>
                <a:cs typeface="Arial" charset="0"/>
              </a:rPr>
              <a:t>th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meeting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dirty="0">
                <a:solidFill>
                  <a:srgbClr val="FFFFFF"/>
                </a:solidFill>
                <a:cs typeface="Arial" charset="0"/>
              </a:rPr>
            </a:br>
            <a:r>
              <a:rPr lang="en-US" dirty="0" smtClean="0">
                <a:solidFill>
                  <a:srgbClr val="FFFFFF"/>
                </a:solidFill>
                <a:cs typeface="Arial" charset="0"/>
              </a:rPr>
              <a:t>- ICS -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9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132856"/>
            <a:ext cx="8853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 defTabSz="457119">
              <a:defRPr sz="2400" b="1">
                <a:solidFill>
                  <a:prstClr val="black"/>
                </a:solidFill>
              </a:defRPr>
            </a:lvl1pPr>
          </a:lstStyle>
          <a:p>
            <a:pPr algn="just"/>
            <a:r>
              <a:rPr lang="en-GB" sz="2000" dirty="0">
                <a:solidFill>
                  <a:srgbClr val="0070C0"/>
                </a:solidFill>
              </a:rPr>
              <a:t>The Committee is encouraged to provide also suggestions/comments and recommendations on any other subject it would find relevant. Feedback on the follow-up of former TAC recommendations is welcome</a:t>
            </a:r>
            <a:r>
              <a:rPr lang="en-GB" sz="20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en-GB" sz="2000" dirty="0">
              <a:solidFill>
                <a:srgbClr val="0070C0"/>
              </a:solidFill>
            </a:endParaRPr>
          </a:p>
          <a:p>
            <a:pPr algn="just"/>
            <a:endParaRPr lang="en-GB" sz="2000" dirty="0">
              <a:solidFill>
                <a:srgbClr val="0070C0"/>
              </a:solidFill>
            </a:endParaRPr>
          </a:p>
          <a:p>
            <a:pPr algn="just"/>
            <a:r>
              <a:rPr lang="en-GB" sz="2000" dirty="0">
                <a:solidFill>
                  <a:srgbClr val="0070C0"/>
                </a:solidFill>
              </a:rPr>
              <a:t>A preliminary version of the TAC report is expected during the close-out session in the afternoon of Friday 13, April. The final report is expected before the end of April. The Chairman will orally present the TAC#17 report to the ESS Council on June 4-5.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 smtClean="0">
                <a:solidFill>
                  <a:srgbClr val="FFFFFF"/>
                </a:solidFill>
                <a:cs typeface="Arial" charset="0"/>
              </a:rPr>
              <a:t>TAC #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17 – Additional information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7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</p:spPr>
        <p:txBody>
          <a:bodyPr/>
          <a:lstStyle/>
          <a:p>
            <a:r>
              <a:rPr lang="en-US" dirty="0" smtClean="0"/>
              <a:t>Agenda </a:t>
            </a:r>
            <a:r>
              <a:rPr lang="en-US" dirty="0" smtClean="0"/>
              <a:t>TAC#17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000" dirty="0" smtClean="0"/>
              <a:t>Wednesday </a:t>
            </a:r>
            <a:r>
              <a:rPr lang="en-US" sz="2000" dirty="0" smtClean="0"/>
              <a:t>11 April 2018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164288" y="1556792"/>
            <a:ext cx="1584176" cy="736288"/>
          </a:xfrm>
          <a:prstGeom prst="wedgeRoundRectCallout">
            <a:avLst>
              <a:gd name="adj1" fmla="val -152937"/>
              <a:gd name="adj2" fmla="val -281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r>
              <a:rPr lang="en-US" sz="1600" b="1" dirty="0" smtClean="0">
                <a:solidFill>
                  <a:prstClr val="white"/>
                </a:solidFill>
              </a:rPr>
              <a:t>TAC </a:t>
            </a:r>
            <a:r>
              <a:rPr lang="en-US" sz="1600" b="1" dirty="0" smtClean="0">
                <a:solidFill>
                  <a:prstClr val="white"/>
                </a:solidFill>
              </a:rPr>
              <a:t>initial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</a:rPr>
              <a:t>session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545314" y="1922224"/>
            <a:ext cx="347142" cy="2872216"/>
          </a:xfrm>
          <a:prstGeom prst="rightBrace">
            <a:avLst>
              <a:gd name="adj1" fmla="val 8333"/>
              <a:gd name="adj2" fmla="val 502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19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164288" y="2932979"/>
            <a:ext cx="1584176" cy="611775"/>
          </a:xfrm>
          <a:prstGeom prst="wedgeRoundRectCallout">
            <a:avLst>
              <a:gd name="adj1" fmla="val -129501"/>
              <a:gd name="adj2" fmla="val 2172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r>
              <a:rPr lang="en-US" sz="1600" b="1" dirty="0" smtClean="0">
                <a:solidFill>
                  <a:schemeClr val="tx1"/>
                </a:solidFill>
              </a:rPr>
              <a:t>Plenary </a:t>
            </a:r>
            <a:r>
              <a:rPr lang="en-US" sz="1600" b="1" dirty="0" smtClean="0">
                <a:solidFill>
                  <a:schemeClr val="tx1"/>
                </a:solidFill>
              </a:rPr>
              <a:t>session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0"/>
          <a:stretch/>
        </p:blipFill>
        <p:spPr bwMode="auto">
          <a:xfrm>
            <a:off x="539552" y="1521534"/>
            <a:ext cx="4993958" cy="510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Brace 11"/>
          <p:cNvSpPr/>
          <p:nvPr/>
        </p:nvSpPr>
        <p:spPr>
          <a:xfrm>
            <a:off x="5545314" y="4794440"/>
            <a:ext cx="347142" cy="1146736"/>
          </a:xfrm>
          <a:prstGeom prst="rightBrace">
            <a:avLst>
              <a:gd name="adj1" fmla="val 8333"/>
              <a:gd name="adj2" fmla="val 502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19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164288" y="4999664"/>
            <a:ext cx="1584176" cy="736288"/>
          </a:xfrm>
          <a:prstGeom prst="wedgeRoundRectCallout">
            <a:avLst>
              <a:gd name="adj1" fmla="val -131082"/>
              <a:gd name="adj2" fmla="val 83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r>
              <a:rPr lang="en-US" sz="1600" b="1" dirty="0" smtClean="0">
                <a:solidFill>
                  <a:prstClr val="white"/>
                </a:solidFill>
              </a:rPr>
              <a:t>TAC </a:t>
            </a:r>
            <a:r>
              <a:rPr lang="en-US" sz="1600" b="1" dirty="0" smtClean="0">
                <a:solidFill>
                  <a:prstClr val="white"/>
                </a:solidFill>
              </a:rPr>
              <a:t>session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161341" y="5943191"/>
            <a:ext cx="1584176" cy="611775"/>
          </a:xfrm>
          <a:prstGeom prst="wedgeRoundRectCallout">
            <a:avLst>
              <a:gd name="adj1" fmla="val -158642"/>
              <a:gd name="adj2" fmla="val 3333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r>
              <a:rPr lang="en-US" sz="1600" b="1" dirty="0" smtClean="0">
                <a:solidFill>
                  <a:schemeClr val="tx1"/>
                </a:solidFill>
              </a:rPr>
              <a:t>Dinner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7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</p:spPr>
        <p:txBody>
          <a:bodyPr/>
          <a:lstStyle/>
          <a:p>
            <a:r>
              <a:rPr lang="en-US" dirty="0" smtClean="0"/>
              <a:t>Agenda </a:t>
            </a:r>
            <a:r>
              <a:rPr lang="en-US" dirty="0" smtClean="0"/>
              <a:t>TAC#17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000" dirty="0" smtClean="0"/>
              <a:t>Thursday 12 April 2018 (am)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380312" y="2060848"/>
            <a:ext cx="1296144" cy="736288"/>
          </a:xfrm>
          <a:prstGeom prst="wedgeRoundRectCallout">
            <a:avLst>
              <a:gd name="adj1" fmla="val -101568"/>
              <a:gd name="adj2" fmla="val -23280"/>
              <a:gd name="adj3" fmla="val 1666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r>
              <a:rPr lang="en-US" sz="1600" b="1" dirty="0" smtClean="0">
                <a:solidFill>
                  <a:schemeClr val="tx1"/>
                </a:solidFill>
              </a:rPr>
              <a:t>Site visit</a:t>
            </a:r>
          </a:p>
          <a:p>
            <a:pPr algn="ctr" defTabSz="457119"/>
            <a:r>
              <a:rPr lang="en-US" sz="1600" b="1" dirty="0" smtClean="0">
                <a:solidFill>
                  <a:schemeClr val="tx1"/>
                </a:solidFill>
              </a:rPr>
              <a:t>(2 groups)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745138" y="3544754"/>
            <a:ext cx="347142" cy="1900470"/>
          </a:xfrm>
          <a:prstGeom prst="rightBrace">
            <a:avLst>
              <a:gd name="adj1" fmla="val 8333"/>
              <a:gd name="adj2" fmla="val 502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19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380311" y="4077072"/>
            <a:ext cx="1293197" cy="611775"/>
          </a:xfrm>
          <a:prstGeom prst="wedgeRoundRectCallout">
            <a:avLst>
              <a:gd name="adj1" fmla="val -78141"/>
              <a:gd name="adj2" fmla="val 2172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r>
              <a:rPr lang="en-US" sz="1600" b="1" dirty="0" smtClean="0">
                <a:solidFill>
                  <a:schemeClr val="tx1"/>
                </a:solidFill>
              </a:rPr>
              <a:t>Parallel </a:t>
            </a:r>
            <a:r>
              <a:rPr lang="en-US" sz="1600" b="1" dirty="0" smtClean="0">
                <a:solidFill>
                  <a:schemeClr val="tx1"/>
                </a:solidFill>
              </a:rPr>
              <a:t>sessions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"/>
          <a:stretch/>
        </p:blipFill>
        <p:spPr bwMode="auto">
          <a:xfrm>
            <a:off x="1799425" y="1641835"/>
            <a:ext cx="4934782" cy="460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-9856" y="2708920"/>
            <a:ext cx="1947384" cy="1080120"/>
          </a:xfrm>
          <a:prstGeom prst="cloudCallout">
            <a:avLst>
              <a:gd name="adj1" fmla="val 166076"/>
              <a:gd name="adj2" fmla="val 781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Joint session Target + 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64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39161</TotalTime>
  <Words>801</Words>
  <Application>Microsoft Office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1_Blank</vt:lpstr>
      <vt:lpstr>Anpassad formgivning</vt:lpstr>
      <vt:lpstr>1_Office-tema</vt:lpstr>
      <vt:lpstr>Document</vt:lpstr>
      <vt:lpstr>Photo Editor Photo</vt:lpstr>
      <vt:lpstr>PowerPoint Presentation</vt:lpstr>
      <vt:lpstr>TAC #17 – ESS context </vt:lpstr>
      <vt:lpstr>Questions to the TAC for its 17th meeting - Accelerator -</vt:lpstr>
      <vt:lpstr>Questions to the TAC for its 17th meeting - Target (1/2)-</vt:lpstr>
      <vt:lpstr>Questions to the TAC for its 17th meeting - Target (2/2) -</vt:lpstr>
      <vt:lpstr>Questions to the TAC for its 17th meeting - ICS -</vt:lpstr>
      <vt:lpstr>TAC #17 – Additional information</vt:lpstr>
      <vt:lpstr>Agenda TAC#17  Wednesday 11 April 2018</vt:lpstr>
      <vt:lpstr>Agenda TAC#17  Thursday 12 April 2018 (am)</vt:lpstr>
      <vt:lpstr>Agenda TAC#17  Thursday 12 April 2018 (pm)</vt:lpstr>
      <vt:lpstr>Agenda TAC#17  Friday 13 April 2018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Roland Garoby</cp:lastModifiedBy>
  <cp:revision>591</cp:revision>
  <cp:lastPrinted>2016-01-29T15:44:44Z</cp:lastPrinted>
  <dcterms:created xsi:type="dcterms:W3CDTF">2013-10-29T16:05:10Z</dcterms:created>
  <dcterms:modified xsi:type="dcterms:W3CDTF">2018-04-10T10:58:00Z</dcterms:modified>
</cp:coreProperties>
</file>