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0" r:id="rId2"/>
    <p:sldMasterId id="2147483675" r:id="rId3"/>
    <p:sldMasterId id="2147483681" r:id="rId4"/>
    <p:sldMasterId id="2147483686" r:id="rId5"/>
  </p:sldMasterIdLst>
  <p:notesMasterIdLst>
    <p:notesMasterId r:id="rId36"/>
  </p:notesMasterIdLst>
  <p:sldIdLst>
    <p:sldId id="486" r:id="rId6"/>
    <p:sldId id="531" r:id="rId7"/>
    <p:sldId id="500" r:id="rId8"/>
    <p:sldId id="499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528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8" autoAdjust="0"/>
    <p:restoredTop sz="93120" autoAdjust="0"/>
  </p:normalViewPr>
  <p:slideViewPr>
    <p:cSldViewPr>
      <p:cViewPr varScale="1">
        <p:scale>
          <a:sx n="100" d="100"/>
          <a:sy n="100" d="100"/>
        </p:scale>
        <p:origin x="14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5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6E24C-4C27-1B47-A40F-E0D331F6291A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448EB8-5BC1-9345-8200-4058AE7785B2}">
      <dgm:prSet phldrT="[Text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1400" dirty="0">
              <a:solidFill>
                <a:schemeClr val="bg1"/>
              </a:solidFill>
            </a:rPr>
            <a:t>Infrastructure Steering  Group</a:t>
          </a:r>
        </a:p>
      </dgm:t>
    </dgm:pt>
    <dgm:pt modelId="{B2E6EE2F-AEF9-AF4A-B06A-09543DD3ECE6}" type="parTrans" cxnId="{CF010189-5633-FB45-9217-B992B9248DD2}">
      <dgm:prSet/>
      <dgm:spPr/>
      <dgm:t>
        <a:bodyPr/>
        <a:lstStyle/>
        <a:p>
          <a:endParaRPr lang="en-US"/>
        </a:p>
      </dgm:t>
    </dgm:pt>
    <dgm:pt modelId="{474E16EE-4205-0249-9F73-6DF0D873E5DB}" type="sibTrans" cxnId="{CF010189-5633-FB45-9217-B992B9248DD2}">
      <dgm:prSet/>
      <dgm:spPr/>
      <dgm:t>
        <a:bodyPr/>
        <a:lstStyle/>
        <a:p>
          <a:endParaRPr lang="en-US"/>
        </a:p>
      </dgm:t>
    </dgm:pt>
    <dgm:pt modelId="{623875B4-6AEE-9149-B23F-FD3046EB9895}">
      <dgm:prSet custT="1"/>
      <dgm:spPr>
        <a:solidFill>
          <a:srgbClr val="C00000"/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Infrastructure Design and Installation Leader</a:t>
          </a:r>
        </a:p>
        <a:p>
          <a:pPr algn="ctr">
            <a:spcAft>
              <a:spcPts val="0"/>
            </a:spcAft>
          </a:pPr>
          <a:endParaRPr lang="en-US" sz="14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  <a:p>
          <a:pPr algn="l">
            <a:spcAft>
              <a:spcPts val="0"/>
            </a:spcAft>
          </a:pPr>
          <a:r>
            <a:rPr lang="en-US" sz="11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Manage and direct Infrastructure Design and Installation work </a:t>
          </a:r>
        </a:p>
        <a:p>
          <a:pPr algn="l">
            <a:spcAft>
              <a:spcPts val="0"/>
            </a:spcAft>
          </a:pPr>
          <a:r>
            <a:rPr lang="en-US" sz="11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Participate in regular meetings with Working Group</a:t>
          </a:r>
        </a:p>
        <a:p>
          <a:pPr algn="l">
            <a:spcAft>
              <a:spcPts val="0"/>
            </a:spcAft>
          </a:pPr>
          <a:r>
            <a:rPr lang="en-US" sz="11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Report progress, plans, and issues to Steering Group</a:t>
          </a:r>
        </a:p>
        <a:p>
          <a:pPr algn="l">
            <a:spcAft>
              <a:spcPct val="35000"/>
            </a:spcAft>
          </a:pPr>
          <a:endParaRPr lang="en-US" sz="105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E8205EC0-C1B6-9542-A914-A622B0E73CFE}" type="parTrans" cxnId="{8858DBFC-B0CB-3047-8823-18BB02A2E0B8}">
      <dgm:prSet/>
      <dgm:spPr/>
      <dgm:t>
        <a:bodyPr/>
        <a:lstStyle/>
        <a:p>
          <a:endParaRPr lang="en-US"/>
        </a:p>
      </dgm:t>
    </dgm:pt>
    <dgm:pt modelId="{4CB387A6-E4B8-0D45-AFBA-8AC401F05DBB}" type="sibTrans" cxnId="{8858DBFC-B0CB-3047-8823-18BB02A2E0B8}">
      <dgm:prSet/>
      <dgm:spPr/>
      <dgm:t>
        <a:bodyPr/>
        <a:lstStyle/>
        <a:p>
          <a:endParaRPr lang="en-US"/>
        </a:p>
      </dgm:t>
    </dgm:pt>
    <dgm:pt modelId="{D5AA4935-89C5-3A4F-8FA6-C6AC4D13CFA0}">
      <dgm:prSet custT="1"/>
      <dgm:spPr/>
      <dgm:t>
        <a:bodyPr/>
        <a:lstStyle/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Accelerator Baseline </a:t>
          </a:r>
        </a:p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</a:t>
          </a:r>
          <a:r>
            <a:rPr lang="en-US" sz="14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IAcc</a:t>
          </a:r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</a:t>
          </a:r>
          <a:r>
            <a:rPr lang="en-US" sz="14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Div</a:t>
          </a:r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)</a:t>
          </a:r>
          <a:endParaRPr lang="en-US" sz="1400" dirty="0"/>
        </a:p>
      </dgm:t>
    </dgm:pt>
    <dgm:pt modelId="{730091BB-A6B1-6A46-8BE8-F89B8630D046}" type="parTrans" cxnId="{FAD7F731-DB07-B042-A895-195A44E1F81E}">
      <dgm:prSet/>
      <dgm:spPr/>
      <dgm:t>
        <a:bodyPr/>
        <a:lstStyle/>
        <a:p>
          <a:endParaRPr lang="en-US"/>
        </a:p>
      </dgm:t>
    </dgm:pt>
    <dgm:pt modelId="{DAC2F9F6-AEAE-4644-BAAA-19B0F3965D42}" type="sibTrans" cxnId="{FAD7F731-DB07-B042-A895-195A44E1F81E}">
      <dgm:prSet/>
      <dgm:spPr/>
      <dgm:t>
        <a:bodyPr/>
        <a:lstStyle/>
        <a:p>
          <a:endParaRPr lang="en-US"/>
        </a:p>
      </dgm:t>
    </dgm:pt>
    <dgm:pt modelId="{64150AA2-00A4-BE41-B43C-4658FB3CDFBA}">
      <dgm:prSet custT="1"/>
      <dgm:spPr>
        <a:solidFill>
          <a:schemeClr val="accent1"/>
        </a:solidFill>
      </dgm:spPr>
      <dgm:t>
        <a:bodyPr/>
        <a:lstStyle/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ICS Baseline </a:t>
          </a:r>
        </a:p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(ICS </a:t>
          </a:r>
          <a:r>
            <a:rPr lang="en-US" sz="14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Div</a:t>
          </a:r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)</a:t>
          </a:r>
        </a:p>
      </dgm:t>
    </dgm:pt>
    <dgm:pt modelId="{68B24419-CC68-B54B-AC6F-3B71C7C62517}" type="parTrans" cxnId="{4B954F68-4651-2C4F-8B17-B0C991DAC568}">
      <dgm:prSet/>
      <dgm:spPr/>
      <dgm:t>
        <a:bodyPr/>
        <a:lstStyle/>
        <a:p>
          <a:endParaRPr lang="en-US"/>
        </a:p>
      </dgm:t>
    </dgm:pt>
    <dgm:pt modelId="{EF49ACBE-ED96-494A-A272-A957D9862D72}" type="sibTrans" cxnId="{4B954F68-4651-2C4F-8B17-B0C991DAC568}">
      <dgm:prSet/>
      <dgm:spPr/>
      <dgm:t>
        <a:bodyPr/>
        <a:lstStyle/>
        <a:p>
          <a:endParaRPr lang="en-US"/>
        </a:p>
      </dgm:t>
    </dgm:pt>
    <dgm:pt modelId="{B2F153AC-16A3-0143-BEFE-D48B8BCA66AF}">
      <dgm:prSet custT="1"/>
      <dgm:spPr>
        <a:solidFill>
          <a:srgbClr val="C00000"/>
        </a:solidFill>
      </dgm:spPr>
      <dgm:t>
        <a:bodyPr/>
        <a:lstStyle/>
        <a:p>
          <a:r>
            <a:rPr lang="en-US" sz="140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Detailed Design</a:t>
          </a:r>
        </a:p>
        <a:p>
          <a:r>
            <a:rPr lang="en-US" sz="140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(EIS Div)</a:t>
          </a:r>
        </a:p>
      </dgm:t>
    </dgm:pt>
    <dgm:pt modelId="{97DCB711-A832-354B-B856-36930CA189AD}" type="parTrans" cxnId="{861CD6B0-2DD8-9343-BADD-AE97F15BE9CD}">
      <dgm:prSet/>
      <dgm:spPr/>
      <dgm:t>
        <a:bodyPr/>
        <a:lstStyle/>
        <a:p>
          <a:endParaRPr lang="en-US"/>
        </a:p>
      </dgm:t>
    </dgm:pt>
    <dgm:pt modelId="{6C869F73-97D5-F14A-A630-B341FF60D0AA}" type="sibTrans" cxnId="{861CD6B0-2DD8-9343-BADD-AE97F15BE9CD}">
      <dgm:prSet/>
      <dgm:spPr/>
      <dgm:t>
        <a:bodyPr/>
        <a:lstStyle/>
        <a:p>
          <a:endParaRPr lang="en-US"/>
        </a:p>
      </dgm:t>
    </dgm:pt>
    <dgm:pt modelId="{AA7ED9B0-2E83-6943-8C85-B3CE608C5214}">
      <dgm:prSet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Installation</a:t>
          </a:r>
        </a:p>
        <a:p>
          <a:r>
            <a:rPr lang="en-US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(SEC)</a:t>
          </a:r>
        </a:p>
      </dgm:t>
    </dgm:pt>
    <dgm:pt modelId="{892FE988-A5EB-D14C-9DEC-B8336452C4B3}" type="parTrans" cxnId="{1E414BB6-47C0-9E4A-B6B7-CF0362B38FEB}">
      <dgm:prSet/>
      <dgm:spPr/>
      <dgm:t>
        <a:bodyPr/>
        <a:lstStyle/>
        <a:p>
          <a:endParaRPr lang="en-US"/>
        </a:p>
      </dgm:t>
    </dgm:pt>
    <dgm:pt modelId="{DE62E871-8A51-FD42-AF48-4E6067F20B0D}" type="sibTrans" cxnId="{1E414BB6-47C0-9E4A-B6B7-CF0362B38FEB}">
      <dgm:prSet/>
      <dgm:spPr/>
      <dgm:t>
        <a:bodyPr/>
        <a:lstStyle/>
        <a:p>
          <a:endParaRPr lang="en-US"/>
        </a:p>
      </dgm:t>
    </dgm:pt>
    <dgm:pt modelId="{740CD92D-95BE-AD4A-AD19-4E33A7B9C904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algn="ctr">
            <a:spcAft>
              <a:spcPct val="35000"/>
            </a:spcAft>
          </a:pPr>
          <a:r>
            <a:rPr lang="en-US" sz="1400" dirty="0">
              <a:solidFill>
                <a:schemeClr val="bg1"/>
              </a:solidFill>
            </a:rPr>
            <a:t>Infrastructure Working Group</a:t>
          </a:r>
        </a:p>
        <a:p>
          <a:pPr algn="l"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</a:rPr>
            <a:t>     - Coordinate staff resource allocations</a:t>
          </a:r>
        </a:p>
        <a:p>
          <a:pPr algn="l"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</a:rPr>
            <a:t>     - Resolve issues whenever possible</a:t>
          </a:r>
        </a:p>
        <a:p>
          <a:pPr algn="l"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</a:rPr>
            <a:t>     - Support Infrastructure Design and</a:t>
          </a:r>
        </a:p>
        <a:p>
          <a:pPr algn="l"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</a:rPr>
            <a:t>        Installation Leader in executing work</a:t>
          </a:r>
        </a:p>
        <a:p>
          <a:pPr algn="l"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</a:rPr>
            <a:t>     - Report to Steering Group representative</a:t>
          </a:r>
        </a:p>
      </dgm:t>
    </dgm:pt>
    <dgm:pt modelId="{56E577C8-5981-B846-8396-CB6EF583E410}" type="parTrans" cxnId="{00A8D796-9C06-464E-B64C-A624942DFEEF}">
      <dgm:prSet/>
      <dgm:spPr>
        <a:ln>
          <a:prstDash val="sysDash"/>
        </a:ln>
      </dgm:spPr>
      <dgm:t>
        <a:bodyPr/>
        <a:lstStyle/>
        <a:p>
          <a:endParaRPr lang="en-US"/>
        </a:p>
      </dgm:t>
    </dgm:pt>
    <dgm:pt modelId="{480B007C-A3DF-004D-B53B-5FAFF6A70877}" type="sibTrans" cxnId="{00A8D796-9C06-464E-B64C-A624942DFEEF}">
      <dgm:prSet/>
      <dgm:spPr/>
      <dgm:t>
        <a:bodyPr/>
        <a:lstStyle/>
        <a:p>
          <a:endParaRPr lang="en-US"/>
        </a:p>
      </dgm:t>
    </dgm:pt>
    <dgm:pt modelId="{67E8EDEA-E0E1-6D46-9791-77D453391559}" type="pres">
      <dgm:prSet presAssocID="{3B36E24C-4C27-1B47-A40F-E0D331F629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226371C-6782-5347-8485-F0F0D482DB6F}" type="pres">
      <dgm:prSet presAssocID="{AB448EB8-5BC1-9345-8200-4058AE7785B2}" presName="hierRoot1" presStyleCnt="0">
        <dgm:presLayoutVars>
          <dgm:hierBranch val="init"/>
        </dgm:presLayoutVars>
      </dgm:prSet>
      <dgm:spPr/>
    </dgm:pt>
    <dgm:pt modelId="{C2652A49-481B-874B-A7C8-A9BD5A72953C}" type="pres">
      <dgm:prSet presAssocID="{AB448EB8-5BC1-9345-8200-4058AE7785B2}" presName="rootComposite1" presStyleCnt="0"/>
      <dgm:spPr/>
    </dgm:pt>
    <dgm:pt modelId="{A8277C83-821C-5043-9C4D-0EBE41717FFD}" type="pres">
      <dgm:prSet presAssocID="{AB448EB8-5BC1-9345-8200-4058AE7785B2}" presName="rootText1" presStyleLbl="node0" presStyleIdx="0" presStyleCnt="1" custScaleX="286777" custScaleY="117905" custLinFactX="-84075" custLinFactNeighborX="-100000" custLinFactNeighborY="-33026">
        <dgm:presLayoutVars>
          <dgm:chPref val="3"/>
        </dgm:presLayoutVars>
      </dgm:prSet>
      <dgm:spPr/>
    </dgm:pt>
    <dgm:pt modelId="{AB214094-13C7-DC40-9D9C-E02B178AF0FD}" type="pres">
      <dgm:prSet presAssocID="{AB448EB8-5BC1-9345-8200-4058AE7785B2}" presName="rootConnector1" presStyleLbl="node1" presStyleIdx="0" presStyleCnt="0"/>
      <dgm:spPr/>
    </dgm:pt>
    <dgm:pt modelId="{6DDF155A-3C5E-8C4A-A2D7-852FE8A4229A}" type="pres">
      <dgm:prSet presAssocID="{AB448EB8-5BC1-9345-8200-4058AE7785B2}" presName="hierChild2" presStyleCnt="0"/>
      <dgm:spPr/>
    </dgm:pt>
    <dgm:pt modelId="{147B4D46-56E0-354E-9D07-525B6CACD7E8}" type="pres">
      <dgm:prSet presAssocID="{E8205EC0-C1B6-9542-A914-A622B0E73CFE}" presName="Name37" presStyleLbl="parChTrans1D2" presStyleIdx="0" presStyleCnt="2"/>
      <dgm:spPr/>
    </dgm:pt>
    <dgm:pt modelId="{CE18B121-1C86-F043-9493-70F5BE684EB1}" type="pres">
      <dgm:prSet presAssocID="{623875B4-6AEE-9149-B23F-FD3046EB9895}" presName="hierRoot2" presStyleCnt="0">
        <dgm:presLayoutVars>
          <dgm:hierBranch/>
        </dgm:presLayoutVars>
      </dgm:prSet>
      <dgm:spPr/>
    </dgm:pt>
    <dgm:pt modelId="{3600CD5E-A718-EA44-9A06-7A6E5CE72B78}" type="pres">
      <dgm:prSet presAssocID="{623875B4-6AEE-9149-B23F-FD3046EB9895}" presName="rootComposite" presStyleCnt="0"/>
      <dgm:spPr/>
    </dgm:pt>
    <dgm:pt modelId="{BC2CF206-052A-2947-9E27-E3EB20B1A8FB}" type="pres">
      <dgm:prSet presAssocID="{623875B4-6AEE-9149-B23F-FD3046EB9895}" presName="rootText" presStyleLbl="node2" presStyleIdx="0" presStyleCnt="2" custScaleX="444894" custScaleY="316743" custLinFactNeighborX="-25526" custLinFactNeighborY="-258">
        <dgm:presLayoutVars>
          <dgm:chPref val="3"/>
        </dgm:presLayoutVars>
      </dgm:prSet>
      <dgm:spPr/>
    </dgm:pt>
    <dgm:pt modelId="{765FA49C-DE92-0F4B-888E-0A83B2349FF3}" type="pres">
      <dgm:prSet presAssocID="{623875B4-6AEE-9149-B23F-FD3046EB9895}" presName="rootConnector" presStyleLbl="node2" presStyleIdx="0" presStyleCnt="2"/>
      <dgm:spPr/>
    </dgm:pt>
    <dgm:pt modelId="{8672017A-85AF-504C-BD08-F4FCDBF10358}" type="pres">
      <dgm:prSet presAssocID="{623875B4-6AEE-9149-B23F-FD3046EB9895}" presName="hierChild4" presStyleCnt="0"/>
      <dgm:spPr/>
    </dgm:pt>
    <dgm:pt modelId="{61A97DA5-CB66-A04F-AC90-C07333EC50B7}" type="pres">
      <dgm:prSet presAssocID="{730091BB-A6B1-6A46-8BE8-F89B8630D046}" presName="Name35" presStyleLbl="parChTrans1D3" presStyleIdx="0" presStyleCnt="4"/>
      <dgm:spPr/>
    </dgm:pt>
    <dgm:pt modelId="{DCBDFB7E-C62F-3846-BDD2-5EF60455CE8C}" type="pres">
      <dgm:prSet presAssocID="{D5AA4935-89C5-3A4F-8FA6-C6AC4D13CFA0}" presName="hierRoot2" presStyleCnt="0">
        <dgm:presLayoutVars>
          <dgm:hierBranch/>
        </dgm:presLayoutVars>
      </dgm:prSet>
      <dgm:spPr/>
    </dgm:pt>
    <dgm:pt modelId="{157F66E9-CD06-0F46-BE03-B6F22D4051E5}" type="pres">
      <dgm:prSet presAssocID="{D5AA4935-89C5-3A4F-8FA6-C6AC4D13CFA0}" presName="rootComposite" presStyleCnt="0"/>
      <dgm:spPr/>
    </dgm:pt>
    <dgm:pt modelId="{9D5D319E-A7F4-6B48-B0E0-89AC24718105}" type="pres">
      <dgm:prSet presAssocID="{D5AA4935-89C5-3A4F-8FA6-C6AC4D13CFA0}" presName="rootText" presStyleLbl="node3" presStyleIdx="0" presStyleCnt="4" custScaleX="218590" custScaleY="163740" custLinFactNeighborY="64144">
        <dgm:presLayoutVars>
          <dgm:chPref val="3"/>
        </dgm:presLayoutVars>
      </dgm:prSet>
      <dgm:spPr/>
    </dgm:pt>
    <dgm:pt modelId="{8544FAA2-22BF-924E-A59C-8372920AF3D8}" type="pres">
      <dgm:prSet presAssocID="{D5AA4935-89C5-3A4F-8FA6-C6AC4D13CFA0}" presName="rootConnector" presStyleLbl="node3" presStyleIdx="0" presStyleCnt="4"/>
      <dgm:spPr/>
    </dgm:pt>
    <dgm:pt modelId="{FDF69FA1-FAAC-BF45-A48F-F530C9BEA775}" type="pres">
      <dgm:prSet presAssocID="{D5AA4935-89C5-3A4F-8FA6-C6AC4D13CFA0}" presName="hierChild4" presStyleCnt="0"/>
      <dgm:spPr/>
    </dgm:pt>
    <dgm:pt modelId="{B9E22A29-485A-0449-854A-62A261D83108}" type="pres">
      <dgm:prSet presAssocID="{D5AA4935-89C5-3A4F-8FA6-C6AC4D13CFA0}" presName="hierChild5" presStyleCnt="0"/>
      <dgm:spPr/>
    </dgm:pt>
    <dgm:pt modelId="{BEF15AD5-E91D-7B4A-9046-EAB604926BD9}" type="pres">
      <dgm:prSet presAssocID="{68B24419-CC68-B54B-AC6F-3B71C7C62517}" presName="Name35" presStyleLbl="parChTrans1D3" presStyleIdx="1" presStyleCnt="4"/>
      <dgm:spPr/>
    </dgm:pt>
    <dgm:pt modelId="{F97C0C94-0E2E-7D42-943E-F83FF7F8D863}" type="pres">
      <dgm:prSet presAssocID="{64150AA2-00A4-BE41-B43C-4658FB3CDFBA}" presName="hierRoot2" presStyleCnt="0">
        <dgm:presLayoutVars>
          <dgm:hierBranch/>
        </dgm:presLayoutVars>
      </dgm:prSet>
      <dgm:spPr/>
    </dgm:pt>
    <dgm:pt modelId="{17C0A26B-43A3-E944-928F-268FA0B9491C}" type="pres">
      <dgm:prSet presAssocID="{64150AA2-00A4-BE41-B43C-4658FB3CDFBA}" presName="rootComposite" presStyleCnt="0"/>
      <dgm:spPr/>
    </dgm:pt>
    <dgm:pt modelId="{F15A1AC0-405F-EC4D-84CF-70796E02E5A7}" type="pres">
      <dgm:prSet presAssocID="{64150AA2-00A4-BE41-B43C-4658FB3CDFBA}" presName="rootText" presStyleLbl="node3" presStyleIdx="1" presStyleCnt="4" custScaleX="204718" custScaleY="163740" custLinFactNeighborX="3486" custLinFactNeighborY="68966">
        <dgm:presLayoutVars>
          <dgm:chPref val="3"/>
        </dgm:presLayoutVars>
      </dgm:prSet>
      <dgm:spPr/>
    </dgm:pt>
    <dgm:pt modelId="{0EE855FB-A9FB-7148-B735-7B681EA7C20B}" type="pres">
      <dgm:prSet presAssocID="{64150AA2-00A4-BE41-B43C-4658FB3CDFBA}" presName="rootConnector" presStyleLbl="node3" presStyleIdx="1" presStyleCnt="4"/>
      <dgm:spPr/>
    </dgm:pt>
    <dgm:pt modelId="{E0DC498A-8280-BB4D-BB5F-F9102B88A859}" type="pres">
      <dgm:prSet presAssocID="{64150AA2-00A4-BE41-B43C-4658FB3CDFBA}" presName="hierChild4" presStyleCnt="0"/>
      <dgm:spPr/>
    </dgm:pt>
    <dgm:pt modelId="{FA57E69A-2B8B-124C-9A71-9D87B6BD8E07}" type="pres">
      <dgm:prSet presAssocID="{64150AA2-00A4-BE41-B43C-4658FB3CDFBA}" presName="hierChild5" presStyleCnt="0"/>
      <dgm:spPr/>
    </dgm:pt>
    <dgm:pt modelId="{8916779C-DA03-4746-B926-76F97157C098}" type="pres">
      <dgm:prSet presAssocID="{97DCB711-A832-354B-B856-36930CA189AD}" presName="Name35" presStyleLbl="parChTrans1D3" presStyleIdx="2" presStyleCnt="4"/>
      <dgm:spPr/>
    </dgm:pt>
    <dgm:pt modelId="{1A95B77A-2F96-D944-85DE-DAED86C8CF02}" type="pres">
      <dgm:prSet presAssocID="{B2F153AC-16A3-0143-BEFE-D48B8BCA66AF}" presName="hierRoot2" presStyleCnt="0">
        <dgm:presLayoutVars>
          <dgm:hierBranch/>
        </dgm:presLayoutVars>
      </dgm:prSet>
      <dgm:spPr/>
    </dgm:pt>
    <dgm:pt modelId="{0F74CAEB-5F0A-884A-B94F-EBBA008F1791}" type="pres">
      <dgm:prSet presAssocID="{B2F153AC-16A3-0143-BEFE-D48B8BCA66AF}" presName="rootComposite" presStyleCnt="0"/>
      <dgm:spPr/>
    </dgm:pt>
    <dgm:pt modelId="{614BF273-B920-3642-ACF8-D47790AEFFB3}" type="pres">
      <dgm:prSet presAssocID="{B2F153AC-16A3-0143-BEFE-D48B8BCA66AF}" presName="rootText" presStyleLbl="node3" presStyleIdx="2" presStyleCnt="4" custScaleX="204718" custScaleY="163740" custLinFactNeighborY="64144">
        <dgm:presLayoutVars>
          <dgm:chPref val="3"/>
        </dgm:presLayoutVars>
      </dgm:prSet>
      <dgm:spPr/>
    </dgm:pt>
    <dgm:pt modelId="{FEAADEF2-29DF-094A-AB0B-C7D920C25B9C}" type="pres">
      <dgm:prSet presAssocID="{B2F153AC-16A3-0143-BEFE-D48B8BCA66AF}" presName="rootConnector" presStyleLbl="node3" presStyleIdx="2" presStyleCnt="4"/>
      <dgm:spPr/>
    </dgm:pt>
    <dgm:pt modelId="{E1A1B49E-2DBC-2E4B-848C-BE08D0EC0FC6}" type="pres">
      <dgm:prSet presAssocID="{B2F153AC-16A3-0143-BEFE-D48B8BCA66AF}" presName="hierChild4" presStyleCnt="0"/>
      <dgm:spPr/>
    </dgm:pt>
    <dgm:pt modelId="{7D42875A-5E32-2A40-B585-3FDD29FD607B}" type="pres">
      <dgm:prSet presAssocID="{B2F153AC-16A3-0143-BEFE-D48B8BCA66AF}" presName="hierChild5" presStyleCnt="0"/>
      <dgm:spPr/>
    </dgm:pt>
    <dgm:pt modelId="{D6547784-5F2B-E54D-B9FD-AA16AA2478F6}" type="pres">
      <dgm:prSet presAssocID="{892FE988-A5EB-D14C-9DEC-B8336452C4B3}" presName="Name35" presStyleLbl="parChTrans1D3" presStyleIdx="3" presStyleCnt="4"/>
      <dgm:spPr/>
    </dgm:pt>
    <dgm:pt modelId="{026840B6-6174-EF4B-9D84-385C8F48208E}" type="pres">
      <dgm:prSet presAssocID="{AA7ED9B0-2E83-6943-8C85-B3CE608C5214}" presName="hierRoot2" presStyleCnt="0">
        <dgm:presLayoutVars>
          <dgm:hierBranch/>
        </dgm:presLayoutVars>
      </dgm:prSet>
      <dgm:spPr/>
    </dgm:pt>
    <dgm:pt modelId="{DCB07F5B-B27A-0D4F-8CF5-C3BEE7758D26}" type="pres">
      <dgm:prSet presAssocID="{AA7ED9B0-2E83-6943-8C85-B3CE608C5214}" presName="rootComposite" presStyleCnt="0"/>
      <dgm:spPr/>
    </dgm:pt>
    <dgm:pt modelId="{9731F8AD-3AB9-BE45-9CA2-F965BC91F6D1}" type="pres">
      <dgm:prSet presAssocID="{AA7ED9B0-2E83-6943-8C85-B3CE608C5214}" presName="rootText" presStyleLbl="node3" presStyleIdx="3" presStyleCnt="4" custScaleX="204718" custScaleY="163740" custLinFactNeighborY="64144">
        <dgm:presLayoutVars>
          <dgm:chPref val="3"/>
        </dgm:presLayoutVars>
      </dgm:prSet>
      <dgm:spPr/>
    </dgm:pt>
    <dgm:pt modelId="{A0500E0C-F17A-2E47-9917-8401D3CC3084}" type="pres">
      <dgm:prSet presAssocID="{AA7ED9B0-2E83-6943-8C85-B3CE608C5214}" presName="rootConnector" presStyleLbl="node3" presStyleIdx="3" presStyleCnt="4"/>
      <dgm:spPr/>
    </dgm:pt>
    <dgm:pt modelId="{2A01A657-BE59-4242-80EF-E72B64EF35ED}" type="pres">
      <dgm:prSet presAssocID="{AA7ED9B0-2E83-6943-8C85-B3CE608C5214}" presName="hierChild4" presStyleCnt="0"/>
      <dgm:spPr/>
    </dgm:pt>
    <dgm:pt modelId="{D2F36398-D38A-9542-BF42-63ABBA01BEE5}" type="pres">
      <dgm:prSet presAssocID="{AA7ED9B0-2E83-6943-8C85-B3CE608C5214}" presName="hierChild5" presStyleCnt="0"/>
      <dgm:spPr/>
    </dgm:pt>
    <dgm:pt modelId="{8B396EF4-F610-0B42-9D28-51D301AF9911}" type="pres">
      <dgm:prSet presAssocID="{623875B4-6AEE-9149-B23F-FD3046EB9895}" presName="hierChild5" presStyleCnt="0"/>
      <dgm:spPr/>
    </dgm:pt>
    <dgm:pt modelId="{67628F75-1095-A348-8866-589AA997EB88}" type="pres">
      <dgm:prSet presAssocID="{56E577C8-5981-B846-8396-CB6EF583E410}" presName="Name37" presStyleLbl="parChTrans1D2" presStyleIdx="1" presStyleCnt="2"/>
      <dgm:spPr/>
    </dgm:pt>
    <dgm:pt modelId="{92248543-B9A5-5442-8962-A9CE5A448B25}" type="pres">
      <dgm:prSet presAssocID="{740CD92D-95BE-AD4A-AD19-4E33A7B9C904}" presName="hierRoot2" presStyleCnt="0">
        <dgm:presLayoutVars>
          <dgm:hierBranch val="init"/>
        </dgm:presLayoutVars>
      </dgm:prSet>
      <dgm:spPr/>
    </dgm:pt>
    <dgm:pt modelId="{C1FC6329-847A-0A47-A3D5-8A4A82391B48}" type="pres">
      <dgm:prSet presAssocID="{740CD92D-95BE-AD4A-AD19-4E33A7B9C904}" presName="rootComposite" presStyleCnt="0"/>
      <dgm:spPr/>
    </dgm:pt>
    <dgm:pt modelId="{AA442C78-85D5-5941-A9AD-6C401D170734}" type="pres">
      <dgm:prSet presAssocID="{740CD92D-95BE-AD4A-AD19-4E33A7B9C904}" presName="rootText" presStyleLbl="node2" presStyleIdx="1" presStyleCnt="2" custScaleX="300115" custScaleY="303597" custLinFactNeighborX="-27617">
        <dgm:presLayoutVars>
          <dgm:chPref val="3"/>
        </dgm:presLayoutVars>
      </dgm:prSet>
      <dgm:spPr/>
    </dgm:pt>
    <dgm:pt modelId="{CC31E54B-8B83-764C-8FD1-9C10A5EB500E}" type="pres">
      <dgm:prSet presAssocID="{740CD92D-95BE-AD4A-AD19-4E33A7B9C904}" presName="rootConnector" presStyleLbl="node2" presStyleIdx="1" presStyleCnt="2"/>
      <dgm:spPr/>
    </dgm:pt>
    <dgm:pt modelId="{E54F065B-12D1-2448-90C6-8961D93D07CC}" type="pres">
      <dgm:prSet presAssocID="{740CD92D-95BE-AD4A-AD19-4E33A7B9C904}" presName="hierChild4" presStyleCnt="0"/>
      <dgm:spPr/>
    </dgm:pt>
    <dgm:pt modelId="{4A600A1C-452F-C544-8F81-41AD600AEF42}" type="pres">
      <dgm:prSet presAssocID="{740CD92D-95BE-AD4A-AD19-4E33A7B9C904}" presName="hierChild5" presStyleCnt="0"/>
      <dgm:spPr/>
    </dgm:pt>
    <dgm:pt modelId="{B1C4B261-24F9-604C-8EEF-F7233B291CF0}" type="pres">
      <dgm:prSet presAssocID="{AB448EB8-5BC1-9345-8200-4058AE7785B2}" presName="hierChild3" presStyleCnt="0"/>
      <dgm:spPr/>
    </dgm:pt>
  </dgm:ptLst>
  <dgm:cxnLst>
    <dgm:cxn modelId="{94951B04-DE2C-E649-B412-41EB82F1E5F8}" type="presOf" srcId="{892FE988-A5EB-D14C-9DEC-B8336452C4B3}" destId="{D6547784-5F2B-E54D-B9FD-AA16AA2478F6}" srcOrd="0" destOrd="0" presId="urn:microsoft.com/office/officeart/2005/8/layout/orgChart1"/>
    <dgm:cxn modelId="{41E9A918-F96C-AE41-938B-78BBA274D4DE}" type="presOf" srcId="{B2F153AC-16A3-0143-BEFE-D48B8BCA66AF}" destId="{614BF273-B920-3642-ACF8-D47790AEFFB3}" srcOrd="0" destOrd="0" presId="urn:microsoft.com/office/officeart/2005/8/layout/orgChart1"/>
    <dgm:cxn modelId="{F9271823-48E2-2B4A-A4D8-A843F5109687}" type="presOf" srcId="{68B24419-CC68-B54B-AC6F-3B71C7C62517}" destId="{BEF15AD5-E91D-7B4A-9046-EAB604926BD9}" srcOrd="0" destOrd="0" presId="urn:microsoft.com/office/officeart/2005/8/layout/orgChart1"/>
    <dgm:cxn modelId="{FAD7F731-DB07-B042-A895-195A44E1F81E}" srcId="{623875B4-6AEE-9149-B23F-FD3046EB9895}" destId="{D5AA4935-89C5-3A4F-8FA6-C6AC4D13CFA0}" srcOrd="0" destOrd="0" parTransId="{730091BB-A6B1-6A46-8BE8-F89B8630D046}" sibTransId="{DAC2F9F6-AEAE-4644-BAAA-19B0F3965D42}"/>
    <dgm:cxn modelId="{51227635-FAF0-7A48-B6CC-FC86C4ED040D}" type="presOf" srcId="{64150AA2-00A4-BE41-B43C-4658FB3CDFBA}" destId="{0EE855FB-A9FB-7148-B735-7B681EA7C20B}" srcOrd="1" destOrd="0" presId="urn:microsoft.com/office/officeart/2005/8/layout/orgChart1"/>
    <dgm:cxn modelId="{5723A13F-017B-0248-8C80-C7137C02C3DB}" type="presOf" srcId="{E8205EC0-C1B6-9542-A914-A622B0E73CFE}" destId="{147B4D46-56E0-354E-9D07-525B6CACD7E8}" srcOrd="0" destOrd="0" presId="urn:microsoft.com/office/officeart/2005/8/layout/orgChart1"/>
    <dgm:cxn modelId="{E94EC949-6C15-CC4B-8D89-1BE839E7329F}" type="presOf" srcId="{D5AA4935-89C5-3A4F-8FA6-C6AC4D13CFA0}" destId="{8544FAA2-22BF-924E-A59C-8372920AF3D8}" srcOrd="1" destOrd="0" presId="urn:microsoft.com/office/officeart/2005/8/layout/orgChart1"/>
    <dgm:cxn modelId="{228D9E53-703D-7746-8765-9C52F85B300B}" type="presOf" srcId="{97DCB711-A832-354B-B856-36930CA189AD}" destId="{8916779C-DA03-4746-B926-76F97157C098}" srcOrd="0" destOrd="0" presId="urn:microsoft.com/office/officeart/2005/8/layout/orgChart1"/>
    <dgm:cxn modelId="{ADA31D62-8558-C64C-B1C7-AB523242AC6C}" type="presOf" srcId="{AA7ED9B0-2E83-6943-8C85-B3CE608C5214}" destId="{9731F8AD-3AB9-BE45-9CA2-F965BC91F6D1}" srcOrd="0" destOrd="0" presId="urn:microsoft.com/office/officeart/2005/8/layout/orgChart1"/>
    <dgm:cxn modelId="{4B954F68-4651-2C4F-8B17-B0C991DAC568}" srcId="{623875B4-6AEE-9149-B23F-FD3046EB9895}" destId="{64150AA2-00A4-BE41-B43C-4658FB3CDFBA}" srcOrd="1" destOrd="0" parTransId="{68B24419-CC68-B54B-AC6F-3B71C7C62517}" sibTransId="{EF49ACBE-ED96-494A-A272-A957D9862D72}"/>
    <dgm:cxn modelId="{91A5236B-7417-7D41-B0B0-54B2F632BD15}" type="presOf" srcId="{730091BB-A6B1-6A46-8BE8-F89B8630D046}" destId="{61A97DA5-CB66-A04F-AC90-C07333EC50B7}" srcOrd="0" destOrd="0" presId="urn:microsoft.com/office/officeart/2005/8/layout/orgChart1"/>
    <dgm:cxn modelId="{CEB22378-8B21-3B43-B16A-519D1990E091}" type="presOf" srcId="{56E577C8-5981-B846-8396-CB6EF583E410}" destId="{67628F75-1095-A348-8866-589AA997EB88}" srcOrd="0" destOrd="0" presId="urn:microsoft.com/office/officeart/2005/8/layout/orgChart1"/>
    <dgm:cxn modelId="{39BAC97F-C7EA-6D49-9254-3F556790CE4B}" type="presOf" srcId="{740CD92D-95BE-AD4A-AD19-4E33A7B9C904}" destId="{AA442C78-85D5-5941-A9AD-6C401D170734}" srcOrd="0" destOrd="0" presId="urn:microsoft.com/office/officeart/2005/8/layout/orgChart1"/>
    <dgm:cxn modelId="{CF010189-5633-FB45-9217-B992B9248DD2}" srcId="{3B36E24C-4C27-1B47-A40F-E0D331F6291A}" destId="{AB448EB8-5BC1-9345-8200-4058AE7785B2}" srcOrd="0" destOrd="0" parTransId="{B2E6EE2F-AEF9-AF4A-B06A-09543DD3ECE6}" sibTransId="{474E16EE-4205-0249-9F73-6DF0D873E5DB}"/>
    <dgm:cxn modelId="{916A0293-1CCF-9C4D-BD8C-B803608B3249}" type="presOf" srcId="{623875B4-6AEE-9149-B23F-FD3046EB9895}" destId="{765FA49C-DE92-0F4B-888E-0A83B2349FF3}" srcOrd="1" destOrd="0" presId="urn:microsoft.com/office/officeart/2005/8/layout/orgChart1"/>
    <dgm:cxn modelId="{00A8D796-9C06-464E-B64C-A624942DFEEF}" srcId="{AB448EB8-5BC1-9345-8200-4058AE7785B2}" destId="{740CD92D-95BE-AD4A-AD19-4E33A7B9C904}" srcOrd="1" destOrd="0" parTransId="{56E577C8-5981-B846-8396-CB6EF583E410}" sibTransId="{480B007C-A3DF-004D-B53B-5FAFF6A70877}"/>
    <dgm:cxn modelId="{F814939A-6144-A043-BA4F-1EBEE303F532}" type="presOf" srcId="{3B36E24C-4C27-1B47-A40F-E0D331F6291A}" destId="{67E8EDEA-E0E1-6D46-9791-77D453391559}" srcOrd="0" destOrd="0" presId="urn:microsoft.com/office/officeart/2005/8/layout/orgChart1"/>
    <dgm:cxn modelId="{DFC89BA7-8827-8A47-8E53-842B7CE2249E}" type="presOf" srcId="{AB448EB8-5BC1-9345-8200-4058AE7785B2}" destId="{AB214094-13C7-DC40-9D9C-E02B178AF0FD}" srcOrd="1" destOrd="0" presId="urn:microsoft.com/office/officeart/2005/8/layout/orgChart1"/>
    <dgm:cxn modelId="{253FB0A7-BFCE-A54C-8D91-B0F311DC526A}" type="presOf" srcId="{AA7ED9B0-2E83-6943-8C85-B3CE608C5214}" destId="{A0500E0C-F17A-2E47-9917-8401D3CC3084}" srcOrd="1" destOrd="0" presId="urn:microsoft.com/office/officeart/2005/8/layout/orgChart1"/>
    <dgm:cxn modelId="{861CD6B0-2DD8-9343-BADD-AE97F15BE9CD}" srcId="{623875B4-6AEE-9149-B23F-FD3046EB9895}" destId="{B2F153AC-16A3-0143-BEFE-D48B8BCA66AF}" srcOrd="2" destOrd="0" parTransId="{97DCB711-A832-354B-B856-36930CA189AD}" sibTransId="{6C869F73-97D5-F14A-A630-B341FF60D0AA}"/>
    <dgm:cxn modelId="{1E414BB6-47C0-9E4A-B6B7-CF0362B38FEB}" srcId="{623875B4-6AEE-9149-B23F-FD3046EB9895}" destId="{AA7ED9B0-2E83-6943-8C85-B3CE608C5214}" srcOrd="3" destOrd="0" parTransId="{892FE988-A5EB-D14C-9DEC-B8336452C4B3}" sibTransId="{DE62E871-8A51-FD42-AF48-4E6067F20B0D}"/>
    <dgm:cxn modelId="{5857D7B9-1AFF-AF4B-8E7D-ED19E5107AC1}" type="presOf" srcId="{623875B4-6AEE-9149-B23F-FD3046EB9895}" destId="{BC2CF206-052A-2947-9E27-E3EB20B1A8FB}" srcOrd="0" destOrd="0" presId="urn:microsoft.com/office/officeart/2005/8/layout/orgChart1"/>
    <dgm:cxn modelId="{8E61F8D6-E3AC-FE4A-B1B0-AE53142348E0}" type="presOf" srcId="{B2F153AC-16A3-0143-BEFE-D48B8BCA66AF}" destId="{FEAADEF2-29DF-094A-AB0B-C7D920C25B9C}" srcOrd="1" destOrd="0" presId="urn:microsoft.com/office/officeart/2005/8/layout/orgChart1"/>
    <dgm:cxn modelId="{B2C66DD7-ECCF-6F4B-8F11-E691234B504A}" type="presOf" srcId="{AB448EB8-5BC1-9345-8200-4058AE7785B2}" destId="{A8277C83-821C-5043-9C4D-0EBE41717FFD}" srcOrd="0" destOrd="0" presId="urn:microsoft.com/office/officeart/2005/8/layout/orgChart1"/>
    <dgm:cxn modelId="{334736D9-ACD5-8C43-9677-F66865EAFAB4}" type="presOf" srcId="{740CD92D-95BE-AD4A-AD19-4E33A7B9C904}" destId="{CC31E54B-8B83-764C-8FD1-9C10A5EB500E}" srcOrd="1" destOrd="0" presId="urn:microsoft.com/office/officeart/2005/8/layout/orgChart1"/>
    <dgm:cxn modelId="{D5BE76DC-D1A2-BE4C-8344-31B21B422B31}" type="presOf" srcId="{D5AA4935-89C5-3A4F-8FA6-C6AC4D13CFA0}" destId="{9D5D319E-A7F4-6B48-B0E0-89AC24718105}" srcOrd="0" destOrd="0" presId="urn:microsoft.com/office/officeart/2005/8/layout/orgChart1"/>
    <dgm:cxn modelId="{A23DA5E5-5AE6-A44F-ACA1-73864DC59FEB}" type="presOf" srcId="{64150AA2-00A4-BE41-B43C-4658FB3CDFBA}" destId="{F15A1AC0-405F-EC4D-84CF-70796E02E5A7}" srcOrd="0" destOrd="0" presId="urn:microsoft.com/office/officeart/2005/8/layout/orgChart1"/>
    <dgm:cxn modelId="{8858DBFC-B0CB-3047-8823-18BB02A2E0B8}" srcId="{AB448EB8-5BC1-9345-8200-4058AE7785B2}" destId="{623875B4-6AEE-9149-B23F-FD3046EB9895}" srcOrd="0" destOrd="0" parTransId="{E8205EC0-C1B6-9542-A914-A622B0E73CFE}" sibTransId="{4CB387A6-E4B8-0D45-AFBA-8AC401F05DBB}"/>
    <dgm:cxn modelId="{70213379-2F81-FE49-8ADF-CDEAD3A10E51}" type="presParOf" srcId="{67E8EDEA-E0E1-6D46-9791-77D453391559}" destId="{7226371C-6782-5347-8485-F0F0D482DB6F}" srcOrd="0" destOrd="0" presId="urn:microsoft.com/office/officeart/2005/8/layout/orgChart1"/>
    <dgm:cxn modelId="{14C91A53-E42A-2645-B020-33F3996F6F5B}" type="presParOf" srcId="{7226371C-6782-5347-8485-F0F0D482DB6F}" destId="{C2652A49-481B-874B-A7C8-A9BD5A72953C}" srcOrd="0" destOrd="0" presId="urn:microsoft.com/office/officeart/2005/8/layout/orgChart1"/>
    <dgm:cxn modelId="{C3AC50E1-A029-FF44-943A-54A1ACF4D7EE}" type="presParOf" srcId="{C2652A49-481B-874B-A7C8-A9BD5A72953C}" destId="{A8277C83-821C-5043-9C4D-0EBE41717FFD}" srcOrd="0" destOrd="0" presId="urn:microsoft.com/office/officeart/2005/8/layout/orgChart1"/>
    <dgm:cxn modelId="{C2A0D6CF-1C2E-8D4F-A150-994EA864CE85}" type="presParOf" srcId="{C2652A49-481B-874B-A7C8-A9BD5A72953C}" destId="{AB214094-13C7-DC40-9D9C-E02B178AF0FD}" srcOrd="1" destOrd="0" presId="urn:microsoft.com/office/officeart/2005/8/layout/orgChart1"/>
    <dgm:cxn modelId="{D6C5D298-BD0D-504B-B8FF-4068F6D8291F}" type="presParOf" srcId="{7226371C-6782-5347-8485-F0F0D482DB6F}" destId="{6DDF155A-3C5E-8C4A-A2D7-852FE8A4229A}" srcOrd="1" destOrd="0" presId="urn:microsoft.com/office/officeart/2005/8/layout/orgChart1"/>
    <dgm:cxn modelId="{212039B5-4C78-834A-A595-04CCECB8274F}" type="presParOf" srcId="{6DDF155A-3C5E-8C4A-A2D7-852FE8A4229A}" destId="{147B4D46-56E0-354E-9D07-525B6CACD7E8}" srcOrd="0" destOrd="0" presId="urn:microsoft.com/office/officeart/2005/8/layout/orgChart1"/>
    <dgm:cxn modelId="{500A98F4-B3C7-3B4D-B0C6-048B6EE90812}" type="presParOf" srcId="{6DDF155A-3C5E-8C4A-A2D7-852FE8A4229A}" destId="{CE18B121-1C86-F043-9493-70F5BE684EB1}" srcOrd="1" destOrd="0" presId="urn:microsoft.com/office/officeart/2005/8/layout/orgChart1"/>
    <dgm:cxn modelId="{7966203D-2CA3-DB48-AAAC-C0E5D15DC12A}" type="presParOf" srcId="{CE18B121-1C86-F043-9493-70F5BE684EB1}" destId="{3600CD5E-A718-EA44-9A06-7A6E5CE72B78}" srcOrd="0" destOrd="0" presId="urn:microsoft.com/office/officeart/2005/8/layout/orgChart1"/>
    <dgm:cxn modelId="{011B3847-4556-654D-A5F4-7C34FF610BE5}" type="presParOf" srcId="{3600CD5E-A718-EA44-9A06-7A6E5CE72B78}" destId="{BC2CF206-052A-2947-9E27-E3EB20B1A8FB}" srcOrd="0" destOrd="0" presId="urn:microsoft.com/office/officeart/2005/8/layout/orgChart1"/>
    <dgm:cxn modelId="{19031462-9338-8F4D-9DBF-08FE9514D6D3}" type="presParOf" srcId="{3600CD5E-A718-EA44-9A06-7A6E5CE72B78}" destId="{765FA49C-DE92-0F4B-888E-0A83B2349FF3}" srcOrd="1" destOrd="0" presId="urn:microsoft.com/office/officeart/2005/8/layout/orgChart1"/>
    <dgm:cxn modelId="{D3F1C7DE-EAB4-164B-A578-AF0872797EF8}" type="presParOf" srcId="{CE18B121-1C86-F043-9493-70F5BE684EB1}" destId="{8672017A-85AF-504C-BD08-F4FCDBF10358}" srcOrd="1" destOrd="0" presId="urn:microsoft.com/office/officeart/2005/8/layout/orgChart1"/>
    <dgm:cxn modelId="{CBB81B27-189A-FB4D-B2D7-2F9F67D8BC0A}" type="presParOf" srcId="{8672017A-85AF-504C-BD08-F4FCDBF10358}" destId="{61A97DA5-CB66-A04F-AC90-C07333EC50B7}" srcOrd="0" destOrd="0" presId="urn:microsoft.com/office/officeart/2005/8/layout/orgChart1"/>
    <dgm:cxn modelId="{0CC0D1EA-3300-D841-ACAC-B597861EA686}" type="presParOf" srcId="{8672017A-85AF-504C-BD08-F4FCDBF10358}" destId="{DCBDFB7E-C62F-3846-BDD2-5EF60455CE8C}" srcOrd="1" destOrd="0" presId="urn:microsoft.com/office/officeart/2005/8/layout/orgChart1"/>
    <dgm:cxn modelId="{8BB9EAC9-EF6C-EA4E-B89C-E9FD09597E83}" type="presParOf" srcId="{DCBDFB7E-C62F-3846-BDD2-5EF60455CE8C}" destId="{157F66E9-CD06-0F46-BE03-B6F22D4051E5}" srcOrd="0" destOrd="0" presId="urn:microsoft.com/office/officeart/2005/8/layout/orgChart1"/>
    <dgm:cxn modelId="{B1982356-5D98-E94E-9D96-26AEEBB04EF3}" type="presParOf" srcId="{157F66E9-CD06-0F46-BE03-B6F22D4051E5}" destId="{9D5D319E-A7F4-6B48-B0E0-89AC24718105}" srcOrd="0" destOrd="0" presId="urn:microsoft.com/office/officeart/2005/8/layout/orgChart1"/>
    <dgm:cxn modelId="{37CF922F-8860-0D41-8D8B-DD76D20C1C28}" type="presParOf" srcId="{157F66E9-CD06-0F46-BE03-B6F22D4051E5}" destId="{8544FAA2-22BF-924E-A59C-8372920AF3D8}" srcOrd="1" destOrd="0" presId="urn:microsoft.com/office/officeart/2005/8/layout/orgChart1"/>
    <dgm:cxn modelId="{1FA0F77B-0711-3B4A-A851-B2149FCC5CB1}" type="presParOf" srcId="{DCBDFB7E-C62F-3846-BDD2-5EF60455CE8C}" destId="{FDF69FA1-FAAC-BF45-A48F-F530C9BEA775}" srcOrd="1" destOrd="0" presId="urn:microsoft.com/office/officeart/2005/8/layout/orgChart1"/>
    <dgm:cxn modelId="{C1C43B58-0D2E-5D48-9203-8B435724F256}" type="presParOf" srcId="{DCBDFB7E-C62F-3846-BDD2-5EF60455CE8C}" destId="{B9E22A29-485A-0449-854A-62A261D83108}" srcOrd="2" destOrd="0" presId="urn:microsoft.com/office/officeart/2005/8/layout/orgChart1"/>
    <dgm:cxn modelId="{416E94D7-7981-C447-9A69-3111E987B4BD}" type="presParOf" srcId="{8672017A-85AF-504C-BD08-F4FCDBF10358}" destId="{BEF15AD5-E91D-7B4A-9046-EAB604926BD9}" srcOrd="2" destOrd="0" presId="urn:microsoft.com/office/officeart/2005/8/layout/orgChart1"/>
    <dgm:cxn modelId="{0825586A-0C19-3545-9178-57ADB929183C}" type="presParOf" srcId="{8672017A-85AF-504C-BD08-F4FCDBF10358}" destId="{F97C0C94-0E2E-7D42-943E-F83FF7F8D863}" srcOrd="3" destOrd="0" presId="urn:microsoft.com/office/officeart/2005/8/layout/orgChart1"/>
    <dgm:cxn modelId="{7F0B0BE3-7ED0-C147-95C1-1C58235E6A3F}" type="presParOf" srcId="{F97C0C94-0E2E-7D42-943E-F83FF7F8D863}" destId="{17C0A26B-43A3-E944-928F-268FA0B9491C}" srcOrd="0" destOrd="0" presId="urn:microsoft.com/office/officeart/2005/8/layout/orgChart1"/>
    <dgm:cxn modelId="{2FA4AD99-F4BB-B443-B1BF-2C6C00BEC728}" type="presParOf" srcId="{17C0A26B-43A3-E944-928F-268FA0B9491C}" destId="{F15A1AC0-405F-EC4D-84CF-70796E02E5A7}" srcOrd="0" destOrd="0" presId="urn:microsoft.com/office/officeart/2005/8/layout/orgChart1"/>
    <dgm:cxn modelId="{94E9E570-1895-264F-B8F0-D0ADEE89F39C}" type="presParOf" srcId="{17C0A26B-43A3-E944-928F-268FA0B9491C}" destId="{0EE855FB-A9FB-7148-B735-7B681EA7C20B}" srcOrd="1" destOrd="0" presId="urn:microsoft.com/office/officeart/2005/8/layout/orgChart1"/>
    <dgm:cxn modelId="{028B0C1B-5C0E-B248-9FE8-DAA0DD6EDF8E}" type="presParOf" srcId="{F97C0C94-0E2E-7D42-943E-F83FF7F8D863}" destId="{E0DC498A-8280-BB4D-BB5F-F9102B88A859}" srcOrd="1" destOrd="0" presId="urn:microsoft.com/office/officeart/2005/8/layout/orgChart1"/>
    <dgm:cxn modelId="{BC97461F-8B1C-5A4B-A26B-FFF51E1A6CF2}" type="presParOf" srcId="{F97C0C94-0E2E-7D42-943E-F83FF7F8D863}" destId="{FA57E69A-2B8B-124C-9A71-9D87B6BD8E07}" srcOrd="2" destOrd="0" presId="urn:microsoft.com/office/officeart/2005/8/layout/orgChart1"/>
    <dgm:cxn modelId="{7A74116B-688A-E549-BD9B-F753199BAAD4}" type="presParOf" srcId="{8672017A-85AF-504C-BD08-F4FCDBF10358}" destId="{8916779C-DA03-4746-B926-76F97157C098}" srcOrd="4" destOrd="0" presId="urn:microsoft.com/office/officeart/2005/8/layout/orgChart1"/>
    <dgm:cxn modelId="{C920CF6C-2191-8C4F-BE24-95CFA07827C3}" type="presParOf" srcId="{8672017A-85AF-504C-BD08-F4FCDBF10358}" destId="{1A95B77A-2F96-D944-85DE-DAED86C8CF02}" srcOrd="5" destOrd="0" presId="urn:microsoft.com/office/officeart/2005/8/layout/orgChart1"/>
    <dgm:cxn modelId="{3F193368-826B-544A-911F-BFA603DCDE60}" type="presParOf" srcId="{1A95B77A-2F96-D944-85DE-DAED86C8CF02}" destId="{0F74CAEB-5F0A-884A-B94F-EBBA008F1791}" srcOrd="0" destOrd="0" presId="urn:microsoft.com/office/officeart/2005/8/layout/orgChart1"/>
    <dgm:cxn modelId="{DBF75E11-BA73-CC4A-A70E-9AF75E1E1B9F}" type="presParOf" srcId="{0F74CAEB-5F0A-884A-B94F-EBBA008F1791}" destId="{614BF273-B920-3642-ACF8-D47790AEFFB3}" srcOrd="0" destOrd="0" presId="urn:microsoft.com/office/officeart/2005/8/layout/orgChart1"/>
    <dgm:cxn modelId="{3F19453E-B676-074C-BFD0-EEFBEE18C8F4}" type="presParOf" srcId="{0F74CAEB-5F0A-884A-B94F-EBBA008F1791}" destId="{FEAADEF2-29DF-094A-AB0B-C7D920C25B9C}" srcOrd="1" destOrd="0" presId="urn:microsoft.com/office/officeart/2005/8/layout/orgChart1"/>
    <dgm:cxn modelId="{593F9BBE-D635-FE4B-9EA1-8E73ED9173D2}" type="presParOf" srcId="{1A95B77A-2F96-D944-85DE-DAED86C8CF02}" destId="{E1A1B49E-2DBC-2E4B-848C-BE08D0EC0FC6}" srcOrd="1" destOrd="0" presId="urn:microsoft.com/office/officeart/2005/8/layout/orgChart1"/>
    <dgm:cxn modelId="{0F6D2820-0456-CF4E-BB9B-6F4BA5F95537}" type="presParOf" srcId="{1A95B77A-2F96-D944-85DE-DAED86C8CF02}" destId="{7D42875A-5E32-2A40-B585-3FDD29FD607B}" srcOrd="2" destOrd="0" presId="urn:microsoft.com/office/officeart/2005/8/layout/orgChart1"/>
    <dgm:cxn modelId="{C28A9EF6-6E4D-AB45-AD40-4AF86E2C1F84}" type="presParOf" srcId="{8672017A-85AF-504C-BD08-F4FCDBF10358}" destId="{D6547784-5F2B-E54D-B9FD-AA16AA2478F6}" srcOrd="6" destOrd="0" presId="urn:microsoft.com/office/officeart/2005/8/layout/orgChart1"/>
    <dgm:cxn modelId="{5C31879E-428F-E645-B985-5D842EED2568}" type="presParOf" srcId="{8672017A-85AF-504C-BD08-F4FCDBF10358}" destId="{026840B6-6174-EF4B-9D84-385C8F48208E}" srcOrd="7" destOrd="0" presId="urn:microsoft.com/office/officeart/2005/8/layout/orgChart1"/>
    <dgm:cxn modelId="{F76B06CF-A4E0-E049-918D-C5A67219E553}" type="presParOf" srcId="{026840B6-6174-EF4B-9D84-385C8F48208E}" destId="{DCB07F5B-B27A-0D4F-8CF5-C3BEE7758D26}" srcOrd="0" destOrd="0" presId="urn:microsoft.com/office/officeart/2005/8/layout/orgChart1"/>
    <dgm:cxn modelId="{CA81159B-A552-E649-9E9D-A51123A0178D}" type="presParOf" srcId="{DCB07F5B-B27A-0D4F-8CF5-C3BEE7758D26}" destId="{9731F8AD-3AB9-BE45-9CA2-F965BC91F6D1}" srcOrd="0" destOrd="0" presId="urn:microsoft.com/office/officeart/2005/8/layout/orgChart1"/>
    <dgm:cxn modelId="{2F5D1277-97A3-1D4F-94FE-08E84AD267B7}" type="presParOf" srcId="{DCB07F5B-B27A-0D4F-8CF5-C3BEE7758D26}" destId="{A0500E0C-F17A-2E47-9917-8401D3CC3084}" srcOrd="1" destOrd="0" presId="urn:microsoft.com/office/officeart/2005/8/layout/orgChart1"/>
    <dgm:cxn modelId="{CEED6427-47DC-DD44-936F-2BEA759BAD33}" type="presParOf" srcId="{026840B6-6174-EF4B-9D84-385C8F48208E}" destId="{2A01A657-BE59-4242-80EF-E72B64EF35ED}" srcOrd="1" destOrd="0" presId="urn:microsoft.com/office/officeart/2005/8/layout/orgChart1"/>
    <dgm:cxn modelId="{2D393AE9-F3D4-5048-A45A-609878D45152}" type="presParOf" srcId="{026840B6-6174-EF4B-9D84-385C8F48208E}" destId="{D2F36398-D38A-9542-BF42-63ABBA01BEE5}" srcOrd="2" destOrd="0" presId="urn:microsoft.com/office/officeart/2005/8/layout/orgChart1"/>
    <dgm:cxn modelId="{E8500EE1-CD1E-6F40-843B-3605695A666D}" type="presParOf" srcId="{CE18B121-1C86-F043-9493-70F5BE684EB1}" destId="{8B396EF4-F610-0B42-9D28-51D301AF9911}" srcOrd="2" destOrd="0" presId="urn:microsoft.com/office/officeart/2005/8/layout/orgChart1"/>
    <dgm:cxn modelId="{3C2AB1EB-1359-9D45-8AC2-6408439891D8}" type="presParOf" srcId="{6DDF155A-3C5E-8C4A-A2D7-852FE8A4229A}" destId="{67628F75-1095-A348-8866-589AA997EB88}" srcOrd="2" destOrd="0" presId="urn:microsoft.com/office/officeart/2005/8/layout/orgChart1"/>
    <dgm:cxn modelId="{949FBAC9-0987-3D42-B930-7015EF10E00F}" type="presParOf" srcId="{6DDF155A-3C5E-8C4A-A2D7-852FE8A4229A}" destId="{92248543-B9A5-5442-8962-A9CE5A448B25}" srcOrd="3" destOrd="0" presId="urn:microsoft.com/office/officeart/2005/8/layout/orgChart1"/>
    <dgm:cxn modelId="{CBEB4A3F-8658-304C-8119-D296B1CC46EA}" type="presParOf" srcId="{92248543-B9A5-5442-8962-A9CE5A448B25}" destId="{C1FC6329-847A-0A47-A3D5-8A4A82391B48}" srcOrd="0" destOrd="0" presId="urn:microsoft.com/office/officeart/2005/8/layout/orgChart1"/>
    <dgm:cxn modelId="{75D888DE-092F-1D4C-A164-82377490B5CD}" type="presParOf" srcId="{C1FC6329-847A-0A47-A3D5-8A4A82391B48}" destId="{AA442C78-85D5-5941-A9AD-6C401D170734}" srcOrd="0" destOrd="0" presId="urn:microsoft.com/office/officeart/2005/8/layout/orgChart1"/>
    <dgm:cxn modelId="{045BBBEA-775A-F440-B27F-74B4FE760D4E}" type="presParOf" srcId="{C1FC6329-847A-0A47-A3D5-8A4A82391B48}" destId="{CC31E54B-8B83-764C-8FD1-9C10A5EB500E}" srcOrd="1" destOrd="0" presId="urn:microsoft.com/office/officeart/2005/8/layout/orgChart1"/>
    <dgm:cxn modelId="{57C3641C-9F95-A945-9CA0-DD0F937F7FCD}" type="presParOf" srcId="{92248543-B9A5-5442-8962-A9CE5A448B25}" destId="{E54F065B-12D1-2448-90C6-8961D93D07CC}" srcOrd="1" destOrd="0" presId="urn:microsoft.com/office/officeart/2005/8/layout/orgChart1"/>
    <dgm:cxn modelId="{6BDF3991-E2C1-8549-A39F-2A957667DEAA}" type="presParOf" srcId="{92248543-B9A5-5442-8962-A9CE5A448B25}" destId="{4A600A1C-452F-C544-8F81-41AD600AEF42}" srcOrd="2" destOrd="0" presId="urn:microsoft.com/office/officeart/2005/8/layout/orgChart1"/>
    <dgm:cxn modelId="{EA61888A-7830-504B-84C6-892032A81D03}" type="presParOf" srcId="{7226371C-6782-5347-8485-F0F0D482DB6F}" destId="{B1C4B261-24F9-604C-8EEF-F7233B291CF0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28F75-1095-A348-8866-589AA997EB88}">
      <dsp:nvSpPr>
        <dsp:cNvPr id="0" name=""/>
        <dsp:cNvSpPr/>
      </dsp:nvSpPr>
      <dsp:spPr>
        <a:xfrm>
          <a:off x="3821382" y="769948"/>
          <a:ext cx="3506517" cy="337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246"/>
              </a:lnTo>
              <a:lnTo>
                <a:pt x="3506517" y="243246"/>
              </a:lnTo>
              <a:lnTo>
                <a:pt x="3506517" y="33779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47784-5F2B-E54D-B9FD-AA16AA2478F6}">
      <dsp:nvSpPr>
        <dsp:cNvPr id="0" name=""/>
        <dsp:cNvSpPr/>
      </dsp:nvSpPr>
      <dsp:spPr>
        <a:xfrm>
          <a:off x="3803296" y="2532689"/>
          <a:ext cx="3341135" cy="479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514"/>
              </a:lnTo>
              <a:lnTo>
                <a:pt x="3341135" y="384514"/>
              </a:lnTo>
              <a:lnTo>
                <a:pt x="3341135" y="479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6779C-DA03-4746-B926-76F97157C098}">
      <dsp:nvSpPr>
        <dsp:cNvPr id="0" name=""/>
        <dsp:cNvSpPr/>
      </dsp:nvSpPr>
      <dsp:spPr>
        <a:xfrm>
          <a:off x="3803296" y="2532689"/>
          <a:ext cx="1308587" cy="479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514"/>
              </a:lnTo>
              <a:lnTo>
                <a:pt x="1308587" y="384514"/>
              </a:lnTo>
              <a:lnTo>
                <a:pt x="1308587" y="479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15AD5-E91D-7B4A-9046-EAB604926BD9}">
      <dsp:nvSpPr>
        <dsp:cNvPr id="0" name=""/>
        <dsp:cNvSpPr/>
      </dsp:nvSpPr>
      <dsp:spPr>
        <a:xfrm>
          <a:off x="3110727" y="2532689"/>
          <a:ext cx="692568" cy="500775"/>
        </a:xfrm>
        <a:custGeom>
          <a:avLst/>
          <a:gdLst/>
          <a:ahLst/>
          <a:cxnLst/>
          <a:rect l="0" t="0" r="0" b="0"/>
          <a:pathLst>
            <a:path>
              <a:moveTo>
                <a:pt x="692568" y="0"/>
              </a:moveTo>
              <a:lnTo>
                <a:pt x="692568" y="406224"/>
              </a:lnTo>
              <a:lnTo>
                <a:pt x="0" y="406224"/>
              </a:lnTo>
              <a:lnTo>
                <a:pt x="0" y="500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97DA5-CB66-A04F-AC90-C07333EC50B7}">
      <dsp:nvSpPr>
        <dsp:cNvPr id="0" name=""/>
        <dsp:cNvSpPr/>
      </dsp:nvSpPr>
      <dsp:spPr>
        <a:xfrm>
          <a:off x="984331" y="2532689"/>
          <a:ext cx="2818964" cy="479064"/>
        </a:xfrm>
        <a:custGeom>
          <a:avLst/>
          <a:gdLst/>
          <a:ahLst/>
          <a:cxnLst/>
          <a:rect l="0" t="0" r="0" b="0"/>
          <a:pathLst>
            <a:path>
              <a:moveTo>
                <a:pt x="2818964" y="0"/>
              </a:moveTo>
              <a:lnTo>
                <a:pt x="2818964" y="384514"/>
              </a:lnTo>
              <a:lnTo>
                <a:pt x="0" y="384514"/>
              </a:lnTo>
              <a:lnTo>
                <a:pt x="0" y="479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B4D46-56E0-354E-9D07-525B6CACD7E8}">
      <dsp:nvSpPr>
        <dsp:cNvPr id="0" name=""/>
        <dsp:cNvSpPr/>
      </dsp:nvSpPr>
      <dsp:spPr>
        <a:xfrm>
          <a:off x="3757576" y="769948"/>
          <a:ext cx="91440" cy="336635"/>
        </a:xfrm>
        <a:custGeom>
          <a:avLst/>
          <a:gdLst/>
          <a:ahLst/>
          <a:cxnLst/>
          <a:rect l="0" t="0" r="0" b="0"/>
          <a:pathLst>
            <a:path>
              <a:moveTo>
                <a:pt x="63806" y="0"/>
              </a:moveTo>
              <a:lnTo>
                <a:pt x="63806" y="242085"/>
              </a:lnTo>
              <a:lnTo>
                <a:pt x="45720" y="242085"/>
              </a:lnTo>
              <a:lnTo>
                <a:pt x="45720" y="3366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77C83-821C-5043-9C4D-0EBE41717FFD}">
      <dsp:nvSpPr>
        <dsp:cNvPr id="0" name=""/>
        <dsp:cNvSpPr/>
      </dsp:nvSpPr>
      <dsp:spPr>
        <a:xfrm>
          <a:off x="2530196" y="239092"/>
          <a:ext cx="2582372" cy="53085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Infrastructure Steering  Group</a:t>
          </a:r>
        </a:p>
      </dsp:txBody>
      <dsp:txXfrm>
        <a:off x="2530196" y="239092"/>
        <a:ext cx="2582372" cy="530856"/>
      </dsp:txXfrm>
    </dsp:sp>
    <dsp:sp modelId="{BC2CF206-052A-2947-9E27-E3EB20B1A8FB}">
      <dsp:nvSpPr>
        <dsp:cNvPr id="0" name=""/>
        <dsp:cNvSpPr/>
      </dsp:nvSpPr>
      <dsp:spPr>
        <a:xfrm>
          <a:off x="1800203" y="1106584"/>
          <a:ext cx="4006185" cy="1426105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Infrastructure Design and Installation Leader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Manage and direct Infrastructure Design and Installation work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Participate in regular meetings with Working Group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    - Report progress, plans, and issues to Steering Group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1800203" y="1106584"/>
        <a:ext cx="4006185" cy="1426105"/>
      </dsp:txXfrm>
    </dsp:sp>
    <dsp:sp modelId="{9D5D319E-A7F4-6B48-B0E0-89AC24718105}">
      <dsp:nvSpPr>
        <dsp:cNvPr id="0" name=""/>
        <dsp:cNvSpPr/>
      </dsp:nvSpPr>
      <dsp:spPr>
        <a:xfrm>
          <a:off x="150" y="3011754"/>
          <a:ext cx="1968361" cy="73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Accelerator Baseline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</a:t>
          </a:r>
          <a:r>
            <a:rPr lang="en-US" sz="14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IAcc</a:t>
          </a: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 </a:t>
          </a:r>
          <a:r>
            <a:rPr lang="en-US" sz="14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Div</a:t>
          </a: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)</a:t>
          </a:r>
          <a:endParaRPr lang="en-US" sz="1400" kern="1200" dirty="0"/>
        </a:p>
      </dsp:txBody>
      <dsp:txXfrm>
        <a:off x="150" y="3011754"/>
        <a:ext cx="1968361" cy="737223"/>
      </dsp:txXfrm>
    </dsp:sp>
    <dsp:sp modelId="{F15A1AC0-405F-EC4D-84CF-70796E02E5A7}">
      <dsp:nvSpPr>
        <dsp:cNvPr id="0" name=""/>
        <dsp:cNvSpPr/>
      </dsp:nvSpPr>
      <dsp:spPr>
        <a:xfrm>
          <a:off x="2189003" y="3033465"/>
          <a:ext cx="1843446" cy="73722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ICS Baseline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(ICS </a:t>
          </a:r>
          <a:r>
            <a:rPr lang="en-US" sz="14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Div</a:t>
          </a: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)</a:t>
          </a:r>
        </a:p>
      </dsp:txBody>
      <dsp:txXfrm>
        <a:off x="2189003" y="3033465"/>
        <a:ext cx="1843446" cy="737223"/>
      </dsp:txXfrm>
    </dsp:sp>
    <dsp:sp modelId="{614BF273-B920-3642-ACF8-D47790AEFFB3}">
      <dsp:nvSpPr>
        <dsp:cNvPr id="0" name=""/>
        <dsp:cNvSpPr/>
      </dsp:nvSpPr>
      <dsp:spPr>
        <a:xfrm>
          <a:off x="4190160" y="3011754"/>
          <a:ext cx="1843446" cy="73722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Detailed 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(EIS Div)</a:t>
          </a:r>
        </a:p>
      </dsp:txBody>
      <dsp:txXfrm>
        <a:off x="4190160" y="3011754"/>
        <a:ext cx="1843446" cy="737223"/>
      </dsp:txXfrm>
    </dsp:sp>
    <dsp:sp modelId="{9731F8AD-3AB9-BE45-9CA2-F965BC91F6D1}">
      <dsp:nvSpPr>
        <dsp:cNvPr id="0" name=""/>
        <dsp:cNvSpPr/>
      </dsp:nvSpPr>
      <dsp:spPr>
        <a:xfrm>
          <a:off x="6222708" y="3011754"/>
          <a:ext cx="1843446" cy="73722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Installation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(SEC)</a:t>
          </a:r>
        </a:p>
      </dsp:txBody>
      <dsp:txXfrm>
        <a:off x="6222708" y="3011754"/>
        <a:ext cx="1843446" cy="737223"/>
      </dsp:txXfrm>
    </dsp:sp>
    <dsp:sp modelId="{AA442C78-85D5-5941-A9AD-6C401D170734}">
      <dsp:nvSpPr>
        <dsp:cNvPr id="0" name=""/>
        <dsp:cNvSpPr/>
      </dsp:nvSpPr>
      <dsp:spPr>
        <a:xfrm>
          <a:off x="5976660" y="1107746"/>
          <a:ext cx="2702478" cy="136691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Infrastructure Working Group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     - Coordinate staff resource allocations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     - Resolve issues whenever possible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     - Support Infrastructure Design and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        Installation Leader in executing work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     - Report to Steering Group representative</a:t>
          </a:r>
        </a:p>
      </dsp:txBody>
      <dsp:txXfrm>
        <a:off x="5976660" y="1107746"/>
        <a:ext cx="2702478" cy="1366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2018-04-10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73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2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1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Uppsala University - The FREIA Laboratory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29AA-2BCA-4A95-A59E-BA2C68C4D0F7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April 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4C62D-8EB2-4CA5-9EC1-10B5299599D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9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13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6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40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1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086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9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1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04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5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7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93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55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56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26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20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0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3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1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4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9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675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10/04/2018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1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227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9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ESS Status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John Womersley</a:t>
            </a:r>
          </a:p>
          <a:p>
            <a:r>
              <a:rPr lang="en-GB" sz="2000" dirty="0">
                <a:solidFill>
                  <a:schemeClr val="bg1"/>
                </a:solidFill>
              </a:rPr>
              <a:t>TAC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www.europeanspallationsource.se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2018</a:t>
            </a:r>
          </a:p>
        </p:txBody>
      </p:sp>
    </p:spTree>
    <p:extLst>
      <p:ext uri="{BB962C8B-B14F-4D97-AF65-F5344CB8AC3E}">
        <p14:creationId xmlns:p14="http://schemas.microsoft.com/office/powerpoint/2010/main" val="53014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372" y="1216223"/>
            <a:ext cx="3409361" cy="19177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– </a:t>
            </a:r>
            <a:r>
              <a:rPr lang="en-US" dirty="0"/>
              <a:t>MB  </a:t>
            </a:r>
            <a:r>
              <a:rPr lang="en-GB" dirty="0"/>
              <a:t>Prototype </a:t>
            </a:r>
            <a:r>
              <a:rPr lang="en-GB" dirty="0" err="1"/>
              <a:t>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1705C-5BB8-482B-909E-E63E63959BD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31" y="1194779"/>
            <a:ext cx="4374748" cy="24628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2"/>
          <p:cNvSpPr txBox="1"/>
          <p:nvPr/>
        </p:nvSpPr>
        <p:spPr>
          <a:xfrm>
            <a:off x="3274962" y="1216223"/>
            <a:ext cx="1375717" cy="307777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2017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705600" y="1252073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2017</a:t>
            </a: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96" y="2584302"/>
            <a:ext cx="2974782" cy="2231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2"/>
          <p:cNvSpPr txBox="1"/>
          <p:nvPr/>
        </p:nvSpPr>
        <p:spPr>
          <a:xfrm>
            <a:off x="7650761" y="2584302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2017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150" y="4294529"/>
            <a:ext cx="3175450" cy="24110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2482" y="3714499"/>
            <a:ext cx="33589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in ISO4 CEA CR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medium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6 cell elliptical SRF cavities (1 LASA/3 CEA)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Cooldown at CEA test stand in Sept 2017</a:t>
            </a:r>
          </a:p>
          <a:p>
            <a:pPr marL="6365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RF operation due to accidental rupture of coupler ceramic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couplers at nominal specs</a:t>
            </a: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B5E200A6-D30B-D542-8BA9-99ECFE752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252" y="4843236"/>
            <a:ext cx="2363898" cy="1862364"/>
          </a:xfrm>
          <a:prstGeom prst="rect">
            <a:avLst/>
          </a:prstGeom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CE0375BD-5C54-9A45-A119-7C6D70981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916" y="3477309"/>
            <a:ext cx="1653780" cy="12595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DA1735-80AB-C249-B65D-C356240D8A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468" y="457294"/>
            <a:ext cx="6133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Spoke components (CNRS – IPNO)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Proto </a:t>
            </a:r>
            <a:r>
              <a:rPr lang="en-GB" sz="2400" dirty="0" err="1"/>
              <a:t>Cryomodule</a:t>
            </a:r>
            <a:r>
              <a:rPr lang="en-GB" sz="2400" dirty="0"/>
              <a:t> and </a:t>
            </a:r>
            <a:br>
              <a:rPr lang="en-GB" sz="2400" dirty="0"/>
            </a:br>
            <a:r>
              <a:rPr lang="en-GB" sz="2400" dirty="0"/>
              <a:t>Valve Box in final </a:t>
            </a:r>
            <a:r>
              <a:rPr lang="en-GB" sz="2400" dirty="0" err="1"/>
              <a:t>cryo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validation stages at IPNO</a:t>
            </a:r>
          </a:p>
          <a:p>
            <a:pPr lvl="1"/>
            <a:r>
              <a:rPr lang="en-GB" sz="2000" dirty="0"/>
              <a:t>Assemble with 2 cavities </a:t>
            </a:r>
          </a:p>
          <a:p>
            <a:pPr lvl="1"/>
            <a:r>
              <a:rPr lang="en-GB" sz="2000" dirty="0"/>
              <a:t>@ FREIA in May RF High Power</a:t>
            </a:r>
          </a:p>
          <a:p>
            <a:r>
              <a:rPr lang="en-GB" sz="2400" dirty="0"/>
              <a:t>Series cavities fabrication</a:t>
            </a:r>
          </a:p>
          <a:p>
            <a:pPr lvl="1"/>
            <a:r>
              <a:rPr lang="en-GB" sz="2000" dirty="0"/>
              <a:t>In full swing (but power coupler and vacuum vessels in critical path)</a:t>
            </a:r>
          </a:p>
          <a:p>
            <a:pPr lvl="1"/>
            <a:r>
              <a:rPr lang="en-GB" sz="2000" dirty="0"/>
              <a:t>First 4 cavities at IPNO May, then test and release of full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:\Users\olry\Desktop\Photos ESS\IMG_20180205_162418.jpg">
            <a:extLst>
              <a:ext uri="{FF2B5EF4-FFF2-40B4-BE49-F238E27FC236}">
                <a16:creationId xmlns:a16="http://schemas.microsoft.com/office/drawing/2014/main" id="{1F885B3F-E1A3-5646-82D8-77EE01BA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495800" cy="25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6F4A595-043E-3E4C-A514-058D56FD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3096344" cy="18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6390545-D693-E149-BC33-EE799D3B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5165311" cy="18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29C4E-C638-3349-9724-29804D892B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81000"/>
            <a:ext cx="70237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8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MEBT (ESS-Bilbao)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6011" y="6050961"/>
            <a:ext cx="1656184" cy="330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model of MEBT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845484"/>
            <a:ext cx="1706358" cy="13934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8318" y="1845484"/>
            <a:ext cx="1461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Quadrupole #1 under FAT at Danfysik, front view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633960" cy="237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775" y="5262547"/>
            <a:ext cx="778354" cy="1368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9751" y="3717032"/>
            <a:ext cx="1927201" cy="1080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558" y="4363971"/>
            <a:ext cx="1620688" cy="11184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6658" y="1853207"/>
            <a:ext cx="3035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Quadrupoles	11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cavities	3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Scrapers	2 (+2)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Choppers	1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length	3.8 m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types of beam instrumentation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199750" y="4797213"/>
            <a:ext cx="1262551" cy="78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Buncher cavity copper-plated at GSI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5342" y="5465145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Chopper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53166" y="6126712"/>
            <a:ext cx="1584609" cy="50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couplers for buncher cavity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359" y="1865970"/>
            <a:ext cx="864818" cy="13729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028367" y="2799591"/>
            <a:ext cx="583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view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DTL (INFN – </a:t>
            </a:r>
            <a:r>
              <a:rPr lang="en-US" dirty="0" err="1"/>
              <a:t>Legnaro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4989" y="3739965"/>
            <a:ext cx="310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Mock-up of tank, for bead-pull tests etc.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C:\Users\U705981\Documents\Monthly reporting\2018-02\DTL\IMG_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244022"/>
            <a:ext cx="2712339" cy="203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705981\Documents\Monthly reporting\2018-02\DTL\IMG-20180302-WA00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04" y="1735782"/>
            <a:ext cx="2703820" cy="2029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45568" y="6289575"/>
            <a:ext cx="2998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Copper plated tank section #4-1 at GSI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1" y="1735782"/>
            <a:ext cx="3035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sv-SE" sz="1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parameters</a:t>
            </a:r>
            <a:endParaRPr kumimoji="0" lang="sv-SE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energy	3.6 MeV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energy	90 MeV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tanks	5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Sections per tank	4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	39 m</a:t>
            </a:r>
          </a:p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34 tons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39953" y="4109299"/>
          <a:ext cx="4536503" cy="2169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095">
                  <a:extLst>
                    <a:ext uri="{9D8B030D-6E8A-4147-A177-3AD203B41FA5}">
                      <a16:colId xmlns:a16="http://schemas.microsoft.com/office/drawing/2014/main" val="3881756576"/>
                    </a:ext>
                  </a:extLst>
                </a:gridCol>
                <a:gridCol w="887578">
                  <a:extLst>
                    <a:ext uri="{9D8B030D-6E8A-4147-A177-3AD203B41FA5}">
                      <a16:colId xmlns:a16="http://schemas.microsoft.com/office/drawing/2014/main" val="3107246951"/>
                    </a:ext>
                  </a:extLst>
                </a:gridCol>
                <a:gridCol w="992998">
                  <a:extLst>
                    <a:ext uri="{9D8B030D-6E8A-4147-A177-3AD203B41FA5}">
                      <a16:colId xmlns:a16="http://schemas.microsoft.com/office/drawing/2014/main" val="1790876101"/>
                    </a:ext>
                  </a:extLst>
                </a:gridCol>
                <a:gridCol w="1091616">
                  <a:extLst>
                    <a:ext uri="{9D8B030D-6E8A-4147-A177-3AD203B41FA5}">
                      <a16:colId xmlns:a16="http://schemas.microsoft.com/office/drawing/2014/main" val="1245253113"/>
                    </a:ext>
                  </a:extLst>
                </a:gridCol>
                <a:gridCol w="1088216">
                  <a:extLst>
                    <a:ext uri="{9D8B030D-6E8A-4147-A177-3AD203B41FA5}">
                      <a16:colId xmlns:a16="http://schemas.microsoft.com/office/drawing/2014/main" val="3691170695"/>
                    </a:ext>
                  </a:extLst>
                </a:gridCol>
              </a:tblGrid>
              <a:tr h="579254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Tank #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BPM's ready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dirty="0">
                          <a:effectLst/>
                        </a:rPr>
                        <a:t>DT EB</a:t>
                      </a:r>
                      <a:r>
                        <a:rPr lang="en-GB" sz="1200" u="none" strike="noStrike" baseline="0" noProof="0" dirty="0">
                          <a:effectLst/>
                        </a:rPr>
                        <a:t> weld</a:t>
                      </a:r>
                      <a:r>
                        <a:rPr lang="en-GB" sz="1200" u="none" strike="noStrike" noProof="0" dirty="0">
                          <a:effectLst/>
                        </a:rPr>
                        <a:t>ed (except BPM)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dirty="0">
                          <a:effectLst/>
                        </a:rPr>
                        <a:t>DT RFI (BPM's included)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dirty="0">
                          <a:effectLst/>
                        </a:rPr>
                        <a:t>RFI (forecast)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9527022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T4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2018-06-30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2018-11-30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2019-01-01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004136"/>
                  </a:ext>
                </a:extLst>
              </a:tr>
              <a:tr h="310411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T1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2018-07-31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2018-11-30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2019-02-10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7601905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T3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2019-01-10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2019-03-15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789504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T2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2019-05-30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2019-06-05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9158757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T5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2019-09-30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166678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09727" y="3769295"/>
            <a:ext cx="1159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GB" sz="1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DTL schedule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6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UU - FREIA Infrastructure for Spokes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8EBF4C-D04C-7F4E-99FD-0A4BA5DADAFE}"/>
              </a:ext>
            </a:extLst>
          </p:cNvPr>
          <p:cNvGrpSpPr/>
          <p:nvPr/>
        </p:nvGrpSpPr>
        <p:grpSpPr>
          <a:xfrm>
            <a:off x="6982108" y="1783328"/>
            <a:ext cx="2009492" cy="2941072"/>
            <a:chOff x="7066996" y="2628900"/>
            <a:chExt cx="2009492" cy="29410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E54A0C-2DC3-1848-89F7-AA29CD38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996" y="2628900"/>
              <a:ext cx="2009492" cy="1600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D24ABE-BE40-2644-A9B6-2629DAE3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699" y="4229100"/>
              <a:ext cx="2001789" cy="1340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C7DFB-3B82-3B48-A353-07D267650FD2}"/>
                </a:ext>
              </a:extLst>
            </p:cNvPr>
            <p:cNvSpPr txBox="1"/>
            <p:nvPr/>
          </p:nvSpPr>
          <p:spPr>
            <a:xfrm>
              <a:off x="7493699" y="4166558"/>
              <a:ext cx="11560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Romea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HNOSS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F1AB63-9D05-654A-B49E-47B34AE96C86}"/>
              </a:ext>
            </a:extLst>
          </p:cNvPr>
          <p:cNvGrpSpPr>
            <a:grpSpLocks noChangeAspect="1"/>
          </p:cNvGrpSpPr>
          <p:nvPr/>
        </p:nvGrpSpPr>
        <p:grpSpPr>
          <a:xfrm>
            <a:off x="678195" y="2648460"/>
            <a:ext cx="6300061" cy="4114800"/>
            <a:chOff x="1952370" y="1648175"/>
            <a:chExt cx="7040392" cy="4598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ABA2FE-5E3D-9442-8B87-A5366EBD52E3}"/>
                </a:ext>
              </a:extLst>
            </p:cNvPr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5" name="Picture 3" descr="\\cern.ch\dfs\Users\r\ruber\Documents\FREIA\Documentation\Illustrations\Hall\freia-hall-layout-20140319.jpg">
                <a:extLst>
                  <a:ext uri="{FF2B5EF4-FFF2-40B4-BE49-F238E27FC236}">
                    <a16:creationId xmlns:a16="http://schemas.microsoft.com/office/drawing/2014/main" id="{9C60B3DC-149D-5B40-AC5B-6240482AB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EA12CA-0C45-BB41-85EE-3D8C016DF902}"/>
                  </a:ext>
                </a:extLst>
              </p:cNvPr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cryogenics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helium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nitrogen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87770F-D088-4F40-B771-BAF18153C2E4}"/>
                  </a:ext>
                </a:extLst>
              </p:cNvPr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control room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equipment 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data acquisition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A1ADF-345E-0F41-A5EF-91DDB2A87777}"/>
                  </a:ext>
                </a:extLst>
              </p:cNvPr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radio-frequency (RF) power sources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E6CA1-B35A-BA47-B113-914EA67ED254}"/>
                  </a:ext>
                </a:extLst>
              </p:cNvPr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bunkers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test stands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horizontal cryostat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32F98F-2D7B-4E48-8143-530C43AE138B}"/>
                  </a:ext>
                </a:extLst>
              </p:cNvPr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vertical cryostat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0C4D74-B823-F749-A1A2-823234ECF3BA}"/>
                </a:ext>
              </a:extLst>
            </p:cNvPr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State-of-the-art Equipment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F40B65E-840D-0B48-9303-46AC2E7328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792" y="4898688"/>
            <a:ext cx="1883696" cy="18645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384E6F-3A5C-4748-99EE-D82BF4827CF9}"/>
              </a:ext>
            </a:extLst>
          </p:cNvPr>
          <p:cNvSpPr txBox="1"/>
          <p:nvPr/>
        </p:nvSpPr>
        <p:spPr>
          <a:xfrm>
            <a:off x="7550735" y="4870005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 package at FREIA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99FE4FD-875E-254F-8DB9-65F00AE5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31" y="3511086"/>
            <a:ext cx="1956882" cy="9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781"/>
            <a:ext cx="8229600" cy="122232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Several Spoke prototypes tested in HNOSS</a:t>
            </a:r>
          </a:p>
          <a:p>
            <a:r>
              <a:rPr lang="en-GB" sz="2400" dirty="0"/>
              <a:t>Preparation of HB validation test  (&gt;March)</a:t>
            </a:r>
          </a:p>
          <a:p>
            <a:r>
              <a:rPr lang="en-GB" sz="2400" dirty="0"/>
              <a:t>Preparation of Spoke Prototype test (&gt;May)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6C9357-4CD2-224D-BB8D-25E8622DF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81000"/>
            <a:ext cx="772394" cy="6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Elliptical </a:t>
            </a:r>
            <a:r>
              <a:rPr lang="en-US" dirty="0"/>
              <a:t>MB</a:t>
            </a:r>
            <a:r>
              <a:rPr lang="en-GB" dirty="0"/>
              <a:t> cavities (INFN – LASA)</a:t>
            </a:r>
            <a:br>
              <a:rPr lang="en-GB" dirty="0"/>
            </a:br>
            <a:r>
              <a:rPr lang="en-GB" dirty="0"/>
              <a:t>Vertical Test-stand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Medium-</a:t>
            </a:r>
            <a:r>
              <a:rPr lang="el-GR" dirty="0"/>
              <a:t>β</a:t>
            </a:r>
            <a:r>
              <a:rPr lang="en-US" dirty="0"/>
              <a:t> cavities from INFN tested at DESY</a:t>
            </a:r>
          </a:p>
          <a:p>
            <a:pPr lvl="1"/>
            <a:r>
              <a:rPr lang="en-US" dirty="0"/>
              <a:t>in the AMTF infrastructure, insert for two cavities</a:t>
            </a:r>
          </a:p>
          <a:p>
            <a:r>
              <a:rPr lang="en-US" dirty="0"/>
              <a:t>LASA MB test-stand for prototype validation</a:t>
            </a:r>
          </a:p>
          <a:p>
            <a:pPr lvl="1"/>
            <a:r>
              <a:rPr lang="en-US" dirty="0"/>
              <a:t>single cavity insert, 4 m x </a:t>
            </a:r>
            <a:r>
              <a:rPr lang="en-GB" dirty="0"/>
              <a:t>Ø </a:t>
            </a:r>
            <a:r>
              <a:rPr lang="en-US" dirty="0"/>
              <a:t>0.7 m</a:t>
            </a:r>
          </a:p>
          <a:p>
            <a:pPr lvl="1"/>
            <a:r>
              <a:rPr lang="en-US" dirty="0"/>
              <a:t>w or w/o helium tank</a:t>
            </a:r>
          </a:p>
          <a:p>
            <a:pPr lvl="1"/>
            <a:r>
              <a:rPr lang="en-US" dirty="0"/>
              <a:t>refurbishment during Summer 2018</a:t>
            </a:r>
          </a:p>
          <a:p>
            <a:pPr lvl="2"/>
            <a:r>
              <a:rPr lang="en-US" dirty="0"/>
              <a:t>decrease residual magnetic field &lt; 8mG</a:t>
            </a:r>
          </a:p>
          <a:p>
            <a:pPr lvl="1"/>
            <a:r>
              <a:rPr lang="en-US" dirty="0"/>
              <a:t>down to 1.6 K</a:t>
            </a:r>
          </a:p>
          <a:p>
            <a:pPr lvl="2"/>
            <a:r>
              <a:rPr lang="en-US" dirty="0"/>
              <a:t>50W at 2K</a:t>
            </a:r>
          </a:p>
          <a:p>
            <a:pPr lvl="1"/>
            <a:r>
              <a:rPr lang="en-US" dirty="0"/>
              <a:t>650W RF</a:t>
            </a:r>
          </a:p>
          <a:p>
            <a:pPr lvl="2"/>
            <a:endParaRPr lang="en-US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94714-94E1-4128-9837-EF88BF26248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684" y="1630837"/>
            <a:ext cx="1027770" cy="4792595"/>
          </a:xfrm>
          <a:prstGeom prst="rect">
            <a:avLst/>
          </a:prstGeom>
        </p:spPr>
      </p:pic>
      <p:pic>
        <p:nvPicPr>
          <p:cNvPr id="10" name="Segnaposto contenut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973" y="4938180"/>
            <a:ext cx="1672069" cy="169066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791200" y="3252415"/>
            <a:ext cx="1978678" cy="3371529"/>
            <a:chOff x="1121864" y="1950411"/>
            <a:chExt cx="2609795" cy="4446913"/>
          </a:xfrm>
        </p:grpSpPr>
        <p:pic>
          <p:nvPicPr>
            <p:cNvPr id="11" name="Immagin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1027" y="2805131"/>
              <a:ext cx="2428370" cy="359219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D6889B-6FB7-42D4-AC22-D4CE84CD722A}"/>
                </a:ext>
              </a:extLst>
            </p:cNvPr>
            <p:cNvSpPr/>
            <p:nvPr/>
          </p:nvSpPr>
          <p:spPr>
            <a:xfrm>
              <a:off x="1717154" y="4275911"/>
              <a:ext cx="482138" cy="6506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C5CC46-140E-4101-9DBF-D811972EA23D}"/>
                </a:ext>
              </a:extLst>
            </p:cNvPr>
            <p:cNvSpPr txBox="1"/>
            <p:nvPr/>
          </p:nvSpPr>
          <p:spPr>
            <a:xfrm>
              <a:off x="1538430" y="1950411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Second Sound Sensors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35BA84-EDC0-47DB-BE90-39F1D32505E6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2199292" y="2258188"/>
              <a:ext cx="435753" cy="21540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D3F8DE-564D-43AA-962D-E90CA0843691}"/>
                </a:ext>
              </a:extLst>
            </p:cNvPr>
            <p:cNvSpPr/>
            <p:nvPr/>
          </p:nvSpPr>
          <p:spPr>
            <a:xfrm>
              <a:off x="1902103" y="3796580"/>
              <a:ext cx="297189" cy="2305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CEB947-F146-4B65-8DDA-E566D8F15057}"/>
                </a:ext>
              </a:extLst>
            </p:cNvPr>
            <p:cNvSpPr txBox="1"/>
            <p:nvPr/>
          </p:nvSpPr>
          <p:spPr>
            <a:xfrm>
              <a:off x="1121864" y="2441855"/>
              <a:ext cx="1747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Fast Thermometry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D10C19-D833-48CE-B0C6-D0C438EDD5DD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1995661" y="2749632"/>
              <a:ext cx="34075" cy="10469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9" descr="logocip.tif">
            <a:extLst>
              <a:ext uri="{FF2B5EF4-FFF2-40B4-BE49-F238E27FC236}">
                <a16:creationId xmlns:a16="http://schemas.microsoft.com/office/drawing/2014/main" id="{303BB71E-409E-D94F-81EF-3580B098F5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3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5D434-49EE-4843-8E54-857F69A1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Elliptical HB cavities (STFC – Daresbury)</a:t>
            </a:r>
            <a:br>
              <a:rPr lang="en-US" sz="2800" dirty="0"/>
            </a:br>
            <a:r>
              <a:rPr lang="en-US" sz="2800" dirty="0"/>
              <a:t>Vertical Test-stand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0970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Dimensions: 3650mm x Ø 1692mm internal</a:t>
            </a:r>
          </a:p>
          <a:p>
            <a:pPr lvl="1"/>
            <a:r>
              <a:rPr lang="en-GB" dirty="0"/>
              <a:t>3 ESS cavities, beam axis horizontal</a:t>
            </a:r>
          </a:p>
          <a:p>
            <a:pPr lvl="1"/>
            <a:r>
              <a:rPr lang="en-GB" dirty="0" err="1"/>
              <a:t>LHe</a:t>
            </a:r>
            <a:r>
              <a:rPr lang="en-GB" dirty="0"/>
              <a:t> only in cavity helium tanks</a:t>
            </a:r>
          </a:p>
          <a:p>
            <a:pPr lvl="1"/>
            <a:r>
              <a:rPr lang="en-GB" dirty="0"/>
              <a:t>2 inserts fabricated</a:t>
            </a:r>
          </a:p>
          <a:p>
            <a:r>
              <a:rPr lang="en-GB" dirty="0"/>
              <a:t>Commissioning schedule</a:t>
            </a:r>
          </a:p>
          <a:p>
            <a:pPr lvl="1"/>
            <a:r>
              <a:rPr lang="en-GB" dirty="0"/>
              <a:t>Q1 2018: Final installation</a:t>
            </a:r>
          </a:p>
          <a:p>
            <a:pPr lvl="1"/>
            <a:r>
              <a:rPr lang="en-GB" dirty="0"/>
              <a:t>Q2 2018: Start of commissioning</a:t>
            </a:r>
          </a:p>
          <a:p>
            <a:pPr lvl="1"/>
            <a:r>
              <a:rPr lang="en-GB" dirty="0"/>
              <a:t>Q4 2018: Benchmarking</a:t>
            </a:r>
          </a:p>
          <a:p>
            <a:pPr lvl="1"/>
            <a:r>
              <a:rPr lang="en-GB" dirty="0"/>
              <a:t>2019: Ready for qualification testing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94714-94E1-4128-9837-EF88BF26248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" descr="image00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595" y="1600200"/>
            <a:ext cx="1713611" cy="46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hdu28324\Pictures\Infrastructure\20180120_1413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84" y="4209903"/>
            <a:ext cx="4140460" cy="23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418" y="1447800"/>
            <a:ext cx="1779524" cy="28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mdp93\AppData\Local\Microsoft\Windows\Temporary Internet Files\Content.Outlook\UROTJ317\IMG_3542.JPG">
            <a:extLst>
              <a:ext uri="{FF2B5EF4-FFF2-40B4-BE49-F238E27FC236}">
                <a16:creationId xmlns:a16="http://schemas.microsoft.com/office/drawing/2014/main" id="{A0C5B34B-F3FF-5D43-8630-90EA54EF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730" y="4383354"/>
            <a:ext cx="2874077" cy="215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A23CD1-35A6-3D42-A9CB-83BE6B044BD1}"/>
              </a:ext>
            </a:extLst>
          </p:cNvPr>
          <p:cNvSpPr/>
          <p:nvPr/>
        </p:nvSpPr>
        <p:spPr>
          <a:xfrm>
            <a:off x="125113" y="6029980"/>
            <a:ext cx="416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Modular cleanrooms being assembled for ISO 4 connections to the cavity. End of March 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CC006-3640-C04B-8657-63FC0F139B09}"/>
              </a:ext>
            </a:extLst>
          </p:cNvPr>
          <p:cNvSpPr/>
          <p:nvPr/>
        </p:nvSpPr>
        <p:spPr>
          <a:xfrm>
            <a:off x="5105400" y="6230874"/>
            <a:ext cx="2172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of cryostat and 2 K box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C631B5-75A2-AC45-92EF-930ED39B5A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739" y="404019"/>
            <a:ext cx="76200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3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components are in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63" y="96887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AFC.07.0X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5536" y="1624813"/>
            <a:ext cx="3883696" cy="3296234"/>
            <a:chOff x="395536" y="1624813"/>
            <a:chExt cx="3883696" cy="3296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6" y="1624813"/>
              <a:ext cx="3883696" cy="29127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95849" y="4551715"/>
              <a:ext cx="350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Drain tanks for contaminated water</a:t>
              </a:r>
            </a:p>
          </p:txBody>
        </p:sp>
      </p:grpSp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spcBef>
                <a:spcPts val="6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3620C-F079-4C4C-B702-D53754BBFF7F}" type="slidenum">
              <a:rPr kumimoji="0" lang="en-GB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A5F4FC-2E82-154A-A5B2-8579AD19E0D3}"/>
              </a:ext>
            </a:extLst>
          </p:cNvPr>
          <p:cNvGrpSpPr/>
          <p:nvPr/>
        </p:nvGrpSpPr>
        <p:grpSpPr>
          <a:xfrm>
            <a:off x="4427984" y="1412776"/>
            <a:ext cx="2916238" cy="2035969"/>
            <a:chOff x="6264275" y="2883694"/>
            <a:chExt cx="2916238" cy="2035969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275" y="2883694"/>
              <a:ext cx="2879725" cy="192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5"/>
            <p:cNvSpPr txBox="1">
              <a:spLocks noChangeArrowheads="1"/>
            </p:cNvSpPr>
            <p:nvPr/>
          </p:nvSpPr>
          <p:spPr bwMode="auto">
            <a:xfrm>
              <a:off x="6372225" y="4581525"/>
              <a:ext cx="2808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Cryogenic moderator prototype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D72230-DF97-3B4E-A111-C2DE2CFED140}"/>
              </a:ext>
            </a:extLst>
          </p:cNvPr>
          <p:cNvGrpSpPr/>
          <p:nvPr/>
        </p:nvGrpSpPr>
        <p:grpSpPr>
          <a:xfrm>
            <a:off x="6352192" y="3552476"/>
            <a:ext cx="2912175" cy="1892895"/>
            <a:chOff x="6537550" y="3226002"/>
            <a:chExt cx="2912175" cy="18928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E19657-0D5D-C346-AEB3-5D4C251A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0059" y="3226002"/>
              <a:ext cx="2154412" cy="16181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DFC1BA-749B-3D49-9549-4C712F41A118}"/>
                </a:ext>
              </a:extLst>
            </p:cNvPr>
            <p:cNvSpPr txBox="1"/>
            <p:nvPr/>
          </p:nvSpPr>
          <p:spPr>
            <a:xfrm>
              <a:off x="6537550" y="4811120"/>
              <a:ext cx="2912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Reflector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Vessel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&amp; Cold Moderator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0FD034-6B4C-0F45-943C-8E47DB49B16A}"/>
              </a:ext>
            </a:extLst>
          </p:cNvPr>
          <p:cNvGrpSpPr/>
          <p:nvPr/>
        </p:nvGrpSpPr>
        <p:grpSpPr>
          <a:xfrm>
            <a:off x="3789234" y="4636465"/>
            <a:ext cx="2912175" cy="1902447"/>
            <a:chOff x="6527913" y="4955553"/>
            <a:chExt cx="2912175" cy="19024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E12B7E-3A1D-EA4A-BEB4-4DA09EA1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104" y="4955553"/>
              <a:ext cx="2153955" cy="16178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E695C8-D41F-DF40-8C32-9039884ECD98}"/>
                </a:ext>
              </a:extLst>
            </p:cNvPr>
            <p:cNvSpPr txBox="1"/>
            <p:nvPr/>
          </p:nvSpPr>
          <p:spPr>
            <a:xfrm>
              <a:off x="6527913" y="6550223"/>
              <a:ext cx="2912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Thermal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64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 pits have been installed in Active Cell Facility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5050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2934392" y="2286032"/>
              <a:ext cx="1482333" cy="217790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20167" y="1916700"/>
              <a:ext cx="11346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Active cell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7385" y="2639612"/>
            <a:ext cx="4517968" cy="3982141"/>
            <a:chOff x="4137385" y="2639612"/>
            <a:chExt cx="4517968" cy="3982141"/>
          </a:xfrm>
        </p:grpSpPr>
        <p:pic>
          <p:nvPicPr>
            <p:cNvPr id="14" name="Bildobjekt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37385" y="3285944"/>
              <a:ext cx="4517968" cy="3335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95296" y="2639612"/>
              <a:ext cx="221259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Hole before storage pit installation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5050" y="2894028"/>
            <a:ext cx="3763133" cy="3882690"/>
            <a:chOff x="255050" y="2894028"/>
            <a:chExt cx="3763133" cy="3882690"/>
          </a:xfrm>
        </p:grpSpPr>
        <p:pic>
          <p:nvPicPr>
            <p:cNvPr id="13" name="Bildobjek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050" y="2894028"/>
              <a:ext cx="3763133" cy="37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5050" y="6407386"/>
              <a:ext cx="36947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Lowering of pit A3 into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4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7139136" cy="1244030"/>
          </a:xfrm>
        </p:spPr>
        <p:txBody>
          <a:bodyPr>
            <a:normAutofit/>
          </a:bodyPr>
          <a:lstStyle/>
          <a:p>
            <a:r>
              <a:rPr lang="en-US" dirty="0"/>
              <a:t>Licensing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491"/>
            <a:ext cx="8363272" cy="51125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2400" dirty="0"/>
              <a:t>Delivered updated source term to SSM for emergency preparedness zone, as scheduled on April 3</a:t>
            </a:r>
            <a:r>
              <a:rPr lang="en-GB" sz="2400" baseline="30000" dirty="0"/>
              <a:t>rd</a:t>
            </a:r>
            <a:r>
              <a:rPr lang="en-GB" sz="2400" dirty="0"/>
              <a:t> </a:t>
            </a:r>
            <a:endParaRPr lang="en-GB" dirty="0">
              <a:solidFill>
                <a:srgbClr val="0094CA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400" dirty="0"/>
              <a:t>Focused now on permit for operation of warm </a:t>
            </a:r>
            <a:r>
              <a:rPr lang="en-GB" sz="2400" dirty="0" err="1"/>
              <a:t>linac</a:t>
            </a:r>
            <a:endParaRPr lang="en-GB" sz="2400" dirty="0"/>
          </a:p>
          <a:p>
            <a:pPr>
              <a:spcBef>
                <a:spcPts val="0"/>
              </a:spcBef>
            </a:pPr>
            <a:endParaRPr lang="en-GB" sz="2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/>
                </a:solidFill>
              </a:rPr>
              <a:t>Management is committed to ensure that timeliness and improved quality of licensing deliveries is a high priority for ESS</a:t>
            </a:r>
          </a:p>
          <a:p>
            <a:pPr>
              <a:spcBef>
                <a:spcPts val="0"/>
              </a:spcBef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7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7139136" cy="1172021"/>
          </a:xfrm>
        </p:spPr>
        <p:txBody>
          <a:bodyPr>
            <a:normAutofit/>
          </a:bodyPr>
          <a:lstStyle/>
          <a:p>
            <a:r>
              <a:rPr lang="en-US" dirty="0"/>
              <a:t>Highlights of ESS Goals and plan for 2018</a:t>
            </a:r>
            <a:br>
              <a:rPr lang="en-US" dirty="0"/>
            </a:br>
            <a:r>
              <a:rPr lang="en-US" sz="1600" dirty="0"/>
              <a:t>Full list discussed to Council in February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491"/>
            <a:ext cx="8363272" cy="51125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Submit to SSM the application for the trial operations of the Warm </a:t>
            </a:r>
            <a:r>
              <a:rPr lang="en-GB" sz="2000" dirty="0" err="1"/>
              <a:t>Linac</a:t>
            </a: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Move ESS Lund organisation to site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A detailed plan for first two years (2019 &amp; 2020) of Initial Operations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Start of commissioning of ion source and LEBT, temporary control room operational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Complete manufacturing and Factory Acceptance Tests of Moderator plug, </a:t>
            </a:r>
            <a:r>
              <a:rPr lang="en-GB" sz="2000" dirty="0" err="1"/>
              <a:t>Cryo</a:t>
            </a:r>
            <a:r>
              <a:rPr lang="en-GB" sz="2000" dirty="0"/>
              <a:t>-Moderator System and </a:t>
            </a:r>
            <a:r>
              <a:rPr lang="en-GB" sz="2000" dirty="0" err="1"/>
              <a:t>Cryoplant</a:t>
            </a:r>
            <a:r>
              <a:rPr lang="en-GB" sz="2000" dirty="0"/>
              <a:t>. 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All instruments start Tollgate 3 process and begun procurement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First joint user meeting with the ILL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Secure Spain as an ERIC member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Work with ILL to establish a neutron initiative recognised by the European commission in their planning for FP9</a:t>
            </a:r>
          </a:p>
          <a:p>
            <a:pPr>
              <a:spcBef>
                <a:spcPts val="0"/>
              </a:spcBef>
            </a:pPr>
            <a:endParaRPr lang="en-GB" sz="2000" dirty="0"/>
          </a:p>
          <a:p>
            <a:pPr>
              <a:spcBef>
                <a:spcPts val="0"/>
              </a:spcBef>
            </a:pPr>
            <a:endParaRPr lang="en-GB" sz="2000" dirty="0"/>
          </a:p>
          <a:p>
            <a:pPr>
              <a:spcBef>
                <a:spcPts val="0"/>
              </a:spcBef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166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865580" y="2780928"/>
            <a:ext cx="36260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48" y="26623"/>
            <a:ext cx="7139136" cy="1143000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060882" y="4061757"/>
            <a:ext cx="227330" cy="2540"/>
          </a:xfrm>
          <a:prstGeom prst="line">
            <a:avLst/>
          </a:prstGeom>
          <a:ln w="158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"/>
          <p:cNvSpPr txBox="1"/>
          <p:nvPr/>
        </p:nvSpPr>
        <p:spPr>
          <a:xfrm>
            <a:off x="344469" y="5229200"/>
            <a:ext cx="320639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Set overall design concept (CAD model) and requirements 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Approve Detailed Design Drawings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Approve field (installation) changes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3662479" y="5200417"/>
            <a:ext cx="2930936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Establish design plan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Create detailed design models and assembly and installation drawings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Approve field (installation) changes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Create as-built models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6554003" y="5200417"/>
            <a:ext cx="2312036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Establish installation plan 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Perform installation work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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Provide buildability input to Detailed Design team </a:t>
            </a: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251520" y="899592"/>
          <a:ext cx="8927976" cy="384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2022797" y="2980879"/>
            <a:ext cx="339725" cy="4038600"/>
          </a:xfrm>
          <a:prstGeom prst="leftBrace">
            <a:avLst>
              <a:gd name="adj1" fmla="val 9266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/>
          <p:nvPr/>
        </p:nvSpPr>
        <p:spPr>
          <a:xfrm rot="16200000">
            <a:off x="5070326" y="4097952"/>
            <a:ext cx="339725" cy="1831975"/>
          </a:xfrm>
          <a:prstGeom prst="leftBrace">
            <a:avLst>
              <a:gd name="adj1" fmla="val 9266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7120775" y="4048570"/>
            <a:ext cx="339725" cy="1907540"/>
          </a:xfrm>
          <a:prstGeom prst="leftBrace">
            <a:avLst>
              <a:gd name="adj1" fmla="val 9266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5496" y="122487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6512" y="20018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6512" y="520221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6512" y="565941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37760" y="6357332"/>
            <a:ext cx="6153544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 and Commissioning Work is proceeding safely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3359" y="3645024"/>
            <a:ext cx="4110609" cy="1199052"/>
          </a:xfrm>
          <a:prstGeom prst="roundRect">
            <a:avLst/>
          </a:prstGeom>
          <a:noFill/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87589" y="3239266"/>
            <a:ext cx="382624" cy="34046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3360" y="2658225"/>
            <a:ext cx="155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Organizations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0505" y="1682073"/>
            <a:ext cx="147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Executing Organization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267427" y="2246229"/>
            <a:ext cx="600246" cy="821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1944547" y="1018572"/>
            <a:ext cx="7072131" cy="3750198"/>
          </a:xfrm>
          <a:custGeom>
            <a:avLst/>
            <a:gdLst>
              <a:gd name="connsiteX0" fmla="*/ 7025833 w 7072131"/>
              <a:gd name="connsiteY0" fmla="*/ 0 h 3750198"/>
              <a:gd name="connsiteX1" fmla="*/ 7048982 w 7072131"/>
              <a:gd name="connsiteY1" fmla="*/ 3727048 h 3750198"/>
              <a:gd name="connsiteX2" fmla="*/ 2453833 w 7072131"/>
              <a:gd name="connsiteY2" fmla="*/ 3750198 h 3750198"/>
              <a:gd name="connsiteX3" fmla="*/ 2442258 w 7072131"/>
              <a:gd name="connsiteY3" fmla="*/ 2523281 h 3750198"/>
              <a:gd name="connsiteX4" fmla="*/ 0 w 7072131"/>
              <a:gd name="connsiteY4" fmla="*/ 2500132 h 3750198"/>
              <a:gd name="connsiteX5" fmla="*/ 11575 w 7072131"/>
              <a:gd name="connsiteY5" fmla="*/ 0 h 3750198"/>
              <a:gd name="connsiteX6" fmla="*/ 7072131 w 7072131"/>
              <a:gd name="connsiteY6" fmla="*/ 23150 h 3750198"/>
              <a:gd name="connsiteX7" fmla="*/ 7072131 w 7072131"/>
              <a:gd name="connsiteY7" fmla="*/ 23150 h 375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2131" h="3750198">
                <a:moveTo>
                  <a:pt x="7025833" y="0"/>
                </a:moveTo>
                <a:lnTo>
                  <a:pt x="7048982" y="3727048"/>
                </a:lnTo>
                <a:lnTo>
                  <a:pt x="2453833" y="3750198"/>
                </a:lnTo>
                <a:lnTo>
                  <a:pt x="2442258" y="2523281"/>
                </a:lnTo>
                <a:lnTo>
                  <a:pt x="0" y="2500132"/>
                </a:lnTo>
                <a:cubicBezTo>
                  <a:pt x="3858" y="1666755"/>
                  <a:pt x="7717" y="833377"/>
                  <a:pt x="11575" y="0"/>
                </a:cubicBezTo>
                <a:lnTo>
                  <a:pt x="7072131" y="23150"/>
                </a:lnTo>
                <a:lnTo>
                  <a:pt x="7072131" y="2315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4678" y="1400027"/>
            <a:ext cx="1813253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Mikael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Jakobsson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5596" y="1801053"/>
            <a:ext cx="165128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Gustavsson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2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9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 rot="6000961">
            <a:off x="3321452" y="-116745"/>
            <a:ext cx="2503580" cy="8782493"/>
          </a:xfrm>
          <a:custGeom>
            <a:avLst/>
            <a:gdLst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1500" h="6159686">
                <a:moveTo>
                  <a:pt x="231140" y="6159686"/>
                </a:moveTo>
                <a:lnTo>
                  <a:pt x="168517" y="5797131"/>
                </a:lnTo>
                <a:cubicBezTo>
                  <a:pt x="-74160" y="4291199"/>
                  <a:pt x="-95977" y="2773203"/>
                  <a:pt x="380140" y="2842814"/>
                </a:cubicBezTo>
                <a:cubicBezTo>
                  <a:pt x="750312" y="2892645"/>
                  <a:pt x="1197088" y="4288971"/>
                  <a:pt x="1577765" y="3590476"/>
                </a:cubicBezTo>
                <a:cubicBezTo>
                  <a:pt x="1885295" y="2797297"/>
                  <a:pt x="1582275" y="1216983"/>
                  <a:pt x="1535017" y="747081"/>
                </a:cubicBezTo>
                <a:lnTo>
                  <a:pt x="1555983" y="764083"/>
                </a:lnTo>
                <a:lnTo>
                  <a:pt x="1452314" y="677421"/>
                </a:lnTo>
                <a:lnTo>
                  <a:pt x="1662933" y="0"/>
                </a:lnTo>
                <a:lnTo>
                  <a:pt x="1917530" y="1066317"/>
                </a:lnTo>
                <a:lnTo>
                  <a:pt x="1825488" y="989374"/>
                </a:lnTo>
                <a:lnTo>
                  <a:pt x="1835316" y="1090311"/>
                </a:lnTo>
                <a:cubicBezTo>
                  <a:pt x="1894824" y="1700224"/>
                  <a:pt x="2045046" y="3292502"/>
                  <a:pt x="1778358" y="3767842"/>
                </a:cubicBezTo>
                <a:cubicBezTo>
                  <a:pt x="1210643" y="4692524"/>
                  <a:pt x="844557" y="3213298"/>
                  <a:pt x="421734" y="2982490"/>
                </a:cubicBezTo>
                <a:cubicBezTo>
                  <a:pt x="-138860" y="2815561"/>
                  <a:pt x="70277" y="5214408"/>
                  <a:pt x="289070" y="6149455"/>
                </a:cubicBezTo>
                <a:lnTo>
                  <a:pt x="231140" y="6159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40633" y="1729466"/>
            <a:ext cx="13090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688497" y="1916832"/>
            <a:ext cx="1922590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Plan 19/20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Construction Budget 2019 (I)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979712" y="1893820"/>
            <a:ext cx="902812" cy="1175140"/>
            <a:chOff x="2183030" y="1757655"/>
            <a:chExt cx="902812" cy="1175140"/>
          </a:xfrm>
        </p:grpSpPr>
        <p:sp>
          <p:nvSpPr>
            <p:cNvPr id="106" name="TextBox 105"/>
            <p:cNvSpPr txBox="1"/>
            <p:nvPr/>
          </p:nvSpPr>
          <p:spPr>
            <a:xfrm>
              <a:off x="2183030" y="2655796"/>
              <a:ext cx="90281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10-11 Apr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417139" y="1757655"/>
              <a:ext cx="471443" cy="834515"/>
              <a:chOff x="3222852" y="1200539"/>
              <a:chExt cx="628590" cy="11126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483523" y="1817448"/>
                <a:ext cx="95957" cy="495778"/>
                <a:chOff x="3483523" y="1817448"/>
                <a:chExt cx="95957" cy="495778"/>
              </a:xfrm>
            </p:grpSpPr>
            <p:sp>
              <p:nvSpPr>
                <p:cNvPr id="112" name="Oval 75"/>
                <p:cNvSpPr>
                  <a:spLocks noChangeArrowheads="1"/>
                </p:cNvSpPr>
                <p:nvPr/>
              </p:nvSpPr>
              <p:spPr bwMode="auto">
                <a:xfrm>
                  <a:off x="3483523" y="2217269"/>
                  <a:ext cx="95957" cy="95957"/>
                </a:xfrm>
                <a:prstGeom prst="ellipse">
                  <a:avLst/>
                </a:prstGeom>
                <a:solidFill>
                  <a:srgbClr val="FBB32C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Line 76"/>
                <p:cNvSpPr>
                  <a:spLocks noChangeShapeType="1"/>
                </p:cNvSpPr>
                <p:nvPr/>
              </p:nvSpPr>
              <p:spPr bwMode="auto">
                <a:xfrm>
                  <a:off x="3537147" y="1817448"/>
                  <a:ext cx="0" cy="449400"/>
                </a:xfrm>
                <a:prstGeom prst="line">
                  <a:avLst/>
                </a:prstGeom>
                <a:noFill/>
                <a:ln w="23813" cap="flat">
                  <a:solidFill>
                    <a:srgbClr val="FBB32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222852" y="1200539"/>
                <a:ext cx="628590" cy="627596"/>
                <a:chOff x="3222852" y="1200539"/>
                <a:chExt cx="628590" cy="627596"/>
              </a:xfrm>
            </p:grpSpPr>
            <p:sp>
              <p:nvSpPr>
                <p:cNvPr id="110" name="Oval 74"/>
                <p:cNvSpPr>
                  <a:spLocks noChangeArrowheads="1"/>
                </p:cNvSpPr>
                <p:nvPr/>
              </p:nvSpPr>
              <p:spPr bwMode="auto">
                <a:xfrm>
                  <a:off x="3222852" y="1200539"/>
                  <a:ext cx="628590" cy="627596"/>
                </a:xfrm>
                <a:prstGeom prst="ellipse">
                  <a:avLst/>
                </a:prstGeom>
                <a:solidFill>
                  <a:srgbClr val="FBB32C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3395199" y="1321767"/>
                  <a:ext cx="283896" cy="385140"/>
                </a:xfrm>
                <a:custGeom>
                  <a:avLst/>
                  <a:gdLst>
                    <a:gd name="connsiteX0" fmla="*/ 0 w 671220"/>
                    <a:gd name="connsiteY0" fmla="*/ 859669 h 910593"/>
                    <a:gd name="connsiteX1" fmla="*/ 91308 w 671220"/>
                    <a:gd name="connsiteY1" fmla="*/ 897769 h 910593"/>
                    <a:gd name="connsiteX2" fmla="*/ 86142 w 671220"/>
                    <a:gd name="connsiteY2" fmla="*/ 901904 h 910593"/>
                    <a:gd name="connsiteX3" fmla="*/ 36336 w 671220"/>
                    <a:gd name="connsiteY3" fmla="*/ 906407 h 910593"/>
                    <a:gd name="connsiteX4" fmla="*/ 31771 w 671220"/>
                    <a:gd name="connsiteY4" fmla="*/ 904485 h 910593"/>
                    <a:gd name="connsiteX5" fmla="*/ 3121 w 671220"/>
                    <a:gd name="connsiteY5" fmla="*/ 875499 h 910593"/>
                    <a:gd name="connsiteX6" fmla="*/ 81543 w 671220"/>
                    <a:gd name="connsiteY6" fmla="*/ 732866 h 910593"/>
                    <a:gd name="connsiteX7" fmla="*/ 102269 w 671220"/>
                    <a:gd name="connsiteY7" fmla="*/ 737052 h 910593"/>
                    <a:gd name="connsiteX8" fmla="*/ 106834 w 671220"/>
                    <a:gd name="connsiteY8" fmla="*/ 738974 h 910593"/>
                    <a:gd name="connsiteX9" fmla="*/ 135247 w 671220"/>
                    <a:gd name="connsiteY9" fmla="*/ 808715 h 910593"/>
                    <a:gd name="connsiteX10" fmla="*/ 106077 w 671220"/>
                    <a:gd name="connsiteY10" fmla="*/ 877994 h 910593"/>
                    <a:gd name="connsiteX11" fmla="*/ 101977 w 671220"/>
                    <a:gd name="connsiteY11" fmla="*/ 884015 h 910593"/>
                    <a:gd name="connsiteX12" fmla="*/ 1147 w 671220"/>
                    <a:gd name="connsiteY12" fmla="*/ 841942 h 910593"/>
                    <a:gd name="connsiteX13" fmla="*/ 3359 w 671220"/>
                    <a:gd name="connsiteY13" fmla="*/ 834744 h 910593"/>
                    <a:gd name="connsiteX14" fmla="*/ 32529 w 671220"/>
                    <a:gd name="connsiteY14" fmla="*/ 765465 h 910593"/>
                    <a:gd name="connsiteX15" fmla="*/ 81543 w 671220"/>
                    <a:gd name="connsiteY15" fmla="*/ 732866 h 910593"/>
                    <a:gd name="connsiteX16" fmla="*/ 517201 w 671220"/>
                    <a:gd name="connsiteY16" fmla="*/ 533623 h 910593"/>
                    <a:gd name="connsiteX17" fmla="*/ 512591 w 671220"/>
                    <a:gd name="connsiteY17" fmla="*/ 538233 h 910593"/>
                    <a:gd name="connsiteX18" fmla="*/ 512591 w 671220"/>
                    <a:gd name="connsiteY18" fmla="*/ 556672 h 910593"/>
                    <a:gd name="connsiteX19" fmla="*/ 517201 w 671220"/>
                    <a:gd name="connsiteY19" fmla="*/ 561281 h 910593"/>
                    <a:gd name="connsiteX20" fmla="*/ 630900 w 671220"/>
                    <a:gd name="connsiteY20" fmla="*/ 561281 h 910593"/>
                    <a:gd name="connsiteX21" fmla="*/ 635510 w 671220"/>
                    <a:gd name="connsiteY21" fmla="*/ 556672 h 910593"/>
                    <a:gd name="connsiteX22" fmla="*/ 635510 w 671220"/>
                    <a:gd name="connsiteY22" fmla="*/ 538233 h 910593"/>
                    <a:gd name="connsiteX23" fmla="*/ 630900 w 671220"/>
                    <a:gd name="connsiteY23" fmla="*/ 533623 h 910593"/>
                    <a:gd name="connsiteX24" fmla="*/ 517201 w 671220"/>
                    <a:gd name="connsiteY24" fmla="*/ 457944 h 910593"/>
                    <a:gd name="connsiteX25" fmla="*/ 512591 w 671220"/>
                    <a:gd name="connsiteY25" fmla="*/ 462554 h 910593"/>
                    <a:gd name="connsiteX26" fmla="*/ 512591 w 671220"/>
                    <a:gd name="connsiteY26" fmla="*/ 480993 h 910593"/>
                    <a:gd name="connsiteX27" fmla="*/ 517201 w 671220"/>
                    <a:gd name="connsiteY27" fmla="*/ 485603 h 910593"/>
                    <a:gd name="connsiteX28" fmla="*/ 630900 w 671220"/>
                    <a:gd name="connsiteY28" fmla="*/ 485603 h 910593"/>
                    <a:gd name="connsiteX29" fmla="*/ 635510 w 671220"/>
                    <a:gd name="connsiteY29" fmla="*/ 480993 h 910593"/>
                    <a:gd name="connsiteX30" fmla="*/ 635510 w 671220"/>
                    <a:gd name="connsiteY30" fmla="*/ 462554 h 910593"/>
                    <a:gd name="connsiteX31" fmla="*/ 630900 w 671220"/>
                    <a:gd name="connsiteY31" fmla="*/ 457944 h 910593"/>
                    <a:gd name="connsiteX32" fmla="*/ 272472 w 671220"/>
                    <a:gd name="connsiteY32" fmla="*/ 423052 h 910593"/>
                    <a:gd name="connsiteX33" fmla="*/ 276649 w 671220"/>
                    <a:gd name="connsiteY33" fmla="*/ 424698 h 910593"/>
                    <a:gd name="connsiteX34" fmla="*/ 293528 w 671220"/>
                    <a:gd name="connsiteY34" fmla="*/ 440998 h 910593"/>
                    <a:gd name="connsiteX35" fmla="*/ 293673 w 671220"/>
                    <a:gd name="connsiteY35" fmla="*/ 449293 h 910593"/>
                    <a:gd name="connsiteX36" fmla="*/ 200587 w 671220"/>
                    <a:gd name="connsiteY36" fmla="*/ 545686 h 910593"/>
                    <a:gd name="connsiteX37" fmla="*/ 200360 w 671220"/>
                    <a:gd name="connsiteY37" fmla="*/ 546235 h 910593"/>
                    <a:gd name="connsiteX38" fmla="*/ 196212 w 671220"/>
                    <a:gd name="connsiteY38" fmla="*/ 547954 h 910593"/>
                    <a:gd name="connsiteX39" fmla="*/ 172747 w 671220"/>
                    <a:gd name="connsiteY39" fmla="*/ 547954 h 910593"/>
                    <a:gd name="connsiteX40" fmla="*/ 166881 w 671220"/>
                    <a:gd name="connsiteY40" fmla="*/ 542087 h 910593"/>
                    <a:gd name="connsiteX41" fmla="*/ 166880 w 671220"/>
                    <a:gd name="connsiteY41" fmla="*/ 461813 h 910593"/>
                    <a:gd name="connsiteX42" fmla="*/ 172747 w 671220"/>
                    <a:gd name="connsiteY42" fmla="*/ 455947 h 910593"/>
                    <a:gd name="connsiteX43" fmla="*/ 196212 w 671220"/>
                    <a:gd name="connsiteY43" fmla="*/ 455947 h 910593"/>
                    <a:gd name="connsiteX44" fmla="*/ 202078 w 671220"/>
                    <a:gd name="connsiteY44" fmla="*/ 461813 h 910593"/>
                    <a:gd name="connsiteX45" fmla="*/ 202078 w 671220"/>
                    <a:gd name="connsiteY45" fmla="*/ 493473 h 910593"/>
                    <a:gd name="connsiteX46" fmla="*/ 268354 w 671220"/>
                    <a:gd name="connsiteY46" fmla="*/ 424842 h 910593"/>
                    <a:gd name="connsiteX47" fmla="*/ 272472 w 671220"/>
                    <a:gd name="connsiteY47" fmla="*/ 423052 h 910593"/>
                    <a:gd name="connsiteX48" fmla="*/ 517201 w 671220"/>
                    <a:gd name="connsiteY48" fmla="*/ 382266 h 910593"/>
                    <a:gd name="connsiteX49" fmla="*/ 512591 w 671220"/>
                    <a:gd name="connsiteY49" fmla="*/ 386875 h 910593"/>
                    <a:gd name="connsiteX50" fmla="*/ 512591 w 671220"/>
                    <a:gd name="connsiteY50" fmla="*/ 405314 h 910593"/>
                    <a:gd name="connsiteX51" fmla="*/ 517201 w 671220"/>
                    <a:gd name="connsiteY51" fmla="*/ 409924 h 910593"/>
                    <a:gd name="connsiteX52" fmla="*/ 630900 w 671220"/>
                    <a:gd name="connsiteY52" fmla="*/ 409924 h 910593"/>
                    <a:gd name="connsiteX53" fmla="*/ 635510 w 671220"/>
                    <a:gd name="connsiteY53" fmla="*/ 405314 h 910593"/>
                    <a:gd name="connsiteX54" fmla="*/ 635510 w 671220"/>
                    <a:gd name="connsiteY54" fmla="*/ 386875 h 910593"/>
                    <a:gd name="connsiteX55" fmla="*/ 630900 w 671220"/>
                    <a:gd name="connsiteY55" fmla="*/ 382266 h 910593"/>
                    <a:gd name="connsiteX56" fmla="*/ 224580 w 671220"/>
                    <a:gd name="connsiteY56" fmla="*/ 343640 h 910593"/>
                    <a:gd name="connsiteX57" fmla="*/ 79131 w 671220"/>
                    <a:gd name="connsiteY57" fmla="*/ 489089 h 910593"/>
                    <a:gd name="connsiteX58" fmla="*/ 224580 w 671220"/>
                    <a:gd name="connsiteY58" fmla="*/ 634537 h 910593"/>
                    <a:gd name="connsiteX59" fmla="*/ 370029 w 671220"/>
                    <a:gd name="connsiteY59" fmla="*/ 489089 h 910593"/>
                    <a:gd name="connsiteX60" fmla="*/ 224580 w 671220"/>
                    <a:gd name="connsiteY60" fmla="*/ 343640 h 910593"/>
                    <a:gd name="connsiteX61" fmla="*/ 517201 w 671220"/>
                    <a:gd name="connsiteY61" fmla="*/ 306587 h 910593"/>
                    <a:gd name="connsiteX62" fmla="*/ 512591 w 671220"/>
                    <a:gd name="connsiteY62" fmla="*/ 311197 h 910593"/>
                    <a:gd name="connsiteX63" fmla="*/ 512591 w 671220"/>
                    <a:gd name="connsiteY63" fmla="*/ 329636 h 910593"/>
                    <a:gd name="connsiteX64" fmla="*/ 517201 w 671220"/>
                    <a:gd name="connsiteY64" fmla="*/ 334246 h 910593"/>
                    <a:gd name="connsiteX65" fmla="*/ 630900 w 671220"/>
                    <a:gd name="connsiteY65" fmla="*/ 334246 h 910593"/>
                    <a:gd name="connsiteX66" fmla="*/ 635510 w 671220"/>
                    <a:gd name="connsiteY66" fmla="*/ 329636 h 910593"/>
                    <a:gd name="connsiteX67" fmla="*/ 635510 w 671220"/>
                    <a:gd name="connsiteY67" fmla="*/ 311197 h 910593"/>
                    <a:gd name="connsiteX68" fmla="*/ 630900 w 671220"/>
                    <a:gd name="connsiteY68" fmla="*/ 306587 h 910593"/>
                    <a:gd name="connsiteX69" fmla="*/ 224580 w 671220"/>
                    <a:gd name="connsiteY69" fmla="*/ 275407 h 910593"/>
                    <a:gd name="connsiteX70" fmla="*/ 438262 w 671220"/>
                    <a:gd name="connsiteY70" fmla="*/ 489089 h 910593"/>
                    <a:gd name="connsiteX71" fmla="*/ 224580 w 671220"/>
                    <a:gd name="connsiteY71" fmla="*/ 702770 h 910593"/>
                    <a:gd name="connsiteX72" fmla="*/ 181516 w 671220"/>
                    <a:gd name="connsiteY72" fmla="*/ 698429 h 910593"/>
                    <a:gd name="connsiteX73" fmla="*/ 171647 w 671220"/>
                    <a:gd name="connsiteY73" fmla="*/ 695891 h 910593"/>
                    <a:gd name="connsiteX74" fmla="*/ 145365 w 671220"/>
                    <a:gd name="connsiteY74" fmla="*/ 755111 h 910593"/>
                    <a:gd name="connsiteX75" fmla="*/ 140775 w 671220"/>
                    <a:gd name="connsiteY75" fmla="*/ 746345 h 910593"/>
                    <a:gd name="connsiteX76" fmla="*/ 116865 w 671220"/>
                    <a:gd name="connsiteY76" fmla="*/ 726411 h 910593"/>
                    <a:gd name="connsiteX77" fmla="*/ 112299 w 671220"/>
                    <a:gd name="connsiteY77" fmla="*/ 724489 h 910593"/>
                    <a:gd name="connsiteX78" fmla="*/ 91573 w 671220"/>
                    <a:gd name="connsiteY78" fmla="*/ 720302 h 910593"/>
                    <a:gd name="connsiteX79" fmla="*/ 81118 w 671220"/>
                    <a:gd name="connsiteY79" fmla="*/ 722364 h 910593"/>
                    <a:gd name="connsiteX80" fmla="*/ 105818 w 671220"/>
                    <a:gd name="connsiteY80" fmla="*/ 666708 h 910593"/>
                    <a:gd name="connsiteX81" fmla="*/ 105108 w 671220"/>
                    <a:gd name="connsiteY81" fmla="*/ 666277 h 910593"/>
                    <a:gd name="connsiteX82" fmla="*/ 10898 w 671220"/>
                    <a:gd name="connsiteY82" fmla="*/ 489089 h 910593"/>
                    <a:gd name="connsiteX83" fmla="*/ 224580 w 671220"/>
                    <a:gd name="connsiteY83" fmla="*/ 275407 h 910593"/>
                    <a:gd name="connsiteX84" fmla="*/ 513521 w 671220"/>
                    <a:gd name="connsiteY84" fmla="*/ 72182 h 910593"/>
                    <a:gd name="connsiteX85" fmla="*/ 527289 w 671220"/>
                    <a:gd name="connsiteY85" fmla="*/ 72182 h 910593"/>
                    <a:gd name="connsiteX86" fmla="*/ 537062 w 671220"/>
                    <a:gd name="connsiteY86" fmla="*/ 72825 h 910593"/>
                    <a:gd name="connsiteX87" fmla="*/ 546098 w 671220"/>
                    <a:gd name="connsiteY87" fmla="*/ 75925 h 910593"/>
                    <a:gd name="connsiteX88" fmla="*/ 553351 w 671220"/>
                    <a:gd name="connsiteY88" fmla="*/ 83527 h 910593"/>
                    <a:gd name="connsiteX89" fmla="*/ 556301 w 671220"/>
                    <a:gd name="connsiteY89" fmla="*/ 96627 h 910593"/>
                    <a:gd name="connsiteX90" fmla="*/ 554580 w 671220"/>
                    <a:gd name="connsiteY90" fmla="*/ 107447 h 910593"/>
                    <a:gd name="connsiteX91" fmla="*/ 549540 w 671220"/>
                    <a:gd name="connsiteY91" fmla="*/ 115985 h 910593"/>
                    <a:gd name="connsiteX92" fmla="*/ 540996 w 671220"/>
                    <a:gd name="connsiteY92" fmla="*/ 121541 h 910593"/>
                    <a:gd name="connsiteX93" fmla="*/ 528027 w 671220"/>
                    <a:gd name="connsiteY93" fmla="*/ 123529 h 910593"/>
                    <a:gd name="connsiteX94" fmla="*/ 513521 w 671220"/>
                    <a:gd name="connsiteY94" fmla="*/ 123529 h 910593"/>
                    <a:gd name="connsiteX95" fmla="*/ 492131 w 671220"/>
                    <a:gd name="connsiteY95" fmla="*/ 48438 h 910593"/>
                    <a:gd name="connsiteX96" fmla="*/ 484202 w 671220"/>
                    <a:gd name="connsiteY96" fmla="*/ 51187 h 910593"/>
                    <a:gd name="connsiteX97" fmla="*/ 481190 w 671220"/>
                    <a:gd name="connsiteY97" fmla="*/ 59433 h 910593"/>
                    <a:gd name="connsiteX98" fmla="*/ 481190 w 671220"/>
                    <a:gd name="connsiteY98" fmla="*/ 195579 h 910593"/>
                    <a:gd name="connsiteX99" fmla="*/ 481928 w 671220"/>
                    <a:gd name="connsiteY99" fmla="*/ 197685 h 910593"/>
                    <a:gd name="connsiteX100" fmla="*/ 484509 w 671220"/>
                    <a:gd name="connsiteY100" fmla="*/ 199205 h 910593"/>
                    <a:gd name="connsiteX101" fmla="*/ 489488 w 671220"/>
                    <a:gd name="connsiteY101" fmla="*/ 200141 h 910593"/>
                    <a:gd name="connsiteX102" fmla="*/ 497294 w 671220"/>
                    <a:gd name="connsiteY102" fmla="*/ 200492 h 910593"/>
                    <a:gd name="connsiteX103" fmla="*/ 505162 w 671220"/>
                    <a:gd name="connsiteY103" fmla="*/ 200141 h 910593"/>
                    <a:gd name="connsiteX104" fmla="*/ 510079 w 671220"/>
                    <a:gd name="connsiteY104" fmla="*/ 199205 h 910593"/>
                    <a:gd name="connsiteX105" fmla="*/ 512722 w 671220"/>
                    <a:gd name="connsiteY105" fmla="*/ 197685 h 910593"/>
                    <a:gd name="connsiteX106" fmla="*/ 513521 w 671220"/>
                    <a:gd name="connsiteY106" fmla="*/ 195579 h 910593"/>
                    <a:gd name="connsiteX107" fmla="*/ 513521 w 671220"/>
                    <a:gd name="connsiteY107" fmla="*/ 147273 h 910593"/>
                    <a:gd name="connsiteX108" fmla="*/ 526798 w 671220"/>
                    <a:gd name="connsiteY108" fmla="*/ 147273 h 910593"/>
                    <a:gd name="connsiteX109" fmla="*/ 554150 w 671220"/>
                    <a:gd name="connsiteY109" fmla="*/ 143764 h 910593"/>
                    <a:gd name="connsiteX110" fmla="*/ 573757 w 671220"/>
                    <a:gd name="connsiteY110" fmla="*/ 133530 h 910593"/>
                    <a:gd name="connsiteX111" fmla="*/ 585928 w 671220"/>
                    <a:gd name="connsiteY111" fmla="*/ 116979 h 910593"/>
                    <a:gd name="connsiteX112" fmla="*/ 590107 w 671220"/>
                    <a:gd name="connsiteY112" fmla="*/ 94405 h 910593"/>
                    <a:gd name="connsiteX113" fmla="*/ 587403 w 671220"/>
                    <a:gd name="connsiteY113" fmla="*/ 77738 h 910593"/>
                    <a:gd name="connsiteX114" fmla="*/ 579535 w 671220"/>
                    <a:gd name="connsiteY114" fmla="*/ 64755 h 910593"/>
                    <a:gd name="connsiteX115" fmla="*/ 567058 w 671220"/>
                    <a:gd name="connsiteY115" fmla="*/ 55573 h 910593"/>
                    <a:gd name="connsiteX116" fmla="*/ 552613 w 671220"/>
                    <a:gd name="connsiteY116" fmla="*/ 50602 h 910593"/>
                    <a:gd name="connsiteX117" fmla="*/ 540382 w 671220"/>
                    <a:gd name="connsiteY117" fmla="*/ 48847 h 910593"/>
                    <a:gd name="connsiteX118" fmla="*/ 529625 w 671220"/>
                    <a:gd name="connsiteY118" fmla="*/ 48438 h 910593"/>
                    <a:gd name="connsiteX119" fmla="*/ 622514 w 671220"/>
                    <a:gd name="connsiteY119" fmla="*/ 41600 h 910593"/>
                    <a:gd name="connsiteX120" fmla="*/ 614770 w 671220"/>
                    <a:gd name="connsiteY120" fmla="*/ 41951 h 910593"/>
                    <a:gd name="connsiteX121" fmla="*/ 609791 w 671220"/>
                    <a:gd name="connsiteY121" fmla="*/ 42887 h 910593"/>
                    <a:gd name="connsiteX122" fmla="*/ 607087 w 671220"/>
                    <a:gd name="connsiteY122" fmla="*/ 44407 h 910593"/>
                    <a:gd name="connsiteX123" fmla="*/ 606287 w 671220"/>
                    <a:gd name="connsiteY123" fmla="*/ 46512 h 910593"/>
                    <a:gd name="connsiteX124" fmla="*/ 606287 w 671220"/>
                    <a:gd name="connsiteY124" fmla="*/ 189443 h 910593"/>
                    <a:gd name="connsiteX125" fmla="*/ 607087 w 671220"/>
                    <a:gd name="connsiteY125" fmla="*/ 191548 h 910593"/>
                    <a:gd name="connsiteX126" fmla="*/ 609729 w 671220"/>
                    <a:gd name="connsiteY126" fmla="*/ 193069 h 910593"/>
                    <a:gd name="connsiteX127" fmla="*/ 614708 w 671220"/>
                    <a:gd name="connsiteY127" fmla="*/ 194004 h 910593"/>
                    <a:gd name="connsiteX128" fmla="*/ 622514 w 671220"/>
                    <a:gd name="connsiteY128" fmla="*/ 194355 h 910593"/>
                    <a:gd name="connsiteX129" fmla="*/ 630382 w 671220"/>
                    <a:gd name="connsiteY129" fmla="*/ 194004 h 910593"/>
                    <a:gd name="connsiteX130" fmla="*/ 635299 w 671220"/>
                    <a:gd name="connsiteY130" fmla="*/ 193069 h 910593"/>
                    <a:gd name="connsiteX131" fmla="*/ 637942 w 671220"/>
                    <a:gd name="connsiteY131" fmla="*/ 191548 h 910593"/>
                    <a:gd name="connsiteX132" fmla="*/ 638741 w 671220"/>
                    <a:gd name="connsiteY132" fmla="*/ 189443 h 910593"/>
                    <a:gd name="connsiteX133" fmla="*/ 638741 w 671220"/>
                    <a:gd name="connsiteY133" fmla="*/ 46512 h 910593"/>
                    <a:gd name="connsiteX134" fmla="*/ 637942 w 671220"/>
                    <a:gd name="connsiteY134" fmla="*/ 44407 h 910593"/>
                    <a:gd name="connsiteX135" fmla="*/ 635299 w 671220"/>
                    <a:gd name="connsiteY135" fmla="*/ 42887 h 910593"/>
                    <a:gd name="connsiteX136" fmla="*/ 630382 w 671220"/>
                    <a:gd name="connsiteY136" fmla="*/ 41951 h 910593"/>
                    <a:gd name="connsiteX137" fmla="*/ 622514 w 671220"/>
                    <a:gd name="connsiteY137" fmla="*/ 41600 h 910593"/>
                    <a:gd name="connsiteX138" fmla="*/ 358948 w 671220"/>
                    <a:gd name="connsiteY138" fmla="*/ 39555 h 910593"/>
                    <a:gd name="connsiteX139" fmla="*/ 351142 w 671220"/>
                    <a:gd name="connsiteY139" fmla="*/ 39906 h 910593"/>
                    <a:gd name="connsiteX140" fmla="*/ 346163 w 671220"/>
                    <a:gd name="connsiteY140" fmla="*/ 40841 h 910593"/>
                    <a:gd name="connsiteX141" fmla="*/ 343520 w 671220"/>
                    <a:gd name="connsiteY141" fmla="*/ 42362 h 910593"/>
                    <a:gd name="connsiteX142" fmla="*/ 342721 w 671220"/>
                    <a:gd name="connsiteY142" fmla="*/ 44584 h 910593"/>
                    <a:gd name="connsiteX143" fmla="*/ 342721 w 671220"/>
                    <a:gd name="connsiteY143" fmla="*/ 187164 h 910593"/>
                    <a:gd name="connsiteX144" fmla="*/ 343520 w 671220"/>
                    <a:gd name="connsiteY144" fmla="*/ 189386 h 910593"/>
                    <a:gd name="connsiteX145" fmla="*/ 346163 w 671220"/>
                    <a:gd name="connsiteY145" fmla="*/ 190965 h 910593"/>
                    <a:gd name="connsiteX146" fmla="*/ 351142 w 671220"/>
                    <a:gd name="connsiteY146" fmla="*/ 191959 h 910593"/>
                    <a:gd name="connsiteX147" fmla="*/ 358948 w 671220"/>
                    <a:gd name="connsiteY147" fmla="*/ 192310 h 910593"/>
                    <a:gd name="connsiteX148" fmla="*/ 366816 w 671220"/>
                    <a:gd name="connsiteY148" fmla="*/ 191959 h 910593"/>
                    <a:gd name="connsiteX149" fmla="*/ 371733 w 671220"/>
                    <a:gd name="connsiteY149" fmla="*/ 190965 h 910593"/>
                    <a:gd name="connsiteX150" fmla="*/ 374314 w 671220"/>
                    <a:gd name="connsiteY150" fmla="*/ 189386 h 910593"/>
                    <a:gd name="connsiteX151" fmla="*/ 375052 w 671220"/>
                    <a:gd name="connsiteY151" fmla="*/ 187164 h 910593"/>
                    <a:gd name="connsiteX152" fmla="*/ 375052 w 671220"/>
                    <a:gd name="connsiteY152" fmla="*/ 115347 h 910593"/>
                    <a:gd name="connsiteX153" fmla="*/ 423118 w 671220"/>
                    <a:gd name="connsiteY153" fmla="*/ 187164 h 910593"/>
                    <a:gd name="connsiteX154" fmla="*/ 425515 w 671220"/>
                    <a:gd name="connsiteY154" fmla="*/ 189971 h 910593"/>
                    <a:gd name="connsiteX155" fmla="*/ 430555 w 671220"/>
                    <a:gd name="connsiteY155" fmla="*/ 191725 h 910593"/>
                    <a:gd name="connsiteX156" fmla="*/ 442049 w 671220"/>
                    <a:gd name="connsiteY156" fmla="*/ 192310 h 910593"/>
                    <a:gd name="connsiteX157" fmla="*/ 450409 w 671220"/>
                    <a:gd name="connsiteY157" fmla="*/ 191959 h 910593"/>
                    <a:gd name="connsiteX158" fmla="*/ 455633 w 671220"/>
                    <a:gd name="connsiteY158" fmla="*/ 190965 h 910593"/>
                    <a:gd name="connsiteX159" fmla="*/ 458215 w 671220"/>
                    <a:gd name="connsiteY159" fmla="*/ 189327 h 910593"/>
                    <a:gd name="connsiteX160" fmla="*/ 458891 w 671220"/>
                    <a:gd name="connsiteY160" fmla="*/ 187047 h 910593"/>
                    <a:gd name="connsiteX161" fmla="*/ 458338 w 671220"/>
                    <a:gd name="connsiteY161" fmla="*/ 184532 h 910593"/>
                    <a:gd name="connsiteX162" fmla="*/ 455080 w 671220"/>
                    <a:gd name="connsiteY162" fmla="*/ 178157 h 910593"/>
                    <a:gd name="connsiteX163" fmla="*/ 407506 w 671220"/>
                    <a:gd name="connsiteY163" fmla="*/ 109733 h 910593"/>
                    <a:gd name="connsiteX164" fmla="*/ 451146 w 671220"/>
                    <a:gd name="connsiteY164" fmla="*/ 55345 h 910593"/>
                    <a:gd name="connsiteX165" fmla="*/ 455326 w 671220"/>
                    <a:gd name="connsiteY165" fmla="*/ 48678 h 910593"/>
                    <a:gd name="connsiteX166" fmla="*/ 456432 w 671220"/>
                    <a:gd name="connsiteY166" fmla="*/ 44584 h 910593"/>
                    <a:gd name="connsiteX167" fmla="*/ 455695 w 671220"/>
                    <a:gd name="connsiteY167" fmla="*/ 42479 h 910593"/>
                    <a:gd name="connsiteX168" fmla="*/ 453052 w 671220"/>
                    <a:gd name="connsiteY168" fmla="*/ 40900 h 910593"/>
                    <a:gd name="connsiteX169" fmla="*/ 447950 w 671220"/>
                    <a:gd name="connsiteY169" fmla="*/ 39906 h 910593"/>
                    <a:gd name="connsiteX170" fmla="*/ 439837 w 671220"/>
                    <a:gd name="connsiteY170" fmla="*/ 39555 h 910593"/>
                    <a:gd name="connsiteX171" fmla="*/ 431969 w 671220"/>
                    <a:gd name="connsiteY171" fmla="*/ 39789 h 910593"/>
                    <a:gd name="connsiteX172" fmla="*/ 426929 w 671220"/>
                    <a:gd name="connsiteY172" fmla="*/ 40607 h 910593"/>
                    <a:gd name="connsiteX173" fmla="*/ 423733 w 671220"/>
                    <a:gd name="connsiteY173" fmla="*/ 42186 h 910593"/>
                    <a:gd name="connsiteX174" fmla="*/ 421643 w 671220"/>
                    <a:gd name="connsiteY174" fmla="*/ 44701 h 910593"/>
                    <a:gd name="connsiteX175" fmla="*/ 375052 w 671220"/>
                    <a:gd name="connsiteY175" fmla="*/ 109031 h 910593"/>
                    <a:gd name="connsiteX176" fmla="*/ 375052 w 671220"/>
                    <a:gd name="connsiteY176" fmla="*/ 44584 h 910593"/>
                    <a:gd name="connsiteX177" fmla="*/ 374314 w 671220"/>
                    <a:gd name="connsiteY177" fmla="*/ 42362 h 910593"/>
                    <a:gd name="connsiteX178" fmla="*/ 371733 w 671220"/>
                    <a:gd name="connsiteY178" fmla="*/ 40841 h 910593"/>
                    <a:gd name="connsiteX179" fmla="*/ 366816 w 671220"/>
                    <a:gd name="connsiteY179" fmla="*/ 39906 h 910593"/>
                    <a:gd name="connsiteX180" fmla="*/ 358948 w 671220"/>
                    <a:gd name="connsiteY180" fmla="*/ 39555 h 910593"/>
                    <a:gd name="connsiteX181" fmla="*/ 115340 w 671220"/>
                    <a:gd name="connsiteY181" fmla="*/ 0 h 910593"/>
                    <a:gd name="connsiteX182" fmla="*/ 671220 w 671220"/>
                    <a:gd name="connsiteY182" fmla="*/ 0 h 910593"/>
                    <a:gd name="connsiteX183" fmla="*/ 671220 w 671220"/>
                    <a:gd name="connsiteY183" fmla="*/ 674798 h 910593"/>
                    <a:gd name="connsiteX184" fmla="*/ 411483 w 671220"/>
                    <a:gd name="connsiteY184" fmla="*/ 674798 h 910593"/>
                    <a:gd name="connsiteX185" fmla="*/ 424114 w 671220"/>
                    <a:gd name="connsiteY185" fmla="*/ 660901 h 910593"/>
                    <a:gd name="connsiteX186" fmla="*/ 483161 w 671220"/>
                    <a:gd name="connsiteY186" fmla="*/ 496419 h 910593"/>
                    <a:gd name="connsiteX187" fmla="*/ 224581 w 671220"/>
                    <a:gd name="connsiteY187" fmla="*/ 237839 h 910593"/>
                    <a:gd name="connsiteX188" fmla="*/ 123929 w 671220"/>
                    <a:gd name="connsiteY188" fmla="*/ 258159 h 910593"/>
                    <a:gd name="connsiteX189" fmla="*/ 115340 w 671220"/>
                    <a:gd name="connsiteY189" fmla="*/ 262297 h 910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671220" h="910593">
                      <a:moveTo>
                        <a:pt x="0" y="859669"/>
                      </a:moveTo>
                      <a:lnTo>
                        <a:pt x="91308" y="897769"/>
                      </a:lnTo>
                      <a:lnTo>
                        <a:pt x="86142" y="901904"/>
                      </a:lnTo>
                      <a:cubicBezTo>
                        <a:pt x="71826" y="911245"/>
                        <a:pt x="53276" y="913540"/>
                        <a:pt x="36336" y="906407"/>
                      </a:cubicBezTo>
                      <a:lnTo>
                        <a:pt x="31771" y="904485"/>
                      </a:lnTo>
                      <a:cubicBezTo>
                        <a:pt x="18219" y="898779"/>
                        <a:pt x="8263" y="888120"/>
                        <a:pt x="3121" y="875499"/>
                      </a:cubicBezTo>
                      <a:close/>
                      <a:moveTo>
                        <a:pt x="81543" y="732866"/>
                      </a:moveTo>
                      <a:cubicBezTo>
                        <a:pt x="88460" y="732854"/>
                        <a:pt x="95493" y="734199"/>
                        <a:pt x="102269" y="737052"/>
                      </a:cubicBezTo>
                      <a:lnTo>
                        <a:pt x="106834" y="738974"/>
                      </a:lnTo>
                      <a:cubicBezTo>
                        <a:pt x="133939" y="750387"/>
                        <a:pt x="146660" y="781610"/>
                        <a:pt x="135247" y="808715"/>
                      </a:cubicBezTo>
                      <a:lnTo>
                        <a:pt x="106077" y="877994"/>
                      </a:lnTo>
                      <a:lnTo>
                        <a:pt x="101977" y="884015"/>
                      </a:lnTo>
                      <a:lnTo>
                        <a:pt x="1147" y="841942"/>
                      </a:lnTo>
                      <a:lnTo>
                        <a:pt x="3359" y="834744"/>
                      </a:lnTo>
                      <a:lnTo>
                        <a:pt x="32529" y="765465"/>
                      </a:lnTo>
                      <a:cubicBezTo>
                        <a:pt x="41088" y="745137"/>
                        <a:pt x="60791" y="732899"/>
                        <a:pt x="81543" y="732866"/>
                      </a:cubicBezTo>
                      <a:close/>
                      <a:moveTo>
                        <a:pt x="517201" y="533623"/>
                      </a:moveTo>
                      <a:cubicBezTo>
                        <a:pt x="514655" y="533623"/>
                        <a:pt x="512591" y="535687"/>
                        <a:pt x="512591" y="538233"/>
                      </a:cubicBezTo>
                      <a:lnTo>
                        <a:pt x="512591" y="556672"/>
                      </a:lnTo>
                      <a:cubicBezTo>
                        <a:pt x="512591" y="559218"/>
                        <a:pt x="514655" y="561281"/>
                        <a:pt x="517201" y="561281"/>
                      </a:cubicBezTo>
                      <a:lnTo>
                        <a:pt x="630900" y="561281"/>
                      </a:lnTo>
                      <a:cubicBezTo>
                        <a:pt x="633446" y="561281"/>
                        <a:pt x="635510" y="559218"/>
                        <a:pt x="635510" y="556672"/>
                      </a:cubicBezTo>
                      <a:lnTo>
                        <a:pt x="635510" y="538233"/>
                      </a:lnTo>
                      <a:cubicBezTo>
                        <a:pt x="635510" y="535687"/>
                        <a:pt x="633446" y="533623"/>
                        <a:pt x="630900" y="533623"/>
                      </a:cubicBezTo>
                      <a:close/>
                      <a:moveTo>
                        <a:pt x="517201" y="457944"/>
                      </a:moveTo>
                      <a:cubicBezTo>
                        <a:pt x="514655" y="457944"/>
                        <a:pt x="512591" y="460008"/>
                        <a:pt x="512591" y="462554"/>
                      </a:cubicBezTo>
                      <a:lnTo>
                        <a:pt x="512591" y="480993"/>
                      </a:lnTo>
                      <a:cubicBezTo>
                        <a:pt x="512591" y="483539"/>
                        <a:pt x="514655" y="485603"/>
                        <a:pt x="517201" y="485603"/>
                      </a:cubicBezTo>
                      <a:lnTo>
                        <a:pt x="630900" y="485603"/>
                      </a:lnTo>
                      <a:cubicBezTo>
                        <a:pt x="633446" y="485603"/>
                        <a:pt x="635510" y="483539"/>
                        <a:pt x="635510" y="480993"/>
                      </a:cubicBezTo>
                      <a:lnTo>
                        <a:pt x="635510" y="462554"/>
                      </a:lnTo>
                      <a:cubicBezTo>
                        <a:pt x="635510" y="460008"/>
                        <a:pt x="633446" y="457944"/>
                        <a:pt x="630900" y="457944"/>
                      </a:cubicBezTo>
                      <a:close/>
                      <a:moveTo>
                        <a:pt x="272472" y="423052"/>
                      </a:moveTo>
                      <a:cubicBezTo>
                        <a:pt x="273972" y="423026"/>
                        <a:pt x="275484" y="423572"/>
                        <a:pt x="276649" y="424698"/>
                      </a:cubicBezTo>
                      <a:lnTo>
                        <a:pt x="293528" y="440998"/>
                      </a:lnTo>
                      <a:cubicBezTo>
                        <a:pt x="295859" y="443248"/>
                        <a:pt x="295923" y="446962"/>
                        <a:pt x="293673" y="449293"/>
                      </a:cubicBezTo>
                      <a:lnTo>
                        <a:pt x="200587" y="545686"/>
                      </a:lnTo>
                      <a:lnTo>
                        <a:pt x="200360" y="546235"/>
                      </a:lnTo>
                      <a:cubicBezTo>
                        <a:pt x="199298" y="547297"/>
                        <a:pt x="197832" y="547954"/>
                        <a:pt x="196212" y="547954"/>
                      </a:cubicBezTo>
                      <a:lnTo>
                        <a:pt x="172747" y="547954"/>
                      </a:lnTo>
                      <a:cubicBezTo>
                        <a:pt x="169507" y="547954"/>
                        <a:pt x="166881" y="545327"/>
                        <a:pt x="166881" y="542087"/>
                      </a:cubicBezTo>
                      <a:lnTo>
                        <a:pt x="166880" y="461813"/>
                      </a:lnTo>
                      <a:cubicBezTo>
                        <a:pt x="166881" y="458573"/>
                        <a:pt x="169507" y="455947"/>
                        <a:pt x="172747" y="455947"/>
                      </a:cubicBezTo>
                      <a:lnTo>
                        <a:pt x="196212" y="455947"/>
                      </a:lnTo>
                      <a:cubicBezTo>
                        <a:pt x="199452" y="455947"/>
                        <a:pt x="202078" y="458573"/>
                        <a:pt x="202078" y="461813"/>
                      </a:cubicBezTo>
                      <a:lnTo>
                        <a:pt x="202078" y="493473"/>
                      </a:lnTo>
                      <a:lnTo>
                        <a:pt x="268354" y="424842"/>
                      </a:lnTo>
                      <a:cubicBezTo>
                        <a:pt x="269479" y="423677"/>
                        <a:pt x="270970" y="423078"/>
                        <a:pt x="272472" y="423052"/>
                      </a:cubicBezTo>
                      <a:close/>
                      <a:moveTo>
                        <a:pt x="517201" y="382266"/>
                      </a:moveTo>
                      <a:cubicBezTo>
                        <a:pt x="514655" y="382266"/>
                        <a:pt x="512591" y="384330"/>
                        <a:pt x="512591" y="386875"/>
                      </a:cubicBezTo>
                      <a:lnTo>
                        <a:pt x="512591" y="405314"/>
                      </a:lnTo>
                      <a:cubicBezTo>
                        <a:pt x="512591" y="407860"/>
                        <a:pt x="514655" y="409924"/>
                        <a:pt x="517201" y="409924"/>
                      </a:cubicBezTo>
                      <a:lnTo>
                        <a:pt x="630900" y="409924"/>
                      </a:lnTo>
                      <a:cubicBezTo>
                        <a:pt x="633446" y="409924"/>
                        <a:pt x="635510" y="407860"/>
                        <a:pt x="635510" y="405314"/>
                      </a:cubicBezTo>
                      <a:lnTo>
                        <a:pt x="635510" y="386875"/>
                      </a:lnTo>
                      <a:cubicBezTo>
                        <a:pt x="635510" y="384330"/>
                        <a:pt x="633446" y="382266"/>
                        <a:pt x="630900" y="382266"/>
                      </a:cubicBezTo>
                      <a:close/>
                      <a:moveTo>
                        <a:pt x="224580" y="343640"/>
                      </a:moveTo>
                      <a:cubicBezTo>
                        <a:pt x="144251" y="343640"/>
                        <a:pt x="79131" y="408760"/>
                        <a:pt x="79131" y="489089"/>
                      </a:cubicBezTo>
                      <a:cubicBezTo>
                        <a:pt x="79131" y="569418"/>
                        <a:pt x="144251" y="634537"/>
                        <a:pt x="224580" y="634537"/>
                      </a:cubicBezTo>
                      <a:cubicBezTo>
                        <a:pt x="304909" y="634537"/>
                        <a:pt x="370029" y="569418"/>
                        <a:pt x="370029" y="489089"/>
                      </a:cubicBezTo>
                      <a:cubicBezTo>
                        <a:pt x="370029" y="408760"/>
                        <a:pt x="304909" y="343640"/>
                        <a:pt x="224580" y="343640"/>
                      </a:cubicBezTo>
                      <a:close/>
                      <a:moveTo>
                        <a:pt x="517201" y="306587"/>
                      </a:moveTo>
                      <a:cubicBezTo>
                        <a:pt x="514655" y="306587"/>
                        <a:pt x="512591" y="308651"/>
                        <a:pt x="512591" y="311197"/>
                      </a:cubicBezTo>
                      <a:lnTo>
                        <a:pt x="512591" y="329636"/>
                      </a:lnTo>
                      <a:cubicBezTo>
                        <a:pt x="512591" y="332182"/>
                        <a:pt x="514655" y="334246"/>
                        <a:pt x="517201" y="334246"/>
                      </a:cubicBezTo>
                      <a:lnTo>
                        <a:pt x="630900" y="334246"/>
                      </a:lnTo>
                      <a:cubicBezTo>
                        <a:pt x="633446" y="334246"/>
                        <a:pt x="635510" y="332182"/>
                        <a:pt x="635510" y="329636"/>
                      </a:cubicBezTo>
                      <a:lnTo>
                        <a:pt x="635510" y="311197"/>
                      </a:lnTo>
                      <a:cubicBezTo>
                        <a:pt x="635510" y="308651"/>
                        <a:pt x="633446" y="306587"/>
                        <a:pt x="630900" y="306587"/>
                      </a:cubicBezTo>
                      <a:close/>
                      <a:moveTo>
                        <a:pt x="224580" y="275407"/>
                      </a:moveTo>
                      <a:cubicBezTo>
                        <a:pt x="342593" y="275407"/>
                        <a:pt x="438262" y="371076"/>
                        <a:pt x="438262" y="489089"/>
                      </a:cubicBezTo>
                      <a:cubicBezTo>
                        <a:pt x="438262" y="607102"/>
                        <a:pt x="342593" y="702770"/>
                        <a:pt x="224580" y="702770"/>
                      </a:cubicBezTo>
                      <a:cubicBezTo>
                        <a:pt x="209829" y="702770"/>
                        <a:pt x="195426" y="701276"/>
                        <a:pt x="181516" y="698429"/>
                      </a:cubicBezTo>
                      <a:lnTo>
                        <a:pt x="171647" y="695891"/>
                      </a:lnTo>
                      <a:lnTo>
                        <a:pt x="145365" y="755111"/>
                      </a:lnTo>
                      <a:lnTo>
                        <a:pt x="140775" y="746345"/>
                      </a:lnTo>
                      <a:cubicBezTo>
                        <a:pt x="135170" y="737756"/>
                        <a:pt x="127029" y="730690"/>
                        <a:pt x="116865" y="726411"/>
                      </a:cubicBezTo>
                      <a:lnTo>
                        <a:pt x="112299" y="724489"/>
                      </a:lnTo>
                      <a:cubicBezTo>
                        <a:pt x="105523" y="721636"/>
                        <a:pt x="98490" y="720291"/>
                        <a:pt x="91573" y="720302"/>
                      </a:cubicBezTo>
                      <a:lnTo>
                        <a:pt x="81118" y="722364"/>
                      </a:lnTo>
                      <a:lnTo>
                        <a:pt x="105818" y="666708"/>
                      </a:lnTo>
                      <a:lnTo>
                        <a:pt x="105108" y="666277"/>
                      </a:lnTo>
                      <a:cubicBezTo>
                        <a:pt x="48268" y="627877"/>
                        <a:pt x="10898" y="562847"/>
                        <a:pt x="10898" y="489089"/>
                      </a:cubicBezTo>
                      <a:cubicBezTo>
                        <a:pt x="10898" y="371076"/>
                        <a:pt x="106567" y="275407"/>
                        <a:pt x="224580" y="275407"/>
                      </a:cubicBezTo>
                      <a:close/>
                      <a:moveTo>
                        <a:pt x="513521" y="72182"/>
                      </a:moveTo>
                      <a:lnTo>
                        <a:pt x="527289" y="72182"/>
                      </a:lnTo>
                      <a:cubicBezTo>
                        <a:pt x="530649" y="72182"/>
                        <a:pt x="533907" y="72397"/>
                        <a:pt x="537062" y="72825"/>
                      </a:cubicBezTo>
                      <a:cubicBezTo>
                        <a:pt x="540218" y="73254"/>
                        <a:pt x="543230" y="74288"/>
                        <a:pt x="546098" y="75925"/>
                      </a:cubicBezTo>
                      <a:cubicBezTo>
                        <a:pt x="548966" y="77562"/>
                        <a:pt x="551384" y="80097"/>
                        <a:pt x="553351" y="83527"/>
                      </a:cubicBezTo>
                      <a:cubicBezTo>
                        <a:pt x="555318" y="86958"/>
                        <a:pt x="556301" y="91325"/>
                        <a:pt x="556301" y="96627"/>
                      </a:cubicBezTo>
                      <a:cubicBezTo>
                        <a:pt x="556301" y="100526"/>
                        <a:pt x="555728" y="104133"/>
                        <a:pt x="554580" y="107447"/>
                      </a:cubicBezTo>
                      <a:cubicBezTo>
                        <a:pt x="553433" y="110761"/>
                        <a:pt x="551753" y="113607"/>
                        <a:pt x="549540" y="115985"/>
                      </a:cubicBezTo>
                      <a:cubicBezTo>
                        <a:pt x="547327" y="118363"/>
                        <a:pt x="544479" y="120215"/>
                        <a:pt x="540996" y="121541"/>
                      </a:cubicBezTo>
                      <a:cubicBezTo>
                        <a:pt x="537513" y="122867"/>
                        <a:pt x="533190" y="123529"/>
                        <a:pt x="528027" y="123529"/>
                      </a:cubicBezTo>
                      <a:lnTo>
                        <a:pt x="513521" y="123529"/>
                      </a:lnTo>
                      <a:close/>
                      <a:moveTo>
                        <a:pt x="492131" y="48438"/>
                      </a:moveTo>
                      <a:cubicBezTo>
                        <a:pt x="488853" y="48438"/>
                        <a:pt x="486210" y="49354"/>
                        <a:pt x="484202" y="51187"/>
                      </a:cubicBezTo>
                      <a:cubicBezTo>
                        <a:pt x="482194" y="53019"/>
                        <a:pt x="481190" y="55768"/>
                        <a:pt x="481190" y="59433"/>
                      </a:cubicBezTo>
                      <a:lnTo>
                        <a:pt x="481190" y="195579"/>
                      </a:lnTo>
                      <a:cubicBezTo>
                        <a:pt x="481190" y="196359"/>
                        <a:pt x="481436" y="197061"/>
                        <a:pt x="481928" y="197685"/>
                      </a:cubicBezTo>
                      <a:cubicBezTo>
                        <a:pt x="482420" y="198309"/>
                        <a:pt x="483280" y="198815"/>
                        <a:pt x="484509" y="199205"/>
                      </a:cubicBezTo>
                      <a:cubicBezTo>
                        <a:pt x="485739" y="199595"/>
                        <a:pt x="487398" y="199907"/>
                        <a:pt x="489488" y="200141"/>
                      </a:cubicBezTo>
                      <a:cubicBezTo>
                        <a:pt x="491578" y="200375"/>
                        <a:pt x="494180" y="200492"/>
                        <a:pt x="497294" y="200492"/>
                      </a:cubicBezTo>
                      <a:cubicBezTo>
                        <a:pt x="500490" y="200492"/>
                        <a:pt x="503113" y="200375"/>
                        <a:pt x="505162" y="200141"/>
                      </a:cubicBezTo>
                      <a:cubicBezTo>
                        <a:pt x="507211" y="199907"/>
                        <a:pt x="508850" y="199595"/>
                        <a:pt x="510079" y="199205"/>
                      </a:cubicBezTo>
                      <a:cubicBezTo>
                        <a:pt x="511308" y="198815"/>
                        <a:pt x="512189" y="198309"/>
                        <a:pt x="512722" y="197685"/>
                      </a:cubicBezTo>
                      <a:cubicBezTo>
                        <a:pt x="513255" y="197061"/>
                        <a:pt x="513521" y="196359"/>
                        <a:pt x="513521" y="195579"/>
                      </a:cubicBezTo>
                      <a:lnTo>
                        <a:pt x="513521" y="147273"/>
                      </a:lnTo>
                      <a:lnTo>
                        <a:pt x="526798" y="147273"/>
                      </a:lnTo>
                      <a:cubicBezTo>
                        <a:pt x="537288" y="147273"/>
                        <a:pt x="546405" y="146103"/>
                        <a:pt x="554150" y="143764"/>
                      </a:cubicBezTo>
                      <a:cubicBezTo>
                        <a:pt x="561894" y="141425"/>
                        <a:pt x="568430" y="138013"/>
                        <a:pt x="573757" y="133530"/>
                      </a:cubicBezTo>
                      <a:cubicBezTo>
                        <a:pt x="579084" y="129046"/>
                        <a:pt x="583141" y="123529"/>
                        <a:pt x="585928" y="116979"/>
                      </a:cubicBezTo>
                      <a:cubicBezTo>
                        <a:pt x="588714" y="110429"/>
                        <a:pt x="590107" y="102905"/>
                        <a:pt x="590107" y="94405"/>
                      </a:cubicBezTo>
                      <a:cubicBezTo>
                        <a:pt x="590107" y="88245"/>
                        <a:pt x="589206" y="82689"/>
                        <a:pt x="587403" y="77738"/>
                      </a:cubicBezTo>
                      <a:cubicBezTo>
                        <a:pt x="585600" y="72786"/>
                        <a:pt x="582977" y="68459"/>
                        <a:pt x="579535" y="64755"/>
                      </a:cubicBezTo>
                      <a:cubicBezTo>
                        <a:pt x="576093" y="61051"/>
                        <a:pt x="571934" y="57990"/>
                        <a:pt x="567058" y="55573"/>
                      </a:cubicBezTo>
                      <a:cubicBezTo>
                        <a:pt x="562181" y="53156"/>
                        <a:pt x="557367" y="51499"/>
                        <a:pt x="552613" y="50602"/>
                      </a:cubicBezTo>
                      <a:cubicBezTo>
                        <a:pt x="547860" y="49705"/>
                        <a:pt x="543783" y="49121"/>
                        <a:pt x="540382" y="48847"/>
                      </a:cubicBezTo>
                      <a:cubicBezTo>
                        <a:pt x="536980" y="48575"/>
                        <a:pt x="533395" y="48438"/>
                        <a:pt x="529625" y="48438"/>
                      </a:cubicBezTo>
                      <a:close/>
                      <a:moveTo>
                        <a:pt x="622514" y="41600"/>
                      </a:moveTo>
                      <a:cubicBezTo>
                        <a:pt x="619400" y="41600"/>
                        <a:pt x="616819" y="41717"/>
                        <a:pt x="614770" y="41951"/>
                      </a:cubicBezTo>
                      <a:cubicBezTo>
                        <a:pt x="612721" y="42185"/>
                        <a:pt x="611061" y="42496"/>
                        <a:pt x="609791" y="42887"/>
                      </a:cubicBezTo>
                      <a:cubicBezTo>
                        <a:pt x="608521" y="43276"/>
                        <a:pt x="607619" y="43783"/>
                        <a:pt x="607087" y="44407"/>
                      </a:cubicBezTo>
                      <a:cubicBezTo>
                        <a:pt x="606554" y="45031"/>
                        <a:pt x="606287" y="45733"/>
                        <a:pt x="606287" y="46512"/>
                      </a:cubicBezTo>
                      <a:lnTo>
                        <a:pt x="606287" y="189443"/>
                      </a:lnTo>
                      <a:cubicBezTo>
                        <a:pt x="606287" y="190222"/>
                        <a:pt x="606554" y="190924"/>
                        <a:pt x="607087" y="191548"/>
                      </a:cubicBezTo>
                      <a:cubicBezTo>
                        <a:pt x="607619" y="192172"/>
                        <a:pt x="608500" y="192679"/>
                        <a:pt x="609729" y="193069"/>
                      </a:cubicBezTo>
                      <a:cubicBezTo>
                        <a:pt x="610959" y="193458"/>
                        <a:pt x="612619" y="193770"/>
                        <a:pt x="614708" y="194004"/>
                      </a:cubicBezTo>
                      <a:cubicBezTo>
                        <a:pt x="616798" y="194238"/>
                        <a:pt x="619400" y="194355"/>
                        <a:pt x="622514" y="194355"/>
                      </a:cubicBezTo>
                      <a:cubicBezTo>
                        <a:pt x="625710" y="194355"/>
                        <a:pt x="628333" y="194238"/>
                        <a:pt x="630382" y="194004"/>
                      </a:cubicBezTo>
                      <a:cubicBezTo>
                        <a:pt x="632431" y="193770"/>
                        <a:pt x="634070" y="193458"/>
                        <a:pt x="635299" y="193069"/>
                      </a:cubicBezTo>
                      <a:cubicBezTo>
                        <a:pt x="636528" y="192679"/>
                        <a:pt x="637409" y="192172"/>
                        <a:pt x="637942" y="191548"/>
                      </a:cubicBezTo>
                      <a:cubicBezTo>
                        <a:pt x="638475" y="190924"/>
                        <a:pt x="638741" y="190222"/>
                        <a:pt x="638741" y="189443"/>
                      </a:cubicBezTo>
                      <a:lnTo>
                        <a:pt x="638741" y="46512"/>
                      </a:lnTo>
                      <a:cubicBezTo>
                        <a:pt x="638741" y="45733"/>
                        <a:pt x="638475" y="45031"/>
                        <a:pt x="637942" y="44407"/>
                      </a:cubicBezTo>
                      <a:cubicBezTo>
                        <a:pt x="637409" y="43783"/>
                        <a:pt x="636528" y="43276"/>
                        <a:pt x="635299" y="42887"/>
                      </a:cubicBezTo>
                      <a:cubicBezTo>
                        <a:pt x="634070" y="42496"/>
                        <a:pt x="632431" y="42185"/>
                        <a:pt x="630382" y="41951"/>
                      </a:cubicBezTo>
                      <a:cubicBezTo>
                        <a:pt x="628333" y="41717"/>
                        <a:pt x="625710" y="41600"/>
                        <a:pt x="622514" y="41600"/>
                      </a:cubicBezTo>
                      <a:close/>
                      <a:moveTo>
                        <a:pt x="358948" y="39555"/>
                      </a:moveTo>
                      <a:cubicBezTo>
                        <a:pt x="355834" y="39555"/>
                        <a:pt x="353232" y="39672"/>
                        <a:pt x="351142" y="39906"/>
                      </a:cubicBezTo>
                      <a:cubicBezTo>
                        <a:pt x="349052" y="40139"/>
                        <a:pt x="347393" y="40451"/>
                        <a:pt x="346163" y="40841"/>
                      </a:cubicBezTo>
                      <a:cubicBezTo>
                        <a:pt x="344934" y="41231"/>
                        <a:pt x="344053" y="41738"/>
                        <a:pt x="343520" y="42362"/>
                      </a:cubicBezTo>
                      <a:cubicBezTo>
                        <a:pt x="342987" y="42986"/>
                        <a:pt x="342721" y="43726"/>
                        <a:pt x="342721" y="44584"/>
                      </a:cubicBezTo>
                      <a:lnTo>
                        <a:pt x="342721" y="187164"/>
                      </a:lnTo>
                      <a:cubicBezTo>
                        <a:pt x="342721" y="188021"/>
                        <a:pt x="342987" y="188762"/>
                        <a:pt x="343520" y="189386"/>
                      </a:cubicBezTo>
                      <a:cubicBezTo>
                        <a:pt x="344053" y="190010"/>
                        <a:pt x="344934" y="190536"/>
                        <a:pt x="346163" y="190965"/>
                      </a:cubicBezTo>
                      <a:cubicBezTo>
                        <a:pt x="347393" y="191394"/>
                        <a:pt x="349052" y="191725"/>
                        <a:pt x="351142" y="191959"/>
                      </a:cubicBezTo>
                      <a:cubicBezTo>
                        <a:pt x="353232" y="192193"/>
                        <a:pt x="355834" y="192310"/>
                        <a:pt x="358948" y="192310"/>
                      </a:cubicBezTo>
                      <a:cubicBezTo>
                        <a:pt x="362144" y="192310"/>
                        <a:pt x="364767" y="192193"/>
                        <a:pt x="366816" y="191959"/>
                      </a:cubicBezTo>
                      <a:cubicBezTo>
                        <a:pt x="368865" y="191725"/>
                        <a:pt x="370504" y="191394"/>
                        <a:pt x="371733" y="190965"/>
                      </a:cubicBezTo>
                      <a:cubicBezTo>
                        <a:pt x="372962" y="190536"/>
                        <a:pt x="373823" y="190010"/>
                        <a:pt x="374314" y="189386"/>
                      </a:cubicBezTo>
                      <a:cubicBezTo>
                        <a:pt x="374806" y="188762"/>
                        <a:pt x="375052" y="188021"/>
                        <a:pt x="375052" y="187164"/>
                      </a:cubicBezTo>
                      <a:lnTo>
                        <a:pt x="375052" y="115347"/>
                      </a:lnTo>
                      <a:lnTo>
                        <a:pt x="423118" y="187164"/>
                      </a:lnTo>
                      <a:cubicBezTo>
                        <a:pt x="423692" y="188255"/>
                        <a:pt x="424491" y="189191"/>
                        <a:pt x="425515" y="189971"/>
                      </a:cubicBezTo>
                      <a:cubicBezTo>
                        <a:pt x="426540" y="190751"/>
                        <a:pt x="428220" y="191335"/>
                        <a:pt x="430555" y="191725"/>
                      </a:cubicBezTo>
                      <a:cubicBezTo>
                        <a:pt x="432891" y="192115"/>
                        <a:pt x="436722" y="192310"/>
                        <a:pt x="442049" y="192310"/>
                      </a:cubicBezTo>
                      <a:cubicBezTo>
                        <a:pt x="445410" y="192310"/>
                        <a:pt x="448196" y="192193"/>
                        <a:pt x="450409" y="191959"/>
                      </a:cubicBezTo>
                      <a:cubicBezTo>
                        <a:pt x="452622" y="191725"/>
                        <a:pt x="454363" y="191394"/>
                        <a:pt x="455633" y="190965"/>
                      </a:cubicBezTo>
                      <a:cubicBezTo>
                        <a:pt x="456903" y="190536"/>
                        <a:pt x="457764" y="189990"/>
                        <a:pt x="458215" y="189327"/>
                      </a:cubicBezTo>
                      <a:cubicBezTo>
                        <a:pt x="458665" y="188664"/>
                        <a:pt x="458891" y="187904"/>
                        <a:pt x="458891" y="187047"/>
                      </a:cubicBezTo>
                      <a:cubicBezTo>
                        <a:pt x="458891" y="186423"/>
                        <a:pt x="458706" y="185585"/>
                        <a:pt x="458338" y="184532"/>
                      </a:cubicBezTo>
                      <a:cubicBezTo>
                        <a:pt x="457969" y="183479"/>
                        <a:pt x="456883" y="181354"/>
                        <a:pt x="455080" y="178157"/>
                      </a:cubicBezTo>
                      <a:lnTo>
                        <a:pt x="407506" y="109733"/>
                      </a:lnTo>
                      <a:lnTo>
                        <a:pt x="451146" y="55345"/>
                      </a:lnTo>
                      <a:cubicBezTo>
                        <a:pt x="453195" y="52304"/>
                        <a:pt x="454588" y="50081"/>
                        <a:pt x="455326" y="48678"/>
                      </a:cubicBezTo>
                      <a:cubicBezTo>
                        <a:pt x="456064" y="47274"/>
                        <a:pt x="456432" y="45910"/>
                        <a:pt x="456432" y="44584"/>
                      </a:cubicBezTo>
                      <a:cubicBezTo>
                        <a:pt x="456432" y="43804"/>
                        <a:pt x="456186" y="43103"/>
                        <a:pt x="455695" y="42479"/>
                      </a:cubicBezTo>
                      <a:cubicBezTo>
                        <a:pt x="455203" y="41855"/>
                        <a:pt x="454322" y="41329"/>
                        <a:pt x="453052" y="40900"/>
                      </a:cubicBezTo>
                      <a:cubicBezTo>
                        <a:pt x="451781" y="40471"/>
                        <a:pt x="450081" y="40139"/>
                        <a:pt x="447950" y="39906"/>
                      </a:cubicBezTo>
                      <a:cubicBezTo>
                        <a:pt x="445819" y="39672"/>
                        <a:pt x="443115" y="39555"/>
                        <a:pt x="439837" y="39555"/>
                      </a:cubicBezTo>
                      <a:cubicBezTo>
                        <a:pt x="436640" y="39555"/>
                        <a:pt x="434018" y="39633"/>
                        <a:pt x="431969" y="39789"/>
                      </a:cubicBezTo>
                      <a:cubicBezTo>
                        <a:pt x="429920" y="39944"/>
                        <a:pt x="428240" y="40217"/>
                        <a:pt x="426929" y="40607"/>
                      </a:cubicBezTo>
                      <a:cubicBezTo>
                        <a:pt x="425618" y="40997"/>
                        <a:pt x="424552" y="41524"/>
                        <a:pt x="423733" y="42186"/>
                      </a:cubicBezTo>
                      <a:cubicBezTo>
                        <a:pt x="422913" y="42849"/>
                        <a:pt x="422217" y="43687"/>
                        <a:pt x="421643" y="44701"/>
                      </a:cubicBezTo>
                      <a:lnTo>
                        <a:pt x="375052" y="109031"/>
                      </a:lnTo>
                      <a:lnTo>
                        <a:pt x="375052" y="44584"/>
                      </a:lnTo>
                      <a:cubicBezTo>
                        <a:pt x="375052" y="43726"/>
                        <a:pt x="374806" y="42986"/>
                        <a:pt x="374314" y="42362"/>
                      </a:cubicBezTo>
                      <a:cubicBezTo>
                        <a:pt x="373823" y="41738"/>
                        <a:pt x="372962" y="41231"/>
                        <a:pt x="371733" y="40841"/>
                      </a:cubicBezTo>
                      <a:cubicBezTo>
                        <a:pt x="370504" y="40451"/>
                        <a:pt x="368865" y="40139"/>
                        <a:pt x="366816" y="39906"/>
                      </a:cubicBezTo>
                      <a:cubicBezTo>
                        <a:pt x="364767" y="39672"/>
                        <a:pt x="362144" y="39555"/>
                        <a:pt x="358948" y="39555"/>
                      </a:cubicBezTo>
                      <a:close/>
                      <a:moveTo>
                        <a:pt x="115340" y="0"/>
                      </a:moveTo>
                      <a:lnTo>
                        <a:pt x="671220" y="0"/>
                      </a:lnTo>
                      <a:lnTo>
                        <a:pt x="671220" y="674798"/>
                      </a:lnTo>
                      <a:lnTo>
                        <a:pt x="411483" y="674798"/>
                      </a:lnTo>
                      <a:lnTo>
                        <a:pt x="424114" y="660901"/>
                      </a:lnTo>
                      <a:cubicBezTo>
                        <a:pt x="461002" y="616203"/>
                        <a:pt x="483161" y="558899"/>
                        <a:pt x="483161" y="496419"/>
                      </a:cubicBezTo>
                      <a:cubicBezTo>
                        <a:pt x="483161" y="353609"/>
                        <a:pt x="367391" y="237839"/>
                        <a:pt x="224581" y="237839"/>
                      </a:cubicBezTo>
                      <a:cubicBezTo>
                        <a:pt x="188878" y="237839"/>
                        <a:pt x="154866" y="245075"/>
                        <a:pt x="123929" y="258159"/>
                      </a:cubicBezTo>
                      <a:lnTo>
                        <a:pt x="115340" y="2622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1547664" y="4005063"/>
            <a:ext cx="1787241" cy="1008934"/>
            <a:chOff x="65223" y="4548681"/>
            <a:chExt cx="2382987" cy="1345245"/>
          </a:xfrm>
        </p:grpSpPr>
        <p:sp>
          <p:nvSpPr>
            <p:cNvPr id="101" name="TextBox 100"/>
            <p:cNvSpPr txBox="1"/>
            <p:nvPr/>
          </p:nvSpPr>
          <p:spPr>
            <a:xfrm>
              <a:off x="65223" y="4548681"/>
              <a:ext cx="17453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23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Council.13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317" y="4847487"/>
              <a:ext cx="2327893" cy="1046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 Plan 19/20 (A)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Indicative Plan 21-25 (I)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Commitments from Members for  2019/20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ops funding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699792" y="4013491"/>
            <a:ext cx="82266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4-5 June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277294" y="3356992"/>
            <a:ext cx="559204" cy="984700"/>
            <a:chOff x="3591554" y="3156046"/>
            <a:chExt cx="745605" cy="1312933"/>
          </a:xfrm>
        </p:grpSpPr>
        <p:grpSp>
          <p:nvGrpSpPr>
            <p:cNvPr id="95" name="Group 94"/>
            <p:cNvGrpSpPr/>
            <p:nvPr/>
          </p:nvGrpSpPr>
          <p:grpSpPr>
            <a:xfrm>
              <a:off x="3917177" y="3894783"/>
              <a:ext cx="94358" cy="574196"/>
              <a:chOff x="3917177" y="3894783"/>
              <a:chExt cx="94358" cy="574196"/>
            </a:xfrm>
          </p:grpSpPr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3917177" y="4374621"/>
                <a:ext cx="94358" cy="94358"/>
              </a:xfrm>
              <a:prstGeom prst="ellipse">
                <a:avLst/>
              </a:prstGeom>
              <a:solidFill>
                <a:srgbClr val="EC4233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>
                <a:off x="3963556" y="3894783"/>
                <a:ext cx="0" cy="516624"/>
              </a:xfrm>
              <a:prstGeom prst="line">
                <a:avLst/>
              </a:prstGeom>
              <a:noFill/>
              <a:ln w="23813" cap="flat">
                <a:solidFill>
                  <a:srgbClr val="EC42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591554" y="3156046"/>
              <a:ext cx="745605" cy="744427"/>
              <a:chOff x="3591554" y="3156046"/>
              <a:chExt cx="745605" cy="744427"/>
            </a:xfrm>
          </p:grpSpPr>
          <p:sp>
            <p:nvSpPr>
              <p:cNvPr id="97" name="Oval 52"/>
              <p:cNvSpPr>
                <a:spLocks noChangeArrowheads="1"/>
              </p:cNvSpPr>
              <p:nvPr/>
            </p:nvSpPr>
            <p:spPr bwMode="auto">
              <a:xfrm>
                <a:off x="3591554" y="3156046"/>
                <a:ext cx="745605" cy="744427"/>
              </a:xfrm>
              <a:prstGeom prst="ellipse">
                <a:avLst/>
              </a:prstGeom>
              <a:solidFill>
                <a:srgbClr val="EC4233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816768" y="3371321"/>
                <a:ext cx="295176" cy="313876"/>
              </a:xfrm>
              <a:custGeom>
                <a:avLst/>
                <a:gdLst>
                  <a:gd name="connsiteX0" fmla="*/ 476076 w 770344"/>
                  <a:gd name="connsiteY0" fmla="*/ 96990 h 819150"/>
                  <a:gd name="connsiteX1" fmla="*/ 220878 w 770344"/>
                  <a:gd name="connsiteY1" fmla="*/ 356650 h 819150"/>
                  <a:gd name="connsiteX2" fmla="*/ 352593 w 770344"/>
                  <a:gd name="connsiteY2" fmla="*/ 357130 h 819150"/>
                  <a:gd name="connsiteX3" fmla="*/ 156724 w 770344"/>
                  <a:gd name="connsiteY3" fmla="*/ 548136 h 819150"/>
                  <a:gd name="connsiteX4" fmla="*/ 277031 w 770344"/>
                  <a:gd name="connsiteY4" fmla="*/ 548070 h 819150"/>
                  <a:gd name="connsiteX5" fmla="*/ 91463 w 770344"/>
                  <a:gd name="connsiteY5" fmla="*/ 770966 h 819150"/>
                  <a:gd name="connsiteX6" fmla="*/ 470373 w 770344"/>
                  <a:gd name="connsiteY6" fmla="*/ 465827 h 819150"/>
                  <a:gd name="connsiteX7" fmla="*/ 372566 w 770344"/>
                  <a:gd name="connsiteY7" fmla="*/ 465794 h 819150"/>
                  <a:gd name="connsiteX8" fmla="*/ 567968 w 770344"/>
                  <a:gd name="connsiteY8" fmla="*/ 282121 h 819150"/>
                  <a:gd name="connsiteX9" fmla="*/ 484872 w 770344"/>
                  <a:gd name="connsiteY9" fmla="*/ 282881 h 819150"/>
                  <a:gd name="connsiteX10" fmla="*/ 678881 w 770344"/>
                  <a:gd name="connsiteY10" fmla="*/ 97227 h 819150"/>
                  <a:gd name="connsiteX11" fmla="*/ 71241 w 770344"/>
                  <a:gd name="connsiteY11" fmla="*/ 0 h 819150"/>
                  <a:gd name="connsiteX12" fmla="*/ 699103 w 770344"/>
                  <a:gd name="connsiteY12" fmla="*/ 0 h 819150"/>
                  <a:gd name="connsiteX13" fmla="*/ 770344 w 770344"/>
                  <a:gd name="connsiteY13" fmla="*/ 71241 h 819150"/>
                  <a:gd name="connsiteX14" fmla="*/ 770344 w 770344"/>
                  <a:gd name="connsiteY14" fmla="*/ 747909 h 819150"/>
                  <a:gd name="connsiteX15" fmla="*/ 699103 w 770344"/>
                  <a:gd name="connsiteY15" fmla="*/ 819150 h 819150"/>
                  <a:gd name="connsiteX16" fmla="*/ 71241 w 770344"/>
                  <a:gd name="connsiteY16" fmla="*/ 819150 h 819150"/>
                  <a:gd name="connsiteX17" fmla="*/ 0 w 770344"/>
                  <a:gd name="connsiteY17" fmla="*/ 747909 h 819150"/>
                  <a:gd name="connsiteX18" fmla="*/ 0 w 770344"/>
                  <a:gd name="connsiteY18" fmla="*/ 71241 h 819150"/>
                  <a:gd name="connsiteX19" fmla="*/ 71241 w 770344"/>
                  <a:gd name="connsiteY19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0344" h="819150">
                    <a:moveTo>
                      <a:pt x="476076" y="96990"/>
                    </a:moveTo>
                    <a:lnTo>
                      <a:pt x="220878" y="356650"/>
                    </a:lnTo>
                    <a:lnTo>
                      <a:pt x="352593" y="357130"/>
                    </a:lnTo>
                    <a:lnTo>
                      <a:pt x="156724" y="548136"/>
                    </a:lnTo>
                    <a:lnTo>
                      <a:pt x="277031" y="548070"/>
                    </a:lnTo>
                    <a:lnTo>
                      <a:pt x="91463" y="770966"/>
                    </a:lnTo>
                    <a:lnTo>
                      <a:pt x="470373" y="465827"/>
                    </a:lnTo>
                    <a:lnTo>
                      <a:pt x="372566" y="465794"/>
                    </a:lnTo>
                    <a:lnTo>
                      <a:pt x="567968" y="282121"/>
                    </a:lnTo>
                    <a:lnTo>
                      <a:pt x="484872" y="282881"/>
                    </a:lnTo>
                    <a:lnTo>
                      <a:pt x="678881" y="97227"/>
                    </a:lnTo>
                    <a:close/>
                    <a:moveTo>
                      <a:pt x="71241" y="0"/>
                    </a:moveTo>
                    <a:lnTo>
                      <a:pt x="699103" y="0"/>
                    </a:lnTo>
                    <a:cubicBezTo>
                      <a:pt x="738448" y="0"/>
                      <a:pt x="770344" y="31896"/>
                      <a:pt x="770344" y="71241"/>
                    </a:cubicBezTo>
                    <a:lnTo>
                      <a:pt x="770344" y="747909"/>
                    </a:lnTo>
                    <a:cubicBezTo>
                      <a:pt x="770344" y="787254"/>
                      <a:pt x="738448" y="819150"/>
                      <a:pt x="699103" y="819150"/>
                    </a:cubicBezTo>
                    <a:lnTo>
                      <a:pt x="71241" y="819150"/>
                    </a:lnTo>
                    <a:cubicBezTo>
                      <a:pt x="31896" y="819150"/>
                      <a:pt x="0" y="787254"/>
                      <a:pt x="0" y="747909"/>
                    </a:cubicBezTo>
                    <a:lnTo>
                      <a:pt x="0" y="71241"/>
                    </a:lnTo>
                    <a:cubicBezTo>
                      <a:pt x="0" y="31896"/>
                      <a:pt x="31896" y="0"/>
                      <a:pt x="712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5135201" y="4664168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AFC.08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176228" y="4829701"/>
            <a:ext cx="220408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Constr.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ops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planning 2021-2025 (R)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55976" y="5623150"/>
            <a:ext cx="91242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30-31 Oct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799611" y="5117839"/>
            <a:ext cx="69569" cy="407704"/>
            <a:chOff x="5411259" y="5274444"/>
            <a:chExt cx="92759" cy="543605"/>
          </a:xfrm>
        </p:grpSpPr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5411259" y="5725290"/>
              <a:ext cx="92759" cy="92759"/>
            </a:xfrm>
            <a:prstGeom prst="ellipse">
              <a:avLst/>
            </a:prstGeom>
            <a:solidFill>
              <a:srgbClr val="FBB32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5457639" y="5274444"/>
              <a:ext cx="0" cy="500425"/>
            </a:xfrm>
            <a:prstGeom prst="line">
              <a:avLst/>
            </a:prstGeom>
            <a:noFill/>
            <a:ln w="23813" cap="flat">
              <a:solidFill>
                <a:srgbClr val="FBB3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4549475" y="4581128"/>
            <a:ext cx="568642" cy="567740"/>
          </a:xfrm>
          <a:prstGeom prst="ellipse">
            <a:avLst/>
          </a:prstGeom>
          <a:solidFill>
            <a:srgbClr val="FBB32C"/>
          </a:solidFill>
          <a:ln w="23813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520" y="2921624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2509" y="3148226"/>
            <a:ext cx="1624538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Budget plan 19/20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High-Level Document (D)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Sharing Policy (D)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21684" y="1855304"/>
            <a:ext cx="587020" cy="1080561"/>
            <a:chOff x="405396" y="1645612"/>
            <a:chExt cx="587020" cy="1080561"/>
          </a:xfrm>
        </p:grpSpPr>
        <p:sp>
          <p:nvSpPr>
            <p:cNvPr id="67" name="TextBox 66"/>
            <p:cNvSpPr txBox="1"/>
            <p:nvPr/>
          </p:nvSpPr>
          <p:spPr>
            <a:xfrm>
              <a:off x="405396" y="2449174"/>
              <a:ext cx="58702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8 Feb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79747" y="1645612"/>
              <a:ext cx="427229" cy="796478"/>
              <a:chOff x="639662" y="1051149"/>
              <a:chExt cx="569639" cy="106197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877302" y="1618939"/>
                <a:ext cx="92759" cy="494180"/>
                <a:chOff x="877302" y="1618939"/>
                <a:chExt cx="92759" cy="494180"/>
              </a:xfrm>
            </p:grpSpPr>
            <p:sp>
              <p:nvSpPr>
                <p:cNvPr id="73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639662" y="1051149"/>
                <a:ext cx="569639" cy="570542"/>
                <a:chOff x="639662" y="1051149"/>
                <a:chExt cx="569639" cy="570542"/>
              </a:xfrm>
            </p:grpSpPr>
            <p:sp>
              <p:nvSpPr>
                <p:cNvPr id="71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5220072" y="2492896"/>
            <a:ext cx="1648518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Schedule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99746" y="2708920"/>
            <a:ext cx="17925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re-baselining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Will mostly impact indicative plan 21-25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7237" y="3284984"/>
            <a:ext cx="96693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22-24 May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97060" y="2558888"/>
            <a:ext cx="518587" cy="916604"/>
            <a:chOff x="5689086" y="2016348"/>
            <a:chExt cx="691449" cy="1222139"/>
          </a:xfrm>
        </p:grpSpPr>
        <p:grpSp>
          <p:nvGrpSpPr>
            <p:cNvPr id="56" name="Group 55"/>
            <p:cNvGrpSpPr/>
            <p:nvPr/>
          </p:nvGrpSpPr>
          <p:grpSpPr>
            <a:xfrm>
              <a:off x="5986031" y="2702889"/>
              <a:ext cx="95957" cy="535598"/>
              <a:chOff x="5986031" y="2702889"/>
              <a:chExt cx="95957" cy="535598"/>
            </a:xfrm>
          </p:grpSpPr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5986031" y="3142530"/>
                <a:ext cx="95957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Line 96"/>
              <p:cNvSpPr>
                <a:spLocks noChangeShapeType="1"/>
              </p:cNvSpPr>
              <p:nvPr/>
            </p:nvSpPr>
            <p:spPr bwMode="auto">
              <a:xfrm>
                <a:off x="6035610" y="2702889"/>
                <a:ext cx="0" cy="474828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89086" y="2016348"/>
              <a:ext cx="691449" cy="690355"/>
              <a:chOff x="5689086" y="2016348"/>
              <a:chExt cx="691449" cy="690355"/>
            </a:xfrm>
          </p:grpSpPr>
          <p:sp>
            <p:nvSpPr>
              <p:cNvPr id="58" name="Oval 94"/>
              <p:cNvSpPr>
                <a:spLocks noChangeArrowheads="1"/>
              </p:cNvSpPr>
              <p:nvPr/>
            </p:nvSpPr>
            <p:spPr bwMode="auto">
              <a:xfrm>
                <a:off x="5689086" y="2016348"/>
                <a:ext cx="691449" cy="690355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828990" y="2155705"/>
                <a:ext cx="411640" cy="411640"/>
              </a:xfrm>
              <a:custGeom>
                <a:avLst/>
                <a:gdLst>
                  <a:gd name="connsiteX0" fmla="*/ 460096 w 920192"/>
                  <a:gd name="connsiteY0" fmla="*/ 183049 h 920192"/>
                  <a:gd name="connsiteX1" fmla="*/ 567936 w 920192"/>
                  <a:gd name="connsiteY1" fmla="*/ 204821 h 920192"/>
                  <a:gd name="connsiteX2" fmla="*/ 608195 w 920192"/>
                  <a:gd name="connsiteY2" fmla="*/ 226673 h 920192"/>
                  <a:gd name="connsiteX3" fmla="*/ 546608 w 920192"/>
                  <a:gd name="connsiteY3" fmla="*/ 288508 h 920192"/>
                  <a:gd name="connsiteX4" fmla="*/ 535199 w 920192"/>
                  <a:gd name="connsiteY4" fmla="*/ 282315 h 920192"/>
                  <a:gd name="connsiteX5" fmla="*/ 460096 w 920192"/>
                  <a:gd name="connsiteY5" fmla="*/ 267153 h 920192"/>
                  <a:gd name="connsiteX6" fmla="*/ 267153 w 920192"/>
                  <a:gd name="connsiteY6" fmla="*/ 460096 h 920192"/>
                  <a:gd name="connsiteX7" fmla="*/ 460096 w 920192"/>
                  <a:gd name="connsiteY7" fmla="*/ 653040 h 920192"/>
                  <a:gd name="connsiteX8" fmla="*/ 653039 w 920192"/>
                  <a:gd name="connsiteY8" fmla="*/ 460096 h 920192"/>
                  <a:gd name="connsiteX9" fmla="*/ 637877 w 920192"/>
                  <a:gd name="connsiteY9" fmla="*/ 384994 h 920192"/>
                  <a:gd name="connsiteX10" fmla="*/ 632440 w 920192"/>
                  <a:gd name="connsiteY10" fmla="*/ 374977 h 920192"/>
                  <a:gd name="connsiteX11" fmla="*/ 694100 w 920192"/>
                  <a:gd name="connsiteY11" fmla="*/ 313068 h 920192"/>
                  <a:gd name="connsiteX12" fmla="*/ 715371 w 920192"/>
                  <a:gd name="connsiteY12" fmla="*/ 352257 h 920192"/>
                  <a:gd name="connsiteX13" fmla="*/ 737143 w 920192"/>
                  <a:gd name="connsiteY13" fmla="*/ 460096 h 920192"/>
                  <a:gd name="connsiteX14" fmla="*/ 460096 w 920192"/>
                  <a:gd name="connsiteY14" fmla="*/ 737143 h 920192"/>
                  <a:gd name="connsiteX15" fmla="*/ 183049 w 920192"/>
                  <a:gd name="connsiteY15" fmla="*/ 460096 h 920192"/>
                  <a:gd name="connsiteX16" fmla="*/ 460096 w 920192"/>
                  <a:gd name="connsiteY16" fmla="*/ 183049 h 920192"/>
                  <a:gd name="connsiteX17" fmla="*/ 821246 w 920192"/>
                  <a:gd name="connsiteY17" fmla="*/ 13454 h 920192"/>
                  <a:gd name="connsiteX18" fmla="*/ 821246 w 920192"/>
                  <a:gd name="connsiteY18" fmla="*/ 100651 h 920192"/>
                  <a:gd name="connsiteX19" fmla="*/ 915863 w 920192"/>
                  <a:gd name="connsiteY19" fmla="*/ 95852 h 920192"/>
                  <a:gd name="connsiteX20" fmla="*/ 739616 w 920192"/>
                  <a:gd name="connsiteY20" fmla="*/ 269476 h 920192"/>
                  <a:gd name="connsiteX21" fmla="*/ 693089 w 920192"/>
                  <a:gd name="connsiteY21" fmla="*/ 268507 h 920192"/>
                  <a:gd name="connsiteX22" fmla="*/ 547512 w 920192"/>
                  <a:gd name="connsiteY22" fmla="*/ 414669 h 920192"/>
                  <a:gd name="connsiteX23" fmla="*/ 551972 w 920192"/>
                  <a:gd name="connsiteY23" fmla="*/ 421284 h 920192"/>
                  <a:gd name="connsiteX24" fmla="*/ 559808 w 920192"/>
                  <a:gd name="connsiteY24" fmla="*/ 460096 h 920192"/>
                  <a:gd name="connsiteX25" fmla="*/ 460095 w 920192"/>
                  <a:gd name="connsiteY25" fmla="*/ 559809 h 920192"/>
                  <a:gd name="connsiteX26" fmla="*/ 360382 w 920192"/>
                  <a:gd name="connsiteY26" fmla="*/ 460096 h 920192"/>
                  <a:gd name="connsiteX27" fmla="*/ 460095 w 920192"/>
                  <a:gd name="connsiteY27" fmla="*/ 360383 h 920192"/>
                  <a:gd name="connsiteX28" fmla="*/ 498908 w 920192"/>
                  <a:gd name="connsiteY28" fmla="*/ 368220 h 920192"/>
                  <a:gd name="connsiteX29" fmla="*/ 507102 w 920192"/>
                  <a:gd name="connsiteY29" fmla="*/ 373744 h 920192"/>
                  <a:gd name="connsiteX30" fmla="*/ 649734 w 920192"/>
                  <a:gd name="connsiteY30" fmla="*/ 230538 h 920192"/>
                  <a:gd name="connsiteX31" fmla="*/ 648710 w 920192"/>
                  <a:gd name="connsiteY31" fmla="*/ 184902 h 920192"/>
                  <a:gd name="connsiteX32" fmla="*/ 460096 w 920192"/>
                  <a:gd name="connsiteY32" fmla="*/ 0 h 920192"/>
                  <a:gd name="connsiteX33" fmla="*/ 639186 w 920192"/>
                  <a:gd name="connsiteY33" fmla="*/ 36156 h 920192"/>
                  <a:gd name="connsiteX34" fmla="*/ 707448 w 920192"/>
                  <a:gd name="connsiteY34" fmla="*/ 73208 h 920192"/>
                  <a:gd name="connsiteX35" fmla="*/ 656388 w 920192"/>
                  <a:gd name="connsiteY35" fmla="*/ 123945 h 920192"/>
                  <a:gd name="connsiteX36" fmla="*/ 612226 w 920192"/>
                  <a:gd name="connsiteY36" fmla="*/ 99975 h 920192"/>
                  <a:gd name="connsiteX37" fmla="*/ 460096 w 920192"/>
                  <a:gd name="connsiteY37" fmla="*/ 69262 h 920192"/>
                  <a:gd name="connsiteX38" fmla="*/ 69262 w 920192"/>
                  <a:gd name="connsiteY38" fmla="*/ 460096 h 920192"/>
                  <a:gd name="connsiteX39" fmla="*/ 460096 w 920192"/>
                  <a:gd name="connsiteY39" fmla="*/ 850930 h 920192"/>
                  <a:gd name="connsiteX40" fmla="*/ 850930 w 920192"/>
                  <a:gd name="connsiteY40" fmla="*/ 460096 h 920192"/>
                  <a:gd name="connsiteX41" fmla="*/ 820217 w 920192"/>
                  <a:gd name="connsiteY41" fmla="*/ 307966 h 920192"/>
                  <a:gd name="connsiteX42" fmla="*/ 796682 w 920192"/>
                  <a:gd name="connsiteY42" fmla="*/ 264607 h 920192"/>
                  <a:gd name="connsiteX43" fmla="*/ 847801 w 920192"/>
                  <a:gd name="connsiteY43" fmla="*/ 214250 h 920192"/>
                  <a:gd name="connsiteX44" fmla="*/ 884036 w 920192"/>
                  <a:gd name="connsiteY44" fmla="*/ 281006 h 920192"/>
                  <a:gd name="connsiteX45" fmla="*/ 920192 w 920192"/>
                  <a:gd name="connsiteY45" fmla="*/ 460096 h 920192"/>
                  <a:gd name="connsiteX46" fmla="*/ 460096 w 920192"/>
                  <a:gd name="connsiteY46" fmla="*/ 920192 h 920192"/>
                  <a:gd name="connsiteX47" fmla="*/ 0 w 920192"/>
                  <a:gd name="connsiteY47" fmla="*/ 460096 h 920192"/>
                  <a:gd name="connsiteX48" fmla="*/ 460096 w 920192"/>
                  <a:gd name="connsiteY48" fmla="*/ 0 h 9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20192" h="920192">
                    <a:moveTo>
                      <a:pt x="460096" y="183049"/>
                    </a:moveTo>
                    <a:cubicBezTo>
                      <a:pt x="498348" y="183049"/>
                      <a:pt x="534790" y="190802"/>
                      <a:pt x="567936" y="204821"/>
                    </a:cubicBezTo>
                    <a:lnTo>
                      <a:pt x="608195" y="226673"/>
                    </a:lnTo>
                    <a:lnTo>
                      <a:pt x="546608" y="288508"/>
                    </a:lnTo>
                    <a:lnTo>
                      <a:pt x="535199" y="282315"/>
                    </a:lnTo>
                    <a:cubicBezTo>
                      <a:pt x="512115" y="272552"/>
                      <a:pt x="486737" y="267153"/>
                      <a:pt x="460096" y="267153"/>
                    </a:cubicBezTo>
                    <a:cubicBezTo>
                      <a:pt x="353537" y="267153"/>
                      <a:pt x="267153" y="353537"/>
                      <a:pt x="267153" y="460096"/>
                    </a:cubicBezTo>
                    <a:cubicBezTo>
                      <a:pt x="267153" y="566656"/>
                      <a:pt x="353537" y="653040"/>
                      <a:pt x="460096" y="653040"/>
                    </a:cubicBezTo>
                    <a:cubicBezTo>
                      <a:pt x="566656" y="653040"/>
                      <a:pt x="653039" y="566656"/>
                      <a:pt x="653039" y="460096"/>
                    </a:cubicBezTo>
                    <a:cubicBezTo>
                      <a:pt x="653039" y="433456"/>
                      <a:pt x="647640" y="408077"/>
                      <a:pt x="637877" y="384994"/>
                    </a:cubicBezTo>
                    <a:lnTo>
                      <a:pt x="632440" y="374977"/>
                    </a:lnTo>
                    <a:lnTo>
                      <a:pt x="694100" y="313068"/>
                    </a:lnTo>
                    <a:lnTo>
                      <a:pt x="715371" y="352257"/>
                    </a:lnTo>
                    <a:cubicBezTo>
                      <a:pt x="729391" y="385403"/>
                      <a:pt x="737143" y="421844"/>
                      <a:pt x="737143" y="460096"/>
                    </a:cubicBezTo>
                    <a:cubicBezTo>
                      <a:pt x="737143" y="613105"/>
                      <a:pt x="613104" y="737143"/>
                      <a:pt x="460096" y="737143"/>
                    </a:cubicBezTo>
                    <a:cubicBezTo>
                      <a:pt x="307088" y="737143"/>
                      <a:pt x="183049" y="613105"/>
                      <a:pt x="183049" y="460096"/>
                    </a:cubicBezTo>
                    <a:cubicBezTo>
                      <a:pt x="183049" y="307088"/>
                      <a:pt x="307088" y="183049"/>
                      <a:pt x="460096" y="183049"/>
                    </a:cubicBezTo>
                    <a:close/>
                    <a:moveTo>
                      <a:pt x="821246" y="13454"/>
                    </a:moveTo>
                    <a:cubicBezTo>
                      <a:pt x="821865" y="44375"/>
                      <a:pt x="820628" y="69730"/>
                      <a:pt x="821246" y="100651"/>
                    </a:cubicBezTo>
                    <a:lnTo>
                      <a:pt x="915863" y="95852"/>
                    </a:lnTo>
                    <a:lnTo>
                      <a:pt x="739616" y="269476"/>
                    </a:lnTo>
                    <a:lnTo>
                      <a:pt x="693089" y="268507"/>
                    </a:lnTo>
                    <a:lnTo>
                      <a:pt x="547512" y="414669"/>
                    </a:lnTo>
                    <a:lnTo>
                      <a:pt x="551972" y="421284"/>
                    </a:lnTo>
                    <a:cubicBezTo>
                      <a:pt x="557018" y="433213"/>
                      <a:pt x="559808" y="446329"/>
                      <a:pt x="559808" y="460096"/>
                    </a:cubicBezTo>
                    <a:cubicBezTo>
                      <a:pt x="559808" y="515166"/>
                      <a:pt x="515165" y="559809"/>
                      <a:pt x="460095" y="559809"/>
                    </a:cubicBezTo>
                    <a:cubicBezTo>
                      <a:pt x="405025" y="559809"/>
                      <a:pt x="360382" y="515166"/>
                      <a:pt x="360382" y="460096"/>
                    </a:cubicBezTo>
                    <a:cubicBezTo>
                      <a:pt x="360382" y="405027"/>
                      <a:pt x="405025" y="360383"/>
                      <a:pt x="460095" y="360383"/>
                    </a:cubicBezTo>
                    <a:cubicBezTo>
                      <a:pt x="473862" y="360383"/>
                      <a:pt x="486978" y="363173"/>
                      <a:pt x="498908" y="368220"/>
                    </a:cubicBezTo>
                    <a:lnTo>
                      <a:pt x="507102" y="373744"/>
                    </a:lnTo>
                    <a:lnTo>
                      <a:pt x="649734" y="230538"/>
                    </a:lnTo>
                    <a:lnTo>
                      <a:pt x="648710" y="184902"/>
                    </a:lnTo>
                    <a:close/>
                    <a:moveTo>
                      <a:pt x="460096" y="0"/>
                    </a:moveTo>
                    <a:cubicBezTo>
                      <a:pt x="523622" y="0"/>
                      <a:pt x="584142" y="12875"/>
                      <a:pt x="639186" y="36156"/>
                    </a:cubicBezTo>
                    <a:lnTo>
                      <a:pt x="707448" y="73208"/>
                    </a:lnTo>
                    <a:lnTo>
                      <a:pt x="656388" y="123945"/>
                    </a:lnTo>
                    <a:lnTo>
                      <a:pt x="612226" y="99975"/>
                    </a:lnTo>
                    <a:cubicBezTo>
                      <a:pt x="565468" y="80198"/>
                      <a:pt x="514060" y="69262"/>
                      <a:pt x="460096" y="69262"/>
                    </a:cubicBezTo>
                    <a:cubicBezTo>
                      <a:pt x="244244" y="69262"/>
                      <a:pt x="69262" y="244244"/>
                      <a:pt x="69262" y="460096"/>
                    </a:cubicBezTo>
                    <a:cubicBezTo>
                      <a:pt x="69262" y="675948"/>
                      <a:pt x="244244" y="850930"/>
                      <a:pt x="460096" y="850930"/>
                    </a:cubicBezTo>
                    <a:cubicBezTo>
                      <a:pt x="675948" y="850930"/>
                      <a:pt x="850930" y="675948"/>
                      <a:pt x="850930" y="460096"/>
                    </a:cubicBezTo>
                    <a:cubicBezTo>
                      <a:pt x="850930" y="406134"/>
                      <a:pt x="839994" y="354725"/>
                      <a:pt x="820217" y="307966"/>
                    </a:cubicBezTo>
                    <a:lnTo>
                      <a:pt x="796682" y="264607"/>
                    </a:lnTo>
                    <a:lnTo>
                      <a:pt x="847801" y="214250"/>
                    </a:lnTo>
                    <a:lnTo>
                      <a:pt x="884036" y="281006"/>
                    </a:lnTo>
                    <a:cubicBezTo>
                      <a:pt x="907317" y="336051"/>
                      <a:pt x="920192" y="396570"/>
                      <a:pt x="920192" y="460096"/>
                    </a:cubicBezTo>
                    <a:cubicBezTo>
                      <a:pt x="920192" y="714200"/>
                      <a:pt x="714200" y="920192"/>
                      <a:pt x="460096" y="920192"/>
                    </a:cubicBezTo>
                    <a:cubicBezTo>
                      <a:pt x="205992" y="920192"/>
                      <a:pt x="0" y="714200"/>
                      <a:pt x="0" y="460096"/>
                    </a:cubicBezTo>
                    <a:cubicBezTo>
                      <a:pt x="0" y="205992"/>
                      <a:pt x="205992" y="0"/>
                      <a:pt x="4600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2273481" y="5301208"/>
            <a:ext cx="1483649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Review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96264" y="5532519"/>
            <a:ext cx="148364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35896" y="5373216"/>
            <a:ext cx="46358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35896" y="4242035"/>
            <a:ext cx="627489" cy="997113"/>
            <a:chOff x="8120732" y="4955838"/>
            <a:chExt cx="836652" cy="1329484"/>
          </a:xfrm>
        </p:grpSpPr>
        <p:grpSp>
          <p:nvGrpSpPr>
            <p:cNvPr id="43" name="Group 42"/>
            <p:cNvGrpSpPr/>
            <p:nvPr/>
          </p:nvGrpSpPr>
          <p:grpSpPr>
            <a:xfrm>
              <a:off x="8491879" y="5789436"/>
              <a:ext cx="94358" cy="495886"/>
              <a:chOff x="8491879" y="5789436"/>
              <a:chExt cx="94358" cy="495886"/>
            </a:xfrm>
          </p:grpSpPr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>
                <a:off x="8491879" y="6189365"/>
                <a:ext cx="94358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>
                <a:off x="8539858" y="5789436"/>
                <a:ext cx="0" cy="449400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120732" y="4955838"/>
              <a:ext cx="836652" cy="835330"/>
              <a:chOff x="8120732" y="4955838"/>
              <a:chExt cx="836652" cy="835330"/>
            </a:xfrm>
          </p:grpSpPr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8120732" y="4955838"/>
                <a:ext cx="836652" cy="835330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315116" y="5188789"/>
                <a:ext cx="447884" cy="369428"/>
              </a:xfrm>
              <a:custGeom>
                <a:avLst/>
                <a:gdLst>
                  <a:gd name="connsiteX0" fmla="*/ 66206 w 848709"/>
                  <a:gd name="connsiteY0" fmla="*/ 539877 h 700039"/>
                  <a:gd name="connsiteX1" fmla="*/ 119620 w 848709"/>
                  <a:gd name="connsiteY1" fmla="*/ 539877 h 700039"/>
                  <a:gd name="connsiteX2" fmla="*/ 125392 w 848709"/>
                  <a:gd name="connsiteY2" fmla="*/ 545649 h 700039"/>
                  <a:gd name="connsiteX3" fmla="*/ 125392 w 848709"/>
                  <a:gd name="connsiteY3" fmla="*/ 694267 h 700039"/>
                  <a:gd name="connsiteX4" fmla="*/ 119620 w 848709"/>
                  <a:gd name="connsiteY4" fmla="*/ 700039 h 700039"/>
                  <a:gd name="connsiteX5" fmla="*/ 5945 w 848709"/>
                  <a:gd name="connsiteY5" fmla="*/ 700039 h 700039"/>
                  <a:gd name="connsiteX6" fmla="*/ 173 w 848709"/>
                  <a:gd name="connsiteY6" fmla="*/ 694267 h 700039"/>
                  <a:gd name="connsiteX7" fmla="*/ 173 w 848709"/>
                  <a:gd name="connsiteY7" fmla="*/ 602921 h 700039"/>
                  <a:gd name="connsiteX8" fmla="*/ 547617 w 848709"/>
                  <a:gd name="connsiteY8" fmla="*/ 419260 h 700039"/>
                  <a:gd name="connsiteX9" fmla="*/ 547617 w 848709"/>
                  <a:gd name="connsiteY9" fmla="*/ 694266 h 700039"/>
                  <a:gd name="connsiteX10" fmla="*/ 541845 w 848709"/>
                  <a:gd name="connsiteY10" fmla="*/ 700038 h 700039"/>
                  <a:gd name="connsiteX11" fmla="*/ 428170 w 848709"/>
                  <a:gd name="connsiteY11" fmla="*/ 700038 h 700039"/>
                  <a:gd name="connsiteX12" fmla="*/ 422398 w 848709"/>
                  <a:gd name="connsiteY12" fmla="*/ 694266 h 700039"/>
                  <a:gd name="connsiteX13" fmla="*/ 422398 w 848709"/>
                  <a:gd name="connsiteY13" fmla="*/ 470794 h 700039"/>
                  <a:gd name="connsiteX14" fmla="*/ 456633 w 848709"/>
                  <a:gd name="connsiteY14" fmla="*/ 506499 h 700039"/>
                  <a:gd name="connsiteX15" fmla="*/ 275714 w 848709"/>
                  <a:gd name="connsiteY15" fmla="*/ 368799 h 700039"/>
                  <a:gd name="connsiteX16" fmla="*/ 336504 w 848709"/>
                  <a:gd name="connsiteY16" fmla="*/ 431454 h 700039"/>
                  <a:gd name="connsiteX17" fmla="*/ 336504 w 848709"/>
                  <a:gd name="connsiteY17" fmla="*/ 694267 h 700039"/>
                  <a:gd name="connsiteX18" fmla="*/ 330732 w 848709"/>
                  <a:gd name="connsiteY18" fmla="*/ 700039 h 700039"/>
                  <a:gd name="connsiteX19" fmla="*/ 217057 w 848709"/>
                  <a:gd name="connsiteY19" fmla="*/ 700039 h 700039"/>
                  <a:gd name="connsiteX20" fmla="*/ 211285 w 848709"/>
                  <a:gd name="connsiteY20" fmla="*/ 694267 h 700039"/>
                  <a:gd name="connsiteX21" fmla="*/ 211285 w 848709"/>
                  <a:gd name="connsiteY21" fmla="*/ 431309 h 700039"/>
                  <a:gd name="connsiteX22" fmla="*/ 758730 w 848709"/>
                  <a:gd name="connsiteY22" fmla="*/ 219667 h 700039"/>
                  <a:gd name="connsiteX23" fmla="*/ 758730 w 848709"/>
                  <a:gd name="connsiteY23" fmla="*/ 694267 h 700039"/>
                  <a:gd name="connsiteX24" fmla="*/ 752958 w 848709"/>
                  <a:gd name="connsiteY24" fmla="*/ 700039 h 700039"/>
                  <a:gd name="connsiteX25" fmla="*/ 639283 w 848709"/>
                  <a:gd name="connsiteY25" fmla="*/ 700039 h 700039"/>
                  <a:gd name="connsiteX26" fmla="*/ 633511 w 848709"/>
                  <a:gd name="connsiteY26" fmla="*/ 694267 h 700039"/>
                  <a:gd name="connsiteX27" fmla="*/ 633511 w 848709"/>
                  <a:gd name="connsiteY27" fmla="*/ 339732 h 700039"/>
                  <a:gd name="connsiteX28" fmla="*/ 848709 w 848709"/>
                  <a:gd name="connsiteY28" fmla="*/ 0 h 700039"/>
                  <a:gd name="connsiteX29" fmla="*/ 829010 w 848709"/>
                  <a:gd name="connsiteY29" fmla="*/ 228820 h 700039"/>
                  <a:gd name="connsiteX30" fmla="*/ 760021 w 848709"/>
                  <a:gd name="connsiteY30" fmla="*/ 159832 h 700039"/>
                  <a:gd name="connsiteX31" fmla="*/ 450417 w 848709"/>
                  <a:gd name="connsiteY31" fmla="*/ 458138 h 700039"/>
                  <a:gd name="connsiteX32" fmla="*/ 280205 w 848709"/>
                  <a:gd name="connsiteY32" fmla="*/ 293395 h 700039"/>
                  <a:gd name="connsiteX33" fmla="*/ 0 w 848709"/>
                  <a:gd name="connsiteY33" fmla="*/ 529153 h 700039"/>
                  <a:gd name="connsiteX34" fmla="*/ 2937 w 848709"/>
                  <a:gd name="connsiteY34" fmla="*/ 406869 h 700039"/>
                  <a:gd name="connsiteX35" fmla="*/ 283236 w 848709"/>
                  <a:gd name="connsiteY35" fmla="*/ 169137 h 700039"/>
                  <a:gd name="connsiteX36" fmla="*/ 450922 w 848709"/>
                  <a:gd name="connsiteY36" fmla="*/ 330342 h 700039"/>
                  <a:gd name="connsiteX37" fmla="*/ 695184 w 848709"/>
                  <a:gd name="connsiteY37" fmla="*/ 94994 h 700039"/>
                  <a:gd name="connsiteX38" fmla="*/ 619889 w 848709"/>
                  <a:gd name="connsiteY38" fmla="*/ 19699 h 70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48709" h="700039">
                    <a:moveTo>
                      <a:pt x="66206" y="539877"/>
                    </a:moveTo>
                    <a:lnTo>
                      <a:pt x="119620" y="539877"/>
                    </a:lnTo>
                    <a:cubicBezTo>
                      <a:pt x="122808" y="539877"/>
                      <a:pt x="125392" y="542462"/>
                      <a:pt x="125392" y="545649"/>
                    </a:cubicBezTo>
                    <a:lnTo>
                      <a:pt x="125392" y="694267"/>
                    </a:lnTo>
                    <a:cubicBezTo>
                      <a:pt x="125392" y="697455"/>
                      <a:pt x="122808" y="700039"/>
                      <a:pt x="119620" y="700039"/>
                    </a:cubicBezTo>
                    <a:lnTo>
                      <a:pt x="5945" y="700039"/>
                    </a:lnTo>
                    <a:cubicBezTo>
                      <a:pt x="2757" y="700039"/>
                      <a:pt x="173" y="697455"/>
                      <a:pt x="173" y="694267"/>
                    </a:cubicBezTo>
                    <a:lnTo>
                      <a:pt x="173" y="602921"/>
                    </a:lnTo>
                    <a:close/>
                    <a:moveTo>
                      <a:pt x="547617" y="419260"/>
                    </a:moveTo>
                    <a:lnTo>
                      <a:pt x="547617" y="694266"/>
                    </a:lnTo>
                    <a:cubicBezTo>
                      <a:pt x="547617" y="697454"/>
                      <a:pt x="545033" y="700038"/>
                      <a:pt x="541845" y="700038"/>
                    </a:cubicBezTo>
                    <a:lnTo>
                      <a:pt x="428170" y="700038"/>
                    </a:lnTo>
                    <a:cubicBezTo>
                      <a:pt x="424982" y="700038"/>
                      <a:pt x="422398" y="697454"/>
                      <a:pt x="422398" y="694266"/>
                    </a:cubicBezTo>
                    <a:lnTo>
                      <a:pt x="422398" y="470794"/>
                    </a:lnTo>
                    <a:lnTo>
                      <a:pt x="456633" y="506499"/>
                    </a:lnTo>
                    <a:close/>
                    <a:moveTo>
                      <a:pt x="275714" y="368799"/>
                    </a:moveTo>
                    <a:lnTo>
                      <a:pt x="336504" y="431454"/>
                    </a:lnTo>
                    <a:lnTo>
                      <a:pt x="336504" y="694267"/>
                    </a:lnTo>
                    <a:cubicBezTo>
                      <a:pt x="336504" y="697455"/>
                      <a:pt x="333920" y="700039"/>
                      <a:pt x="330732" y="700039"/>
                    </a:cubicBezTo>
                    <a:lnTo>
                      <a:pt x="217057" y="700039"/>
                    </a:lnTo>
                    <a:cubicBezTo>
                      <a:pt x="213869" y="700039"/>
                      <a:pt x="211285" y="697455"/>
                      <a:pt x="211285" y="694267"/>
                    </a:cubicBezTo>
                    <a:lnTo>
                      <a:pt x="211285" y="431309"/>
                    </a:lnTo>
                    <a:close/>
                    <a:moveTo>
                      <a:pt x="758730" y="219667"/>
                    </a:moveTo>
                    <a:lnTo>
                      <a:pt x="758730" y="694267"/>
                    </a:lnTo>
                    <a:cubicBezTo>
                      <a:pt x="758730" y="697455"/>
                      <a:pt x="756146" y="700039"/>
                      <a:pt x="752958" y="700039"/>
                    </a:cubicBezTo>
                    <a:lnTo>
                      <a:pt x="639283" y="700039"/>
                    </a:lnTo>
                    <a:cubicBezTo>
                      <a:pt x="636095" y="700039"/>
                      <a:pt x="633511" y="697455"/>
                      <a:pt x="633511" y="694267"/>
                    </a:cubicBezTo>
                    <a:lnTo>
                      <a:pt x="633511" y="339732"/>
                    </a:lnTo>
                    <a:close/>
                    <a:moveTo>
                      <a:pt x="848709" y="0"/>
                    </a:moveTo>
                    <a:lnTo>
                      <a:pt x="829010" y="228820"/>
                    </a:lnTo>
                    <a:lnTo>
                      <a:pt x="760021" y="159832"/>
                    </a:lnTo>
                    <a:lnTo>
                      <a:pt x="450417" y="458138"/>
                    </a:lnTo>
                    <a:lnTo>
                      <a:pt x="280205" y="293395"/>
                    </a:lnTo>
                    <a:lnTo>
                      <a:pt x="0" y="529153"/>
                    </a:lnTo>
                    <a:lnTo>
                      <a:pt x="2937" y="406869"/>
                    </a:lnTo>
                    <a:lnTo>
                      <a:pt x="283236" y="169137"/>
                    </a:lnTo>
                    <a:lnTo>
                      <a:pt x="450922" y="330342"/>
                    </a:lnTo>
                    <a:lnTo>
                      <a:pt x="695184" y="94994"/>
                    </a:lnTo>
                    <a:lnTo>
                      <a:pt x="619889" y="19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6732240" y="3512040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804248" y="3706280"/>
            <a:ext cx="2160240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Constr.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ops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2021-2025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for 2021-2025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to completion of construction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062763" y="6032321"/>
            <a:ext cx="7681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3-4 Dec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7442389" y="5373080"/>
            <a:ext cx="69569" cy="370635"/>
            <a:chOff x="877302" y="1618939"/>
            <a:chExt cx="92759" cy="494180"/>
          </a:xfrm>
        </p:grpSpPr>
        <p:sp>
          <p:nvSpPr>
            <p:cNvPr id="126" name="Oval 115"/>
            <p:cNvSpPr>
              <a:spLocks noChangeArrowheads="1"/>
            </p:cNvSpPr>
            <p:nvPr/>
          </p:nvSpPr>
          <p:spPr bwMode="auto">
            <a:xfrm>
              <a:off x="877302" y="2018761"/>
              <a:ext cx="92759" cy="94358"/>
            </a:xfrm>
            <a:prstGeom prst="ellipse">
              <a:avLst/>
            </a:prstGeom>
            <a:solidFill>
              <a:srgbClr val="EC42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Line 116"/>
            <p:cNvSpPr>
              <a:spLocks noChangeShapeType="1"/>
            </p:cNvSpPr>
            <p:nvPr/>
          </p:nvSpPr>
          <p:spPr bwMode="auto">
            <a:xfrm>
              <a:off x="923682" y="1618939"/>
              <a:ext cx="0" cy="450999"/>
            </a:xfrm>
            <a:prstGeom prst="line">
              <a:avLst/>
            </a:prstGeom>
            <a:noFill/>
            <a:ln w="23813" cap="flat">
              <a:solidFill>
                <a:srgbClr val="EC42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164288" y="4760453"/>
            <a:ext cx="625771" cy="614692"/>
            <a:chOff x="639662" y="1051149"/>
            <a:chExt cx="569639" cy="570542"/>
          </a:xfrm>
        </p:grpSpPr>
        <p:sp>
          <p:nvSpPr>
            <p:cNvPr id="124" name="Oval 114"/>
            <p:cNvSpPr>
              <a:spLocks noChangeArrowheads="1"/>
            </p:cNvSpPr>
            <p:nvPr/>
          </p:nvSpPr>
          <p:spPr bwMode="auto">
            <a:xfrm>
              <a:off x="639662" y="1051149"/>
              <a:ext cx="569639" cy="570542"/>
            </a:xfrm>
            <a:prstGeom prst="ellipse">
              <a:avLst/>
            </a:prstGeom>
            <a:solidFill>
              <a:srgbClr val="EC4233"/>
            </a:solidFill>
            <a:ln w="23813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763469" y="1157890"/>
              <a:ext cx="322024" cy="357060"/>
            </a:xfrm>
            <a:custGeom>
              <a:avLst/>
              <a:gdLst>
                <a:gd name="connsiteX0" fmla="*/ 567060 w 970852"/>
                <a:gd name="connsiteY0" fmla="*/ 996925 h 1076474"/>
                <a:gd name="connsiteX1" fmla="*/ 485393 w 970852"/>
                <a:gd name="connsiteY1" fmla="*/ 1076474 h 1076474"/>
                <a:gd name="connsiteX2" fmla="*/ 413537 w 970852"/>
                <a:gd name="connsiteY2" fmla="*/ 1008052 h 1076474"/>
                <a:gd name="connsiteX3" fmla="*/ 612721 w 970852"/>
                <a:gd name="connsiteY3" fmla="*/ 883807 h 1076474"/>
                <a:gd name="connsiteX4" fmla="*/ 358904 w 970852"/>
                <a:gd name="connsiteY4" fmla="*/ 906012 h 1076474"/>
                <a:gd name="connsiteX5" fmla="*/ 360875 w 970852"/>
                <a:gd name="connsiteY5" fmla="*/ 928538 h 1076474"/>
                <a:gd name="connsiteX6" fmla="*/ 614691 w 970852"/>
                <a:gd name="connsiteY6" fmla="*/ 906332 h 1076474"/>
                <a:gd name="connsiteX7" fmla="*/ 616485 w 970852"/>
                <a:gd name="connsiteY7" fmla="*/ 791514 h 1076474"/>
                <a:gd name="connsiteX8" fmla="*/ 362668 w 970852"/>
                <a:gd name="connsiteY8" fmla="*/ 813719 h 1076474"/>
                <a:gd name="connsiteX9" fmla="*/ 364639 w 970852"/>
                <a:gd name="connsiteY9" fmla="*/ 836245 h 1076474"/>
                <a:gd name="connsiteX10" fmla="*/ 618455 w 970852"/>
                <a:gd name="connsiteY10" fmla="*/ 814039 h 1076474"/>
                <a:gd name="connsiteX11" fmla="*/ 485122 w 970852"/>
                <a:gd name="connsiteY11" fmla="*/ 565293 h 1076474"/>
                <a:gd name="connsiteX12" fmla="*/ 449525 w 970852"/>
                <a:gd name="connsiteY12" fmla="*/ 600891 h 1076474"/>
                <a:gd name="connsiteX13" fmla="*/ 485122 w 970852"/>
                <a:gd name="connsiteY13" fmla="*/ 636489 h 1076474"/>
                <a:gd name="connsiteX14" fmla="*/ 520720 w 970852"/>
                <a:gd name="connsiteY14" fmla="*/ 600891 h 1076474"/>
                <a:gd name="connsiteX15" fmla="*/ 485122 w 970852"/>
                <a:gd name="connsiteY15" fmla="*/ 565293 h 1076474"/>
                <a:gd name="connsiteX16" fmla="*/ 970852 w 970852"/>
                <a:gd name="connsiteY16" fmla="*/ 456919 h 1076474"/>
                <a:gd name="connsiteX17" fmla="*/ 970729 w 970852"/>
                <a:gd name="connsiteY17" fmla="*/ 510919 h 1076474"/>
                <a:gd name="connsiteX18" fmla="*/ 810395 w 970852"/>
                <a:gd name="connsiteY18" fmla="*/ 511721 h 1076474"/>
                <a:gd name="connsiteX19" fmla="*/ 808918 w 970852"/>
                <a:gd name="connsiteY19" fmla="*/ 457104 h 1076474"/>
                <a:gd name="connsiteX20" fmla="*/ 970852 w 970852"/>
                <a:gd name="connsiteY20" fmla="*/ 456919 h 1076474"/>
                <a:gd name="connsiteX21" fmla="*/ 0 w 970852"/>
                <a:gd name="connsiteY21" fmla="*/ 456797 h 1076474"/>
                <a:gd name="connsiteX22" fmla="*/ 158740 w 970852"/>
                <a:gd name="connsiteY22" fmla="*/ 458008 h 1076474"/>
                <a:gd name="connsiteX23" fmla="*/ 160750 w 970852"/>
                <a:gd name="connsiteY23" fmla="*/ 512924 h 1076474"/>
                <a:gd name="connsiteX24" fmla="*/ 0 w 970852"/>
                <a:gd name="connsiteY24" fmla="*/ 513444 h 1076474"/>
                <a:gd name="connsiteX25" fmla="*/ 488423 w 970852"/>
                <a:gd name="connsiteY25" fmla="*/ 338933 h 1076474"/>
                <a:gd name="connsiteX26" fmla="*/ 418132 w 970852"/>
                <a:gd name="connsiteY26" fmla="*/ 363754 h 1076474"/>
                <a:gd name="connsiteX27" fmla="*/ 382719 w 970852"/>
                <a:gd name="connsiteY27" fmla="*/ 436933 h 1076474"/>
                <a:gd name="connsiteX28" fmla="*/ 441348 w 970852"/>
                <a:gd name="connsiteY28" fmla="*/ 445278 h 1076474"/>
                <a:gd name="connsiteX29" fmla="*/ 483929 w 970852"/>
                <a:gd name="connsiteY29" fmla="*/ 391784 h 1076474"/>
                <a:gd name="connsiteX30" fmla="*/ 508323 w 970852"/>
                <a:gd name="connsiteY30" fmla="*/ 400879 h 1076474"/>
                <a:gd name="connsiteX31" fmla="*/ 518379 w 970852"/>
                <a:gd name="connsiteY31" fmla="*/ 425807 h 1076474"/>
                <a:gd name="connsiteX32" fmla="*/ 513030 w 970852"/>
                <a:gd name="connsiteY32" fmla="*/ 447311 h 1076474"/>
                <a:gd name="connsiteX33" fmla="*/ 493986 w 970852"/>
                <a:gd name="connsiteY33" fmla="*/ 466034 h 1076474"/>
                <a:gd name="connsiteX34" fmla="*/ 461783 w 970852"/>
                <a:gd name="connsiteY34" fmla="*/ 495456 h 1076474"/>
                <a:gd name="connsiteX35" fmla="*/ 455685 w 970852"/>
                <a:gd name="connsiteY35" fmla="*/ 544563 h 1076474"/>
                <a:gd name="connsiteX36" fmla="*/ 455685 w 970852"/>
                <a:gd name="connsiteY36" fmla="*/ 552694 h 1076474"/>
                <a:gd name="connsiteX37" fmla="*/ 510890 w 970852"/>
                <a:gd name="connsiteY37" fmla="*/ 552694 h 1076474"/>
                <a:gd name="connsiteX38" fmla="*/ 515277 w 970852"/>
                <a:gd name="connsiteY38" fmla="*/ 524235 h 1076474"/>
                <a:gd name="connsiteX39" fmla="*/ 540419 w 970852"/>
                <a:gd name="connsiteY39" fmla="*/ 502838 h 1076474"/>
                <a:gd name="connsiteX40" fmla="*/ 588135 w 970852"/>
                <a:gd name="connsiteY40" fmla="*/ 425165 h 1076474"/>
                <a:gd name="connsiteX41" fmla="*/ 559463 w 970852"/>
                <a:gd name="connsiteY41" fmla="*/ 363326 h 1076474"/>
                <a:gd name="connsiteX42" fmla="*/ 488423 w 970852"/>
                <a:gd name="connsiteY42" fmla="*/ 338933 h 1076474"/>
                <a:gd name="connsiteX43" fmla="*/ 486098 w 970852"/>
                <a:gd name="connsiteY43" fmla="*/ 236621 h 1076474"/>
                <a:gd name="connsiteX44" fmla="*/ 743870 w 970852"/>
                <a:gd name="connsiteY44" fmla="*/ 494393 h 1076474"/>
                <a:gd name="connsiteX45" fmla="*/ 630221 w 970852"/>
                <a:gd name="connsiteY45" fmla="*/ 708141 h 1076474"/>
                <a:gd name="connsiteX46" fmla="*/ 624717 w 970852"/>
                <a:gd name="connsiteY46" fmla="*/ 711129 h 1076474"/>
                <a:gd name="connsiteX47" fmla="*/ 624717 w 970852"/>
                <a:gd name="connsiteY47" fmla="*/ 740115 h 1076474"/>
                <a:gd name="connsiteX48" fmla="*/ 652037 w 970852"/>
                <a:gd name="connsiteY48" fmla="*/ 737794 h 1076474"/>
                <a:gd name="connsiteX49" fmla="*/ 663012 w 970852"/>
                <a:gd name="connsiteY49" fmla="*/ 844693 h 1076474"/>
                <a:gd name="connsiteX50" fmla="*/ 643608 w 970852"/>
                <a:gd name="connsiteY50" fmla="*/ 954045 h 1076474"/>
                <a:gd name="connsiteX51" fmla="*/ 331388 w 970852"/>
                <a:gd name="connsiteY51" fmla="*/ 982311 h 1076474"/>
                <a:gd name="connsiteX52" fmla="*/ 327176 w 970852"/>
                <a:gd name="connsiteY52" fmla="*/ 873054 h 1076474"/>
                <a:gd name="connsiteX53" fmla="*/ 324979 w 970852"/>
                <a:gd name="connsiteY53" fmla="*/ 765578 h 1076474"/>
                <a:gd name="connsiteX54" fmla="*/ 353742 w 970852"/>
                <a:gd name="connsiteY54" fmla="*/ 763134 h 1076474"/>
                <a:gd name="connsiteX55" fmla="*/ 353742 w 970852"/>
                <a:gd name="connsiteY55" fmla="*/ 714528 h 1076474"/>
                <a:gd name="connsiteX56" fmla="*/ 341975 w 970852"/>
                <a:gd name="connsiteY56" fmla="*/ 708141 h 1076474"/>
                <a:gd name="connsiteX57" fmla="*/ 228326 w 970852"/>
                <a:gd name="connsiteY57" fmla="*/ 494393 h 1076474"/>
                <a:gd name="connsiteX58" fmla="*/ 486098 w 970852"/>
                <a:gd name="connsiteY58" fmla="*/ 236621 h 1076474"/>
                <a:gd name="connsiteX59" fmla="*/ 891740 w 970852"/>
                <a:gd name="connsiteY59" fmla="*/ 215967 h 1076474"/>
                <a:gd name="connsiteX60" fmla="*/ 922763 w 970852"/>
                <a:gd name="connsiteY60" fmla="*/ 271636 h 1076474"/>
                <a:gd name="connsiteX61" fmla="*/ 779002 w 970852"/>
                <a:gd name="connsiteY61" fmla="*/ 350190 h 1076474"/>
                <a:gd name="connsiteX62" fmla="*/ 747828 w 970852"/>
                <a:gd name="connsiteY62" fmla="*/ 294249 h 1076474"/>
                <a:gd name="connsiteX63" fmla="*/ 891740 w 970852"/>
                <a:gd name="connsiteY63" fmla="*/ 215967 h 1076474"/>
                <a:gd name="connsiteX64" fmla="*/ 81228 w 970852"/>
                <a:gd name="connsiteY64" fmla="*/ 213124 h 1076474"/>
                <a:gd name="connsiteX65" fmla="*/ 214248 w 970852"/>
                <a:gd name="connsiteY65" fmla="*/ 289529 h 1076474"/>
                <a:gd name="connsiteX66" fmla="*/ 180468 w 970852"/>
                <a:gd name="connsiteY66" fmla="*/ 337713 h 1076474"/>
                <a:gd name="connsiteX67" fmla="*/ 50137 w 970852"/>
                <a:gd name="connsiteY67" fmla="*/ 266124 h 1076474"/>
                <a:gd name="connsiteX68" fmla="*/ 700284 w 970852"/>
                <a:gd name="connsiteY68" fmla="*/ 50536 h 1076474"/>
                <a:gd name="connsiteX69" fmla="*/ 755557 w 970852"/>
                <a:gd name="connsiteY69" fmla="*/ 82259 h 1076474"/>
                <a:gd name="connsiteX70" fmla="*/ 672831 w 970852"/>
                <a:gd name="connsiteY70" fmla="*/ 223661 h 1076474"/>
                <a:gd name="connsiteX71" fmla="*/ 617288 w 970852"/>
                <a:gd name="connsiteY71" fmla="*/ 191783 h 1076474"/>
                <a:gd name="connsiteX72" fmla="*/ 700284 w 970852"/>
                <a:gd name="connsiteY72" fmla="*/ 50536 h 1076474"/>
                <a:gd name="connsiteX73" fmla="*/ 267111 w 970852"/>
                <a:gd name="connsiteY73" fmla="*/ 49440 h 1076474"/>
                <a:gd name="connsiteX74" fmla="*/ 349941 w 970852"/>
                <a:gd name="connsiteY74" fmla="*/ 190780 h 1076474"/>
                <a:gd name="connsiteX75" fmla="*/ 296920 w 970852"/>
                <a:gd name="connsiteY75" fmla="*/ 222426 h 1076474"/>
                <a:gd name="connsiteX76" fmla="*/ 214348 w 970852"/>
                <a:gd name="connsiteY76" fmla="*/ 80932 h 1076474"/>
                <a:gd name="connsiteX77" fmla="*/ 458414 w 970852"/>
                <a:gd name="connsiteY77" fmla="*/ 0 h 1076474"/>
                <a:gd name="connsiteX78" fmla="*/ 522401 w 970852"/>
                <a:gd name="connsiteY78" fmla="*/ 0 h 1076474"/>
                <a:gd name="connsiteX79" fmla="*/ 521087 w 970852"/>
                <a:gd name="connsiteY79" fmla="*/ 163817 h 1076474"/>
                <a:gd name="connsiteX80" fmla="*/ 459340 w 970852"/>
                <a:gd name="connsiteY80" fmla="*/ 163817 h 1076474"/>
                <a:gd name="connsiteX81" fmla="*/ 458414 w 970852"/>
                <a:gd name="connsiteY81" fmla="*/ 0 h 10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70852" h="1076474">
                  <a:moveTo>
                    <a:pt x="567060" y="996925"/>
                  </a:moveTo>
                  <a:cubicBezTo>
                    <a:pt x="554278" y="1049184"/>
                    <a:pt x="547145" y="1075073"/>
                    <a:pt x="485393" y="1076474"/>
                  </a:cubicBezTo>
                  <a:cubicBezTo>
                    <a:pt x="433816" y="1067479"/>
                    <a:pt x="423676" y="1045301"/>
                    <a:pt x="413537" y="1008052"/>
                  </a:cubicBezTo>
                  <a:close/>
                  <a:moveTo>
                    <a:pt x="612721" y="883807"/>
                  </a:moveTo>
                  <a:lnTo>
                    <a:pt x="358904" y="906012"/>
                  </a:lnTo>
                  <a:lnTo>
                    <a:pt x="360875" y="928538"/>
                  </a:lnTo>
                  <a:lnTo>
                    <a:pt x="614691" y="906332"/>
                  </a:lnTo>
                  <a:close/>
                  <a:moveTo>
                    <a:pt x="616485" y="791514"/>
                  </a:moveTo>
                  <a:lnTo>
                    <a:pt x="362668" y="813719"/>
                  </a:lnTo>
                  <a:lnTo>
                    <a:pt x="364639" y="836245"/>
                  </a:lnTo>
                  <a:lnTo>
                    <a:pt x="618455" y="814039"/>
                  </a:lnTo>
                  <a:close/>
                  <a:moveTo>
                    <a:pt x="485122" y="565293"/>
                  </a:moveTo>
                  <a:cubicBezTo>
                    <a:pt x="465462" y="565293"/>
                    <a:pt x="449525" y="581231"/>
                    <a:pt x="449525" y="600891"/>
                  </a:cubicBezTo>
                  <a:cubicBezTo>
                    <a:pt x="449525" y="620551"/>
                    <a:pt x="465462" y="636489"/>
                    <a:pt x="485122" y="636489"/>
                  </a:cubicBezTo>
                  <a:cubicBezTo>
                    <a:pt x="504782" y="636489"/>
                    <a:pt x="520720" y="620551"/>
                    <a:pt x="520720" y="600891"/>
                  </a:cubicBezTo>
                  <a:cubicBezTo>
                    <a:pt x="520720" y="581231"/>
                    <a:pt x="504782" y="565293"/>
                    <a:pt x="485122" y="565293"/>
                  </a:cubicBezTo>
                  <a:close/>
                  <a:moveTo>
                    <a:pt x="970852" y="456919"/>
                  </a:moveTo>
                  <a:lnTo>
                    <a:pt x="970729" y="510919"/>
                  </a:lnTo>
                  <a:cubicBezTo>
                    <a:pt x="918006" y="510517"/>
                    <a:pt x="863118" y="512122"/>
                    <a:pt x="810395" y="511721"/>
                  </a:cubicBezTo>
                  <a:cubicBezTo>
                    <a:pt x="806577" y="476146"/>
                    <a:pt x="809748" y="478229"/>
                    <a:pt x="808918" y="457104"/>
                  </a:cubicBezTo>
                  <a:cubicBezTo>
                    <a:pt x="861013" y="457597"/>
                    <a:pt x="918758" y="456426"/>
                    <a:pt x="970852" y="456919"/>
                  </a:cubicBezTo>
                  <a:close/>
                  <a:moveTo>
                    <a:pt x="0" y="456797"/>
                  </a:moveTo>
                  <a:cubicBezTo>
                    <a:pt x="52723" y="457200"/>
                    <a:pt x="106018" y="457604"/>
                    <a:pt x="158740" y="458008"/>
                  </a:cubicBezTo>
                  <a:cubicBezTo>
                    <a:pt x="161612" y="484663"/>
                    <a:pt x="158858" y="491686"/>
                    <a:pt x="160750" y="512924"/>
                  </a:cubicBezTo>
                  <a:cubicBezTo>
                    <a:pt x="108656" y="512428"/>
                    <a:pt x="52094" y="513940"/>
                    <a:pt x="0" y="513444"/>
                  </a:cubicBezTo>
                  <a:close/>
                  <a:moveTo>
                    <a:pt x="488423" y="338933"/>
                  </a:moveTo>
                  <a:cubicBezTo>
                    <a:pt x="460749" y="338933"/>
                    <a:pt x="437319" y="347206"/>
                    <a:pt x="418132" y="363754"/>
                  </a:cubicBezTo>
                  <a:cubicBezTo>
                    <a:pt x="398946" y="380301"/>
                    <a:pt x="387141" y="404694"/>
                    <a:pt x="382719" y="436933"/>
                  </a:cubicBezTo>
                  <a:lnTo>
                    <a:pt x="441348" y="445278"/>
                  </a:lnTo>
                  <a:cubicBezTo>
                    <a:pt x="444487" y="409616"/>
                    <a:pt x="458680" y="391784"/>
                    <a:pt x="483929" y="391784"/>
                  </a:cubicBezTo>
                  <a:cubicBezTo>
                    <a:pt x="493487" y="391784"/>
                    <a:pt x="501618" y="394816"/>
                    <a:pt x="508323" y="400879"/>
                  </a:cubicBezTo>
                  <a:cubicBezTo>
                    <a:pt x="515027" y="406941"/>
                    <a:pt x="518379" y="415250"/>
                    <a:pt x="518379" y="425807"/>
                  </a:cubicBezTo>
                  <a:cubicBezTo>
                    <a:pt x="518379" y="434366"/>
                    <a:pt x="516596" y="441534"/>
                    <a:pt x="513030" y="447311"/>
                  </a:cubicBezTo>
                  <a:cubicBezTo>
                    <a:pt x="509464" y="453088"/>
                    <a:pt x="503116" y="459329"/>
                    <a:pt x="493986" y="466034"/>
                  </a:cubicBezTo>
                  <a:cubicBezTo>
                    <a:pt x="476583" y="478873"/>
                    <a:pt x="465848" y="488680"/>
                    <a:pt x="461783" y="495456"/>
                  </a:cubicBezTo>
                  <a:cubicBezTo>
                    <a:pt x="457718" y="502231"/>
                    <a:pt x="455685" y="518601"/>
                    <a:pt x="455685" y="544563"/>
                  </a:cubicBezTo>
                  <a:lnTo>
                    <a:pt x="455685" y="552694"/>
                  </a:lnTo>
                  <a:lnTo>
                    <a:pt x="510890" y="552694"/>
                  </a:lnTo>
                  <a:cubicBezTo>
                    <a:pt x="510890" y="538857"/>
                    <a:pt x="512352" y="529371"/>
                    <a:pt x="515277" y="524235"/>
                  </a:cubicBezTo>
                  <a:cubicBezTo>
                    <a:pt x="518201" y="519100"/>
                    <a:pt x="526582" y="511967"/>
                    <a:pt x="540419" y="502838"/>
                  </a:cubicBezTo>
                  <a:cubicBezTo>
                    <a:pt x="572230" y="482011"/>
                    <a:pt x="588135" y="456120"/>
                    <a:pt x="588135" y="425165"/>
                  </a:cubicBezTo>
                  <a:cubicBezTo>
                    <a:pt x="588135" y="400201"/>
                    <a:pt x="578578" y="379588"/>
                    <a:pt x="559463" y="363326"/>
                  </a:cubicBezTo>
                  <a:cubicBezTo>
                    <a:pt x="540348" y="347064"/>
                    <a:pt x="516668" y="338933"/>
                    <a:pt x="488423" y="338933"/>
                  </a:cubicBezTo>
                  <a:close/>
                  <a:moveTo>
                    <a:pt x="486098" y="236621"/>
                  </a:moveTo>
                  <a:cubicBezTo>
                    <a:pt x="628462" y="236621"/>
                    <a:pt x="743870" y="352029"/>
                    <a:pt x="743870" y="494393"/>
                  </a:cubicBezTo>
                  <a:cubicBezTo>
                    <a:pt x="743870" y="583370"/>
                    <a:pt x="698789" y="661818"/>
                    <a:pt x="630221" y="708141"/>
                  </a:cubicBezTo>
                  <a:lnTo>
                    <a:pt x="624717" y="711129"/>
                  </a:lnTo>
                  <a:lnTo>
                    <a:pt x="624717" y="740115"/>
                  </a:lnTo>
                  <a:lnTo>
                    <a:pt x="652037" y="737794"/>
                  </a:lnTo>
                  <a:cubicBezTo>
                    <a:pt x="678296" y="760243"/>
                    <a:pt x="697022" y="814710"/>
                    <a:pt x="663012" y="844693"/>
                  </a:cubicBezTo>
                  <a:cubicBezTo>
                    <a:pt x="694212" y="883028"/>
                    <a:pt x="683980" y="945850"/>
                    <a:pt x="643608" y="954045"/>
                  </a:cubicBezTo>
                  <a:lnTo>
                    <a:pt x="331388" y="982311"/>
                  </a:lnTo>
                  <a:cubicBezTo>
                    <a:pt x="308009" y="955310"/>
                    <a:pt x="292166" y="898170"/>
                    <a:pt x="327176" y="873054"/>
                  </a:cubicBezTo>
                  <a:cubicBezTo>
                    <a:pt x="296308" y="840996"/>
                    <a:pt x="308762" y="795753"/>
                    <a:pt x="324979" y="765578"/>
                  </a:cubicBezTo>
                  <a:lnTo>
                    <a:pt x="353742" y="763134"/>
                  </a:lnTo>
                  <a:lnTo>
                    <a:pt x="353742" y="714528"/>
                  </a:lnTo>
                  <a:lnTo>
                    <a:pt x="341975" y="708141"/>
                  </a:lnTo>
                  <a:cubicBezTo>
                    <a:pt x="273407" y="661818"/>
                    <a:pt x="228326" y="583370"/>
                    <a:pt x="228326" y="494393"/>
                  </a:cubicBezTo>
                  <a:cubicBezTo>
                    <a:pt x="228326" y="352029"/>
                    <a:pt x="343734" y="236621"/>
                    <a:pt x="486098" y="236621"/>
                  </a:cubicBezTo>
                  <a:close/>
                  <a:moveTo>
                    <a:pt x="891740" y="215967"/>
                  </a:moveTo>
                  <a:lnTo>
                    <a:pt x="922763" y="271636"/>
                  </a:lnTo>
                  <a:cubicBezTo>
                    <a:pt x="876488" y="296904"/>
                    <a:pt x="825277" y="324922"/>
                    <a:pt x="779002" y="350190"/>
                  </a:cubicBezTo>
                  <a:cubicBezTo>
                    <a:pt x="763551" y="317931"/>
                    <a:pt x="761111" y="314199"/>
                    <a:pt x="747828" y="294249"/>
                  </a:cubicBezTo>
                  <a:cubicBezTo>
                    <a:pt x="793605" y="269377"/>
                    <a:pt x="845963" y="240838"/>
                    <a:pt x="891740" y="215967"/>
                  </a:cubicBezTo>
                  <a:close/>
                  <a:moveTo>
                    <a:pt x="81228" y="213124"/>
                  </a:moveTo>
                  <a:cubicBezTo>
                    <a:pt x="126482" y="240179"/>
                    <a:pt x="168993" y="262475"/>
                    <a:pt x="214248" y="289529"/>
                  </a:cubicBezTo>
                  <a:cubicBezTo>
                    <a:pt x="194928" y="320641"/>
                    <a:pt x="193030" y="321965"/>
                    <a:pt x="180468" y="337713"/>
                  </a:cubicBezTo>
                  <a:cubicBezTo>
                    <a:pt x="135806" y="310890"/>
                    <a:pt x="94799" y="292947"/>
                    <a:pt x="50137" y="266124"/>
                  </a:cubicBezTo>
                  <a:close/>
                  <a:moveTo>
                    <a:pt x="700284" y="50536"/>
                  </a:moveTo>
                  <a:cubicBezTo>
                    <a:pt x="726739" y="67134"/>
                    <a:pt x="737132" y="71686"/>
                    <a:pt x="755557" y="82259"/>
                  </a:cubicBezTo>
                  <a:cubicBezTo>
                    <a:pt x="728919" y="127760"/>
                    <a:pt x="699469" y="178160"/>
                    <a:pt x="672831" y="223661"/>
                  </a:cubicBezTo>
                  <a:cubicBezTo>
                    <a:pt x="638951" y="203977"/>
                    <a:pt x="636945" y="206051"/>
                    <a:pt x="617288" y="191783"/>
                  </a:cubicBezTo>
                  <a:cubicBezTo>
                    <a:pt x="643703" y="146879"/>
                    <a:pt x="673868" y="95440"/>
                    <a:pt x="700284" y="50536"/>
                  </a:cubicBezTo>
                  <a:close/>
                  <a:moveTo>
                    <a:pt x="267111" y="49440"/>
                  </a:moveTo>
                  <a:cubicBezTo>
                    <a:pt x="293756" y="94937"/>
                    <a:pt x="323296" y="145284"/>
                    <a:pt x="349941" y="190780"/>
                  </a:cubicBezTo>
                  <a:cubicBezTo>
                    <a:pt x="321791" y="211605"/>
                    <a:pt x="320809" y="211534"/>
                    <a:pt x="296920" y="222426"/>
                  </a:cubicBezTo>
                  <a:cubicBezTo>
                    <a:pt x="270684" y="177418"/>
                    <a:pt x="240585" y="125940"/>
                    <a:pt x="214348" y="80932"/>
                  </a:cubicBezTo>
                  <a:close/>
                  <a:moveTo>
                    <a:pt x="458414" y="0"/>
                  </a:moveTo>
                  <a:lnTo>
                    <a:pt x="522401" y="0"/>
                  </a:lnTo>
                  <a:cubicBezTo>
                    <a:pt x="521963" y="52722"/>
                    <a:pt x="521525" y="111095"/>
                    <a:pt x="521087" y="163817"/>
                  </a:cubicBezTo>
                  <a:cubicBezTo>
                    <a:pt x="484235" y="163255"/>
                    <a:pt x="489451" y="162691"/>
                    <a:pt x="459340" y="163817"/>
                  </a:cubicBezTo>
                  <a:cubicBezTo>
                    <a:pt x="459878" y="111723"/>
                    <a:pt x="457875" y="52094"/>
                    <a:pt x="4584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1" name="Freeform 140"/>
          <p:cNvSpPr/>
          <p:nvPr/>
        </p:nvSpPr>
        <p:spPr>
          <a:xfrm>
            <a:off x="4791126" y="4725144"/>
            <a:ext cx="212922" cy="288855"/>
          </a:xfrm>
          <a:custGeom>
            <a:avLst/>
            <a:gdLst>
              <a:gd name="connsiteX0" fmla="*/ 0 w 671220"/>
              <a:gd name="connsiteY0" fmla="*/ 859669 h 910593"/>
              <a:gd name="connsiteX1" fmla="*/ 91308 w 671220"/>
              <a:gd name="connsiteY1" fmla="*/ 897769 h 910593"/>
              <a:gd name="connsiteX2" fmla="*/ 86142 w 671220"/>
              <a:gd name="connsiteY2" fmla="*/ 901904 h 910593"/>
              <a:gd name="connsiteX3" fmla="*/ 36336 w 671220"/>
              <a:gd name="connsiteY3" fmla="*/ 906407 h 910593"/>
              <a:gd name="connsiteX4" fmla="*/ 31771 w 671220"/>
              <a:gd name="connsiteY4" fmla="*/ 904485 h 910593"/>
              <a:gd name="connsiteX5" fmla="*/ 3121 w 671220"/>
              <a:gd name="connsiteY5" fmla="*/ 875499 h 910593"/>
              <a:gd name="connsiteX6" fmla="*/ 81543 w 671220"/>
              <a:gd name="connsiteY6" fmla="*/ 732866 h 910593"/>
              <a:gd name="connsiteX7" fmla="*/ 102269 w 671220"/>
              <a:gd name="connsiteY7" fmla="*/ 737052 h 910593"/>
              <a:gd name="connsiteX8" fmla="*/ 106834 w 671220"/>
              <a:gd name="connsiteY8" fmla="*/ 738974 h 910593"/>
              <a:gd name="connsiteX9" fmla="*/ 135247 w 671220"/>
              <a:gd name="connsiteY9" fmla="*/ 808715 h 910593"/>
              <a:gd name="connsiteX10" fmla="*/ 106077 w 671220"/>
              <a:gd name="connsiteY10" fmla="*/ 877994 h 910593"/>
              <a:gd name="connsiteX11" fmla="*/ 101977 w 671220"/>
              <a:gd name="connsiteY11" fmla="*/ 884015 h 910593"/>
              <a:gd name="connsiteX12" fmla="*/ 1147 w 671220"/>
              <a:gd name="connsiteY12" fmla="*/ 841942 h 910593"/>
              <a:gd name="connsiteX13" fmla="*/ 3359 w 671220"/>
              <a:gd name="connsiteY13" fmla="*/ 834744 h 910593"/>
              <a:gd name="connsiteX14" fmla="*/ 32529 w 671220"/>
              <a:gd name="connsiteY14" fmla="*/ 765465 h 910593"/>
              <a:gd name="connsiteX15" fmla="*/ 81543 w 671220"/>
              <a:gd name="connsiteY15" fmla="*/ 732866 h 910593"/>
              <a:gd name="connsiteX16" fmla="*/ 517201 w 671220"/>
              <a:gd name="connsiteY16" fmla="*/ 533623 h 910593"/>
              <a:gd name="connsiteX17" fmla="*/ 512591 w 671220"/>
              <a:gd name="connsiteY17" fmla="*/ 538233 h 910593"/>
              <a:gd name="connsiteX18" fmla="*/ 512591 w 671220"/>
              <a:gd name="connsiteY18" fmla="*/ 556672 h 910593"/>
              <a:gd name="connsiteX19" fmla="*/ 517201 w 671220"/>
              <a:gd name="connsiteY19" fmla="*/ 561281 h 910593"/>
              <a:gd name="connsiteX20" fmla="*/ 630900 w 671220"/>
              <a:gd name="connsiteY20" fmla="*/ 561281 h 910593"/>
              <a:gd name="connsiteX21" fmla="*/ 635510 w 671220"/>
              <a:gd name="connsiteY21" fmla="*/ 556672 h 910593"/>
              <a:gd name="connsiteX22" fmla="*/ 635510 w 671220"/>
              <a:gd name="connsiteY22" fmla="*/ 538233 h 910593"/>
              <a:gd name="connsiteX23" fmla="*/ 630900 w 671220"/>
              <a:gd name="connsiteY23" fmla="*/ 533623 h 910593"/>
              <a:gd name="connsiteX24" fmla="*/ 517201 w 671220"/>
              <a:gd name="connsiteY24" fmla="*/ 457944 h 910593"/>
              <a:gd name="connsiteX25" fmla="*/ 512591 w 671220"/>
              <a:gd name="connsiteY25" fmla="*/ 462554 h 910593"/>
              <a:gd name="connsiteX26" fmla="*/ 512591 w 671220"/>
              <a:gd name="connsiteY26" fmla="*/ 480993 h 910593"/>
              <a:gd name="connsiteX27" fmla="*/ 517201 w 671220"/>
              <a:gd name="connsiteY27" fmla="*/ 485603 h 910593"/>
              <a:gd name="connsiteX28" fmla="*/ 630900 w 671220"/>
              <a:gd name="connsiteY28" fmla="*/ 485603 h 910593"/>
              <a:gd name="connsiteX29" fmla="*/ 635510 w 671220"/>
              <a:gd name="connsiteY29" fmla="*/ 480993 h 910593"/>
              <a:gd name="connsiteX30" fmla="*/ 635510 w 671220"/>
              <a:gd name="connsiteY30" fmla="*/ 462554 h 910593"/>
              <a:gd name="connsiteX31" fmla="*/ 630900 w 671220"/>
              <a:gd name="connsiteY31" fmla="*/ 457944 h 910593"/>
              <a:gd name="connsiteX32" fmla="*/ 272472 w 671220"/>
              <a:gd name="connsiteY32" fmla="*/ 423052 h 910593"/>
              <a:gd name="connsiteX33" fmla="*/ 276649 w 671220"/>
              <a:gd name="connsiteY33" fmla="*/ 424698 h 910593"/>
              <a:gd name="connsiteX34" fmla="*/ 293528 w 671220"/>
              <a:gd name="connsiteY34" fmla="*/ 440998 h 910593"/>
              <a:gd name="connsiteX35" fmla="*/ 293673 w 671220"/>
              <a:gd name="connsiteY35" fmla="*/ 449293 h 910593"/>
              <a:gd name="connsiteX36" fmla="*/ 200587 w 671220"/>
              <a:gd name="connsiteY36" fmla="*/ 545686 h 910593"/>
              <a:gd name="connsiteX37" fmla="*/ 200360 w 671220"/>
              <a:gd name="connsiteY37" fmla="*/ 546235 h 910593"/>
              <a:gd name="connsiteX38" fmla="*/ 196212 w 671220"/>
              <a:gd name="connsiteY38" fmla="*/ 547954 h 910593"/>
              <a:gd name="connsiteX39" fmla="*/ 172747 w 671220"/>
              <a:gd name="connsiteY39" fmla="*/ 547954 h 910593"/>
              <a:gd name="connsiteX40" fmla="*/ 166881 w 671220"/>
              <a:gd name="connsiteY40" fmla="*/ 542087 h 910593"/>
              <a:gd name="connsiteX41" fmla="*/ 166880 w 671220"/>
              <a:gd name="connsiteY41" fmla="*/ 461813 h 910593"/>
              <a:gd name="connsiteX42" fmla="*/ 172747 w 671220"/>
              <a:gd name="connsiteY42" fmla="*/ 455947 h 910593"/>
              <a:gd name="connsiteX43" fmla="*/ 196212 w 671220"/>
              <a:gd name="connsiteY43" fmla="*/ 455947 h 910593"/>
              <a:gd name="connsiteX44" fmla="*/ 202078 w 671220"/>
              <a:gd name="connsiteY44" fmla="*/ 461813 h 910593"/>
              <a:gd name="connsiteX45" fmla="*/ 202078 w 671220"/>
              <a:gd name="connsiteY45" fmla="*/ 493473 h 910593"/>
              <a:gd name="connsiteX46" fmla="*/ 268354 w 671220"/>
              <a:gd name="connsiteY46" fmla="*/ 424842 h 910593"/>
              <a:gd name="connsiteX47" fmla="*/ 272472 w 671220"/>
              <a:gd name="connsiteY47" fmla="*/ 423052 h 910593"/>
              <a:gd name="connsiteX48" fmla="*/ 517201 w 671220"/>
              <a:gd name="connsiteY48" fmla="*/ 382266 h 910593"/>
              <a:gd name="connsiteX49" fmla="*/ 512591 w 671220"/>
              <a:gd name="connsiteY49" fmla="*/ 386875 h 910593"/>
              <a:gd name="connsiteX50" fmla="*/ 512591 w 671220"/>
              <a:gd name="connsiteY50" fmla="*/ 405314 h 910593"/>
              <a:gd name="connsiteX51" fmla="*/ 517201 w 671220"/>
              <a:gd name="connsiteY51" fmla="*/ 409924 h 910593"/>
              <a:gd name="connsiteX52" fmla="*/ 630900 w 671220"/>
              <a:gd name="connsiteY52" fmla="*/ 409924 h 910593"/>
              <a:gd name="connsiteX53" fmla="*/ 635510 w 671220"/>
              <a:gd name="connsiteY53" fmla="*/ 405314 h 910593"/>
              <a:gd name="connsiteX54" fmla="*/ 635510 w 671220"/>
              <a:gd name="connsiteY54" fmla="*/ 386875 h 910593"/>
              <a:gd name="connsiteX55" fmla="*/ 630900 w 671220"/>
              <a:gd name="connsiteY55" fmla="*/ 382266 h 910593"/>
              <a:gd name="connsiteX56" fmla="*/ 224580 w 671220"/>
              <a:gd name="connsiteY56" fmla="*/ 343640 h 910593"/>
              <a:gd name="connsiteX57" fmla="*/ 79131 w 671220"/>
              <a:gd name="connsiteY57" fmla="*/ 489089 h 910593"/>
              <a:gd name="connsiteX58" fmla="*/ 224580 w 671220"/>
              <a:gd name="connsiteY58" fmla="*/ 634537 h 910593"/>
              <a:gd name="connsiteX59" fmla="*/ 370029 w 671220"/>
              <a:gd name="connsiteY59" fmla="*/ 489089 h 910593"/>
              <a:gd name="connsiteX60" fmla="*/ 224580 w 671220"/>
              <a:gd name="connsiteY60" fmla="*/ 343640 h 910593"/>
              <a:gd name="connsiteX61" fmla="*/ 517201 w 671220"/>
              <a:gd name="connsiteY61" fmla="*/ 306587 h 910593"/>
              <a:gd name="connsiteX62" fmla="*/ 512591 w 671220"/>
              <a:gd name="connsiteY62" fmla="*/ 311197 h 910593"/>
              <a:gd name="connsiteX63" fmla="*/ 512591 w 671220"/>
              <a:gd name="connsiteY63" fmla="*/ 329636 h 910593"/>
              <a:gd name="connsiteX64" fmla="*/ 517201 w 671220"/>
              <a:gd name="connsiteY64" fmla="*/ 334246 h 910593"/>
              <a:gd name="connsiteX65" fmla="*/ 630900 w 671220"/>
              <a:gd name="connsiteY65" fmla="*/ 334246 h 910593"/>
              <a:gd name="connsiteX66" fmla="*/ 635510 w 671220"/>
              <a:gd name="connsiteY66" fmla="*/ 329636 h 910593"/>
              <a:gd name="connsiteX67" fmla="*/ 635510 w 671220"/>
              <a:gd name="connsiteY67" fmla="*/ 311197 h 910593"/>
              <a:gd name="connsiteX68" fmla="*/ 630900 w 671220"/>
              <a:gd name="connsiteY68" fmla="*/ 306587 h 910593"/>
              <a:gd name="connsiteX69" fmla="*/ 224580 w 671220"/>
              <a:gd name="connsiteY69" fmla="*/ 275407 h 910593"/>
              <a:gd name="connsiteX70" fmla="*/ 438262 w 671220"/>
              <a:gd name="connsiteY70" fmla="*/ 489089 h 910593"/>
              <a:gd name="connsiteX71" fmla="*/ 224580 w 671220"/>
              <a:gd name="connsiteY71" fmla="*/ 702770 h 910593"/>
              <a:gd name="connsiteX72" fmla="*/ 181516 w 671220"/>
              <a:gd name="connsiteY72" fmla="*/ 698429 h 910593"/>
              <a:gd name="connsiteX73" fmla="*/ 171647 w 671220"/>
              <a:gd name="connsiteY73" fmla="*/ 695891 h 910593"/>
              <a:gd name="connsiteX74" fmla="*/ 145365 w 671220"/>
              <a:gd name="connsiteY74" fmla="*/ 755111 h 910593"/>
              <a:gd name="connsiteX75" fmla="*/ 140775 w 671220"/>
              <a:gd name="connsiteY75" fmla="*/ 746345 h 910593"/>
              <a:gd name="connsiteX76" fmla="*/ 116865 w 671220"/>
              <a:gd name="connsiteY76" fmla="*/ 726411 h 910593"/>
              <a:gd name="connsiteX77" fmla="*/ 112299 w 671220"/>
              <a:gd name="connsiteY77" fmla="*/ 724489 h 910593"/>
              <a:gd name="connsiteX78" fmla="*/ 91573 w 671220"/>
              <a:gd name="connsiteY78" fmla="*/ 720302 h 910593"/>
              <a:gd name="connsiteX79" fmla="*/ 81118 w 671220"/>
              <a:gd name="connsiteY79" fmla="*/ 722364 h 910593"/>
              <a:gd name="connsiteX80" fmla="*/ 105818 w 671220"/>
              <a:gd name="connsiteY80" fmla="*/ 666708 h 910593"/>
              <a:gd name="connsiteX81" fmla="*/ 105108 w 671220"/>
              <a:gd name="connsiteY81" fmla="*/ 666277 h 910593"/>
              <a:gd name="connsiteX82" fmla="*/ 10898 w 671220"/>
              <a:gd name="connsiteY82" fmla="*/ 489089 h 910593"/>
              <a:gd name="connsiteX83" fmla="*/ 224580 w 671220"/>
              <a:gd name="connsiteY83" fmla="*/ 275407 h 910593"/>
              <a:gd name="connsiteX84" fmla="*/ 513521 w 671220"/>
              <a:gd name="connsiteY84" fmla="*/ 72182 h 910593"/>
              <a:gd name="connsiteX85" fmla="*/ 527289 w 671220"/>
              <a:gd name="connsiteY85" fmla="*/ 72182 h 910593"/>
              <a:gd name="connsiteX86" fmla="*/ 537062 w 671220"/>
              <a:gd name="connsiteY86" fmla="*/ 72825 h 910593"/>
              <a:gd name="connsiteX87" fmla="*/ 546098 w 671220"/>
              <a:gd name="connsiteY87" fmla="*/ 75925 h 910593"/>
              <a:gd name="connsiteX88" fmla="*/ 553351 w 671220"/>
              <a:gd name="connsiteY88" fmla="*/ 83527 h 910593"/>
              <a:gd name="connsiteX89" fmla="*/ 556301 w 671220"/>
              <a:gd name="connsiteY89" fmla="*/ 96627 h 910593"/>
              <a:gd name="connsiteX90" fmla="*/ 554580 w 671220"/>
              <a:gd name="connsiteY90" fmla="*/ 107447 h 910593"/>
              <a:gd name="connsiteX91" fmla="*/ 549540 w 671220"/>
              <a:gd name="connsiteY91" fmla="*/ 115985 h 910593"/>
              <a:gd name="connsiteX92" fmla="*/ 540996 w 671220"/>
              <a:gd name="connsiteY92" fmla="*/ 121541 h 910593"/>
              <a:gd name="connsiteX93" fmla="*/ 528027 w 671220"/>
              <a:gd name="connsiteY93" fmla="*/ 123529 h 910593"/>
              <a:gd name="connsiteX94" fmla="*/ 513521 w 671220"/>
              <a:gd name="connsiteY94" fmla="*/ 123529 h 910593"/>
              <a:gd name="connsiteX95" fmla="*/ 492131 w 671220"/>
              <a:gd name="connsiteY95" fmla="*/ 48438 h 910593"/>
              <a:gd name="connsiteX96" fmla="*/ 484202 w 671220"/>
              <a:gd name="connsiteY96" fmla="*/ 51187 h 910593"/>
              <a:gd name="connsiteX97" fmla="*/ 481190 w 671220"/>
              <a:gd name="connsiteY97" fmla="*/ 59433 h 910593"/>
              <a:gd name="connsiteX98" fmla="*/ 481190 w 671220"/>
              <a:gd name="connsiteY98" fmla="*/ 195579 h 910593"/>
              <a:gd name="connsiteX99" fmla="*/ 481928 w 671220"/>
              <a:gd name="connsiteY99" fmla="*/ 197685 h 910593"/>
              <a:gd name="connsiteX100" fmla="*/ 484509 w 671220"/>
              <a:gd name="connsiteY100" fmla="*/ 199205 h 910593"/>
              <a:gd name="connsiteX101" fmla="*/ 489488 w 671220"/>
              <a:gd name="connsiteY101" fmla="*/ 200141 h 910593"/>
              <a:gd name="connsiteX102" fmla="*/ 497294 w 671220"/>
              <a:gd name="connsiteY102" fmla="*/ 200492 h 910593"/>
              <a:gd name="connsiteX103" fmla="*/ 505162 w 671220"/>
              <a:gd name="connsiteY103" fmla="*/ 200141 h 910593"/>
              <a:gd name="connsiteX104" fmla="*/ 510079 w 671220"/>
              <a:gd name="connsiteY104" fmla="*/ 199205 h 910593"/>
              <a:gd name="connsiteX105" fmla="*/ 512722 w 671220"/>
              <a:gd name="connsiteY105" fmla="*/ 197685 h 910593"/>
              <a:gd name="connsiteX106" fmla="*/ 513521 w 671220"/>
              <a:gd name="connsiteY106" fmla="*/ 195579 h 910593"/>
              <a:gd name="connsiteX107" fmla="*/ 513521 w 671220"/>
              <a:gd name="connsiteY107" fmla="*/ 147273 h 910593"/>
              <a:gd name="connsiteX108" fmla="*/ 526798 w 671220"/>
              <a:gd name="connsiteY108" fmla="*/ 147273 h 910593"/>
              <a:gd name="connsiteX109" fmla="*/ 554150 w 671220"/>
              <a:gd name="connsiteY109" fmla="*/ 143764 h 910593"/>
              <a:gd name="connsiteX110" fmla="*/ 573757 w 671220"/>
              <a:gd name="connsiteY110" fmla="*/ 133530 h 910593"/>
              <a:gd name="connsiteX111" fmla="*/ 585928 w 671220"/>
              <a:gd name="connsiteY111" fmla="*/ 116979 h 910593"/>
              <a:gd name="connsiteX112" fmla="*/ 590107 w 671220"/>
              <a:gd name="connsiteY112" fmla="*/ 94405 h 910593"/>
              <a:gd name="connsiteX113" fmla="*/ 587403 w 671220"/>
              <a:gd name="connsiteY113" fmla="*/ 77738 h 910593"/>
              <a:gd name="connsiteX114" fmla="*/ 579535 w 671220"/>
              <a:gd name="connsiteY114" fmla="*/ 64755 h 910593"/>
              <a:gd name="connsiteX115" fmla="*/ 567058 w 671220"/>
              <a:gd name="connsiteY115" fmla="*/ 55573 h 910593"/>
              <a:gd name="connsiteX116" fmla="*/ 552613 w 671220"/>
              <a:gd name="connsiteY116" fmla="*/ 50602 h 910593"/>
              <a:gd name="connsiteX117" fmla="*/ 540382 w 671220"/>
              <a:gd name="connsiteY117" fmla="*/ 48847 h 910593"/>
              <a:gd name="connsiteX118" fmla="*/ 529625 w 671220"/>
              <a:gd name="connsiteY118" fmla="*/ 48438 h 910593"/>
              <a:gd name="connsiteX119" fmla="*/ 622514 w 671220"/>
              <a:gd name="connsiteY119" fmla="*/ 41600 h 910593"/>
              <a:gd name="connsiteX120" fmla="*/ 614770 w 671220"/>
              <a:gd name="connsiteY120" fmla="*/ 41951 h 910593"/>
              <a:gd name="connsiteX121" fmla="*/ 609791 w 671220"/>
              <a:gd name="connsiteY121" fmla="*/ 42887 h 910593"/>
              <a:gd name="connsiteX122" fmla="*/ 607087 w 671220"/>
              <a:gd name="connsiteY122" fmla="*/ 44407 h 910593"/>
              <a:gd name="connsiteX123" fmla="*/ 606287 w 671220"/>
              <a:gd name="connsiteY123" fmla="*/ 46512 h 910593"/>
              <a:gd name="connsiteX124" fmla="*/ 606287 w 671220"/>
              <a:gd name="connsiteY124" fmla="*/ 189443 h 910593"/>
              <a:gd name="connsiteX125" fmla="*/ 607087 w 671220"/>
              <a:gd name="connsiteY125" fmla="*/ 191548 h 910593"/>
              <a:gd name="connsiteX126" fmla="*/ 609729 w 671220"/>
              <a:gd name="connsiteY126" fmla="*/ 193069 h 910593"/>
              <a:gd name="connsiteX127" fmla="*/ 614708 w 671220"/>
              <a:gd name="connsiteY127" fmla="*/ 194004 h 910593"/>
              <a:gd name="connsiteX128" fmla="*/ 622514 w 671220"/>
              <a:gd name="connsiteY128" fmla="*/ 194355 h 910593"/>
              <a:gd name="connsiteX129" fmla="*/ 630382 w 671220"/>
              <a:gd name="connsiteY129" fmla="*/ 194004 h 910593"/>
              <a:gd name="connsiteX130" fmla="*/ 635299 w 671220"/>
              <a:gd name="connsiteY130" fmla="*/ 193069 h 910593"/>
              <a:gd name="connsiteX131" fmla="*/ 637942 w 671220"/>
              <a:gd name="connsiteY131" fmla="*/ 191548 h 910593"/>
              <a:gd name="connsiteX132" fmla="*/ 638741 w 671220"/>
              <a:gd name="connsiteY132" fmla="*/ 189443 h 910593"/>
              <a:gd name="connsiteX133" fmla="*/ 638741 w 671220"/>
              <a:gd name="connsiteY133" fmla="*/ 46512 h 910593"/>
              <a:gd name="connsiteX134" fmla="*/ 637942 w 671220"/>
              <a:gd name="connsiteY134" fmla="*/ 44407 h 910593"/>
              <a:gd name="connsiteX135" fmla="*/ 635299 w 671220"/>
              <a:gd name="connsiteY135" fmla="*/ 42887 h 910593"/>
              <a:gd name="connsiteX136" fmla="*/ 630382 w 671220"/>
              <a:gd name="connsiteY136" fmla="*/ 41951 h 910593"/>
              <a:gd name="connsiteX137" fmla="*/ 622514 w 671220"/>
              <a:gd name="connsiteY137" fmla="*/ 41600 h 910593"/>
              <a:gd name="connsiteX138" fmla="*/ 358948 w 671220"/>
              <a:gd name="connsiteY138" fmla="*/ 39555 h 910593"/>
              <a:gd name="connsiteX139" fmla="*/ 351142 w 671220"/>
              <a:gd name="connsiteY139" fmla="*/ 39906 h 910593"/>
              <a:gd name="connsiteX140" fmla="*/ 346163 w 671220"/>
              <a:gd name="connsiteY140" fmla="*/ 40841 h 910593"/>
              <a:gd name="connsiteX141" fmla="*/ 343520 w 671220"/>
              <a:gd name="connsiteY141" fmla="*/ 42362 h 910593"/>
              <a:gd name="connsiteX142" fmla="*/ 342721 w 671220"/>
              <a:gd name="connsiteY142" fmla="*/ 44584 h 910593"/>
              <a:gd name="connsiteX143" fmla="*/ 342721 w 671220"/>
              <a:gd name="connsiteY143" fmla="*/ 187164 h 910593"/>
              <a:gd name="connsiteX144" fmla="*/ 343520 w 671220"/>
              <a:gd name="connsiteY144" fmla="*/ 189386 h 910593"/>
              <a:gd name="connsiteX145" fmla="*/ 346163 w 671220"/>
              <a:gd name="connsiteY145" fmla="*/ 190965 h 910593"/>
              <a:gd name="connsiteX146" fmla="*/ 351142 w 671220"/>
              <a:gd name="connsiteY146" fmla="*/ 191959 h 910593"/>
              <a:gd name="connsiteX147" fmla="*/ 358948 w 671220"/>
              <a:gd name="connsiteY147" fmla="*/ 192310 h 910593"/>
              <a:gd name="connsiteX148" fmla="*/ 366816 w 671220"/>
              <a:gd name="connsiteY148" fmla="*/ 191959 h 910593"/>
              <a:gd name="connsiteX149" fmla="*/ 371733 w 671220"/>
              <a:gd name="connsiteY149" fmla="*/ 190965 h 910593"/>
              <a:gd name="connsiteX150" fmla="*/ 374314 w 671220"/>
              <a:gd name="connsiteY150" fmla="*/ 189386 h 910593"/>
              <a:gd name="connsiteX151" fmla="*/ 375052 w 671220"/>
              <a:gd name="connsiteY151" fmla="*/ 187164 h 910593"/>
              <a:gd name="connsiteX152" fmla="*/ 375052 w 671220"/>
              <a:gd name="connsiteY152" fmla="*/ 115347 h 910593"/>
              <a:gd name="connsiteX153" fmla="*/ 423118 w 671220"/>
              <a:gd name="connsiteY153" fmla="*/ 187164 h 910593"/>
              <a:gd name="connsiteX154" fmla="*/ 425515 w 671220"/>
              <a:gd name="connsiteY154" fmla="*/ 189971 h 910593"/>
              <a:gd name="connsiteX155" fmla="*/ 430555 w 671220"/>
              <a:gd name="connsiteY155" fmla="*/ 191725 h 910593"/>
              <a:gd name="connsiteX156" fmla="*/ 442049 w 671220"/>
              <a:gd name="connsiteY156" fmla="*/ 192310 h 910593"/>
              <a:gd name="connsiteX157" fmla="*/ 450409 w 671220"/>
              <a:gd name="connsiteY157" fmla="*/ 191959 h 910593"/>
              <a:gd name="connsiteX158" fmla="*/ 455633 w 671220"/>
              <a:gd name="connsiteY158" fmla="*/ 190965 h 910593"/>
              <a:gd name="connsiteX159" fmla="*/ 458215 w 671220"/>
              <a:gd name="connsiteY159" fmla="*/ 189327 h 910593"/>
              <a:gd name="connsiteX160" fmla="*/ 458891 w 671220"/>
              <a:gd name="connsiteY160" fmla="*/ 187047 h 910593"/>
              <a:gd name="connsiteX161" fmla="*/ 458338 w 671220"/>
              <a:gd name="connsiteY161" fmla="*/ 184532 h 910593"/>
              <a:gd name="connsiteX162" fmla="*/ 455080 w 671220"/>
              <a:gd name="connsiteY162" fmla="*/ 178157 h 910593"/>
              <a:gd name="connsiteX163" fmla="*/ 407506 w 671220"/>
              <a:gd name="connsiteY163" fmla="*/ 109733 h 910593"/>
              <a:gd name="connsiteX164" fmla="*/ 451146 w 671220"/>
              <a:gd name="connsiteY164" fmla="*/ 55345 h 910593"/>
              <a:gd name="connsiteX165" fmla="*/ 455326 w 671220"/>
              <a:gd name="connsiteY165" fmla="*/ 48678 h 910593"/>
              <a:gd name="connsiteX166" fmla="*/ 456432 w 671220"/>
              <a:gd name="connsiteY166" fmla="*/ 44584 h 910593"/>
              <a:gd name="connsiteX167" fmla="*/ 455695 w 671220"/>
              <a:gd name="connsiteY167" fmla="*/ 42479 h 910593"/>
              <a:gd name="connsiteX168" fmla="*/ 453052 w 671220"/>
              <a:gd name="connsiteY168" fmla="*/ 40900 h 910593"/>
              <a:gd name="connsiteX169" fmla="*/ 447950 w 671220"/>
              <a:gd name="connsiteY169" fmla="*/ 39906 h 910593"/>
              <a:gd name="connsiteX170" fmla="*/ 439837 w 671220"/>
              <a:gd name="connsiteY170" fmla="*/ 39555 h 910593"/>
              <a:gd name="connsiteX171" fmla="*/ 431969 w 671220"/>
              <a:gd name="connsiteY171" fmla="*/ 39789 h 910593"/>
              <a:gd name="connsiteX172" fmla="*/ 426929 w 671220"/>
              <a:gd name="connsiteY172" fmla="*/ 40607 h 910593"/>
              <a:gd name="connsiteX173" fmla="*/ 423733 w 671220"/>
              <a:gd name="connsiteY173" fmla="*/ 42186 h 910593"/>
              <a:gd name="connsiteX174" fmla="*/ 421643 w 671220"/>
              <a:gd name="connsiteY174" fmla="*/ 44701 h 910593"/>
              <a:gd name="connsiteX175" fmla="*/ 375052 w 671220"/>
              <a:gd name="connsiteY175" fmla="*/ 109031 h 910593"/>
              <a:gd name="connsiteX176" fmla="*/ 375052 w 671220"/>
              <a:gd name="connsiteY176" fmla="*/ 44584 h 910593"/>
              <a:gd name="connsiteX177" fmla="*/ 374314 w 671220"/>
              <a:gd name="connsiteY177" fmla="*/ 42362 h 910593"/>
              <a:gd name="connsiteX178" fmla="*/ 371733 w 671220"/>
              <a:gd name="connsiteY178" fmla="*/ 40841 h 910593"/>
              <a:gd name="connsiteX179" fmla="*/ 366816 w 671220"/>
              <a:gd name="connsiteY179" fmla="*/ 39906 h 910593"/>
              <a:gd name="connsiteX180" fmla="*/ 358948 w 671220"/>
              <a:gd name="connsiteY180" fmla="*/ 39555 h 910593"/>
              <a:gd name="connsiteX181" fmla="*/ 115340 w 671220"/>
              <a:gd name="connsiteY181" fmla="*/ 0 h 910593"/>
              <a:gd name="connsiteX182" fmla="*/ 671220 w 671220"/>
              <a:gd name="connsiteY182" fmla="*/ 0 h 910593"/>
              <a:gd name="connsiteX183" fmla="*/ 671220 w 671220"/>
              <a:gd name="connsiteY183" fmla="*/ 674798 h 910593"/>
              <a:gd name="connsiteX184" fmla="*/ 411483 w 671220"/>
              <a:gd name="connsiteY184" fmla="*/ 674798 h 910593"/>
              <a:gd name="connsiteX185" fmla="*/ 424114 w 671220"/>
              <a:gd name="connsiteY185" fmla="*/ 660901 h 910593"/>
              <a:gd name="connsiteX186" fmla="*/ 483161 w 671220"/>
              <a:gd name="connsiteY186" fmla="*/ 496419 h 910593"/>
              <a:gd name="connsiteX187" fmla="*/ 224581 w 671220"/>
              <a:gd name="connsiteY187" fmla="*/ 237839 h 910593"/>
              <a:gd name="connsiteX188" fmla="*/ 123929 w 671220"/>
              <a:gd name="connsiteY188" fmla="*/ 258159 h 910593"/>
              <a:gd name="connsiteX189" fmla="*/ 115340 w 671220"/>
              <a:gd name="connsiteY189" fmla="*/ 262297 h 9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71220" h="910593">
                <a:moveTo>
                  <a:pt x="0" y="859669"/>
                </a:moveTo>
                <a:lnTo>
                  <a:pt x="91308" y="897769"/>
                </a:lnTo>
                <a:lnTo>
                  <a:pt x="86142" y="901904"/>
                </a:lnTo>
                <a:cubicBezTo>
                  <a:pt x="71826" y="911245"/>
                  <a:pt x="53276" y="913540"/>
                  <a:pt x="36336" y="906407"/>
                </a:cubicBezTo>
                <a:lnTo>
                  <a:pt x="31771" y="904485"/>
                </a:lnTo>
                <a:cubicBezTo>
                  <a:pt x="18219" y="898779"/>
                  <a:pt x="8263" y="888120"/>
                  <a:pt x="3121" y="875499"/>
                </a:cubicBezTo>
                <a:close/>
                <a:moveTo>
                  <a:pt x="81543" y="732866"/>
                </a:moveTo>
                <a:cubicBezTo>
                  <a:pt x="88460" y="732854"/>
                  <a:pt x="95493" y="734199"/>
                  <a:pt x="102269" y="737052"/>
                </a:cubicBezTo>
                <a:lnTo>
                  <a:pt x="106834" y="738974"/>
                </a:lnTo>
                <a:cubicBezTo>
                  <a:pt x="133939" y="750387"/>
                  <a:pt x="146660" y="781610"/>
                  <a:pt x="135247" y="808715"/>
                </a:cubicBezTo>
                <a:lnTo>
                  <a:pt x="106077" y="877994"/>
                </a:lnTo>
                <a:lnTo>
                  <a:pt x="101977" y="884015"/>
                </a:lnTo>
                <a:lnTo>
                  <a:pt x="1147" y="841942"/>
                </a:lnTo>
                <a:lnTo>
                  <a:pt x="3359" y="834744"/>
                </a:lnTo>
                <a:lnTo>
                  <a:pt x="32529" y="765465"/>
                </a:lnTo>
                <a:cubicBezTo>
                  <a:pt x="41088" y="745137"/>
                  <a:pt x="60791" y="732899"/>
                  <a:pt x="81543" y="732866"/>
                </a:cubicBezTo>
                <a:close/>
                <a:moveTo>
                  <a:pt x="517201" y="533623"/>
                </a:moveTo>
                <a:cubicBezTo>
                  <a:pt x="514655" y="533623"/>
                  <a:pt x="512591" y="535687"/>
                  <a:pt x="512591" y="538233"/>
                </a:cubicBezTo>
                <a:lnTo>
                  <a:pt x="512591" y="556672"/>
                </a:lnTo>
                <a:cubicBezTo>
                  <a:pt x="512591" y="559218"/>
                  <a:pt x="514655" y="561281"/>
                  <a:pt x="517201" y="561281"/>
                </a:cubicBezTo>
                <a:lnTo>
                  <a:pt x="630900" y="561281"/>
                </a:lnTo>
                <a:cubicBezTo>
                  <a:pt x="633446" y="561281"/>
                  <a:pt x="635510" y="559218"/>
                  <a:pt x="635510" y="556672"/>
                </a:cubicBezTo>
                <a:lnTo>
                  <a:pt x="635510" y="538233"/>
                </a:lnTo>
                <a:cubicBezTo>
                  <a:pt x="635510" y="535687"/>
                  <a:pt x="633446" y="533623"/>
                  <a:pt x="630900" y="533623"/>
                </a:cubicBezTo>
                <a:close/>
                <a:moveTo>
                  <a:pt x="517201" y="457944"/>
                </a:moveTo>
                <a:cubicBezTo>
                  <a:pt x="514655" y="457944"/>
                  <a:pt x="512591" y="460008"/>
                  <a:pt x="512591" y="462554"/>
                </a:cubicBezTo>
                <a:lnTo>
                  <a:pt x="512591" y="480993"/>
                </a:lnTo>
                <a:cubicBezTo>
                  <a:pt x="512591" y="483539"/>
                  <a:pt x="514655" y="485603"/>
                  <a:pt x="517201" y="485603"/>
                </a:cubicBezTo>
                <a:lnTo>
                  <a:pt x="630900" y="485603"/>
                </a:lnTo>
                <a:cubicBezTo>
                  <a:pt x="633446" y="485603"/>
                  <a:pt x="635510" y="483539"/>
                  <a:pt x="635510" y="480993"/>
                </a:cubicBezTo>
                <a:lnTo>
                  <a:pt x="635510" y="462554"/>
                </a:lnTo>
                <a:cubicBezTo>
                  <a:pt x="635510" y="460008"/>
                  <a:pt x="633446" y="457944"/>
                  <a:pt x="630900" y="457944"/>
                </a:cubicBezTo>
                <a:close/>
                <a:moveTo>
                  <a:pt x="272472" y="423052"/>
                </a:moveTo>
                <a:cubicBezTo>
                  <a:pt x="273972" y="423026"/>
                  <a:pt x="275484" y="423572"/>
                  <a:pt x="276649" y="424698"/>
                </a:cubicBezTo>
                <a:lnTo>
                  <a:pt x="293528" y="440998"/>
                </a:lnTo>
                <a:cubicBezTo>
                  <a:pt x="295859" y="443248"/>
                  <a:pt x="295923" y="446962"/>
                  <a:pt x="293673" y="449293"/>
                </a:cubicBezTo>
                <a:lnTo>
                  <a:pt x="200587" y="545686"/>
                </a:lnTo>
                <a:lnTo>
                  <a:pt x="200360" y="546235"/>
                </a:lnTo>
                <a:cubicBezTo>
                  <a:pt x="199298" y="547297"/>
                  <a:pt x="197832" y="547954"/>
                  <a:pt x="196212" y="547954"/>
                </a:cubicBezTo>
                <a:lnTo>
                  <a:pt x="172747" y="547954"/>
                </a:lnTo>
                <a:cubicBezTo>
                  <a:pt x="169507" y="547954"/>
                  <a:pt x="166881" y="545327"/>
                  <a:pt x="166881" y="542087"/>
                </a:cubicBezTo>
                <a:lnTo>
                  <a:pt x="166880" y="461813"/>
                </a:lnTo>
                <a:cubicBezTo>
                  <a:pt x="166881" y="458573"/>
                  <a:pt x="169507" y="455947"/>
                  <a:pt x="172747" y="455947"/>
                </a:cubicBezTo>
                <a:lnTo>
                  <a:pt x="196212" y="455947"/>
                </a:lnTo>
                <a:cubicBezTo>
                  <a:pt x="199452" y="455947"/>
                  <a:pt x="202078" y="458573"/>
                  <a:pt x="202078" y="461813"/>
                </a:cubicBezTo>
                <a:lnTo>
                  <a:pt x="202078" y="493473"/>
                </a:lnTo>
                <a:lnTo>
                  <a:pt x="268354" y="424842"/>
                </a:lnTo>
                <a:cubicBezTo>
                  <a:pt x="269479" y="423677"/>
                  <a:pt x="270970" y="423078"/>
                  <a:pt x="272472" y="423052"/>
                </a:cubicBezTo>
                <a:close/>
                <a:moveTo>
                  <a:pt x="517201" y="382266"/>
                </a:moveTo>
                <a:cubicBezTo>
                  <a:pt x="514655" y="382266"/>
                  <a:pt x="512591" y="384330"/>
                  <a:pt x="512591" y="386875"/>
                </a:cubicBezTo>
                <a:lnTo>
                  <a:pt x="512591" y="405314"/>
                </a:lnTo>
                <a:cubicBezTo>
                  <a:pt x="512591" y="407860"/>
                  <a:pt x="514655" y="409924"/>
                  <a:pt x="517201" y="409924"/>
                </a:cubicBezTo>
                <a:lnTo>
                  <a:pt x="630900" y="409924"/>
                </a:lnTo>
                <a:cubicBezTo>
                  <a:pt x="633446" y="409924"/>
                  <a:pt x="635510" y="407860"/>
                  <a:pt x="635510" y="405314"/>
                </a:cubicBezTo>
                <a:lnTo>
                  <a:pt x="635510" y="386875"/>
                </a:lnTo>
                <a:cubicBezTo>
                  <a:pt x="635510" y="384330"/>
                  <a:pt x="633446" y="382266"/>
                  <a:pt x="630900" y="382266"/>
                </a:cubicBezTo>
                <a:close/>
                <a:moveTo>
                  <a:pt x="224580" y="343640"/>
                </a:moveTo>
                <a:cubicBezTo>
                  <a:pt x="144251" y="343640"/>
                  <a:pt x="79131" y="408760"/>
                  <a:pt x="79131" y="489089"/>
                </a:cubicBezTo>
                <a:cubicBezTo>
                  <a:pt x="79131" y="569418"/>
                  <a:pt x="144251" y="634537"/>
                  <a:pt x="224580" y="634537"/>
                </a:cubicBezTo>
                <a:cubicBezTo>
                  <a:pt x="304909" y="634537"/>
                  <a:pt x="370029" y="569418"/>
                  <a:pt x="370029" y="489089"/>
                </a:cubicBezTo>
                <a:cubicBezTo>
                  <a:pt x="370029" y="408760"/>
                  <a:pt x="304909" y="343640"/>
                  <a:pt x="224580" y="343640"/>
                </a:cubicBezTo>
                <a:close/>
                <a:moveTo>
                  <a:pt x="517201" y="306587"/>
                </a:moveTo>
                <a:cubicBezTo>
                  <a:pt x="514655" y="306587"/>
                  <a:pt x="512591" y="308651"/>
                  <a:pt x="512591" y="311197"/>
                </a:cubicBezTo>
                <a:lnTo>
                  <a:pt x="512591" y="329636"/>
                </a:lnTo>
                <a:cubicBezTo>
                  <a:pt x="512591" y="332182"/>
                  <a:pt x="514655" y="334246"/>
                  <a:pt x="517201" y="334246"/>
                </a:cubicBezTo>
                <a:lnTo>
                  <a:pt x="630900" y="334246"/>
                </a:lnTo>
                <a:cubicBezTo>
                  <a:pt x="633446" y="334246"/>
                  <a:pt x="635510" y="332182"/>
                  <a:pt x="635510" y="329636"/>
                </a:cubicBezTo>
                <a:lnTo>
                  <a:pt x="635510" y="311197"/>
                </a:lnTo>
                <a:cubicBezTo>
                  <a:pt x="635510" y="308651"/>
                  <a:pt x="633446" y="306587"/>
                  <a:pt x="630900" y="306587"/>
                </a:cubicBezTo>
                <a:close/>
                <a:moveTo>
                  <a:pt x="224580" y="275407"/>
                </a:moveTo>
                <a:cubicBezTo>
                  <a:pt x="342593" y="275407"/>
                  <a:pt x="438262" y="371076"/>
                  <a:pt x="438262" y="489089"/>
                </a:cubicBezTo>
                <a:cubicBezTo>
                  <a:pt x="438262" y="607102"/>
                  <a:pt x="342593" y="702770"/>
                  <a:pt x="224580" y="702770"/>
                </a:cubicBezTo>
                <a:cubicBezTo>
                  <a:pt x="209829" y="702770"/>
                  <a:pt x="195426" y="701276"/>
                  <a:pt x="181516" y="698429"/>
                </a:cubicBezTo>
                <a:lnTo>
                  <a:pt x="171647" y="695891"/>
                </a:lnTo>
                <a:lnTo>
                  <a:pt x="145365" y="755111"/>
                </a:lnTo>
                <a:lnTo>
                  <a:pt x="140775" y="746345"/>
                </a:lnTo>
                <a:cubicBezTo>
                  <a:pt x="135170" y="737756"/>
                  <a:pt x="127029" y="730690"/>
                  <a:pt x="116865" y="726411"/>
                </a:cubicBezTo>
                <a:lnTo>
                  <a:pt x="112299" y="724489"/>
                </a:lnTo>
                <a:cubicBezTo>
                  <a:pt x="105523" y="721636"/>
                  <a:pt x="98490" y="720291"/>
                  <a:pt x="91573" y="720302"/>
                </a:cubicBezTo>
                <a:lnTo>
                  <a:pt x="81118" y="722364"/>
                </a:lnTo>
                <a:lnTo>
                  <a:pt x="105818" y="666708"/>
                </a:lnTo>
                <a:lnTo>
                  <a:pt x="105108" y="666277"/>
                </a:lnTo>
                <a:cubicBezTo>
                  <a:pt x="48268" y="627877"/>
                  <a:pt x="10898" y="562847"/>
                  <a:pt x="10898" y="489089"/>
                </a:cubicBezTo>
                <a:cubicBezTo>
                  <a:pt x="10898" y="371076"/>
                  <a:pt x="106567" y="275407"/>
                  <a:pt x="224580" y="275407"/>
                </a:cubicBezTo>
                <a:close/>
                <a:moveTo>
                  <a:pt x="513521" y="72182"/>
                </a:moveTo>
                <a:lnTo>
                  <a:pt x="527289" y="72182"/>
                </a:lnTo>
                <a:cubicBezTo>
                  <a:pt x="530649" y="72182"/>
                  <a:pt x="533907" y="72397"/>
                  <a:pt x="537062" y="72825"/>
                </a:cubicBezTo>
                <a:cubicBezTo>
                  <a:pt x="540218" y="73254"/>
                  <a:pt x="543230" y="74288"/>
                  <a:pt x="546098" y="75925"/>
                </a:cubicBezTo>
                <a:cubicBezTo>
                  <a:pt x="548966" y="77562"/>
                  <a:pt x="551384" y="80097"/>
                  <a:pt x="553351" y="83527"/>
                </a:cubicBezTo>
                <a:cubicBezTo>
                  <a:pt x="555318" y="86958"/>
                  <a:pt x="556301" y="91325"/>
                  <a:pt x="556301" y="96627"/>
                </a:cubicBezTo>
                <a:cubicBezTo>
                  <a:pt x="556301" y="100526"/>
                  <a:pt x="555728" y="104133"/>
                  <a:pt x="554580" y="107447"/>
                </a:cubicBezTo>
                <a:cubicBezTo>
                  <a:pt x="553433" y="110761"/>
                  <a:pt x="551753" y="113607"/>
                  <a:pt x="549540" y="115985"/>
                </a:cubicBezTo>
                <a:cubicBezTo>
                  <a:pt x="547327" y="118363"/>
                  <a:pt x="544479" y="120215"/>
                  <a:pt x="540996" y="121541"/>
                </a:cubicBezTo>
                <a:cubicBezTo>
                  <a:pt x="537513" y="122867"/>
                  <a:pt x="533190" y="123529"/>
                  <a:pt x="528027" y="123529"/>
                </a:cubicBezTo>
                <a:lnTo>
                  <a:pt x="513521" y="123529"/>
                </a:lnTo>
                <a:close/>
                <a:moveTo>
                  <a:pt x="492131" y="48438"/>
                </a:moveTo>
                <a:cubicBezTo>
                  <a:pt x="488853" y="48438"/>
                  <a:pt x="486210" y="49354"/>
                  <a:pt x="484202" y="51187"/>
                </a:cubicBezTo>
                <a:cubicBezTo>
                  <a:pt x="482194" y="53019"/>
                  <a:pt x="481190" y="55768"/>
                  <a:pt x="481190" y="59433"/>
                </a:cubicBezTo>
                <a:lnTo>
                  <a:pt x="481190" y="195579"/>
                </a:lnTo>
                <a:cubicBezTo>
                  <a:pt x="481190" y="196359"/>
                  <a:pt x="481436" y="197061"/>
                  <a:pt x="481928" y="197685"/>
                </a:cubicBezTo>
                <a:cubicBezTo>
                  <a:pt x="482420" y="198309"/>
                  <a:pt x="483280" y="198815"/>
                  <a:pt x="484509" y="199205"/>
                </a:cubicBezTo>
                <a:cubicBezTo>
                  <a:pt x="485739" y="199595"/>
                  <a:pt x="487398" y="199907"/>
                  <a:pt x="489488" y="200141"/>
                </a:cubicBezTo>
                <a:cubicBezTo>
                  <a:pt x="491578" y="200375"/>
                  <a:pt x="494180" y="200492"/>
                  <a:pt x="497294" y="200492"/>
                </a:cubicBezTo>
                <a:cubicBezTo>
                  <a:pt x="500490" y="200492"/>
                  <a:pt x="503113" y="200375"/>
                  <a:pt x="505162" y="200141"/>
                </a:cubicBezTo>
                <a:cubicBezTo>
                  <a:pt x="507211" y="199907"/>
                  <a:pt x="508850" y="199595"/>
                  <a:pt x="510079" y="199205"/>
                </a:cubicBezTo>
                <a:cubicBezTo>
                  <a:pt x="511308" y="198815"/>
                  <a:pt x="512189" y="198309"/>
                  <a:pt x="512722" y="197685"/>
                </a:cubicBezTo>
                <a:cubicBezTo>
                  <a:pt x="513255" y="197061"/>
                  <a:pt x="513521" y="196359"/>
                  <a:pt x="513521" y="195579"/>
                </a:cubicBezTo>
                <a:lnTo>
                  <a:pt x="513521" y="147273"/>
                </a:lnTo>
                <a:lnTo>
                  <a:pt x="526798" y="147273"/>
                </a:lnTo>
                <a:cubicBezTo>
                  <a:pt x="537288" y="147273"/>
                  <a:pt x="546405" y="146103"/>
                  <a:pt x="554150" y="143764"/>
                </a:cubicBezTo>
                <a:cubicBezTo>
                  <a:pt x="561894" y="141425"/>
                  <a:pt x="568430" y="138013"/>
                  <a:pt x="573757" y="133530"/>
                </a:cubicBezTo>
                <a:cubicBezTo>
                  <a:pt x="579084" y="129046"/>
                  <a:pt x="583141" y="123529"/>
                  <a:pt x="585928" y="116979"/>
                </a:cubicBezTo>
                <a:cubicBezTo>
                  <a:pt x="588714" y="110429"/>
                  <a:pt x="590107" y="102905"/>
                  <a:pt x="590107" y="94405"/>
                </a:cubicBezTo>
                <a:cubicBezTo>
                  <a:pt x="590107" y="88245"/>
                  <a:pt x="589206" y="82689"/>
                  <a:pt x="587403" y="77738"/>
                </a:cubicBezTo>
                <a:cubicBezTo>
                  <a:pt x="585600" y="72786"/>
                  <a:pt x="582977" y="68459"/>
                  <a:pt x="579535" y="64755"/>
                </a:cubicBezTo>
                <a:cubicBezTo>
                  <a:pt x="576093" y="61051"/>
                  <a:pt x="571934" y="57990"/>
                  <a:pt x="567058" y="55573"/>
                </a:cubicBezTo>
                <a:cubicBezTo>
                  <a:pt x="562181" y="53156"/>
                  <a:pt x="557367" y="51499"/>
                  <a:pt x="552613" y="50602"/>
                </a:cubicBezTo>
                <a:cubicBezTo>
                  <a:pt x="547860" y="49705"/>
                  <a:pt x="543783" y="49121"/>
                  <a:pt x="540382" y="48847"/>
                </a:cubicBezTo>
                <a:cubicBezTo>
                  <a:pt x="536980" y="48575"/>
                  <a:pt x="533395" y="48438"/>
                  <a:pt x="529625" y="48438"/>
                </a:cubicBezTo>
                <a:close/>
                <a:moveTo>
                  <a:pt x="622514" y="41600"/>
                </a:moveTo>
                <a:cubicBezTo>
                  <a:pt x="619400" y="41600"/>
                  <a:pt x="616819" y="41717"/>
                  <a:pt x="614770" y="41951"/>
                </a:cubicBezTo>
                <a:cubicBezTo>
                  <a:pt x="612721" y="42185"/>
                  <a:pt x="611061" y="42496"/>
                  <a:pt x="609791" y="42887"/>
                </a:cubicBezTo>
                <a:cubicBezTo>
                  <a:pt x="608521" y="43276"/>
                  <a:pt x="607619" y="43783"/>
                  <a:pt x="607087" y="44407"/>
                </a:cubicBezTo>
                <a:cubicBezTo>
                  <a:pt x="606554" y="45031"/>
                  <a:pt x="606287" y="45733"/>
                  <a:pt x="606287" y="46512"/>
                </a:cubicBezTo>
                <a:lnTo>
                  <a:pt x="606287" y="189443"/>
                </a:lnTo>
                <a:cubicBezTo>
                  <a:pt x="606287" y="190222"/>
                  <a:pt x="606554" y="190924"/>
                  <a:pt x="607087" y="191548"/>
                </a:cubicBezTo>
                <a:cubicBezTo>
                  <a:pt x="607619" y="192172"/>
                  <a:pt x="608500" y="192679"/>
                  <a:pt x="609729" y="193069"/>
                </a:cubicBezTo>
                <a:cubicBezTo>
                  <a:pt x="610959" y="193458"/>
                  <a:pt x="612619" y="193770"/>
                  <a:pt x="614708" y="194004"/>
                </a:cubicBezTo>
                <a:cubicBezTo>
                  <a:pt x="616798" y="194238"/>
                  <a:pt x="619400" y="194355"/>
                  <a:pt x="622514" y="194355"/>
                </a:cubicBezTo>
                <a:cubicBezTo>
                  <a:pt x="625710" y="194355"/>
                  <a:pt x="628333" y="194238"/>
                  <a:pt x="630382" y="194004"/>
                </a:cubicBezTo>
                <a:cubicBezTo>
                  <a:pt x="632431" y="193770"/>
                  <a:pt x="634070" y="193458"/>
                  <a:pt x="635299" y="193069"/>
                </a:cubicBezTo>
                <a:cubicBezTo>
                  <a:pt x="636528" y="192679"/>
                  <a:pt x="637409" y="192172"/>
                  <a:pt x="637942" y="191548"/>
                </a:cubicBezTo>
                <a:cubicBezTo>
                  <a:pt x="638475" y="190924"/>
                  <a:pt x="638741" y="190222"/>
                  <a:pt x="638741" y="189443"/>
                </a:cubicBezTo>
                <a:lnTo>
                  <a:pt x="638741" y="46512"/>
                </a:lnTo>
                <a:cubicBezTo>
                  <a:pt x="638741" y="45733"/>
                  <a:pt x="638475" y="45031"/>
                  <a:pt x="637942" y="44407"/>
                </a:cubicBezTo>
                <a:cubicBezTo>
                  <a:pt x="637409" y="43783"/>
                  <a:pt x="636528" y="43276"/>
                  <a:pt x="635299" y="42887"/>
                </a:cubicBezTo>
                <a:cubicBezTo>
                  <a:pt x="634070" y="42496"/>
                  <a:pt x="632431" y="42185"/>
                  <a:pt x="630382" y="41951"/>
                </a:cubicBezTo>
                <a:cubicBezTo>
                  <a:pt x="628333" y="41717"/>
                  <a:pt x="625710" y="41600"/>
                  <a:pt x="622514" y="41600"/>
                </a:cubicBezTo>
                <a:close/>
                <a:moveTo>
                  <a:pt x="358948" y="39555"/>
                </a:moveTo>
                <a:cubicBezTo>
                  <a:pt x="355834" y="39555"/>
                  <a:pt x="353232" y="39672"/>
                  <a:pt x="351142" y="39906"/>
                </a:cubicBezTo>
                <a:cubicBezTo>
                  <a:pt x="349052" y="40139"/>
                  <a:pt x="347393" y="40451"/>
                  <a:pt x="346163" y="40841"/>
                </a:cubicBezTo>
                <a:cubicBezTo>
                  <a:pt x="344934" y="41231"/>
                  <a:pt x="344053" y="41738"/>
                  <a:pt x="343520" y="42362"/>
                </a:cubicBezTo>
                <a:cubicBezTo>
                  <a:pt x="342987" y="42986"/>
                  <a:pt x="342721" y="43726"/>
                  <a:pt x="342721" y="44584"/>
                </a:cubicBezTo>
                <a:lnTo>
                  <a:pt x="342721" y="187164"/>
                </a:lnTo>
                <a:cubicBezTo>
                  <a:pt x="342721" y="188021"/>
                  <a:pt x="342987" y="188762"/>
                  <a:pt x="343520" y="189386"/>
                </a:cubicBezTo>
                <a:cubicBezTo>
                  <a:pt x="344053" y="190010"/>
                  <a:pt x="344934" y="190536"/>
                  <a:pt x="346163" y="190965"/>
                </a:cubicBezTo>
                <a:cubicBezTo>
                  <a:pt x="347393" y="191394"/>
                  <a:pt x="349052" y="191725"/>
                  <a:pt x="351142" y="191959"/>
                </a:cubicBezTo>
                <a:cubicBezTo>
                  <a:pt x="353232" y="192193"/>
                  <a:pt x="355834" y="192310"/>
                  <a:pt x="358948" y="192310"/>
                </a:cubicBezTo>
                <a:cubicBezTo>
                  <a:pt x="362144" y="192310"/>
                  <a:pt x="364767" y="192193"/>
                  <a:pt x="366816" y="191959"/>
                </a:cubicBezTo>
                <a:cubicBezTo>
                  <a:pt x="368865" y="191725"/>
                  <a:pt x="370504" y="191394"/>
                  <a:pt x="371733" y="190965"/>
                </a:cubicBezTo>
                <a:cubicBezTo>
                  <a:pt x="372962" y="190536"/>
                  <a:pt x="373823" y="190010"/>
                  <a:pt x="374314" y="189386"/>
                </a:cubicBezTo>
                <a:cubicBezTo>
                  <a:pt x="374806" y="188762"/>
                  <a:pt x="375052" y="188021"/>
                  <a:pt x="375052" y="187164"/>
                </a:cubicBezTo>
                <a:lnTo>
                  <a:pt x="375052" y="115347"/>
                </a:lnTo>
                <a:lnTo>
                  <a:pt x="423118" y="187164"/>
                </a:lnTo>
                <a:cubicBezTo>
                  <a:pt x="423692" y="188255"/>
                  <a:pt x="424491" y="189191"/>
                  <a:pt x="425515" y="189971"/>
                </a:cubicBezTo>
                <a:cubicBezTo>
                  <a:pt x="426540" y="190751"/>
                  <a:pt x="428220" y="191335"/>
                  <a:pt x="430555" y="191725"/>
                </a:cubicBezTo>
                <a:cubicBezTo>
                  <a:pt x="432891" y="192115"/>
                  <a:pt x="436722" y="192310"/>
                  <a:pt x="442049" y="192310"/>
                </a:cubicBezTo>
                <a:cubicBezTo>
                  <a:pt x="445410" y="192310"/>
                  <a:pt x="448196" y="192193"/>
                  <a:pt x="450409" y="191959"/>
                </a:cubicBezTo>
                <a:cubicBezTo>
                  <a:pt x="452622" y="191725"/>
                  <a:pt x="454363" y="191394"/>
                  <a:pt x="455633" y="190965"/>
                </a:cubicBezTo>
                <a:cubicBezTo>
                  <a:pt x="456903" y="190536"/>
                  <a:pt x="457764" y="189990"/>
                  <a:pt x="458215" y="189327"/>
                </a:cubicBezTo>
                <a:cubicBezTo>
                  <a:pt x="458665" y="188664"/>
                  <a:pt x="458891" y="187904"/>
                  <a:pt x="458891" y="187047"/>
                </a:cubicBezTo>
                <a:cubicBezTo>
                  <a:pt x="458891" y="186423"/>
                  <a:pt x="458706" y="185585"/>
                  <a:pt x="458338" y="184532"/>
                </a:cubicBezTo>
                <a:cubicBezTo>
                  <a:pt x="457969" y="183479"/>
                  <a:pt x="456883" y="181354"/>
                  <a:pt x="455080" y="178157"/>
                </a:cubicBezTo>
                <a:lnTo>
                  <a:pt x="407506" y="109733"/>
                </a:lnTo>
                <a:lnTo>
                  <a:pt x="451146" y="55345"/>
                </a:lnTo>
                <a:cubicBezTo>
                  <a:pt x="453195" y="52304"/>
                  <a:pt x="454588" y="50081"/>
                  <a:pt x="455326" y="48678"/>
                </a:cubicBezTo>
                <a:cubicBezTo>
                  <a:pt x="456064" y="47274"/>
                  <a:pt x="456432" y="45910"/>
                  <a:pt x="456432" y="44584"/>
                </a:cubicBezTo>
                <a:cubicBezTo>
                  <a:pt x="456432" y="43804"/>
                  <a:pt x="456186" y="43103"/>
                  <a:pt x="455695" y="42479"/>
                </a:cubicBezTo>
                <a:cubicBezTo>
                  <a:pt x="455203" y="41855"/>
                  <a:pt x="454322" y="41329"/>
                  <a:pt x="453052" y="40900"/>
                </a:cubicBezTo>
                <a:cubicBezTo>
                  <a:pt x="451781" y="40471"/>
                  <a:pt x="450081" y="40139"/>
                  <a:pt x="447950" y="39906"/>
                </a:cubicBezTo>
                <a:cubicBezTo>
                  <a:pt x="445819" y="39672"/>
                  <a:pt x="443115" y="39555"/>
                  <a:pt x="439837" y="39555"/>
                </a:cubicBezTo>
                <a:cubicBezTo>
                  <a:pt x="436640" y="39555"/>
                  <a:pt x="434018" y="39633"/>
                  <a:pt x="431969" y="39789"/>
                </a:cubicBezTo>
                <a:cubicBezTo>
                  <a:pt x="429920" y="39944"/>
                  <a:pt x="428240" y="40217"/>
                  <a:pt x="426929" y="40607"/>
                </a:cubicBezTo>
                <a:cubicBezTo>
                  <a:pt x="425618" y="40997"/>
                  <a:pt x="424552" y="41524"/>
                  <a:pt x="423733" y="42186"/>
                </a:cubicBezTo>
                <a:cubicBezTo>
                  <a:pt x="422913" y="42849"/>
                  <a:pt x="422217" y="43687"/>
                  <a:pt x="421643" y="44701"/>
                </a:cubicBezTo>
                <a:lnTo>
                  <a:pt x="375052" y="109031"/>
                </a:lnTo>
                <a:lnTo>
                  <a:pt x="375052" y="44584"/>
                </a:lnTo>
                <a:cubicBezTo>
                  <a:pt x="375052" y="43726"/>
                  <a:pt x="374806" y="42986"/>
                  <a:pt x="374314" y="42362"/>
                </a:cubicBezTo>
                <a:cubicBezTo>
                  <a:pt x="373823" y="41738"/>
                  <a:pt x="372962" y="41231"/>
                  <a:pt x="371733" y="40841"/>
                </a:cubicBezTo>
                <a:cubicBezTo>
                  <a:pt x="370504" y="40451"/>
                  <a:pt x="368865" y="40139"/>
                  <a:pt x="366816" y="39906"/>
                </a:cubicBezTo>
                <a:cubicBezTo>
                  <a:pt x="364767" y="39672"/>
                  <a:pt x="362144" y="39555"/>
                  <a:pt x="358948" y="39555"/>
                </a:cubicBezTo>
                <a:close/>
                <a:moveTo>
                  <a:pt x="115340" y="0"/>
                </a:moveTo>
                <a:lnTo>
                  <a:pt x="671220" y="0"/>
                </a:lnTo>
                <a:lnTo>
                  <a:pt x="671220" y="674798"/>
                </a:lnTo>
                <a:lnTo>
                  <a:pt x="411483" y="674798"/>
                </a:lnTo>
                <a:lnTo>
                  <a:pt x="424114" y="660901"/>
                </a:lnTo>
                <a:cubicBezTo>
                  <a:pt x="461002" y="616203"/>
                  <a:pt x="483161" y="558899"/>
                  <a:pt x="483161" y="496419"/>
                </a:cubicBezTo>
                <a:cubicBezTo>
                  <a:pt x="483161" y="353609"/>
                  <a:pt x="367391" y="237839"/>
                  <a:pt x="224581" y="237839"/>
                </a:cubicBezTo>
                <a:cubicBezTo>
                  <a:pt x="188878" y="237839"/>
                  <a:pt x="154866" y="245075"/>
                  <a:pt x="123929" y="258159"/>
                </a:cubicBezTo>
                <a:lnTo>
                  <a:pt x="115340" y="262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" name="Picture 2" descr="mage result for pyl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25" y="2915060"/>
            <a:ext cx="1151147" cy="9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875189" y="2187982"/>
            <a:ext cx="2496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 level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5D10D9-3175-474A-AFA9-DC3EF766244E}"/>
              </a:ext>
            </a:extLst>
          </p:cNvPr>
          <p:cNvSpPr txBox="1"/>
          <p:nvPr/>
        </p:nvSpPr>
        <p:spPr>
          <a:xfrm>
            <a:off x="108863" y="96887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AFC.07.05.a</a:t>
            </a:r>
          </a:p>
        </p:txBody>
      </p:sp>
    </p:spTree>
    <p:extLst>
      <p:ext uri="{BB962C8B-B14F-4D97-AF65-F5344CB8AC3E}">
        <p14:creationId xmlns:p14="http://schemas.microsoft.com/office/powerpoint/2010/main" val="6083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64" y="148571"/>
            <a:ext cx="7139136" cy="1143000"/>
          </a:xfrm>
        </p:spPr>
        <p:txBody>
          <a:bodyPr/>
          <a:lstStyle/>
          <a:p>
            <a:r>
              <a:rPr lang="en-GB" dirty="0"/>
              <a:t>Move of offices and technical labs</a:t>
            </a:r>
            <a:br>
              <a:rPr lang="en-GB" dirty="0"/>
            </a:br>
            <a:r>
              <a:rPr lang="en-GB" dirty="0"/>
              <a:t>One site, One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8864" y="1844824"/>
            <a:ext cx="7825544" cy="4316933"/>
            <a:chOff x="418864" y="1844824"/>
            <a:chExt cx="7825544" cy="43169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864" y="1844824"/>
              <a:ext cx="4849888" cy="43169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4644008" y="2132856"/>
              <a:ext cx="3600400" cy="64633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Temporary offices and technical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labs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on ESS construction site</a:t>
              </a:r>
            </a:p>
          </p:txBody>
        </p:sp>
        <p:cxnSp>
          <p:nvCxnSpPr>
            <p:cNvPr id="9" name="Straight Arrow Connector 8"/>
            <p:cNvCxnSpPr>
              <a:stCxn id="6" idx="1"/>
            </p:cNvCxnSpPr>
            <p:nvPr/>
          </p:nvCxnSpPr>
          <p:spPr>
            <a:xfrm flipH="1">
              <a:off x="4211960" y="2456022"/>
              <a:ext cx="432048" cy="180890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861810" y="5291916"/>
              <a:ext cx="3132348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ESS offices at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Medicon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Village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267744" y="5517232"/>
              <a:ext cx="576064" cy="144016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252003" y="1398899"/>
            <a:ext cx="7061200" cy="5727700"/>
            <a:chOff x="2252003" y="1398899"/>
            <a:chExt cx="7061200" cy="57277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003" y="1398899"/>
              <a:ext cx="7061200" cy="57277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1240392">
              <a:off x="2606761" y="1925699"/>
              <a:ext cx="5962287" cy="20313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  <a:alpha val="44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Move from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Medicon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 Village starting end of May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Approx. 10.000 m2 offices and technical labs in 3 floors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Open area offices &amp; conference rooms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Approx. 600 workstations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/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Separate ESS Reception welcoming visitors and guests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7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100665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614" y="2512032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D3856-EC62-4A4B-AF84-EE089AC4D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72566"/>
            <a:ext cx="4161392" cy="271379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C09C8-5FB3-A84D-A501-A59DB3ACDCC7}"/>
              </a:ext>
            </a:extLst>
          </p:cNvPr>
          <p:cNvCxnSpPr>
            <a:stCxn id="17" idx="2"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21A4-448A-D841-8286-37FE2A847FA6}"/>
              </a:ext>
            </a:extLst>
          </p:cNvPr>
          <p:cNvCxnSpPr>
            <a:cxnSpLocks/>
          </p:cNvCxnSpPr>
          <p:nvPr/>
        </p:nvCxnSpPr>
        <p:spPr>
          <a:xfrm flipV="1">
            <a:off x="3779912" y="5849694"/>
            <a:ext cx="763852" cy="387238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FD8FB9-941B-6141-8356-E2DEC66A77F4}"/>
              </a:ext>
            </a:extLst>
          </p:cNvPr>
          <p:cNvSpPr txBox="1"/>
          <p:nvPr/>
        </p:nvSpPr>
        <p:spPr>
          <a:xfrm>
            <a:off x="2967712" y="6043313"/>
            <a:ext cx="14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Bus Stop</a:t>
            </a:r>
          </a:p>
        </p:txBody>
      </p:sp>
    </p:spTree>
    <p:extLst>
      <p:ext uri="{BB962C8B-B14F-4D97-AF65-F5344CB8AC3E}">
        <p14:creationId xmlns:p14="http://schemas.microsoft.com/office/powerpoint/2010/main" val="113264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982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6894748" y="2305077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Labs and Workshops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107505" y="2060848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231779" y="2131270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Offices, auditorium canteen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6185701" y="490441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Entrance Building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107505" y="4894326"/>
            <a:ext cx="3996966" cy="175432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construction and financing agreements in February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 in detailed design before target cost is agreed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the lease is included in the operations costs</a:t>
            </a:r>
          </a:p>
        </p:txBody>
      </p:sp>
    </p:spTree>
    <p:extLst>
      <p:ext uri="{BB962C8B-B14F-4D97-AF65-F5344CB8AC3E}">
        <p14:creationId xmlns:p14="http://schemas.microsoft.com/office/powerpoint/2010/main" val="1091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5D11-1D39-374E-B7AC-2EAA51FC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334"/>
            <a:ext cx="7139136" cy="1143000"/>
          </a:xfrm>
        </p:spPr>
        <p:txBody>
          <a:bodyPr/>
          <a:lstStyle/>
          <a:p>
            <a:r>
              <a:rPr lang="en-GB" dirty="0"/>
              <a:t>Big Science Business Forum 2018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2D41-4DC1-1A4B-A16C-74FAEDB21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 descr="https://pbs.twimg.com/media/DXCUYDQW0AAcQch.jpg">
            <a:extLst>
              <a:ext uri="{FF2B5EF4-FFF2-40B4-BE49-F238E27FC236}">
                <a16:creationId xmlns:a16="http://schemas.microsoft.com/office/drawing/2014/main" id="{C6FCDB73-1297-5F49-B1CE-2484558C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3531394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DW-hmjzW0AEFsm-.jpg">
            <a:extLst>
              <a:ext uri="{FF2B5EF4-FFF2-40B4-BE49-F238E27FC236}">
                <a16:creationId xmlns:a16="http://schemas.microsoft.com/office/drawing/2014/main" id="{F6B38829-0E14-B44E-8513-27FB4ADB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968" y="1347960"/>
            <a:ext cx="3398508" cy="25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XH3KemW4AAmqzI.jpg">
            <a:extLst>
              <a:ext uri="{FF2B5EF4-FFF2-40B4-BE49-F238E27FC236}">
                <a16:creationId xmlns:a16="http://schemas.microsoft.com/office/drawing/2014/main" id="{FF1CDF54-72ED-0D4F-BC80-1ADA0A33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334" y="1759216"/>
            <a:ext cx="2386608" cy="35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bs.twimg.com/media/DXCiYyFXkAAuZhJ.jpg">
            <a:extLst>
              <a:ext uri="{FF2B5EF4-FFF2-40B4-BE49-F238E27FC236}">
                <a16:creationId xmlns:a16="http://schemas.microsoft.com/office/drawing/2014/main" id="{ECBD19D1-0548-6441-B0EF-7667CF70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125" y="3550416"/>
            <a:ext cx="3434329" cy="25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43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/>
          <a:lstStyle/>
          <a:p>
            <a:r>
              <a:rPr lang="en-GB" dirty="0"/>
              <a:t>ILL – ESS European Neutron User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sz="2400" dirty="0"/>
              <a:t>Methodological focus: user feedback on </a:t>
            </a:r>
            <a:r>
              <a:rPr lang="en-US" sz="2400" i="1" dirty="0"/>
              <a:t>ILL New instruments Endurance 2 </a:t>
            </a:r>
            <a:r>
              <a:rPr lang="en-US" sz="2400" dirty="0"/>
              <a:t>and </a:t>
            </a:r>
            <a:r>
              <a:rPr lang="en-US" sz="2400" i="1" dirty="0"/>
              <a:t>ESS Instruments: Next 7 / Completions / Suite 15 / First 8</a:t>
            </a:r>
            <a:r>
              <a:rPr lang="en-US" sz="2400" dirty="0"/>
              <a:t>. </a:t>
            </a:r>
          </a:p>
          <a:p>
            <a:r>
              <a:rPr lang="en-US" sz="2400" dirty="0"/>
              <a:t>Start series of ‘European Neutron User Meeting’ or ‘Meeting for Users of European Neutron Facilities’ </a:t>
            </a:r>
          </a:p>
          <a:p>
            <a:r>
              <a:rPr lang="en-US" sz="2400" dirty="0"/>
              <a:t>Periodicity every 2 years (even years e/o </a:t>
            </a:r>
            <a:r>
              <a:rPr lang="en-US" sz="2400" dirty="0" err="1"/>
              <a:t>ecns</a:t>
            </a:r>
            <a:r>
              <a:rPr lang="en-US" sz="2400" dirty="0"/>
              <a:t>/</a:t>
            </a:r>
            <a:r>
              <a:rPr lang="en-US" sz="2400" dirty="0" err="1"/>
              <a:t>icns</a:t>
            </a:r>
            <a:r>
              <a:rPr lang="en-US" sz="2400" dirty="0"/>
              <a:t>) oscillate ILL / ESS. </a:t>
            </a:r>
          </a:p>
          <a:p>
            <a:r>
              <a:rPr lang="en-US" sz="2400" dirty="0"/>
              <a:t>200+100 participants, initial location WTC Grenoble, France</a:t>
            </a:r>
          </a:p>
          <a:p>
            <a:r>
              <a:rPr lang="en-GB" sz="2400" dirty="0"/>
              <a:t>Include satellite events with scientific focus</a:t>
            </a:r>
          </a:p>
          <a:p>
            <a:r>
              <a:rPr lang="en-GB" sz="2400" dirty="0"/>
              <a:t>Date: 10 – 12 Oct. 2018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ttps://www.ill.eu/fileadmin/_processed_/csm_ILL_logo_blanc_png__1cfda4e99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74638"/>
            <a:ext cx="1017216" cy="8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2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7139136" cy="1244030"/>
          </a:xfrm>
        </p:spPr>
        <p:txBody>
          <a:bodyPr>
            <a:normAutofit/>
          </a:bodyPr>
          <a:lstStyle/>
          <a:p>
            <a:r>
              <a:rPr lang="en-US" dirty="0"/>
              <a:t>Senior recruitments underway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491"/>
            <a:ext cx="8363272" cy="51125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2400" dirty="0"/>
              <a:t>In discussion with preferred candidates for each of</a:t>
            </a: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0094CA"/>
                </a:solidFill>
              </a:rPr>
              <a:t>Associate Director for Strategy</a:t>
            </a: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0094CA"/>
                </a:solidFill>
              </a:rPr>
              <a:t>Head of Communications</a:t>
            </a:r>
          </a:p>
          <a:p>
            <a:pPr>
              <a:spcBef>
                <a:spcPts val="600"/>
              </a:spcBef>
            </a:pPr>
            <a:endParaRPr lang="en-GB" sz="2400" dirty="0"/>
          </a:p>
          <a:p>
            <a:pPr>
              <a:spcBef>
                <a:spcPts val="600"/>
              </a:spcBef>
            </a:pPr>
            <a:r>
              <a:rPr lang="en-GB" sz="2400" dirty="0"/>
              <a:t>Recruitment for</a:t>
            </a: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0094CA"/>
                </a:solidFill>
              </a:rPr>
              <a:t>Deputy Technical Director</a:t>
            </a:r>
          </a:p>
          <a:p>
            <a:pPr>
              <a:spcBef>
                <a:spcPts val="0"/>
              </a:spcBef>
            </a:pPr>
            <a:endParaRPr lang="en-GB" sz="2000" dirty="0"/>
          </a:p>
          <a:p>
            <a:pPr>
              <a:spcBef>
                <a:spcPts val="0"/>
              </a:spcBef>
            </a:pPr>
            <a:endParaRPr lang="en-GB" sz="2000" dirty="0"/>
          </a:p>
          <a:p>
            <a:pPr>
              <a:spcBef>
                <a:spcPts val="0"/>
              </a:spcBef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26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301006"/>
          </a:xfrm>
        </p:spPr>
        <p:txBody>
          <a:bodyPr/>
          <a:lstStyle/>
          <a:p>
            <a:r>
              <a:rPr lang="en-GB" dirty="0"/>
              <a:t>ESS in the Operations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168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94CA"/>
                </a:solidFill>
              </a:rPr>
              <a:t>Initial thoughts on the high level structure</a:t>
            </a:r>
          </a:p>
          <a:p>
            <a:r>
              <a:rPr lang="en-GB" sz="2600" dirty="0">
                <a:solidFill>
                  <a:schemeClr val="tx1"/>
                </a:solidFill>
              </a:rPr>
              <a:t>DG</a:t>
            </a:r>
          </a:p>
          <a:p>
            <a:r>
              <a:rPr lang="en-GB" sz="2600" dirty="0">
                <a:solidFill>
                  <a:schemeClr val="tx1"/>
                </a:solidFill>
              </a:rPr>
              <a:t>Three Directors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Science	</a:t>
            </a:r>
            <a:r>
              <a:rPr lang="en-GB" sz="1800" dirty="0">
                <a:solidFill>
                  <a:srgbClr val="0094CA"/>
                </a:solidFill>
              </a:rPr>
              <a:t> 	   plus Deputy focused on Operations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Technical </a:t>
            </a:r>
            <a:r>
              <a:rPr lang="en-GB" sz="1800" dirty="0">
                <a:solidFill>
                  <a:srgbClr val="0094CA"/>
                </a:solidFill>
              </a:rPr>
              <a:t>	   plus Deputy focused on Operations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Administration 	  </a:t>
            </a:r>
            <a:r>
              <a:rPr lang="en-GB" sz="1800" dirty="0">
                <a:solidFill>
                  <a:srgbClr val="0094CA"/>
                </a:solidFill>
              </a:rPr>
              <a:t>plus Deputy </a:t>
            </a:r>
          </a:p>
          <a:p>
            <a:r>
              <a:rPr lang="en-GB" dirty="0">
                <a:solidFill>
                  <a:schemeClr val="tx1"/>
                </a:solidFill>
              </a:rPr>
              <a:t>Two Associate Directors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ESH&amp;Q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Strategy</a:t>
            </a:r>
          </a:p>
          <a:p>
            <a:r>
              <a:rPr lang="en-GB" dirty="0">
                <a:solidFill>
                  <a:schemeClr val="tx1"/>
                </a:solidFill>
              </a:rPr>
              <a:t>Matrixed engineering and support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12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Strategy</a:t>
            </a:r>
            <a:r>
              <a:rPr lang="sv-SE" dirty="0"/>
              <a:t> for </a:t>
            </a:r>
            <a:r>
              <a:rPr lang="sv-SE" dirty="0" err="1"/>
              <a:t>Rebaselining</a:t>
            </a:r>
            <a:endParaRPr lang="en-GB" sz="28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220" y="5085184"/>
            <a:ext cx="4151016" cy="9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5536" y="3501008"/>
            <a:ext cx="4786790" cy="9001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5536" y="1700808"/>
            <a:ext cx="8018149" cy="9001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(Instrument Program)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lowchart: Decision 25"/>
          <p:cNvSpPr/>
          <p:nvPr/>
        </p:nvSpPr>
        <p:spPr>
          <a:xfrm>
            <a:off x="4102206" y="5141509"/>
            <a:ext cx="829834" cy="789193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8710" y="5373216"/>
            <a:ext cx="70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RBOT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Decision 30"/>
          <p:cNvSpPr/>
          <p:nvPr/>
        </p:nvSpPr>
        <p:spPr>
          <a:xfrm>
            <a:off x="7990638" y="1736812"/>
            <a:ext cx="829834" cy="789193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40497" y="1968519"/>
            <a:ext cx="57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Decision 32"/>
          <p:cNvSpPr/>
          <p:nvPr/>
        </p:nvSpPr>
        <p:spPr>
          <a:xfrm>
            <a:off x="3358912" y="5863044"/>
            <a:ext cx="829834" cy="789193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78310" y="60729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1985" y="5492260"/>
            <a:ext cx="215475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Beam on Dump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RBOT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Ready for Beam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Beam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Start Of User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End of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TBL 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Test Beam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6144289" y="2936832"/>
            <a:ext cx="253628" cy="8059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4772916" y="5828158"/>
            <a:ext cx="253625" cy="6398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99301" y="1700808"/>
            <a:ext cx="702078" cy="90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1790" y="2524709"/>
            <a:ext cx="1607732" cy="58476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Comm.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instruments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mage result for warhol soup ca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3035" y="2618965"/>
            <a:ext cx="617572" cy="11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732705" y="5576470"/>
            <a:ext cx="1578693" cy="906489"/>
          </a:xfrm>
          <a:prstGeom prst="rightArrow">
            <a:avLst>
              <a:gd name="adj1" fmla="val 6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In-kind deliveries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2481396" y="4026153"/>
            <a:ext cx="1578693" cy="906489"/>
          </a:xfrm>
          <a:prstGeom prst="rightArrow">
            <a:avLst>
              <a:gd name="adj1" fmla="val 6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In-kind deliveries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943358" y="4036080"/>
            <a:ext cx="1578693" cy="906489"/>
          </a:xfrm>
          <a:prstGeom prst="rightArrow">
            <a:avLst>
              <a:gd name="adj1" fmla="val 6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Building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69716" y="2295450"/>
            <a:ext cx="6279817" cy="1448001"/>
            <a:chOff x="394245" y="2137765"/>
            <a:chExt cx="6279817" cy="16285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94245" y="3766300"/>
              <a:ext cx="478808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1" idx="1"/>
            </p:cNvCxnSpPr>
            <p:nvPr/>
          </p:nvCxnSpPr>
          <p:spPr>
            <a:xfrm flipH="1">
              <a:off x="5182326" y="2150858"/>
              <a:ext cx="16975" cy="1545450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199301" y="2137765"/>
              <a:ext cx="1474761" cy="6533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lowchart: Decision 26"/>
          <p:cNvSpPr/>
          <p:nvPr/>
        </p:nvSpPr>
        <p:spPr>
          <a:xfrm>
            <a:off x="4786282" y="3539907"/>
            <a:ext cx="829834" cy="789193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0298" y="3771614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ecision 28"/>
          <p:cNvSpPr/>
          <p:nvPr/>
        </p:nvSpPr>
        <p:spPr>
          <a:xfrm>
            <a:off x="6282916" y="2086795"/>
            <a:ext cx="829834" cy="789193"/>
          </a:xfrm>
          <a:prstGeom prst="flowChartDecisi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36196" y="229545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1882" y="3156824"/>
            <a:ext cx="1070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Path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2509638" y="2132856"/>
            <a:ext cx="1578693" cy="906489"/>
          </a:xfrm>
          <a:prstGeom prst="rightArrow">
            <a:avLst>
              <a:gd name="adj1" fmla="val 6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In-kind deliveries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983678" y="2130664"/>
            <a:ext cx="1578693" cy="906489"/>
          </a:xfrm>
          <a:prstGeom prst="rightArrow">
            <a:avLst>
              <a:gd name="adj1" fmla="val 6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occupancy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08223-08A3-7448-892D-4CFDAC35614E}"/>
              </a:ext>
            </a:extLst>
          </p:cNvPr>
          <p:cNvSpPr txBox="1"/>
          <p:nvPr/>
        </p:nvSpPr>
        <p:spPr>
          <a:xfrm>
            <a:off x="5959871" y="3774298"/>
            <a:ext cx="2913441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have focused on keeping the Start of User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(SOUP) milestone as close as possible to our original goal in 2023</a:t>
            </a:r>
          </a:p>
        </p:txBody>
      </p:sp>
    </p:spTree>
    <p:extLst>
      <p:ext uri="{BB962C8B-B14F-4D97-AF65-F5344CB8AC3E}">
        <p14:creationId xmlns:p14="http://schemas.microsoft.com/office/powerpoint/2010/main" val="16887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19" grpId="0"/>
      <p:bldP spid="40" grpId="0" animBg="1"/>
      <p:bldP spid="40" grpId="1" animBg="1"/>
      <p:bldP spid="41" grpId="0" animBg="1"/>
      <p:bldP spid="4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7208" y="628650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661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904" y="5896938"/>
            <a:ext cx="2740224" cy="96106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TARGET </a:t>
            </a:r>
            <a:r>
              <a:rPr lang="en-US" sz="2400" b="1">
                <a:solidFill>
                  <a:schemeClr val="tx1"/>
                </a:solidFill>
              </a:rPr>
              <a:t>BUILDING 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March </a:t>
            </a:r>
            <a:r>
              <a:rPr lang="en-US" sz="2400" b="1" dirty="0">
                <a:solidFill>
                  <a:schemeClr val="tx1"/>
                </a:solidFill>
              </a:rPr>
              <a:t>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000" y="1291464"/>
            <a:ext cx="3960000" cy="251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000" y="3847143"/>
            <a:ext cx="3960000" cy="301085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86496" y="1423616"/>
            <a:ext cx="1311000" cy="55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A2T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08500" y="5690234"/>
            <a:ext cx="1311000" cy="55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ACTIVE CELLS</a:t>
            </a:r>
          </a:p>
        </p:txBody>
      </p:sp>
    </p:spTree>
    <p:extLst>
      <p:ext uri="{BB962C8B-B14F-4D97-AF65-F5344CB8AC3E}">
        <p14:creationId xmlns:p14="http://schemas.microsoft.com/office/powerpoint/2010/main" val="1369651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6"/>
          <p:cNvSpPr txBox="1"/>
          <p:nvPr/>
        </p:nvSpPr>
        <p:spPr>
          <a:xfrm>
            <a:off x="755576" y="2348880"/>
            <a:ext cx="8179261" cy="2431037"/>
          </a:xfrm>
          <a:prstGeom prst="rect">
            <a:avLst/>
          </a:prstGeom>
          <a:noFill/>
        </p:spPr>
        <p:txBody>
          <a:bodyPr wrap="square" lIns="91038" tIns="45523" rIns="91038" bIns="4552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7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4" y="4237200"/>
            <a:ext cx="2843937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264" y="23206"/>
            <a:ext cx="7139136" cy="1143000"/>
          </a:xfrm>
        </p:spPr>
        <p:txBody>
          <a:bodyPr/>
          <a:lstStyle/>
          <a:p>
            <a:r>
              <a:rPr lang="en-US" dirty="0"/>
              <a:t>Monolith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3939" y="6367851"/>
            <a:ext cx="2133600" cy="19372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5" y="1552576"/>
            <a:ext cx="3134040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981" y="1552576"/>
            <a:ext cx="263424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012" y="4237200"/>
            <a:ext cx="2898000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220" y="4237200"/>
            <a:ext cx="3302779" cy="2520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02" y="1552576"/>
            <a:ext cx="3243600" cy="25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2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22" y="146587"/>
            <a:ext cx="7139136" cy="1143000"/>
          </a:xfrm>
        </p:spPr>
        <p:txBody>
          <a:bodyPr/>
          <a:lstStyle/>
          <a:p>
            <a:r>
              <a:rPr lang="en-US" dirty="0"/>
              <a:t>D01, base slab for Exp. Hall 1</a:t>
            </a:r>
            <a:br>
              <a:rPr lang="en-US" dirty="0"/>
            </a:br>
            <a:r>
              <a:rPr lang="en-US" sz="2400" dirty="0"/>
              <a:t>First bottom slab casting 07/03/2018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9587"/>
            <a:ext cx="9144000" cy="55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8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0483"/>
            <a:ext cx="7439496" cy="1143000"/>
          </a:xfrm>
        </p:spPr>
        <p:txBody>
          <a:bodyPr>
            <a:normAutofit/>
          </a:bodyPr>
          <a:lstStyle/>
          <a:p>
            <a:r>
              <a:rPr lang="en-US" dirty="0"/>
              <a:t>E-buildings and D03 base slab (Exp. Hall 2)</a:t>
            </a:r>
            <a:br>
              <a:rPr lang="en-US" dirty="0"/>
            </a:br>
            <a:r>
              <a:rPr lang="en-US" sz="2400" dirty="0"/>
              <a:t>March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2504"/>
            <a:ext cx="9144000" cy="55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461" y="0"/>
            <a:ext cx="4773477" cy="1143000"/>
          </a:xfrm>
        </p:spPr>
        <p:txBody>
          <a:bodyPr/>
          <a:lstStyle/>
          <a:p>
            <a:pPr algn="r"/>
            <a:r>
              <a:rPr lang="en-US" b="1" dirty="0"/>
              <a:t>E-buildings, Superstructure</a:t>
            </a:r>
            <a:br>
              <a:rPr lang="en-US" b="1" dirty="0"/>
            </a:br>
            <a:r>
              <a:rPr lang="en-US" sz="2400" b="1" dirty="0"/>
              <a:t>E01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38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11"/>
            <a:ext cx="7139136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E-buildings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Facades E04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7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of IS-LEBT in Tunnel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6792"/>
            <a:ext cx="4416490" cy="3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933" y="3284984"/>
            <a:ext cx="4660067" cy="34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7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6966</TotalTime>
  <Words>1363</Words>
  <Application>Microsoft Macintosh PowerPoint</Application>
  <PresentationFormat>On-screen Show (4:3)</PresentationFormat>
  <Paragraphs>354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Batang</vt:lpstr>
      <vt:lpstr>ＭＳ Ｐゴシック</vt:lpstr>
      <vt:lpstr>Arial</vt:lpstr>
      <vt:lpstr>Calibri</vt:lpstr>
      <vt:lpstr>Century Gothic</vt:lpstr>
      <vt:lpstr>Symbol</vt:lpstr>
      <vt:lpstr>Times New Roman</vt:lpstr>
      <vt:lpstr>Verdana</vt:lpstr>
      <vt:lpstr>1_Office Theme</vt:lpstr>
      <vt:lpstr>Chess Core Powerpoint</vt:lpstr>
      <vt:lpstr>2_Office Theme</vt:lpstr>
      <vt:lpstr>1_ESS Core Powerpoint</vt:lpstr>
      <vt:lpstr>ESS Core Powerpoint</vt:lpstr>
      <vt:lpstr>ESS Status Report</vt:lpstr>
      <vt:lpstr>Highlights of ESS Goals and plan for 2018 Full list discussed to Council in February </vt:lpstr>
      <vt:lpstr>TARGET BUILDING  March 2018</vt:lpstr>
      <vt:lpstr>Monolith</vt:lpstr>
      <vt:lpstr>D01, base slab for Exp. Hall 1 First bottom slab casting 07/03/2018</vt:lpstr>
      <vt:lpstr>E-buildings and D03 base slab (Exp. Hall 2) March 2018</vt:lpstr>
      <vt:lpstr>E-buildings, Superstructure E01</vt:lpstr>
      <vt:lpstr>E-buildings  Facades E04</vt:lpstr>
      <vt:lpstr>Installation of IS-LEBT in Tunnel</vt:lpstr>
      <vt:lpstr>CEA – MB  Prototype Cryomodule</vt:lpstr>
      <vt:lpstr>Spoke components (CNRS – IPNO)</vt:lpstr>
      <vt:lpstr>MEBT (ESS-Bilbao)</vt:lpstr>
      <vt:lpstr>DTL (INFN – Legnaro)</vt:lpstr>
      <vt:lpstr>UU - FREIA Infrastructure for Spokes</vt:lpstr>
      <vt:lpstr>Elliptical MB cavities (INFN – LASA) Vertical Test-stand</vt:lpstr>
      <vt:lpstr>Elliptical HB cavities (STFC – Daresbury) Vertical Test-stand</vt:lpstr>
      <vt:lpstr>Target components are in construction</vt:lpstr>
      <vt:lpstr>Storage pits have been installed in Active Cell Facility</vt:lpstr>
      <vt:lpstr>Licensing</vt:lpstr>
      <vt:lpstr>Installation</vt:lpstr>
      <vt:lpstr>Decision-making timeline </vt:lpstr>
      <vt:lpstr>Move of offices and technical labs One site, One ESS</vt:lpstr>
      <vt:lpstr>PowerPoint Presentation</vt:lpstr>
      <vt:lpstr>Campus </vt:lpstr>
      <vt:lpstr>Big Science Business Forum 2018</vt:lpstr>
      <vt:lpstr>ILL – ESS European Neutron User meeting</vt:lpstr>
      <vt:lpstr>Senior recruitments underway</vt:lpstr>
      <vt:lpstr>ESS in the Operations Phase</vt:lpstr>
      <vt:lpstr>Strategy for Rebaselining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Florian Weissbach</dc:creator>
  <cp:lastModifiedBy>John Womersley</cp:lastModifiedBy>
  <cp:revision>126</cp:revision>
  <dcterms:created xsi:type="dcterms:W3CDTF">2017-10-04T08:05:35Z</dcterms:created>
  <dcterms:modified xsi:type="dcterms:W3CDTF">2018-04-10T11:51:20Z</dcterms:modified>
</cp:coreProperties>
</file>