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1" r:id="rId3"/>
    <p:sldId id="260" r:id="rId4"/>
    <p:sldId id="309" r:id="rId5"/>
    <p:sldId id="325" r:id="rId6"/>
    <p:sldId id="311" r:id="rId7"/>
    <p:sldId id="324" r:id="rId8"/>
    <p:sldId id="326" r:id="rId9"/>
    <p:sldId id="299" r:id="rId10"/>
    <p:sldId id="285" r:id="rId11"/>
    <p:sldId id="307" r:id="rId12"/>
    <p:sldId id="327" r:id="rId13"/>
    <p:sldId id="313" r:id="rId14"/>
    <p:sldId id="314" r:id="rId15"/>
    <p:sldId id="316" r:id="rId16"/>
    <p:sldId id="317" r:id="rId17"/>
    <p:sldId id="318" r:id="rId18"/>
    <p:sldId id="320" r:id="rId19"/>
    <p:sldId id="293" r:id="rId20"/>
    <p:sldId id="315" r:id="rId21"/>
    <p:sldId id="321" r:id="rId22"/>
    <p:sldId id="322" r:id="rId23"/>
    <p:sldId id="312" r:id="rId24"/>
    <p:sldId id="323" r:id="rId25"/>
    <p:sldId id="328" r:id="rId26"/>
    <p:sldId id="272" r:id="rId27"/>
    <p:sldId id="282" r:id="rId28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96"/>
    <p:restoredTop sz="93103"/>
  </p:normalViewPr>
  <p:slideViewPr>
    <p:cSldViewPr>
      <p:cViewPr varScale="1">
        <p:scale>
          <a:sx n="172" d="100"/>
          <a:sy n="172" d="100"/>
        </p:scale>
        <p:origin x="1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A28A6A-E574-CF4C-B3CC-3A4C756BE2C2}" type="datetimeFigureOut">
              <a:rPr lang="en-US"/>
              <a:pPr>
                <a:defRPr/>
              </a:pPr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778695-D137-D243-8263-C20ED8E51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504ACB-EBCA-4841-BAC0-BBCE0E031992}" type="datetimeFigureOut">
              <a:rPr lang="sv-SE" altLang="x-none"/>
              <a:pPr>
                <a:defRPr/>
              </a:pPr>
              <a:t>2018-04-11</a:t>
            </a:fld>
            <a:endParaRPr lang="sv-SE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25CE9B5-3DF4-114C-BDDA-FD4E3CBD6FF3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5CE9B5-3DF4-114C-BDDA-FD4E3CBD6FF3}" type="slidenum">
              <a:rPr lang="sv-SE" altLang="x-none" smtClean="0"/>
              <a:pPr>
                <a:defRPr/>
              </a:pPr>
              <a:t>14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219617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5CE9B5-3DF4-114C-BDDA-FD4E3CBD6FF3}" type="slidenum">
              <a:rPr lang="sv-SE" altLang="x-none" smtClean="0"/>
              <a:pPr>
                <a:defRPr/>
              </a:pPr>
              <a:t>16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130816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x-none">
              <a:ea typeface="ＭＳ Ｐゴシック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60C42B5-2B2C-284A-96C3-5DAABEBB12DE}" type="slidenum">
              <a:rPr lang="sv-SE" altLang="x-none"/>
              <a:pPr/>
              <a:t>19</a:t>
            </a:fld>
            <a:endParaRPr lang="sv-S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C947-3E43-614A-880E-75E2E96402FA}" type="datetime1">
              <a:rPr lang="sv-SE" altLang="x-none"/>
              <a:pPr>
                <a:defRPr/>
              </a:pPr>
              <a:t>2018-04-11</a:t>
            </a:fld>
            <a:endParaRPr lang="sv-SE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A7DA7-E032-A84B-B32C-A07159C16A05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206076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5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B126A-3614-6946-9A7F-E8C3923C9731}" type="datetime1">
              <a:rPr lang="sv-SE" altLang="x-none"/>
              <a:pPr>
                <a:defRPr/>
              </a:pPr>
              <a:t>2018-04-11</a:t>
            </a:fld>
            <a:endParaRPr lang="sv-SE" altLang="x-non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71B9-A05B-6044-9CB2-0D5ACFA936E7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6140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4E5A0-B0CC-394D-9609-ABB5C138A86B}" type="datetime1">
              <a:rPr lang="sv-SE" altLang="x-none"/>
              <a:pPr>
                <a:defRPr/>
              </a:pPr>
              <a:t>2018-04-11</a:t>
            </a:fld>
            <a:endParaRPr lang="sv-SE" altLang="x-non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F3C46-2953-4E45-85F8-66B9C0D743D7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201889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4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87EF-F79A-904B-ABD7-2FF799781428}" type="datetime1">
              <a:rPr lang="sv-SE" altLang="x-none"/>
              <a:pPr>
                <a:defRPr/>
              </a:pPr>
              <a:t>2018-04-11</a:t>
            </a:fld>
            <a:endParaRPr lang="sv-SE" altLang="x-none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2A3D1-4574-5245-88D9-609E3FA0BD90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130901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138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954BF9B7-880E-2145-B712-513FEC92F2EE}" type="datetime1">
              <a:rPr lang="sv-SE" altLang="x-none"/>
              <a:pPr>
                <a:defRPr/>
              </a:pPr>
              <a:t>2018-04-11</a:t>
            </a:fld>
            <a:endParaRPr lang="sv-SE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0728084-E160-CA47-971C-D67A25A8F817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9.png"/><Relationship Id="rId7" Type="http://schemas.openxmlformats.org/officeDocument/2006/relationships/image" Target="../media/image3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v-SE" altLang="x-none" sz="4000" dirty="0">
                <a:ea typeface="ＭＳ Ｐゴシック" charset="-128"/>
              </a:rPr>
              <a:t>Target </a:t>
            </a:r>
            <a:r>
              <a:rPr lang="en-US" altLang="x-none" sz="4000" dirty="0">
                <a:ea typeface="ＭＳ Ｐゴシック" charset="-128"/>
              </a:rPr>
              <a:t>Overview</a:t>
            </a:r>
            <a:br>
              <a:rPr lang="sv-SE" altLang="x-none" sz="4000" dirty="0">
                <a:ea typeface="ＭＳ Ｐゴシック" charset="-128"/>
              </a:rPr>
            </a:br>
            <a:r>
              <a:rPr lang="sv-SE" altLang="x-none" sz="2800" dirty="0">
                <a:ea typeface="ＭＳ Ｐゴシック" charset="-128"/>
              </a:rPr>
              <a:t>TAC 17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v-SE" altLang="x-none" sz="2000">
                <a:ea typeface="ＭＳ Ｐゴシック" charset="-128"/>
              </a:rPr>
              <a:t>Mark Anthony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286000" y="5949950"/>
            <a:ext cx="457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x-none" sz="1600" err="1">
                <a:solidFill>
                  <a:srgbClr val="FFFFFF"/>
                </a:solidFill>
              </a:rPr>
              <a:t>www.europeanspallationsource.se</a:t>
            </a:r>
            <a:endParaRPr lang="en-GB" altLang="x-none" sz="160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x-none" sz="1400">
                <a:solidFill>
                  <a:srgbClr val="FFFFFF"/>
                </a:solidFill>
              </a:rPr>
              <a:t>October 4,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273425"/>
            <a:ext cx="3238500" cy="684213"/>
          </a:xfrm>
          <a:prstGeom prst="rect">
            <a:avLst/>
          </a:prstGeom>
          <a:solidFill>
            <a:srgbClr val="C3D69B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Status of Target Sub-Project In-Kind Packages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3E6A63-E656-9943-87A3-30F7A651C843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sv-SE" altLang="x-none" sz="1200"/>
          </a:p>
        </p:txBody>
      </p:sp>
      <p:graphicFrame>
        <p:nvGraphicFramePr>
          <p:cNvPr id="1434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73248"/>
              </p:ext>
            </p:extLst>
          </p:nvPr>
        </p:nvGraphicFramePr>
        <p:xfrm>
          <a:off x="3948113" y="1662113"/>
          <a:ext cx="5145087" cy="496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" name="Worksheet" r:id="rId3" imgW="5537200" imgH="5295900" progId="Excel.Sheet.12">
                  <p:embed/>
                </p:oleObj>
              </mc:Choice>
              <mc:Fallback>
                <p:oleObj name="Worksheet" r:id="rId3" imgW="5537200" imgH="5295900" progId="Excel.Sheet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1662113"/>
                        <a:ext cx="5145087" cy="496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527300"/>
            <a:ext cx="3238500" cy="684213"/>
          </a:xfrm>
          <a:prstGeom prst="rect">
            <a:avLst/>
          </a:prstGeom>
          <a:solidFill>
            <a:srgbClr val="E6B9B8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" y="4738688"/>
            <a:ext cx="3238500" cy="682625"/>
          </a:xfrm>
          <a:prstGeom prst="rect">
            <a:avLst/>
          </a:prstGeom>
          <a:solidFill>
            <a:srgbClr val="93CDDD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9263" y="4005263"/>
            <a:ext cx="3240087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8" y="1628775"/>
            <a:ext cx="3895725" cy="4679950"/>
          </a:xfrm>
        </p:spPr>
        <p:txBody>
          <a:bodyPr>
            <a:normAutofit fontScale="92500"/>
          </a:bodyPr>
          <a:lstStyle/>
          <a:p>
            <a:pPr marL="53975" indent="0">
              <a:buFont typeface="Arial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Target Sub-Project has 21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in-kind work elements</a:t>
            </a:r>
          </a:p>
          <a:p>
            <a:pPr marL="635000" lvl="1" indent="-230188">
              <a:defRPr/>
            </a:pPr>
            <a:r>
              <a:rPr lang="en-US" dirty="0">
                <a:solidFill>
                  <a:srgbClr val="000000"/>
                </a:solidFill>
              </a:rPr>
              <a:t>TA or CA signed for 10 work elements</a:t>
            </a:r>
          </a:p>
          <a:p>
            <a:pPr marL="635000" lvl="1" indent="-230188">
              <a:defRPr/>
            </a:pPr>
            <a:r>
              <a:rPr lang="en-US" dirty="0">
                <a:solidFill>
                  <a:srgbClr val="000000"/>
                </a:solidFill>
              </a:rPr>
              <a:t>Partner selected for another 4 work elements</a:t>
            </a:r>
          </a:p>
          <a:p>
            <a:pPr marL="635000" lvl="1" indent="-230188">
              <a:defRPr/>
            </a:pPr>
            <a:r>
              <a:rPr lang="en-US" dirty="0">
                <a:solidFill>
                  <a:srgbClr val="000000"/>
                </a:solidFill>
              </a:rPr>
              <a:t>N/A</a:t>
            </a:r>
          </a:p>
          <a:p>
            <a:pPr marL="635000" lvl="1" indent="-230188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635000" lvl="1" indent="-230188">
              <a:defRPr/>
            </a:pPr>
            <a:r>
              <a:rPr lang="en-US" dirty="0"/>
              <a:t>Preparation to self-perform 6 work elements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Target In-Kind Issues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x-none" dirty="0">
                <a:ea typeface="ＭＳ Ｐゴシック" charset="-128"/>
              </a:rPr>
              <a:t>Failure to secure in-kind partner for 5 large work elements, requires ESS to self perform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Target Monitoring Plug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Monolith Shielding &amp; Port Blocks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Monolith Atmosphere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Internal Casks &amp; handling Devices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Remote Handling Support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ESS Bilbao significant delays due to funding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Tungsten Procurement 7 months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Monolith Vessel 12-18 months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Target Wheel 12 months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i="1" dirty="0">
                <a:ea typeface="ＭＳ Ｐゴシック" charset="-128"/>
              </a:rPr>
              <a:t>UKAEA significant delays on ACF, increased cost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AB8B3F-17F8-1043-9A5B-19AE369C8E3D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sv-SE" altLang="x-none" sz="1200"/>
          </a:p>
        </p:txBody>
      </p:sp>
    </p:spTree>
    <p:extLst>
      <p:ext uri="{BB962C8B-B14F-4D97-AF65-F5344CB8AC3E}">
        <p14:creationId xmlns:p14="http://schemas.microsoft.com/office/powerpoint/2010/main" val="80243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>
                <a:ea typeface="ＭＳ Ｐゴシック" charset="-128"/>
              </a:rPr>
              <a:t>Progress by Work Package</a:t>
            </a:r>
            <a:endParaRPr lang="en-US" altLang="x-none" sz="2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45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8286" r="3539" b="40349"/>
          <a:stretch>
            <a:fillRect/>
          </a:stretch>
        </p:blipFill>
        <p:spPr bwMode="auto">
          <a:xfrm>
            <a:off x="3741276" y="5409748"/>
            <a:ext cx="5019561" cy="140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Technical Progress: </a:t>
            </a:r>
            <a:br>
              <a:rPr lang="en-GB" altLang="x-none" dirty="0">
                <a:ea typeface="ＭＳ Ｐゴシック" charset="-128"/>
              </a:rPr>
            </a:br>
            <a:r>
              <a:rPr lang="en-GB" altLang="x-none" dirty="0">
                <a:ea typeface="ＭＳ Ｐゴシック" charset="-128"/>
              </a:rPr>
              <a:t>WP2 Target Systems 1(2)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649" y="1557338"/>
            <a:ext cx="6492238" cy="323981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400" b="1" dirty="0"/>
              <a:t>Target wheel and drive unit</a:t>
            </a:r>
          </a:p>
          <a:p>
            <a:pPr>
              <a:defRPr/>
            </a:pPr>
            <a:r>
              <a:rPr lang="en-US" sz="1400" dirty="0"/>
              <a:t>Manufacturing of cassettes and spallation material in progress</a:t>
            </a:r>
          </a:p>
          <a:p>
            <a:pPr>
              <a:defRPr/>
            </a:pPr>
            <a:r>
              <a:rPr lang="en-US" sz="1400" dirty="0"/>
              <a:t>CDR Target Drive Unit 23 April.</a:t>
            </a:r>
          </a:p>
          <a:p>
            <a:pPr>
              <a:defRPr/>
            </a:pPr>
            <a:r>
              <a:rPr lang="en-US" sz="1400" dirty="0"/>
              <a:t>Manufacturing of the target wheel prototype close to be finalized. Lessons learned to be used for the final Target Wheel</a:t>
            </a:r>
          </a:p>
          <a:p>
            <a:pPr>
              <a:defRPr/>
            </a:pPr>
            <a:r>
              <a:rPr lang="en-US" sz="1400" dirty="0"/>
              <a:t>CDR for Target Wheel and Shaft postponed to Sept 2018. However, early procurement of material in progress</a:t>
            </a:r>
          </a:p>
          <a:p>
            <a:pPr>
              <a:defRPr/>
            </a:pPr>
            <a:r>
              <a:rPr lang="en-US" sz="1400" dirty="0"/>
              <a:t>Complete Target Wheel Drive &amp; Shaft delivery on site November 2019</a:t>
            </a:r>
          </a:p>
          <a:p>
            <a:pPr marL="0" indent="0">
              <a:buNone/>
              <a:defRPr/>
            </a:pPr>
            <a:r>
              <a:rPr lang="en-GB" sz="1400" b="1" dirty="0"/>
              <a:t>Target Helium Cooling System</a:t>
            </a:r>
          </a:p>
          <a:p>
            <a:pPr>
              <a:defRPr/>
            </a:pPr>
            <a:r>
              <a:rPr lang="en-GB" sz="1400" dirty="0"/>
              <a:t>Manufacturing of the Helium Circulators in progress</a:t>
            </a:r>
          </a:p>
          <a:p>
            <a:pPr>
              <a:defRPr/>
            </a:pPr>
            <a:r>
              <a:rPr lang="en-GB" sz="1400" dirty="0"/>
              <a:t>CDR Target Helium Cooling System performed. Piping in the Connection Cell needs to be redesigned and remote handling of the helium filters elaborated</a:t>
            </a:r>
          </a:p>
          <a:p>
            <a:pPr marL="0" indent="0">
              <a:buNone/>
              <a:defRPr/>
            </a:pPr>
            <a:r>
              <a:rPr lang="en-GB" sz="1400" b="1" dirty="0"/>
              <a:t>Target monitoring</a:t>
            </a:r>
          </a:p>
          <a:p>
            <a:pPr>
              <a:defRPr/>
            </a:pPr>
            <a:r>
              <a:rPr lang="en-GB" sz="1400" dirty="0"/>
              <a:t>PDR for the Target Monitoring Plug performed. Discussions with possible In Kind partner started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5E5B36-7598-0D47-8C3D-4A5E7F0D01B8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sv-SE" altLang="x-none" sz="1200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87" y="1484785"/>
            <a:ext cx="1601974" cy="172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7596188" y="3250182"/>
            <a:ext cx="13681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300" dirty="0"/>
              <a:t>Tungsten Bricks in Cassette</a:t>
            </a:r>
          </a:p>
        </p:txBody>
      </p:sp>
      <p:pic>
        <p:nvPicPr>
          <p:cNvPr id="1946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557338"/>
            <a:ext cx="784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89225"/>
            <a:ext cx="3127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395288" y="35004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64" r="73647" b="2"/>
          <a:stretch>
            <a:fillRect/>
          </a:stretch>
        </p:blipFill>
        <p:spPr bwMode="auto">
          <a:xfrm>
            <a:off x="684213" y="3028950"/>
            <a:ext cx="3000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489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Technical Progress: </a:t>
            </a:r>
            <a:br>
              <a:rPr lang="en-GB" altLang="x-none" dirty="0">
                <a:ea typeface="ＭＳ Ｐゴシック" charset="-128"/>
              </a:rPr>
            </a:br>
            <a:r>
              <a:rPr lang="en-GB" altLang="x-none" dirty="0">
                <a:ea typeface="ＭＳ Ｐゴシック" charset="-128"/>
              </a:rPr>
              <a:t>WP2 Target Systems 2(2)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313" y="1557338"/>
            <a:ext cx="5378871" cy="29797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400" b="1" dirty="0"/>
              <a:t>Monolith Shielding</a:t>
            </a:r>
          </a:p>
          <a:p>
            <a:pPr lvl="1">
              <a:defRPr/>
            </a:pPr>
            <a:r>
              <a:rPr lang="en-US" sz="1400" dirty="0"/>
              <a:t>Procurement of the Ground Shielding in progress, signed contract in April 2018</a:t>
            </a:r>
          </a:p>
          <a:p>
            <a:pPr lvl="1">
              <a:defRPr/>
            </a:pPr>
            <a:r>
              <a:rPr lang="en-US" sz="1400" dirty="0"/>
              <a:t>Procurement of the Outer Shielding started up</a:t>
            </a:r>
          </a:p>
          <a:p>
            <a:pPr lvl="1">
              <a:defRPr/>
            </a:pPr>
            <a:r>
              <a:rPr lang="en-US" sz="1400" dirty="0"/>
              <a:t>CDR for the Inner Shielding in May 2018</a:t>
            </a:r>
          </a:p>
          <a:p>
            <a:pPr lvl="1">
              <a:defRPr/>
            </a:pPr>
            <a:r>
              <a:rPr lang="en-US" sz="1400" dirty="0"/>
              <a:t>Budget underestimated</a:t>
            </a:r>
          </a:p>
          <a:p>
            <a:pPr>
              <a:defRPr/>
            </a:pPr>
            <a:r>
              <a:rPr lang="en-GB" sz="1400" b="1" dirty="0"/>
              <a:t>Tuning Beam Dump</a:t>
            </a:r>
          </a:p>
          <a:p>
            <a:pPr lvl="1">
              <a:defRPr/>
            </a:pPr>
            <a:r>
              <a:rPr lang="en-GB" sz="1400" dirty="0"/>
              <a:t>CDR for the Tuning Beam Dump Shielding performed</a:t>
            </a:r>
          </a:p>
          <a:p>
            <a:pPr lvl="1">
              <a:defRPr/>
            </a:pPr>
            <a:r>
              <a:rPr lang="en-GB" sz="1400" dirty="0"/>
              <a:t>CDR for the Tuning Beam Dump System in April 2018</a:t>
            </a:r>
          </a:p>
        </p:txBody>
      </p:sp>
      <p:pic>
        <p:nvPicPr>
          <p:cNvPr id="1946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557338"/>
            <a:ext cx="784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89225"/>
            <a:ext cx="3127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395288" y="35004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64" r="73647" b="2"/>
          <a:stretch>
            <a:fillRect/>
          </a:stretch>
        </p:blipFill>
        <p:spPr bwMode="auto">
          <a:xfrm>
            <a:off x="684213" y="3028950"/>
            <a:ext cx="3000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2FE2F602-80EF-C047-B64E-21CD1E80DB63}"/>
              </a:ext>
            </a:extLst>
          </p:cNvPr>
          <p:cNvGrpSpPr>
            <a:grpSpLocks/>
          </p:cNvGrpSpPr>
          <p:nvPr/>
        </p:nvGrpSpPr>
        <p:grpSpPr bwMode="auto">
          <a:xfrm>
            <a:off x="5868144" y="1772816"/>
            <a:ext cx="2871788" cy="3856038"/>
            <a:chOff x="4368550" y="1484783"/>
            <a:chExt cx="3963170" cy="5321491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2EBD4FDC-6E40-954E-BECB-803BB2B2E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B37AB0D3-A129-1940-8C3D-A54B41F97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040" y="1778565"/>
              <a:ext cx="1691475" cy="38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200" dirty="0">
                  <a:solidFill>
                    <a:schemeClr val="bg1"/>
                  </a:solidFill>
                </a:rPr>
                <a:t>Outer Shielding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24A4CCA-D955-4840-B267-3331B9469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8818" y="1791547"/>
              <a:ext cx="1080121" cy="63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200" dirty="0">
                  <a:solidFill>
                    <a:schemeClr val="bg1"/>
                  </a:solidFill>
                </a:rPr>
                <a:t>Inner Shielding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88A020-84DF-2C4C-B510-972EB98EA8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913" y="2160835"/>
              <a:ext cx="500469" cy="1386979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E9661D-3760-A041-8B9E-A56381942943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7018818" y="2428664"/>
              <a:ext cx="540060" cy="1119148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16">
            <a:extLst>
              <a:ext uri="{FF2B5EF4-FFF2-40B4-BE49-F238E27FC236}">
                <a16:creationId xmlns:a16="http://schemas.microsoft.com/office/drawing/2014/main" id="{7E6180AF-626D-F441-8641-870B0BB8C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6" y="4556293"/>
            <a:ext cx="782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200" dirty="0">
                <a:solidFill>
                  <a:schemeClr val="bg1"/>
                </a:solidFill>
              </a:rPr>
              <a:t>Ground Shielding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1BBF6F-EAD4-F743-926B-FD42F46AB30C}"/>
              </a:ext>
            </a:extLst>
          </p:cNvPr>
          <p:cNvCxnSpPr>
            <a:cxnSpLocks/>
            <a:endCxn id="24" idx="3"/>
          </p:cNvCxnSpPr>
          <p:nvPr/>
        </p:nvCxnSpPr>
        <p:spPr bwMode="auto">
          <a:xfrm flipH="1">
            <a:off x="7298892" y="4537075"/>
            <a:ext cx="153428" cy="250051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6F4A5E-C2C4-7749-8C96-463726233075}"/>
              </a:ext>
            </a:extLst>
          </p:cNvPr>
          <p:cNvGrpSpPr/>
          <p:nvPr/>
        </p:nvGrpSpPr>
        <p:grpSpPr>
          <a:xfrm>
            <a:off x="1604442" y="4365104"/>
            <a:ext cx="4119686" cy="2361589"/>
            <a:chOff x="1441450" y="1214878"/>
            <a:chExt cx="9309100" cy="533639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7006DD-C2B7-264E-A39C-76E171669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829"/>
            <a:stretch/>
          </p:blipFill>
          <p:spPr>
            <a:xfrm>
              <a:off x="1441450" y="1214878"/>
              <a:ext cx="9309100" cy="49700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9149C0-8187-2241-A69F-9C792570DF22}"/>
                </a:ext>
              </a:extLst>
            </p:cNvPr>
            <p:cNvSpPr/>
            <p:nvPr/>
          </p:nvSpPr>
          <p:spPr>
            <a:xfrm>
              <a:off x="1475865" y="5428526"/>
              <a:ext cx="5150733" cy="11227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F676390-7EDE-834F-818A-B942804F7337}"/>
              </a:ext>
            </a:extLst>
          </p:cNvPr>
          <p:cNvSpPr txBox="1"/>
          <p:nvPr/>
        </p:nvSpPr>
        <p:spPr>
          <a:xfrm>
            <a:off x="2240517" y="6217567"/>
            <a:ext cx="1611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Tuning Beam Dump</a:t>
            </a:r>
          </a:p>
        </p:txBody>
      </p:sp>
    </p:spTree>
    <p:extLst>
      <p:ext uri="{BB962C8B-B14F-4D97-AF65-F5344CB8AC3E}">
        <p14:creationId xmlns:p14="http://schemas.microsoft.com/office/powerpoint/2010/main" val="314330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484313"/>
            <a:ext cx="1306513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11" r="6714"/>
          <a:stretch>
            <a:fillRect/>
          </a:stretch>
        </p:blipFill>
        <p:spPr bwMode="auto">
          <a:xfrm rot="16200000">
            <a:off x="965747" y="3645024"/>
            <a:ext cx="830432" cy="39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nhaltsplatzhalt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6563" y="3740176"/>
            <a:ext cx="60833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2800" dirty="0">
                <a:ea typeface="ＭＳ Ｐゴシック" charset="-128"/>
              </a:rPr>
              <a:t>Technical Progress</a:t>
            </a:r>
            <a:br>
              <a:rPr lang="en-US" altLang="x-none" sz="2800" dirty="0">
                <a:ea typeface="ＭＳ Ｐゴシック" charset="-128"/>
              </a:rPr>
            </a:br>
            <a:r>
              <a:rPr lang="en-US" altLang="x-none" sz="2800" dirty="0">
                <a:ea typeface="ＭＳ Ｐゴシック" charset="-128"/>
              </a:rPr>
              <a:t>WP3 Moderator and Reflector Systems,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691" y="1484313"/>
            <a:ext cx="3699181" cy="575719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defRPr/>
            </a:pPr>
            <a:r>
              <a:rPr lang="en-US" sz="1600" dirty="0"/>
              <a:t>Moderator &amp; Reflector Plug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Detail Design Completed in 2017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Cold Moderators finished manufactured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Reflector, Thermal Moderator et al in manufacturing</a:t>
            </a:r>
          </a:p>
          <a:p>
            <a:pPr>
              <a:spcBef>
                <a:spcPts val="400"/>
              </a:spcBef>
              <a:defRPr/>
            </a:pPr>
            <a:r>
              <a:rPr lang="en-US" sz="1600" dirty="0"/>
              <a:t>Cryogenic Hydrogen System 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Detailed design completed 2017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Manufacturing ongoing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LH2 pumps delivered</a:t>
            </a:r>
          </a:p>
          <a:p>
            <a:pPr>
              <a:spcBef>
                <a:spcPts val="400"/>
              </a:spcBef>
              <a:defRPr/>
            </a:pPr>
            <a:r>
              <a:rPr lang="en-US" sz="1600" dirty="0"/>
              <a:t>Helium Cryoplant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Detail design Completed in 2017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Delivery of Compressor Skids 18Q2 and </a:t>
            </a:r>
            <a:r>
              <a:rPr lang="en-US" sz="1600" dirty="0" err="1"/>
              <a:t>coldbox</a:t>
            </a:r>
            <a:r>
              <a:rPr lang="en-US" sz="1600" dirty="0"/>
              <a:t> 18Q3</a:t>
            </a:r>
          </a:p>
          <a:p>
            <a:pPr>
              <a:spcBef>
                <a:spcPts val="400"/>
              </a:spcBef>
              <a:defRPr/>
            </a:pPr>
            <a:r>
              <a:rPr lang="en-US" sz="1600" dirty="0"/>
              <a:t>Irradiation module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Detail Design finished in 2017, 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600" dirty="0"/>
              <a:t>Manufacturing completed</a:t>
            </a:r>
          </a:p>
        </p:txBody>
      </p:sp>
      <p:sp>
        <p:nvSpPr>
          <p:cNvPr id="204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53620C-F079-4C4C-B702-D53754BBFF7F}" type="slidenum">
              <a:rPr lang="en-GB" altLang="x-none" sz="12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x-none" sz="1200"/>
          </a:p>
        </p:txBody>
      </p:sp>
      <p:sp>
        <p:nvSpPr>
          <p:cNvPr id="20487" name="Textfeld 15"/>
          <p:cNvSpPr txBox="1">
            <a:spLocks noChangeArrowheads="1"/>
          </p:cNvSpPr>
          <p:nvPr/>
        </p:nvSpPr>
        <p:spPr bwMode="auto">
          <a:xfrm rot="-5400000">
            <a:off x="322808" y="3452127"/>
            <a:ext cx="874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/>
              <a:t>MR Plug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641BEF-4077-9749-B700-1CC923B98877}"/>
              </a:ext>
            </a:extLst>
          </p:cNvPr>
          <p:cNvGrpSpPr/>
          <p:nvPr/>
        </p:nvGrpSpPr>
        <p:grpSpPr>
          <a:xfrm>
            <a:off x="4691917" y="4407868"/>
            <a:ext cx="2071977" cy="2432904"/>
            <a:chOff x="6939696" y="-44931"/>
            <a:chExt cx="2299116" cy="3056373"/>
          </a:xfrm>
        </p:grpSpPr>
        <p:pic>
          <p:nvPicPr>
            <p:cNvPr id="12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5799" y="-44931"/>
              <a:ext cx="2186603" cy="27809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491" name="Textfeld 15"/>
            <p:cNvSpPr txBox="1">
              <a:spLocks noChangeArrowheads="1"/>
            </p:cNvSpPr>
            <p:nvPr/>
          </p:nvSpPr>
          <p:spPr bwMode="auto">
            <a:xfrm>
              <a:off x="6939696" y="2586128"/>
              <a:ext cx="2299116" cy="425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600" dirty="0"/>
                <a:t>CMS Cryostat internals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DA5F4FC-2E82-154A-A5B2-8579AD19E0D3}"/>
              </a:ext>
            </a:extLst>
          </p:cNvPr>
          <p:cNvGrpSpPr/>
          <p:nvPr/>
        </p:nvGrpSpPr>
        <p:grpSpPr>
          <a:xfrm>
            <a:off x="6376988" y="1005366"/>
            <a:ext cx="2916238" cy="2035969"/>
            <a:chOff x="6264275" y="2883694"/>
            <a:chExt cx="2916238" cy="2035969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275" y="2883694"/>
              <a:ext cx="2879725" cy="192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92" name="Textfeld 15"/>
            <p:cNvSpPr txBox="1">
              <a:spLocks noChangeArrowheads="1"/>
            </p:cNvSpPr>
            <p:nvPr/>
          </p:nvSpPr>
          <p:spPr bwMode="auto">
            <a:xfrm>
              <a:off x="6372225" y="4581525"/>
              <a:ext cx="28082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600"/>
                <a:t>Cryogenic moderator prototype</a:t>
              </a:r>
            </a:p>
          </p:txBody>
        </p:sp>
      </p:grpSp>
      <p:pic>
        <p:nvPicPr>
          <p:cNvPr id="20495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11" r="6714"/>
          <a:stretch>
            <a:fillRect/>
          </a:stretch>
        </p:blipFill>
        <p:spPr bwMode="auto">
          <a:xfrm rot="16200000">
            <a:off x="957913" y="2186466"/>
            <a:ext cx="8286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974" y="5913129"/>
            <a:ext cx="4397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ED72230-DF97-3B4E-A111-C2DE2CFED140}"/>
              </a:ext>
            </a:extLst>
          </p:cNvPr>
          <p:cNvGrpSpPr/>
          <p:nvPr/>
        </p:nvGrpSpPr>
        <p:grpSpPr>
          <a:xfrm>
            <a:off x="6484938" y="3051002"/>
            <a:ext cx="2912175" cy="1892895"/>
            <a:chOff x="6537550" y="3226002"/>
            <a:chExt cx="2912175" cy="18928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E19657-0D5D-C346-AEB3-5D4C251A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0059" y="3226002"/>
              <a:ext cx="2154412" cy="16181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DFC1BA-749B-3D49-9549-4C712F41A118}"/>
                </a:ext>
              </a:extLst>
            </p:cNvPr>
            <p:cNvSpPr txBox="1"/>
            <p:nvPr/>
          </p:nvSpPr>
          <p:spPr>
            <a:xfrm>
              <a:off x="6537550" y="4811120"/>
              <a:ext cx="2912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err="1"/>
                <a:t>Reflector</a:t>
              </a:r>
              <a:r>
                <a:rPr lang="sv-SE" sz="1400" dirty="0"/>
                <a:t> </a:t>
              </a:r>
              <a:r>
                <a:rPr lang="sv-SE" sz="1400" dirty="0" err="1"/>
                <a:t>Vessel</a:t>
              </a:r>
              <a:r>
                <a:rPr lang="sv-SE" sz="1400" dirty="0"/>
                <a:t> &amp; Cold Moderator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0FD034-6B4C-0F45-943C-8E47DB49B16A}"/>
              </a:ext>
            </a:extLst>
          </p:cNvPr>
          <p:cNvGrpSpPr/>
          <p:nvPr/>
        </p:nvGrpSpPr>
        <p:grpSpPr>
          <a:xfrm>
            <a:off x="6527913" y="4955553"/>
            <a:ext cx="2912175" cy="1902447"/>
            <a:chOff x="6527913" y="4955553"/>
            <a:chExt cx="2912175" cy="19024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E12B7E-3A1D-EA4A-BEB4-4DA09EA1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104" y="4955553"/>
              <a:ext cx="2153955" cy="161781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E695C8-D41F-DF40-8C32-9039884ECD98}"/>
                </a:ext>
              </a:extLst>
            </p:cNvPr>
            <p:cNvSpPr txBox="1"/>
            <p:nvPr/>
          </p:nvSpPr>
          <p:spPr>
            <a:xfrm>
              <a:off x="6527913" y="6550223"/>
              <a:ext cx="29121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 err="1"/>
                <a:t>Thermal</a:t>
              </a:r>
              <a:r>
                <a:rPr lang="sv-SE" sz="1400" dirty="0"/>
                <a:t> Moderator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07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t="32504" r="30313" b="29111"/>
          <a:stretch>
            <a:fillRect/>
          </a:stretch>
        </p:blipFill>
        <p:spPr bwMode="auto">
          <a:xfrm>
            <a:off x="323850" y="5229200"/>
            <a:ext cx="252095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8" t="4941" r="46611" b="16402"/>
          <a:stretch>
            <a:fillRect/>
          </a:stretch>
        </p:blipFill>
        <p:spPr bwMode="auto">
          <a:xfrm>
            <a:off x="8388350" y="1628775"/>
            <a:ext cx="66833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Technical Progress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WP4 Monolith systems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9ACBA8-9B02-9E46-9BBB-030BF3420CC3}" type="slidenum">
              <a:rPr lang="en-GB" altLang="x-none" sz="12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x-none" sz="1200"/>
          </a:p>
        </p:txBody>
      </p:sp>
      <p:grpSp>
        <p:nvGrpSpPr>
          <p:cNvPr id="21509" name="Group 8"/>
          <p:cNvGrpSpPr>
            <a:grpSpLocks/>
          </p:cNvGrpSpPr>
          <p:nvPr/>
        </p:nvGrpSpPr>
        <p:grpSpPr bwMode="auto">
          <a:xfrm>
            <a:off x="34925" y="1450975"/>
            <a:ext cx="2871788" cy="3856038"/>
            <a:chOff x="4368550" y="1484783"/>
            <a:chExt cx="3963170" cy="5321491"/>
          </a:xfrm>
        </p:grpSpPr>
        <p:pic>
          <p:nvPicPr>
            <p:cNvPr id="21522" name="Content Placeholder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3" name="TextBox 11"/>
            <p:cNvSpPr txBox="1">
              <a:spLocks noChangeArrowheads="1"/>
            </p:cNvSpPr>
            <p:nvPr/>
          </p:nvSpPr>
          <p:spPr bwMode="auto">
            <a:xfrm>
              <a:off x="5029195" y="5053977"/>
              <a:ext cx="9361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200"/>
                <a:t>proton</a:t>
              </a:r>
              <a:br>
                <a:rPr lang="en-US" altLang="x-none" sz="1200"/>
              </a:br>
              <a:r>
                <a:rPr lang="en-US" altLang="x-none" sz="1200"/>
                <a:t>beam window</a:t>
              </a:r>
            </a:p>
          </p:txBody>
        </p:sp>
        <p:sp>
          <p:nvSpPr>
            <p:cNvPr id="21524" name="TextBox 12"/>
            <p:cNvSpPr txBox="1">
              <a:spLocks noChangeArrowheads="1"/>
            </p:cNvSpPr>
            <p:nvPr/>
          </p:nvSpPr>
          <p:spPr bwMode="auto">
            <a:xfrm>
              <a:off x="4929610" y="1902292"/>
              <a:ext cx="1691475" cy="89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200">
                  <a:solidFill>
                    <a:schemeClr val="bg1"/>
                  </a:solidFill>
                </a:rPr>
                <a:t>proton beam instrumentation plug</a:t>
              </a:r>
            </a:p>
          </p:txBody>
        </p:sp>
        <p:sp>
          <p:nvSpPr>
            <p:cNvPr id="21525" name="TextBox 16"/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200">
                  <a:solidFill>
                    <a:schemeClr val="bg1"/>
                  </a:solidFill>
                </a:rPr>
                <a:t>monolith vessel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5400421" y="4904646"/>
              <a:ext cx="100777" cy="326431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450809" y="2617435"/>
              <a:ext cx="556465" cy="170445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321757" y="2639343"/>
              <a:ext cx="243180" cy="50169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510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3248025" y="33782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Content Placeholder 7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2726" r="32500" b="16061"/>
          <a:stretch>
            <a:fillRect/>
          </a:stretch>
        </p:blipFill>
        <p:spPr>
          <a:xfrm>
            <a:off x="4572000" y="-6350"/>
            <a:ext cx="1368425" cy="1584325"/>
          </a:xfr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043363" y="1577974"/>
            <a:ext cx="5065712" cy="3075162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70000" indent="-270000" algn="l" defTabSz="914400" rtl="0" eaLnBrk="1" latinLnBrk="0" hangingPunct="1">
              <a:spcBef>
                <a:spcPct val="20000"/>
              </a:spcBef>
              <a:buFont typeface="ZapfDingbatsITC" charset="0"/>
              <a:buChar char="➠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Monolith vessel</a:t>
            </a:r>
          </a:p>
          <a:p>
            <a:pPr lvl="1">
              <a:defRPr/>
            </a:pPr>
            <a:r>
              <a:rPr lang="en-US" dirty="0"/>
              <a:t>Design finalized for lower parts and Call for Tender is published</a:t>
            </a:r>
          </a:p>
          <a:p>
            <a:pPr lvl="1">
              <a:defRPr/>
            </a:pPr>
            <a:r>
              <a:rPr lang="en-US" dirty="0"/>
              <a:t>Final design on-going for connection ring and covers</a:t>
            </a:r>
          </a:p>
          <a:p>
            <a:pPr>
              <a:defRPr/>
            </a:pPr>
            <a:r>
              <a:rPr lang="en-US" dirty="0"/>
              <a:t>Proton beam window</a:t>
            </a:r>
          </a:p>
          <a:p>
            <a:pPr lvl="1">
              <a:defRPr/>
            </a:pPr>
            <a:r>
              <a:rPr lang="en-US" dirty="0"/>
              <a:t>Final design on-going</a:t>
            </a:r>
          </a:p>
          <a:p>
            <a:pPr lvl="1">
              <a:defRPr/>
            </a:pPr>
            <a:r>
              <a:rPr lang="en-US" dirty="0"/>
              <a:t>Tests on PBW and inflatable seals are on-going.</a:t>
            </a:r>
          </a:p>
          <a:p>
            <a:pPr>
              <a:defRPr/>
            </a:pPr>
            <a:r>
              <a:rPr lang="en-US" dirty="0"/>
              <a:t>Proton beam instrumentation plug</a:t>
            </a:r>
          </a:p>
          <a:p>
            <a:pPr lvl="1">
              <a:defRPr/>
            </a:pPr>
            <a:r>
              <a:rPr lang="en-US" dirty="0"/>
              <a:t>Specifications of instrumentation equipment in progress by ACCSYS and their Norwegian in-kind partner</a:t>
            </a:r>
          </a:p>
          <a:p>
            <a:pPr marL="254250" lvl="1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Monolith port block package</a:t>
            </a:r>
          </a:p>
          <a:p>
            <a:pPr lvl="1">
              <a:defRPr/>
            </a:pPr>
            <a:r>
              <a:rPr lang="en-US" dirty="0"/>
              <a:t>Preliminary design finalized February 2018</a:t>
            </a:r>
          </a:p>
          <a:p>
            <a:pPr lvl="1">
              <a:defRPr/>
            </a:pPr>
            <a:r>
              <a:rPr lang="en-US" dirty="0"/>
              <a:t>Preparations for procurement ongoing</a:t>
            </a:r>
          </a:p>
          <a:p>
            <a:pPr>
              <a:defRPr/>
            </a:pPr>
            <a:r>
              <a:rPr lang="en-US" dirty="0"/>
              <a:t>Monolith Atmosphere System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dirty="0"/>
              <a:t>Decision taken for pursuing rough vacuum (&lt; 100Pa) with PBW in place as primary operation mode.</a:t>
            </a:r>
          </a:p>
          <a:p>
            <a:pPr lvl="1">
              <a:defRPr/>
            </a:pPr>
            <a:r>
              <a:rPr lang="en-US" dirty="0"/>
              <a:t>Preliminary design performed by Target and then hand-over to ACCSYS for final design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21514" name="TextBox 35"/>
          <p:cNvSpPr txBox="1">
            <a:spLocks noChangeArrowheads="1"/>
          </p:cNvSpPr>
          <p:nvPr/>
        </p:nvSpPr>
        <p:spPr bwMode="auto">
          <a:xfrm>
            <a:off x="244475" y="6550025"/>
            <a:ext cx="2522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400" dirty="0"/>
              <a:t>Monolith vessel connection ring</a:t>
            </a:r>
          </a:p>
        </p:txBody>
      </p:sp>
      <p:sp>
        <p:nvSpPr>
          <p:cNvPr id="21515" name="TextBox 36"/>
          <p:cNvSpPr txBox="1">
            <a:spLocks noChangeArrowheads="1"/>
          </p:cNvSpPr>
          <p:nvPr/>
        </p:nvSpPr>
        <p:spPr bwMode="auto">
          <a:xfrm>
            <a:off x="8316913" y="5465763"/>
            <a:ext cx="7921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400"/>
              <a:t>Proton Beam Window</a:t>
            </a:r>
          </a:p>
        </p:txBody>
      </p:sp>
      <p:pic>
        <p:nvPicPr>
          <p:cNvPr id="21517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205038"/>
            <a:ext cx="784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>
            <a:off x="3859213" y="1577975"/>
            <a:ext cx="207962" cy="1435100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Left Brace 38"/>
          <p:cNvSpPr/>
          <p:nvPr/>
        </p:nvSpPr>
        <p:spPr>
          <a:xfrm>
            <a:off x="3859213" y="3107680"/>
            <a:ext cx="207962" cy="1041400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D908964-D31E-A047-9923-5003F3071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3771" y="4668482"/>
            <a:ext cx="3011642" cy="1946034"/>
          </a:xfrm>
          <a:prstGeom prst="rect">
            <a:avLst/>
          </a:prstGeom>
        </p:spPr>
      </p:pic>
      <p:sp>
        <p:nvSpPr>
          <p:cNvPr id="47" name="TextBox 35">
            <a:extLst>
              <a:ext uri="{FF2B5EF4-FFF2-40B4-BE49-F238E27FC236}">
                <a16:creationId xmlns:a16="http://schemas.microsoft.com/office/drawing/2014/main" id="{FD17B84E-E75A-0B4A-B85B-D218E38C4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630" y="6381328"/>
            <a:ext cx="22768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400" dirty="0"/>
              <a:t>Monolith port block package</a:t>
            </a:r>
          </a:p>
        </p:txBody>
      </p:sp>
    </p:spTree>
    <p:extLst>
      <p:ext uri="{BB962C8B-B14F-4D97-AF65-F5344CB8AC3E}">
        <p14:creationId xmlns:p14="http://schemas.microsoft.com/office/powerpoint/2010/main" val="922111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Technical Progress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WP4 Monolith Systems</a:t>
            </a:r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997075" y="63039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D6A8C5-E520-144D-95D8-90C05A75F9AF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sv-SE" altLang="x-none" sz="1200"/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457200" y="274638"/>
            <a:ext cx="7138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3200">
              <a:solidFill>
                <a:schemeClr val="bg1"/>
              </a:solidFill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4943475" y="1576388"/>
            <a:ext cx="4194175" cy="31487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/>
              <a:t>Neutron beam extraction system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1800" dirty="0"/>
              <a:t>Detailed design on-going</a:t>
            </a:r>
          </a:p>
          <a:p>
            <a:pPr lvl="1">
              <a:defRPr/>
            </a:pPr>
            <a:r>
              <a:rPr lang="en-US" sz="1800" dirty="0"/>
              <a:t>System split into several Critical Design Reviews due to complexity. Prototypes ongoing for plugs and planned for Light Shutter System. </a:t>
            </a:r>
          </a:p>
          <a:p>
            <a:pPr>
              <a:defRPr/>
            </a:pPr>
            <a:r>
              <a:rPr lang="en-US" sz="1800" dirty="0"/>
              <a:t>Neutron Beam Windows </a:t>
            </a:r>
          </a:p>
          <a:p>
            <a:pPr lvl="1">
              <a:defRPr/>
            </a:pPr>
            <a:r>
              <a:rPr lang="en-US" sz="1800" dirty="0"/>
              <a:t>Excellent results on vacuum seal tests on prototypes.</a:t>
            </a:r>
          </a:p>
        </p:txBody>
      </p:sp>
      <p:sp>
        <p:nvSpPr>
          <p:cNvPr id="22533" name="Slide Number Placeholder 3"/>
          <p:cNvSpPr txBox="1">
            <a:spLocks/>
          </p:cNvSpPr>
          <p:nvPr/>
        </p:nvSpPr>
        <p:spPr bwMode="auto">
          <a:xfrm>
            <a:off x="1997075" y="63039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B57874-1A1E-5740-937E-3E390B889FA4}" type="slidenum">
              <a:rPr lang="sv-SE" altLang="x-none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sv-SE" altLang="x-none" sz="1200">
              <a:solidFill>
                <a:srgbClr val="898989"/>
              </a:solidFill>
            </a:endParaRPr>
          </a:p>
        </p:txBody>
      </p:sp>
      <p:pic>
        <p:nvPicPr>
          <p:cNvPr id="24" name="Picture 23" descr="G:\Machines Directorate\Target division\Public Read Write\Jarich\2016-09-14 IKON\NBEX post-PDR\overview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211" y="1463207"/>
            <a:ext cx="4023148" cy="5297403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08"/>
          <p:cNvSpPr txBox="1">
            <a:spLocks noChangeArrowheads="1"/>
          </p:cNvSpPr>
          <p:nvPr/>
        </p:nvSpPr>
        <p:spPr bwMode="auto">
          <a:xfrm>
            <a:off x="376238" y="2630488"/>
            <a:ext cx="544512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BBG</a:t>
            </a:r>
            <a:endParaRPr lang="sv-SE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920750" y="2740025"/>
            <a:ext cx="742950" cy="131763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12"/>
          <p:cNvSpPr txBox="1">
            <a:spLocks noChangeArrowheads="1"/>
          </p:cNvSpPr>
          <p:nvPr/>
        </p:nvSpPr>
        <p:spPr bwMode="auto">
          <a:xfrm>
            <a:off x="2914650" y="2811463"/>
            <a:ext cx="465138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NBPI</a:t>
            </a:r>
            <a:endParaRPr lang="sv-SE"/>
          </a:p>
        </p:txBody>
      </p:sp>
      <p:sp>
        <p:nvSpPr>
          <p:cNvPr id="44" name="Text Box 221"/>
          <p:cNvSpPr txBox="1">
            <a:spLocks noChangeArrowheads="1"/>
          </p:cNvSpPr>
          <p:nvPr/>
        </p:nvSpPr>
        <p:spPr bwMode="auto">
          <a:xfrm>
            <a:off x="26988" y="5138738"/>
            <a:ext cx="1119187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Handling tooling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146175" y="5248275"/>
            <a:ext cx="227013" cy="136525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08"/>
          <p:cNvSpPr txBox="1">
            <a:spLocks noChangeArrowheads="1"/>
          </p:cNvSpPr>
          <p:nvPr/>
        </p:nvSpPr>
        <p:spPr bwMode="auto">
          <a:xfrm>
            <a:off x="2266950" y="2081213"/>
            <a:ext cx="587375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NBW</a:t>
            </a:r>
            <a:endParaRPr lang="sv-SE"/>
          </a:p>
        </p:txBody>
      </p:sp>
      <p:cxnSp>
        <p:nvCxnSpPr>
          <p:cNvPr id="50" name="Straight Arrow Connector 49"/>
          <p:cNvCxnSpPr>
            <a:stCxn id="48" idx="2"/>
          </p:cNvCxnSpPr>
          <p:nvPr/>
        </p:nvCxnSpPr>
        <p:spPr>
          <a:xfrm flipH="1">
            <a:off x="2105025" y="2301875"/>
            <a:ext cx="455613" cy="738188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08"/>
          <p:cNvSpPr txBox="1">
            <a:spLocks noChangeArrowheads="1"/>
          </p:cNvSpPr>
          <p:nvPr/>
        </p:nvSpPr>
        <p:spPr bwMode="auto">
          <a:xfrm>
            <a:off x="384175" y="2127250"/>
            <a:ext cx="544513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GBS</a:t>
            </a:r>
            <a:endParaRPr lang="sv-SE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928688" y="2236788"/>
            <a:ext cx="742950" cy="131762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221"/>
          <p:cNvSpPr txBox="1">
            <a:spLocks noChangeArrowheads="1"/>
          </p:cNvSpPr>
          <p:nvPr/>
        </p:nvSpPr>
        <p:spPr bwMode="auto">
          <a:xfrm>
            <a:off x="361950" y="3881438"/>
            <a:ext cx="111760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Target level floor</a:t>
            </a:r>
          </a:p>
        </p:txBody>
      </p:sp>
      <p:sp>
        <p:nvSpPr>
          <p:cNvPr id="54" name="Text Box 221"/>
          <p:cNvSpPr txBox="1">
            <a:spLocks noChangeArrowheads="1"/>
          </p:cNvSpPr>
          <p:nvPr/>
        </p:nvSpPr>
        <p:spPr bwMode="auto">
          <a:xfrm>
            <a:off x="182563" y="3078163"/>
            <a:ext cx="11176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GB"/>
              <a:t>Instrument position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39"/>
          <a:stretch/>
        </p:blipFill>
        <p:spPr>
          <a:xfrm>
            <a:off x="4670866" y="5499532"/>
            <a:ext cx="2524567" cy="1169178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22547" name="Group 2"/>
          <p:cNvGrpSpPr>
            <a:grpSpLocks/>
          </p:cNvGrpSpPr>
          <p:nvPr/>
        </p:nvGrpSpPr>
        <p:grpSpPr bwMode="auto">
          <a:xfrm>
            <a:off x="7302500" y="4808538"/>
            <a:ext cx="1830388" cy="1957387"/>
            <a:chOff x="2338501" y="3659482"/>
            <a:chExt cx="2970646" cy="3177800"/>
          </a:xfrm>
        </p:grpSpPr>
        <p:pic>
          <p:nvPicPr>
            <p:cNvPr id="22551" name="Picture 6" descr="H:\Projects\16p001 ESS\work\NBEX post-PDR\03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5" r="35614"/>
            <a:stretch>
              <a:fillRect/>
            </a:stretch>
          </p:blipFill>
          <p:spPr bwMode="auto">
            <a:xfrm>
              <a:off x="3452493" y="3659482"/>
              <a:ext cx="1856654" cy="3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2" name="Picture 5" descr="H:\Projects\16p001 ESS\work\NBEX post-PDR\03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19" r="42134"/>
            <a:stretch>
              <a:fillRect/>
            </a:stretch>
          </p:blipFill>
          <p:spPr bwMode="auto">
            <a:xfrm>
              <a:off x="2338501" y="3660018"/>
              <a:ext cx="1113992" cy="317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Curved Up Arrow 57"/>
            <p:cNvSpPr/>
            <p:nvPr/>
          </p:nvSpPr>
          <p:spPr>
            <a:xfrm flipH="1">
              <a:off x="2825451" y="6613058"/>
              <a:ext cx="1167130" cy="20618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3" descr="C:\data\HiT\Projects\ESS 2016\work\Ad-hoc IAC\Port Block Alignment surfaces 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2" r="32918"/>
          <a:stretch/>
        </p:blipFill>
        <p:spPr bwMode="auto">
          <a:xfrm>
            <a:off x="2699792" y="3787386"/>
            <a:ext cx="1777683" cy="301879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/>
          </a:extLst>
        </p:spPr>
      </p:pic>
      <p:pic>
        <p:nvPicPr>
          <p:cNvPr id="22549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4500563" y="1557338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39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Technical Progress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WP5 Fluid Systems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465B04-73ED-8846-A9CD-E9003BDE46FB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sv-SE" altLang="x-none" sz="1200" dirty="0"/>
          </a:p>
        </p:txBody>
      </p:sp>
      <p:sp>
        <p:nvSpPr>
          <p:cNvPr id="23558" name="Content Placeholder 2"/>
          <p:cNvSpPr>
            <a:spLocks noGrp="1"/>
          </p:cNvSpPr>
          <p:nvPr>
            <p:ph sz="half" idx="1"/>
          </p:nvPr>
        </p:nvSpPr>
        <p:spPr>
          <a:xfrm>
            <a:off x="641349" y="1417638"/>
            <a:ext cx="7931150" cy="4727575"/>
          </a:xfrm>
        </p:spPr>
        <p:txBody>
          <a:bodyPr/>
          <a:lstStyle/>
          <a:p>
            <a:r>
              <a:rPr lang="en-GB" altLang="x-none" sz="1800" dirty="0">
                <a:solidFill>
                  <a:srgbClr val="000000"/>
                </a:solidFill>
                <a:ea typeface="ＭＳ Ｐゴシック" charset="-128"/>
              </a:rPr>
              <a:t>Primary and intermediate water cooling systems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Safety classification not ready for primary water cooling systems</a:t>
            </a:r>
          </a:p>
          <a:p>
            <a:pPr lvl="2"/>
            <a:r>
              <a:rPr lang="en-GB" altLang="x-none" sz="1400" dirty="0">
                <a:solidFill>
                  <a:srgbClr val="000000"/>
                </a:solidFill>
                <a:ea typeface="ＭＳ Ｐゴシック" charset="-128"/>
              </a:rPr>
              <a:t>Procurement delayed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Procurement started for intermediate water cooling systems</a:t>
            </a:r>
          </a:p>
          <a:p>
            <a:r>
              <a:rPr lang="en-GB" altLang="x-none" sz="1800" dirty="0">
                <a:solidFill>
                  <a:srgbClr val="000000"/>
                </a:solidFill>
                <a:ea typeface="ＭＳ Ｐゴシック" charset="-128"/>
              </a:rPr>
              <a:t>Target Station HVAC system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Detailed design finalized – procurement ongoing</a:t>
            </a:r>
          </a:p>
          <a:p>
            <a:r>
              <a:rPr lang="en-GB" altLang="x-none" sz="1800" dirty="0" err="1">
                <a:solidFill>
                  <a:srgbClr val="000000"/>
                </a:solidFill>
                <a:ea typeface="ＭＳ Ｐゴシック" charset="-128"/>
              </a:rPr>
              <a:t>Offgas</a:t>
            </a:r>
            <a:r>
              <a:rPr lang="en-GB" altLang="x-none" sz="1800" dirty="0">
                <a:solidFill>
                  <a:srgbClr val="000000"/>
                </a:solidFill>
                <a:ea typeface="ＭＳ Ｐゴシック" charset="-128"/>
              </a:rPr>
              <a:t>/monolith vessel relief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Preliminary design ongoing</a:t>
            </a:r>
          </a:p>
          <a:p>
            <a:r>
              <a:rPr lang="en-GB" altLang="x-none" sz="1800" dirty="0">
                <a:solidFill>
                  <a:srgbClr val="000000"/>
                </a:solidFill>
                <a:ea typeface="ＭＳ Ｐゴシック" charset="-128"/>
              </a:rPr>
              <a:t>Electrical Infrastructure &amp; automation cabinets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Preliminary design ongoing</a:t>
            </a:r>
          </a:p>
          <a:p>
            <a:r>
              <a:rPr lang="en-GB" altLang="x-none" sz="1800" dirty="0">
                <a:solidFill>
                  <a:srgbClr val="000000"/>
                </a:solidFill>
                <a:ea typeface="ＭＳ Ｐゴシック" charset="-128"/>
              </a:rPr>
              <a:t>All other utility and process systems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Completion of detailed designs are imminent 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Drain tanks procured and in fabrication</a:t>
            </a:r>
          </a:p>
          <a:p>
            <a:r>
              <a:rPr lang="en-GB" altLang="x-none" sz="1800" dirty="0">
                <a:solidFill>
                  <a:srgbClr val="000000"/>
                </a:solidFill>
                <a:ea typeface="ＭＳ Ｐゴシック" charset="-128"/>
              </a:rPr>
              <a:t>Other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Procurement preparation of HVAC &amp; Piping installation ongoing</a:t>
            </a:r>
          </a:p>
          <a:p>
            <a:pPr lvl="1"/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Turn-key procurement ongoing for Helium purification &amp; Radiolysis Gas Handling systems</a:t>
            </a:r>
          </a:p>
        </p:txBody>
      </p:sp>
      <p:pic>
        <p:nvPicPr>
          <p:cNvPr id="2355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6" b="41183"/>
          <a:stretch>
            <a:fillRect/>
          </a:stretch>
        </p:blipFill>
        <p:spPr bwMode="auto">
          <a:xfrm>
            <a:off x="301625" y="1477964"/>
            <a:ext cx="3190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92276"/>
            <a:ext cx="33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03185" y="3359382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6" b="41183"/>
          <a:stretch>
            <a:fillRect/>
          </a:stretch>
        </p:blipFill>
        <p:spPr bwMode="auto">
          <a:xfrm>
            <a:off x="301624" y="2428083"/>
            <a:ext cx="3190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2642395"/>
            <a:ext cx="33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22010" y="4009179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26751" y="4708234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03184" y="558924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59" y="0"/>
            <a:ext cx="1915871" cy="143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14" y="0"/>
            <a:ext cx="1923242" cy="1442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795" y="3645024"/>
            <a:ext cx="3726205" cy="2219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30" y="1596349"/>
            <a:ext cx="2335470" cy="17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88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>
                <a:ea typeface="ＭＳ Ｐゴシック" charset="-128"/>
              </a:rPr>
              <a:t>Technical Progress</a:t>
            </a:r>
            <a:br>
              <a:rPr lang="en-GB" altLang="x-none">
                <a:ea typeface="ＭＳ Ｐゴシック" charset="-128"/>
              </a:rPr>
            </a:br>
            <a:r>
              <a:rPr lang="en-GB" altLang="x-none">
                <a:ea typeface="ＭＳ Ｐゴシック" charset="-128"/>
              </a:rPr>
              <a:t>WP6 Remote Handling Systems</a:t>
            </a:r>
          </a:p>
        </p:txBody>
      </p:sp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F093AD-D518-0B43-B02B-7F22E3007C14}" type="slidenum">
              <a:rPr lang="en-GB" altLang="x-none" sz="12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x-none" sz="1200"/>
          </a:p>
        </p:txBody>
      </p:sp>
      <p:grpSp>
        <p:nvGrpSpPr>
          <p:cNvPr id="24579" name="Group 12"/>
          <p:cNvGrpSpPr>
            <a:grpSpLocks/>
          </p:cNvGrpSpPr>
          <p:nvPr/>
        </p:nvGrpSpPr>
        <p:grpSpPr bwMode="auto">
          <a:xfrm>
            <a:off x="0" y="1600200"/>
            <a:ext cx="9144000" cy="5121275"/>
            <a:chOff x="0" y="1600731"/>
            <a:chExt cx="9144000" cy="5120744"/>
          </a:xfrm>
        </p:grpSpPr>
        <p:pic>
          <p:nvPicPr>
            <p:cNvPr id="24581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2580"/>
              <a:ext cx="9144000" cy="5108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ame 6"/>
            <p:cNvSpPr/>
            <p:nvPr/>
          </p:nvSpPr>
          <p:spPr>
            <a:xfrm>
              <a:off x="3013075" y="3284894"/>
              <a:ext cx="6022975" cy="3071493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166688" y="4297614"/>
              <a:ext cx="2144712" cy="2296874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ame 8"/>
            <p:cNvSpPr/>
            <p:nvPr/>
          </p:nvSpPr>
          <p:spPr>
            <a:xfrm>
              <a:off x="6372225" y="1600731"/>
              <a:ext cx="1800225" cy="1820674"/>
            </a:xfrm>
            <a:prstGeom prst="frame">
              <a:avLst>
                <a:gd name="adj1" fmla="val 38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585" name="TextBox 9"/>
            <p:cNvSpPr txBox="1">
              <a:spLocks noChangeArrowheads="1"/>
            </p:cNvSpPr>
            <p:nvPr/>
          </p:nvSpPr>
          <p:spPr bwMode="auto">
            <a:xfrm>
              <a:off x="6372201" y="1663399"/>
              <a:ext cx="5886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400"/>
                <a:t>Casks</a:t>
              </a:r>
            </a:p>
          </p:txBody>
        </p:sp>
        <p:sp>
          <p:nvSpPr>
            <p:cNvPr id="24586" name="TextBox 10"/>
            <p:cNvSpPr txBox="1">
              <a:spLocks noChangeArrowheads="1"/>
            </p:cNvSpPr>
            <p:nvPr/>
          </p:nvSpPr>
          <p:spPr bwMode="auto">
            <a:xfrm>
              <a:off x="4716016" y="5733256"/>
              <a:ext cx="15633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400"/>
                <a:t>Active Cells Facility</a:t>
              </a:r>
            </a:p>
          </p:txBody>
        </p:sp>
        <p:sp>
          <p:nvSpPr>
            <p:cNvPr id="24587" name="TextBox 11"/>
            <p:cNvSpPr txBox="1">
              <a:spLocks noChangeArrowheads="1"/>
            </p:cNvSpPr>
            <p:nvPr/>
          </p:nvSpPr>
          <p:spPr bwMode="auto">
            <a:xfrm>
              <a:off x="166030" y="4365104"/>
              <a:ext cx="6231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1400"/>
                <a:t>MUTS</a:t>
              </a:r>
            </a:p>
          </p:txBody>
        </p:sp>
      </p:grpSp>
      <p:sp>
        <p:nvSpPr>
          <p:cNvPr id="24580" name="TextBox 13"/>
          <p:cNvSpPr txBox="1">
            <a:spLocks noChangeArrowheads="1"/>
          </p:cNvSpPr>
          <p:nvPr/>
        </p:nvSpPr>
        <p:spPr bwMode="auto">
          <a:xfrm>
            <a:off x="166688" y="1898650"/>
            <a:ext cx="16113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400"/>
              <a:t>Active Cells Facility: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400"/>
              <a:t>Length: 30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400"/>
              <a:t>Depth: 12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400"/>
              <a:t>Height: 15 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Target Project Performance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Staffing Update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In-kind Status and Issues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Technical Progress of Work Packages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License Application update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Issues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+mn-cs"/>
              </a:rPr>
              <a:t>Concluding Remarks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246547-9026-394D-A7C2-2A4A91909529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sv-SE" altLang="x-none"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Technical Progress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WP6 Remote Handling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584" y="1600200"/>
            <a:ext cx="7427912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100" dirty="0"/>
              <a:t>Active Cells Facility – Liner package, cast-in items</a:t>
            </a:r>
          </a:p>
          <a:p>
            <a:pPr lvl="1">
              <a:defRPr/>
            </a:pPr>
            <a:r>
              <a:rPr lang="en-US" sz="1700" dirty="0"/>
              <a:t>Final design completed and design packages delivered to Conventional Facilities as needed</a:t>
            </a:r>
          </a:p>
          <a:p>
            <a:pPr lvl="1">
              <a:defRPr/>
            </a:pPr>
            <a:r>
              <a:rPr lang="en-US" sz="1700" dirty="0"/>
              <a:t>Components are manufactured and delivered to site as needed for installation</a:t>
            </a:r>
          </a:p>
          <a:p>
            <a:pPr lvl="1">
              <a:defRPr/>
            </a:pPr>
            <a:r>
              <a:rPr lang="en-US" sz="1700" dirty="0"/>
              <a:t>Installation is now at the maintenance cell (joist slab) floor level (about 6 meters up from ground floor)</a:t>
            </a:r>
          </a:p>
          <a:p>
            <a:pPr>
              <a:defRPr/>
            </a:pPr>
            <a:r>
              <a:rPr lang="en-US" sz="2000" dirty="0"/>
              <a:t>Active Cells Facility</a:t>
            </a:r>
          </a:p>
          <a:p>
            <a:pPr lvl="1">
              <a:defRPr/>
            </a:pPr>
            <a:r>
              <a:rPr lang="en-US" sz="1600" dirty="0"/>
              <a:t>Long lead-time confinement structures and equipment as well as the primary remote handling systems + in-cell crane - Final design completed and procurement in preparation</a:t>
            </a:r>
          </a:p>
          <a:p>
            <a:pPr lvl="1">
              <a:defRPr/>
            </a:pPr>
            <a:r>
              <a:rPr lang="en-US" sz="1600" dirty="0"/>
              <a:t>Final design well advanced for all remote handling equipment, electrical distribution and safety &amp; control system</a:t>
            </a:r>
          </a:p>
          <a:p>
            <a:pPr>
              <a:defRPr/>
            </a:pPr>
            <a:r>
              <a:rPr lang="en-US" sz="2000" dirty="0"/>
              <a:t>Mock-Up and Test Stands (MUTS)</a:t>
            </a:r>
          </a:p>
          <a:p>
            <a:pPr lvl="1">
              <a:defRPr/>
            </a:pPr>
            <a:r>
              <a:rPr lang="en-US" sz="1600" dirty="0"/>
              <a:t>Preliminary design completed</a:t>
            </a:r>
          </a:p>
          <a:p>
            <a:pPr lvl="1">
              <a:defRPr/>
            </a:pPr>
            <a:r>
              <a:rPr lang="en-US" sz="1600" dirty="0"/>
              <a:t>Decision to self perform taken since no in-kind partner found</a:t>
            </a:r>
          </a:p>
          <a:p>
            <a:pPr>
              <a:defRPr/>
            </a:pPr>
            <a:r>
              <a:rPr lang="en-US" sz="2000" dirty="0"/>
              <a:t>Casks and Associated Handling Devices (CASKS)</a:t>
            </a:r>
          </a:p>
          <a:p>
            <a:pPr lvl="1">
              <a:defRPr/>
            </a:pPr>
            <a:r>
              <a:rPr lang="en-US" sz="1600" dirty="0"/>
              <a:t>Preliminary design completed</a:t>
            </a:r>
          </a:p>
          <a:p>
            <a:pPr lvl="1">
              <a:defRPr/>
            </a:pPr>
            <a:r>
              <a:rPr lang="en-US" sz="1600" dirty="0"/>
              <a:t>Decision to self perform taken since no in-kind partner found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70F6F7-F629-864F-9C33-2D0390A95DDB}" type="slidenum">
              <a:rPr lang="en-GB" altLang="x-none" sz="12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x-none" sz="1200"/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04927"/>
            <a:ext cx="457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6952"/>
            <a:ext cx="13858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827088" y="150177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827088" y="5022850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827088" y="4279900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6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713" cy="1143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Technical Progress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WP7 Target Safety System and Target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600200"/>
            <a:ext cx="8281987" cy="4853136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/>
              <a:t>TSS Detailed Design</a:t>
            </a:r>
          </a:p>
          <a:p>
            <a:pPr lvl="1">
              <a:defRPr/>
            </a:pPr>
            <a:r>
              <a:rPr lang="en-US" dirty="0"/>
              <a:t>FBS, LBS, component lists for cabinets 80% completed, </a:t>
            </a:r>
            <a:r>
              <a:rPr lang="en-US" dirty="0" err="1"/>
              <a:t>ePlan</a:t>
            </a:r>
            <a:r>
              <a:rPr lang="en-US" dirty="0"/>
              <a:t> for cabinets 50% completed</a:t>
            </a:r>
          </a:p>
          <a:p>
            <a:pPr lvl="1">
              <a:defRPr/>
            </a:pPr>
            <a:r>
              <a:rPr lang="en-AU" dirty="0">
                <a:solidFill>
                  <a:srgbClr val="000000"/>
                </a:solidFill>
              </a:rPr>
              <a:t>TSS power supply strategy in place including access to backup power</a:t>
            </a:r>
          </a:p>
          <a:p>
            <a:pPr lvl="1">
              <a:defRPr/>
            </a:pPr>
            <a:r>
              <a:rPr lang="en-AU" dirty="0">
                <a:solidFill>
                  <a:srgbClr val="000000"/>
                </a:solidFill>
              </a:rPr>
              <a:t>TSS global cable routing space claim finalized </a:t>
            </a:r>
          </a:p>
          <a:p>
            <a:pPr lvl="1">
              <a:defRPr/>
            </a:pPr>
            <a:r>
              <a:rPr lang="en-GB" dirty="0"/>
              <a:t>Earthquake events handled by seismic breaker system, not TSS</a:t>
            </a:r>
          </a:p>
          <a:p>
            <a:pPr lvl="2"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Driving establishment of ESS processes necessary for TSS</a:t>
            </a:r>
          </a:p>
          <a:p>
            <a:pPr lvl="1">
              <a:defRPr/>
            </a:pPr>
            <a:r>
              <a:rPr lang="en-US" dirty="0"/>
              <a:t>Delivered I&amp;C classification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ESS rules for qualification of electrical and I&amp;C equipment</a:t>
            </a:r>
          </a:p>
          <a:p>
            <a:pPr lvl="1">
              <a:defRPr/>
            </a:pPr>
            <a:r>
              <a:rPr lang="en-US" dirty="0"/>
              <a:t>Configuration management for TSS and ESS (with ICS, EIS)</a:t>
            </a:r>
          </a:p>
          <a:p>
            <a:pPr lvl="1">
              <a:defRPr/>
            </a:pPr>
            <a:r>
              <a:rPr lang="en-AU" dirty="0">
                <a:solidFill>
                  <a:srgbClr val="000000"/>
                </a:solidFill>
              </a:rPr>
              <a:t>Established Lightning Protection Cross-Functional Working Group</a:t>
            </a:r>
          </a:p>
          <a:p>
            <a:pPr lvl="1">
              <a:defRPr/>
            </a:pPr>
            <a:r>
              <a:rPr lang="en-US" dirty="0"/>
              <a:t>Guideline for qualification of electrical, instrumentation, &amp; control equipment (with QA)</a:t>
            </a:r>
          </a:p>
          <a:p>
            <a:pPr lvl="1">
              <a:defRPr/>
            </a:pPr>
            <a:r>
              <a:rPr lang="en-AU" dirty="0">
                <a:solidFill>
                  <a:srgbClr val="000000"/>
                </a:solidFill>
              </a:rPr>
              <a:t>Establishing procurement strategy and supply chain audit for Safety Group I&amp;C systems (with QA &amp; Procurement)</a:t>
            </a:r>
          </a:p>
          <a:p>
            <a:pPr lvl="2">
              <a:defRPr/>
            </a:pPr>
            <a:endParaRPr lang="en-US" dirty="0"/>
          </a:p>
          <a:p>
            <a:pPr lvl="0"/>
            <a:r>
              <a:rPr lang="en-US" dirty="0"/>
              <a:t>Target Controls – ongoing discussions with ICS</a:t>
            </a:r>
          </a:p>
          <a:p>
            <a:pPr lvl="1"/>
            <a:r>
              <a:rPr lang="en-US" dirty="0"/>
              <a:t>Understanding of ICS scope, processes, EPICS, infrastructure, FBS, machine protection</a:t>
            </a:r>
          </a:p>
          <a:p>
            <a:pPr lvl="1"/>
            <a:r>
              <a:rPr lang="en-US" dirty="0"/>
              <a:t>Content &amp; format of Functional Package from Target to ICS, use of ICDs, state machines</a:t>
            </a:r>
          </a:p>
          <a:p>
            <a:pPr lvl="1"/>
            <a:r>
              <a:rPr lang="en-US" dirty="0"/>
              <a:t>IT security &amp; configuration management</a:t>
            </a:r>
          </a:p>
          <a:p>
            <a:pPr lvl="2"/>
            <a:endParaRPr lang="en-US" dirty="0"/>
          </a:p>
          <a:p>
            <a:r>
              <a:rPr lang="en-US" dirty="0"/>
              <a:t>Conventional safety – </a:t>
            </a:r>
            <a:r>
              <a:rPr lang="en-GB" dirty="0"/>
              <a:t>Performing HAZIDs to identify worker hazards in Target areas</a:t>
            </a:r>
          </a:p>
          <a:p>
            <a:endParaRPr lang="en-US" dirty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4688D2-66F6-F04A-BEA3-22618D9C888A}" type="slidenum">
              <a:rPr lang="en-GB" altLang="x-none" sz="12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x-none" sz="1200"/>
          </a:p>
        </p:txBody>
      </p:sp>
      <p:pic>
        <p:nvPicPr>
          <p:cNvPr id="27652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388" y="4741837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388" y="2924944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388" y="1484784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63A4CED-6111-C246-BA16-9BBD2F721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512" y="589396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5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D3719-1FE0-284A-8F81-8FEFD2F5D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Technical Progress</a:t>
            </a:r>
            <a:br>
              <a:rPr lang="en-US" altLang="x-none" dirty="0">
                <a:ea typeface="ＭＳ Ｐゴシック" charset="-128"/>
              </a:rPr>
            </a:br>
            <a:r>
              <a:rPr lang="en-US" altLang="x-none" dirty="0">
                <a:ea typeface="ＭＳ Ｐゴシック" charset="-128"/>
              </a:rPr>
              <a:t>WP7 Target Safety System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FB6CB-3015-1E4A-BB86-EF9D01DBE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177" y="1600200"/>
            <a:ext cx="3730799" cy="512127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/>
              <a:t>TSS instruments selected, purchased &amp; undergoing testing at ESS</a:t>
            </a:r>
          </a:p>
          <a:p>
            <a:pPr lvl="1">
              <a:defRPr/>
            </a:pPr>
            <a:r>
              <a:rPr lang="en-US" dirty="0"/>
              <a:t>Pressure switches for monolith &amp; for helium system</a:t>
            </a:r>
          </a:p>
          <a:p>
            <a:pPr lvl="1">
              <a:defRPr/>
            </a:pPr>
            <a:r>
              <a:rPr lang="en-US" dirty="0"/>
              <a:t>Temperature switch for helium </a:t>
            </a:r>
          </a:p>
          <a:p>
            <a:pPr lvl="1">
              <a:defRPr/>
            </a:pPr>
            <a:r>
              <a:rPr lang="en-US" dirty="0"/>
              <a:t>Flow switch for helium</a:t>
            </a:r>
            <a:endParaRPr lang="en-GB" dirty="0"/>
          </a:p>
          <a:p>
            <a:pPr lvl="1">
              <a:defRPr/>
            </a:pPr>
            <a:r>
              <a:rPr lang="en-GB" dirty="0"/>
              <a:t>Wheel rotation sensor evaluated at RATS lab on target shaft mock-up</a:t>
            </a:r>
          </a:p>
          <a:p>
            <a:pPr lvl="1">
              <a:defRPr/>
            </a:pPr>
            <a:r>
              <a:rPr lang="en-US" dirty="0"/>
              <a:t>Testing pressure, temp, flow in ETHEL (LTH)</a:t>
            </a:r>
          </a:p>
          <a:p>
            <a:pPr lvl="1">
              <a:defRPr/>
            </a:pPr>
            <a:r>
              <a:rPr lang="en-US" i="1" dirty="0"/>
              <a:t>Measurement of helium flow remains problematic &amp; in search of a solution</a:t>
            </a:r>
          </a:p>
          <a:p>
            <a:pPr lvl="1">
              <a:defRPr/>
            </a:pPr>
            <a:r>
              <a:rPr lang="en-US" dirty="0"/>
              <a:t>When environmental conditions finalized </a:t>
            </a:r>
            <a:r>
              <a:rPr lang="en-US" dirty="0">
                <a:latin typeface="Wingdings 3" pitchFamily="2" charset="2"/>
              </a:rPr>
              <a:t>g</a:t>
            </a:r>
            <a:r>
              <a:rPr lang="en-US" dirty="0"/>
              <a:t> go for qualification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TSS cable pipes installed in FEB for connections to ion source and RFQ </a:t>
            </a:r>
          </a:p>
          <a:p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BDDD7-B5B1-6940-A19C-02B1DD58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AF3C46-2953-4E45-85F8-66B9C0D743D7}" type="slidenum">
              <a:rPr lang="sv-SE" altLang="x-none" smtClean="0"/>
              <a:pPr>
                <a:defRPr/>
              </a:pPr>
              <a:t>22</a:t>
            </a:fld>
            <a:endParaRPr lang="sv-SE" alt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D8F2B9-B581-F443-B08E-5189CC01E663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/>
        </p:blipFill>
        <p:spPr>
          <a:xfrm>
            <a:off x="6885069" y="1988840"/>
            <a:ext cx="2135990" cy="15378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2B976C-CC39-6944-AEBD-20DCAA4D1F9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17685" b="7477"/>
          <a:stretch/>
        </p:blipFill>
        <p:spPr>
          <a:xfrm>
            <a:off x="5485657" y="695127"/>
            <a:ext cx="2110531" cy="20162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C:\Users\piotrslawik\AppData\Local\Microsoft\Windows\Temporary Internet Files\Content.Outlook\NDFW2D5Y\20180115_RATS Closeup.jpg">
            <a:extLst>
              <a:ext uri="{FF2B5EF4-FFF2-40B4-BE49-F238E27FC236}">
                <a16:creationId xmlns:a16="http://schemas.microsoft.com/office/drawing/2014/main" id="{8FA7A295-6257-1E43-BAB2-E056C4AB87D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b="5822"/>
          <a:stretch/>
        </p:blipFill>
        <p:spPr bwMode="auto">
          <a:xfrm>
            <a:off x="4308403" y="2492896"/>
            <a:ext cx="2419278" cy="18785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Picture 9" descr="C:\Users\piotrslawik\AppData\Local\Microsoft\Windows\Temporary Internet Files\Content.Outlook\NDFW2D5Y\20180115_RATS_measure.jpg">
            <a:extLst>
              <a:ext uri="{FF2B5EF4-FFF2-40B4-BE49-F238E27FC236}">
                <a16:creationId xmlns:a16="http://schemas.microsoft.com/office/drawing/2014/main" id="{5869E78D-C24B-1648-BA13-7101B3F9460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97631" y="3873699"/>
            <a:ext cx="2338182" cy="18129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7" descr="C:\Users\piotrslawik\AppData\Local\Microsoft\Windows\Temporary Internet Files\Content.Outlook\NDFW2D5Y\TSS_Cable_Pipes_Installed_FEB_180209_1.jpg">
            <a:extLst>
              <a:ext uri="{FF2B5EF4-FFF2-40B4-BE49-F238E27FC236}">
                <a16:creationId xmlns:a16="http://schemas.microsoft.com/office/drawing/2014/main" id="{CAD3AB0F-1E77-324B-886F-C95DCCC06EA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1823812" cy="24344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DEF1EA0-7382-AC47-A5E8-F62747C53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388" y="156845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936A68C-6EC4-F64A-A318-D39A442A4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512" y="517388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335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Technical Progress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WP8 Target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600200"/>
            <a:ext cx="8075612" cy="4852988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Extensive collaboration with CF/Skanska/COWI/SWECO</a:t>
            </a:r>
          </a:p>
          <a:p>
            <a:pPr lvl="1">
              <a:defRPr/>
            </a:pPr>
            <a:r>
              <a:rPr lang="en-US" dirty="0"/>
              <a:t>Finding working solutions to ensure H1 shielding needs and H4 earthquake demands.</a:t>
            </a:r>
          </a:p>
          <a:p>
            <a:pPr lvl="1">
              <a:defRPr/>
            </a:pPr>
            <a:r>
              <a:rPr lang="en-US" dirty="0"/>
              <a:t>Addressing CF Requests For Information (CFRFIs)</a:t>
            </a:r>
          </a:p>
          <a:p>
            <a:pPr>
              <a:defRPr/>
            </a:pPr>
            <a:r>
              <a:rPr lang="en-US" dirty="0"/>
              <a:t>Support for the licensing process.</a:t>
            </a:r>
          </a:p>
          <a:p>
            <a:pPr lvl="1">
              <a:defRPr/>
            </a:pPr>
            <a:r>
              <a:rPr lang="en-US" dirty="0"/>
              <a:t>Review and approval of shielding reports.</a:t>
            </a:r>
          </a:p>
          <a:p>
            <a:pPr lvl="1">
              <a:defRPr/>
            </a:pPr>
            <a:r>
              <a:rPr lang="en-US" dirty="0"/>
              <a:t>Working with in-kind partners to ensure required quality on shielding and inventory calculation reports.</a:t>
            </a:r>
          </a:p>
          <a:p>
            <a:pPr lvl="1">
              <a:defRPr/>
            </a:pPr>
            <a:r>
              <a:rPr lang="en-US" dirty="0"/>
              <a:t>Support for the target accident analysis</a:t>
            </a:r>
          </a:p>
          <a:p>
            <a:pPr lvl="1">
              <a:defRPr/>
            </a:pPr>
            <a:r>
              <a:rPr lang="en-US" dirty="0"/>
              <a:t>Presentation to SSM on shielding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r>
              <a:rPr lang="en-US" dirty="0"/>
              <a:t>Material handbook is released and continuously updated</a:t>
            </a:r>
          </a:p>
          <a:p>
            <a:pPr lvl="1">
              <a:defRPr/>
            </a:pPr>
            <a:r>
              <a:rPr lang="en-US" dirty="0"/>
              <a:t>Based on knowledge acquired through collaborations with partner labs</a:t>
            </a:r>
          </a:p>
          <a:p>
            <a:pPr>
              <a:defRPr/>
            </a:pPr>
            <a:r>
              <a:rPr lang="en-US" dirty="0"/>
              <a:t>Support target division work packages with shielding and inventory calculations.</a:t>
            </a:r>
          </a:p>
          <a:p>
            <a:pPr>
              <a:defRPr/>
            </a:pPr>
            <a:r>
              <a:rPr lang="en-US" dirty="0"/>
              <a:t>Work on the target imaging system (Collaborating with DTU). </a:t>
            </a:r>
          </a:p>
          <a:p>
            <a:pPr>
              <a:defRPr/>
            </a:pPr>
            <a:r>
              <a:rPr lang="en-US" dirty="0"/>
              <a:t>Work on radiation damage in materials (collaborators in STIP-V and BLIP)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5617BA-9C6F-8145-84E3-E849E8E54D23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sv-SE" altLang="x-none" sz="1200"/>
          </a:p>
        </p:txBody>
      </p:sp>
      <p:pic>
        <p:nvPicPr>
          <p:cNvPr id="29700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388" y="1574800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79388" y="2625725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40148"/>
            <a:ext cx="331788" cy="4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01601" y="4557377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AA4A740-AD77-4549-ABF1-D483789B8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23826" y="5627687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C846F2A-0692-0A46-8AA3-C4D53C30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07504" y="4052908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00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DB79-B472-7D4F-81D1-7A869013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Licensing Application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0B6BB-6A14-234A-B9CB-B16CA0451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363272" cy="51212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Delivered source term package to SSM – 3 April</a:t>
            </a:r>
          </a:p>
          <a:p>
            <a:pPr lvl="1"/>
            <a:r>
              <a:rPr lang="en-US" dirty="0"/>
              <a:t>For SSM emergency planning zoning – significant updates required as a result of new aerosol production information learned in TOAST</a:t>
            </a:r>
          </a:p>
          <a:p>
            <a:pPr lvl="1"/>
            <a:r>
              <a:rPr lang="en-US" dirty="0"/>
              <a:t>Included TOAST report, tungsten release fractions, AA calculations defining realistic scenario development &amp; material damaged, unmitigated AA3 (LOCA), source term, transport model docs</a:t>
            </a:r>
          </a:p>
          <a:p>
            <a:endParaRPr lang="en-US" dirty="0"/>
          </a:p>
          <a:p>
            <a:r>
              <a:rPr lang="en-US" dirty="0"/>
              <a:t>Delivered IT security package to SSM – 3 April</a:t>
            </a:r>
          </a:p>
          <a:p>
            <a:pPr lvl="1"/>
            <a:r>
              <a:rPr lang="en-US" dirty="0"/>
              <a:t>Required supplement to Oct2017 delivery prior to NC LINAC application</a:t>
            </a:r>
          </a:p>
          <a:p>
            <a:pPr lvl="1"/>
            <a:r>
              <a:rPr lang="en-US" dirty="0"/>
              <a:t>Included</a:t>
            </a:r>
            <a:r>
              <a:rPr lang="en-US" i="1" dirty="0"/>
              <a:t> ESS Rules for IT Security for Programmable Safety and Safety-related Systems, PSS Configuration Management, &amp; TSS Configuration Management documents</a:t>
            </a:r>
          </a:p>
          <a:p>
            <a:pPr lvl="2"/>
            <a:endParaRPr lang="en-US" i="1" dirty="0"/>
          </a:p>
          <a:p>
            <a:r>
              <a:rPr lang="en-GB" dirty="0"/>
              <a:t>Significant changes in underlying rules for Radiation Safety Analyses – 12 April</a:t>
            </a:r>
          </a:p>
          <a:p>
            <a:pPr lvl="1"/>
            <a:r>
              <a:rPr lang="en-GB" dirty="0"/>
              <a:t>Clarification to application of deterministic analysis for accident analyses</a:t>
            </a:r>
          </a:p>
          <a:p>
            <a:pPr lvl="1"/>
            <a:r>
              <a:rPr lang="en-GB" dirty="0"/>
              <a:t>Developed new comprehensive approach to Radiation Safety for Workers</a:t>
            </a:r>
          </a:p>
          <a:p>
            <a:pPr lvl="2"/>
            <a:r>
              <a:rPr lang="en-GB" dirty="0"/>
              <a:t>Presenting proposal to differentiate between workers and public to SSM – 12 April</a:t>
            </a:r>
          </a:p>
          <a:p>
            <a:pPr lvl="1"/>
            <a:r>
              <a:rPr lang="en-GB" dirty="0"/>
              <a:t>Major impact on effort to update accident analyses, system classification, KFMs, etc.</a:t>
            </a:r>
          </a:p>
          <a:p>
            <a:pPr lvl="2"/>
            <a:endParaRPr lang="en-GB" dirty="0"/>
          </a:p>
          <a:p>
            <a:r>
              <a:rPr lang="en-GB" dirty="0"/>
              <a:t>Updating many analyses &amp; documents for 2018 PSAR</a:t>
            </a:r>
          </a:p>
          <a:p>
            <a:pPr lvl="1"/>
            <a:r>
              <a:rPr lang="en-GB" dirty="0"/>
              <a:t>TSS – requirements, architecture, FMEA, classified component list, TSS-ACC ICD-R</a:t>
            </a:r>
          </a:p>
          <a:p>
            <a:pPr lvl="1"/>
            <a:r>
              <a:rPr lang="en-GB" dirty="0"/>
              <a:t>AA3 (LOCA), AA11/AA10 (water leaks), AA14 (Earthquake), AA22(getter fire)</a:t>
            </a:r>
          </a:p>
          <a:p>
            <a:pPr lvl="1"/>
            <a:r>
              <a:rPr lang="en-GB" dirty="0"/>
              <a:t>Supporting documentation (normal ops releases, classification, KFMs, inventories, materials, barriers, facility safe state)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0089C-9446-514D-8B23-F2D46701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471B9-A05B-6044-9CB2-0D5ACFA936E7}" type="slidenum">
              <a:rPr lang="sv-SE" altLang="x-none" smtClean="0"/>
              <a:pPr>
                <a:defRPr/>
              </a:pPr>
              <a:t>24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3791098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>
                <a:ea typeface="ＭＳ Ｐゴシック" charset="-128"/>
              </a:rPr>
              <a:t>Issues and Conclusion</a:t>
            </a:r>
            <a:endParaRPr lang="en-US" altLang="x-none" sz="2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0096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Target Project Issues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95536" y="1647825"/>
            <a:ext cx="8291513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x-none" dirty="0">
                <a:ea typeface="ＭＳ Ｐゴシック" charset="-128"/>
              </a:rPr>
              <a:t>Failure to secure in-kind partner for a few but large work elements,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Late decisions and preparation to self-perform major work elements impacts staffing, procurement, and work load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Schedule impacts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Accident and safety analysis works and support for license application draws significantly more resources than anticipated and budgeted for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In-kind deliveries from Spain pushed deliverables 9 – 12 months, several manufacturing contracts yet to be signed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>
                <a:ea typeface="ＭＳ Ｐゴシック" charset="-128"/>
              </a:rPr>
              <a:t>Manufacturing contracts, proposals received are higher than budget.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AB8B3F-17F8-1043-9A5B-19AE369C8E3D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sv-SE" altLang="x-none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x-none">
                <a:ea typeface="ＭＳ Ｐゴシック" charset="-128"/>
              </a:rPr>
              <a:t>Concluding Remarks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r>
              <a:rPr lang="en-US" altLang="x-none" sz="2600" dirty="0">
                <a:ea typeface="ＭＳ Ｐゴシック" charset="-128"/>
              </a:rPr>
              <a:t>Project is progressing well, but forecast a significant delay, </a:t>
            </a:r>
            <a:r>
              <a:rPr lang="en-US" altLang="x-none" sz="2600">
                <a:ea typeface="ＭＳ Ｐゴシック" charset="-128"/>
              </a:rPr>
              <a:t>RBOT March </a:t>
            </a:r>
            <a:r>
              <a:rPr lang="en-US" altLang="x-none" sz="2600" dirty="0">
                <a:ea typeface="ＭＳ Ｐゴシック" charset="-128"/>
              </a:rPr>
              <a:t>2022</a:t>
            </a:r>
          </a:p>
          <a:p>
            <a:pPr eaLnBrk="1" hangingPunct="1"/>
            <a:r>
              <a:rPr lang="en-GB" altLang="x-none" sz="2600" dirty="0">
                <a:ea typeface="ＭＳ Ｐゴシック" charset="-128"/>
              </a:rPr>
              <a:t>Target is in Final Design phase for most systems, and also in Procurement and Manufacturing for some of them</a:t>
            </a:r>
          </a:p>
          <a:p>
            <a:r>
              <a:rPr lang="en-US" altLang="x-none" sz="2600" dirty="0">
                <a:ea typeface="ＭＳ Ｐゴシック" charset="-128"/>
              </a:rPr>
              <a:t>Significant efforts have been spent on support for license application to the Swedish Radiation Safety Authority</a:t>
            </a:r>
          </a:p>
          <a:p>
            <a:pPr eaLnBrk="1" hangingPunct="1"/>
            <a:r>
              <a:rPr lang="en-GB" altLang="x-none" sz="2600" dirty="0">
                <a:ea typeface="ＭＳ Ｐゴシック" charset="-128"/>
              </a:rPr>
              <a:t>Target has entered installation phase, mainly for ACF, embedded and cast-in items, TSS and front end bldg.</a:t>
            </a:r>
          </a:p>
          <a:p>
            <a:pPr eaLnBrk="1" hangingPunct="1"/>
            <a:r>
              <a:rPr lang="en-GB" altLang="x-none" sz="2600" dirty="0">
                <a:ea typeface="ＭＳ Ｐゴシック" charset="-128"/>
              </a:rPr>
              <a:t>Responses to TAC-16 recommendations can be found in separate presentation, uploaded to </a:t>
            </a:r>
            <a:r>
              <a:rPr lang="en-GB" altLang="x-none" sz="2600" dirty="0" err="1">
                <a:ea typeface="ＭＳ Ｐゴシック" charset="-128"/>
              </a:rPr>
              <a:t>Indico</a:t>
            </a:r>
            <a:r>
              <a:rPr lang="en-GB" altLang="x-none" sz="2600" dirty="0">
                <a:ea typeface="ＭＳ Ｐゴシック" charset="-128"/>
              </a:rPr>
              <a:t>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4893E9-2002-D94B-99BF-9AFDBC5C1833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sv-SE" altLang="x-none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Target Project is 34% complete</a:t>
            </a:r>
          </a:p>
        </p:txBody>
      </p:sp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8619F5-0E6A-E14E-86D1-E42AE1DB5408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sv-SE" altLang="x-none" sz="120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/>
              <a:t>Current budget at completion for the ESS Target </a:t>
            </a:r>
            <a:br>
              <a:rPr lang="en-US" dirty="0"/>
            </a:br>
            <a:r>
              <a:rPr lang="en-US" dirty="0"/>
              <a:t>Sub-project is 184M€</a:t>
            </a:r>
          </a:p>
          <a:p>
            <a:pPr lvl="1">
              <a:buFont typeface=".AppleSystemUIFont" charset="-120"/>
              <a:buChar char="−"/>
              <a:defRPr/>
            </a:pPr>
            <a:r>
              <a:rPr lang="en-US" dirty="0"/>
              <a:t>Whereof secured in-kind contributions add up to 73M€</a:t>
            </a:r>
          </a:p>
          <a:p>
            <a:pPr eaLnBrk="1" hangingPunct="1">
              <a:defRPr/>
            </a:pPr>
            <a:r>
              <a:rPr lang="en-US" dirty="0"/>
              <a:t>Earned value as of 28 February 2018 is 60.8M€</a:t>
            </a: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Cumulated Schedule Performance Index is 0.93, corresponding to 3 months delay however SPI for February is 0.42 , </a:t>
            </a:r>
            <a:r>
              <a:rPr lang="en-US" dirty="0" err="1"/>
              <a:t>Rebasline</a:t>
            </a:r>
            <a:r>
              <a:rPr lang="en-US" dirty="0"/>
              <a:t> is in progress. </a:t>
            </a:r>
            <a:endParaRPr lang="en-US" dirty="0">
              <a:solidFill>
                <a:srgbClr val="FF0000"/>
              </a:solidFill>
            </a:endParaRPr>
          </a:p>
          <a:p>
            <a:pPr lvl="1" eaLnBrk="1" hangingPunct="1">
              <a:buFont typeface=".AppleSystemUIFont" charset="-120"/>
              <a:buChar char="−"/>
              <a:defRPr/>
            </a:pPr>
            <a:r>
              <a:rPr lang="en-US" dirty="0"/>
              <a:t>Actual cost spent as of 28 February 2018 is 63.5M€</a:t>
            </a:r>
          </a:p>
          <a:p>
            <a:pPr eaLnBrk="1" hangingPunct="1">
              <a:defRPr/>
            </a:pPr>
            <a:r>
              <a:rPr lang="en-US" dirty="0"/>
              <a:t>Preliminary Design Phase is essentially completed</a:t>
            </a:r>
          </a:p>
          <a:p>
            <a:pPr lvl="1" eaLnBrk="1" hangingPunct="1">
              <a:defRPr/>
            </a:pPr>
            <a:r>
              <a:rPr lang="en-US" dirty="0"/>
              <a:t>Beam drift room placement of shutoff valve is challenge</a:t>
            </a:r>
          </a:p>
          <a:p>
            <a:pPr lvl="1" eaLnBrk="1" hangingPunct="1">
              <a:defRPr/>
            </a:pPr>
            <a:r>
              <a:rPr lang="en-US" dirty="0"/>
              <a:t>Monolith pressure relief system and impacts with TOAST values, AA3</a:t>
            </a:r>
          </a:p>
          <a:p>
            <a:pPr lvl="1" eaLnBrk="1" hangingPunct="1">
              <a:defRPr/>
            </a:pPr>
            <a:r>
              <a:rPr lang="en-US" dirty="0"/>
              <a:t>Light Shutter System and Bridge-beam guides are re-questioned</a:t>
            </a:r>
          </a:p>
          <a:p>
            <a:pPr eaLnBrk="1" hangingPunct="1">
              <a:defRPr/>
            </a:pPr>
            <a:r>
              <a:rPr lang="en-US" dirty="0"/>
              <a:t>Final Design (CDR’s) is well underway for most systems, 34 left of 79 </a:t>
            </a:r>
          </a:p>
          <a:p>
            <a:pPr eaLnBrk="1" hangingPunct="1">
              <a:defRPr/>
            </a:pPr>
            <a:r>
              <a:rPr lang="en-US" dirty="0"/>
              <a:t>Installation started</a:t>
            </a:r>
          </a:p>
          <a:p>
            <a:pPr lvl="1">
              <a:buFont typeface=".AppleSystemUIFont" charset="-120"/>
              <a:buChar char="−"/>
              <a:defRPr/>
            </a:pPr>
            <a:r>
              <a:rPr lang="en-US" dirty="0"/>
              <a:t>Tuning beam dump shielding</a:t>
            </a:r>
          </a:p>
          <a:p>
            <a:pPr lvl="1">
              <a:buFont typeface=".AppleSystemUIFont" charset="-120"/>
              <a:buChar char="−"/>
              <a:defRPr/>
            </a:pPr>
            <a:r>
              <a:rPr lang="en-US" dirty="0"/>
              <a:t>Active Cells Facility – electrical conduits, liner beams, floor anchors and storage pits</a:t>
            </a:r>
          </a:p>
          <a:p>
            <a:pPr lvl="1">
              <a:defRPr/>
            </a:pPr>
            <a:r>
              <a:rPr lang="en-US" dirty="0"/>
              <a:t>TSS cable pipes installed in FEB for connections to ion source and RFQ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Current Target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8F373C6-5EE5-5C40-8044-EEA4D84A9A9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254778"/>
              </p:ext>
            </p:extLst>
          </p:nvPr>
        </p:nvGraphicFramePr>
        <p:xfrm>
          <a:off x="50800" y="1268760"/>
          <a:ext cx="9093200" cy="556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Worksheet" r:id="rId3" imgW="22682200" imgH="13881100" progId="Excel.Sheet.12">
                  <p:embed/>
                </p:oleObj>
              </mc:Choice>
              <mc:Fallback>
                <p:oleObj name="Worksheet" r:id="rId3" imgW="22682200" imgH="13881100" progId="Excel.Sheet.12">
                  <p:embed/>
                  <p:pic>
                    <p:nvPicPr>
                      <p:cNvPr id="8" name="Content Placeholder 7">
                        <a:extLst>
                          <a:ext uri="{FF2B5EF4-FFF2-40B4-BE49-F238E27FC236}">
                            <a16:creationId xmlns:a16="http://schemas.microsoft.com/office/drawing/2014/main" id="{08F373C6-5EE5-5C40-8044-EEA4D84A9A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00" y="1268760"/>
                        <a:ext cx="9093200" cy="556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76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FB96980B-5306-2847-B972-1D72577EF2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507976"/>
              </p:ext>
            </p:extLst>
          </p:nvPr>
        </p:nvGraphicFramePr>
        <p:xfrm>
          <a:off x="-2628800" y="1484784"/>
          <a:ext cx="13498547" cy="8258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Worksheet" r:id="rId3" imgW="22682200" imgH="13881100" progId="Excel.Sheet.12">
                  <p:embed/>
                </p:oleObj>
              </mc:Choice>
              <mc:Fallback>
                <p:oleObj name="Worksheet" r:id="rId3" imgW="22682200" imgH="13881100" progId="Excel.Sheet.12">
                  <p:embed/>
                  <p:pic>
                    <p:nvPicPr>
                      <p:cNvPr id="7" name="Content Placeholder 7">
                        <a:extLst>
                          <a:ext uri="{FF2B5EF4-FFF2-40B4-BE49-F238E27FC236}">
                            <a16:creationId xmlns:a16="http://schemas.microsoft.com/office/drawing/2014/main" id="{FB96980B-5306-2847-B972-1D72577EF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628800" y="1484784"/>
                        <a:ext cx="13498547" cy="8258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52"/>
            <a:ext cx="7931224" cy="1143000"/>
          </a:xfrm>
        </p:spPr>
        <p:txBody>
          <a:bodyPr>
            <a:normAutofit/>
          </a:bodyPr>
          <a:lstStyle/>
          <a:p>
            <a:r>
              <a:rPr lang="en-GB" dirty="0"/>
              <a:t>Forming a New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02AF1DB-F3F8-D645-8E72-EA0D1F50379C}"/>
              </a:ext>
            </a:extLst>
          </p:cNvPr>
          <p:cNvSpPr/>
          <p:nvPr/>
        </p:nvSpPr>
        <p:spPr>
          <a:xfrm>
            <a:off x="4067944" y="1700808"/>
            <a:ext cx="4752528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3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Group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56150"/>
          </a:xfrm>
        </p:spPr>
        <p:txBody>
          <a:bodyPr>
            <a:noAutofit/>
          </a:bodyPr>
          <a:lstStyle/>
          <a:p>
            <a:pPr marL="355600" lvl="1" indent="-342900">
              <a:buFont typeface="Arial" charset="0"/>
              <a:buChar char="•"/>
            </a:pPr>
            <a:r>
              <a:rPr lang="en-US" sz="1900" dirty="0"/>
              <a:t>Prepare and better support operation licenses applications</a:t>
            </a:r>
            <a:endParaRPr lang="en-GB" sz="1900" dirty="0"/>
          </a:p>
          <a:p>
            <a:pPr marL="355600" lvl="1" indent="-342900">
              <a:buFont typeface="Arial" charset="0"/>
              <a:buChar char="•"/>
            </a:pPr>
            <a:r>
              <a:rPr lang="en-US" sz="1900" dirty="0"/>
              <a:t>Update documentation to as-commissioned state following end of construction</a:t>
            </a:r>
          </a:p>
          <a:p>
            <a:pPr marL="355600" lvl="1" indent="-342900">
              <a:buFont typeface="Arial" charset="0"/>
              <a:buChar char="•"/>
            </a:pPr>
            <a:r>
              <a:rPr lang="en-US" sz="1900" dirty="0"/>
              <a:t>System Turnover, ensure satisfactory commissioning and integrated test</a:t>
            </a:r>
            <a:endParaRPr lang="en-GB" sz="1900" dirty="0"/>
          </a:p>
          <a:p>
            <a:pPr marL="355600" lvl="1" indent="-342900">
              <a:buFont typeface="Arial" charset="0"/>
              <a:buChar char="•"/>
            </a:pPr>
            <a:r>
              <a:rPr lang="en-US" sz="1900" dirty="0"/>
              <a:t>Hot commission all target systems</a:t>
            </a:r>
          </a:p>
          <a:p>
            <a:pPr marL="355600" lvl="1" indent="-342900">
              <a:buFont typeface="Arial" charset="0"/>
              <a:buChar char="•"/>
            </a:pPr>
            <a:r>
              <a:rPr lang="en-US" sz="1900" dirty="0"/>
              <a:t>Enforce formality of operations (Conduct of Operations)</a:t>
            </a:r>
          </a:p>
          <a:p>
            <a:pPr marL="755650" lvl="2" indent="-342900"/>
            <a:r>
              <a:rPr lang="en-US" sz="1500" dirty="0"/>
              <a:t>Start-up and train remote handling and operations team</a:t>
            </a:r>
            <a:endParaRPr lang="en-GB" sz="1500" dirty="0"/>
          </a:p>
          <a:p>
            <a:pPr marL="755650" lvl="2" indent="-342900"/>
            <a:r>
              <a:rPr lang="en-US" sz="1500" dirty="0"/>
              <a:t>Operate all target systems and remote handling facilities.</a:t>
            </a:r>
            <a:endParaRPr lang="en-GB" sz="1500" dirty="0"/>
          </a:p>
          <a:p>
            <a:pPr marL="755650" lvl="2" indent="-342900"/>
            <a:r>
              <a:rPr lang="en-US" sz="1500" dirty="0"/>
              <a:t>Document and treat non-conformances</a:t>
            </a:r>
            <a:endParaRPr lang="en-GB" sz="1500" dirty="0"/>
          </a:p>
          <a:p>
            <a:pPr marL="355600" lvl="1" indent="-342900">
              <a:buFont typeface="Arial" charset="0"/>
              <a:buChar char="•"/>
            </a:pPr>
            <a:r>
              <a:rPr lang="en-GB" sz="1900" dirty="0"/>
              <a:t>Establish, test and improve operation and maintenance procedures</a:t>
            </a:r>
          </a:p>
          <a:p>
            <a:pPr marL="355600" lvl="1" indent="-342900">
              <a:buFont typeface="Arial" charset="0"/>
              <a:buChar char="•"/>
            </a:pPr>
            <a:r>
              <a:rPr lang="en-US" sz="1900" dirty="0"/>
              <a:t>Procure critical spares and replacement components, Build-up spares inventory</a:t>
            </a:r>
          </a:p>
          <a:p>
            <a:pPr marL="355600" lvl="1" indent="-342900">
              <a:buFont typeface="Arial" charset="0"/>
              <a:buChar char="•"/>
            </a:pP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830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EF49-3B98-6141-845B-883E63E0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A984F-1F73-ED48-96BE-7AFFB041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471B9-A05B-6044-9CB2-0D5ACFA936E7}" type="slidenum">
              <a:rPr lang="sv-SE" altLang="x-none" smtClean="0"/>
              <a:pPr>
                <a:defRPr/>
              </a:pPr>
              <a:t>7</a:t>
            </a:fld>
            <a:endParaRPr lang="sv-SE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C0D98-C0FB-054F-96FC-CA52732E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2856"/>
            <a:ext cx="10729961" cy="32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>
                <a:ea typeface="ＭＳ Ｐゴシック" charset="-128"/>
              </a:rPr>
              <a:t>In-Kind Collaboration</a:t>
            </a:r>
            <a:endParaRPr lang="en-US" altLang="x-none" sz="2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112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ESS Target Station Collaborators</a:t>
            </a:r>
          </a:p>
        </p:txBody>
      </p:sp>
      <p:pic>
        <p:nvPicPr>
          <p:cNvPr id="1229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950" y="3440113"/>
            <a:ext cx="2143125" cy="1154112"/>
          </a:xfrm>
        </p:spPr>
      </p:pic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FB48AB-06C7-3A46-8966-42E8D7EF26D9}" type="slidenum">
              <a:rPr lang="en-GB" altLang="x-none" sz="12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x-none" sz="1200"/>
          </a:p>
        </p:txBody>
      </p:sp>
      <p:pic>
        <p:nvPicPr>
          <p:cNvPr id="1229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92313"/>
            <a:ext cx="7683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5364163"/>
            <a:ext cx="48625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2706688"/>
            <a:ext cx="698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94225"/>
            <a:ext cx="2044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214563"/>
            <a:ext cx="9461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592263"/>
            <a:ext cx="286861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2497138"/>
            <a:ext cx="19796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6" b="41183"/>
          <a:stretch>
            <a:fillRect/>
          </a:stretch>
        </p:blipFill>
        <p:spPr bwMode="auto">
          <a:xfrm>
            <a:off x="7269163" y="3057525"/>
            <a:ext cx="654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013-11 ES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2013-11 ESS Template.potx</Template>
  <TotalTime>12647</TotalTime>
  <Words>1735</Words>
  <Application>Microsoft Macintosh PowerPoint</Application>
  <PresentationFormat>On-screen Show (4:3)</PresentationFormat>
  <Paragraphs>288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.AppleSystemUIFont</vt:lpstr>
      <vt:lpstr>Arial</vt:lpstr>
      <vt:lpstr>Calibri</vt:lpstr>
      <vt:lpstr>Mangal</vt:lpstr>
      <vt:lpstr>Wingdings</vt:lpstr>
      <vt:lpstr>Wingdings 3</vt:lpstr>
      <vt:lpstr>ZapfDingbatsITC</vt:lpstr>
      <vt:lpstr>2013-11 ESS Template</vt:lpstr>
      <vt:lpstr>Worksheet</vt:lpstr>
      <vt:lpstr>Target Overview TAC 17</vt:lpstr>
      <vt:lpstr>Outline</vt:lpstr>
      <vt:lpstr>Target Project is 34% complete</vt:lpstr>
      <vt:lpstr>Current Target Organization</vt:lpstr>
      <vt:lpstr>Forming a New Group</vt:lpstr>
      <vt:lpstr>Group Responsibilities</vt:lpstr>
      <vt:lpstr>Installation Planning</vt:lpstr>
      <vt:lpstr>In-Kind Collaboration</vt:lpstr>
      <vt:lpstr>ESS Target Station Collaborators</vt:lpstr>
      <vt:lpstr>Status of Target Sub-Project In-Kind Packages</vt:lpstr>
      <vt:lpstr>Target In-Kind Issues</vt:lpstr>
      <vt:lpstr>Progress by Work Package</vt:lpstr>
      <vt:lpstr>Technical Progress:  WP2 Target Systems 1(2)</vt:lpstr>
      <vt:lpstr>Technical Progress:  WP2 Target Systems 2(2)</vt:lpstr>
      <vt:lpstr>Technical Progress WP3 Moderator and Reflector Systems, </vt:lpstr>
      <vt:lpstr>Technical Progress WP4 Monolith systems</vt:lpstr>
      <vt:lpstr>Technical Progress WP4 Monolith Systems</vt:lpstr>
      <vt:lpstr>Technical Progress WP5 Fluid Systems</vt:lpstr>
      <vt:lpstr>Technical Progress WP6 Remote Handling Systems</vt:lpstr>
      <vt:lpstr>Technical Progress WP6 Remote Handling Systems</vt:lpstr>
      <vt:lpstr>Technical Progress WP7 Target Safety System and Target Controls</vt:lpstr>
      <vt:lpstr>Technical Progress WP7 Target Safety System</vt:lpstr>
      <vt:lpstr>Technical Progress WP8 Target Physics</vt:lpstr>
      <vt:lpstr>Licensing Application Update</vt:lpstr>
      <vt:lpstr>Issues and Conclusion</vt:lpstr>
      <vt:lpstr>Target Project Issues</vt:lpstr>
      <vt:lpstr>Concluding Remarks</vt:lpstr>
    </vt:vector>
  </TitlesOfParts>
  <Company>ESS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Mark Anthony</cp:lastModifiedBy>
  <cp:revision>180</cp:revision>
  <dcterms:created xsi:type="dcterms:W3CDTF">2013-10-29T16:05:10Z</dcterms:created>
  <dcterms:modified xsi:type="dcterms:W3CDTF">2018-04-11T10:15:24Z</dcterms:modified>
</cp:coreProperties>
</file>