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97" r:id="rId3"/>
    <p:sldId id="400" r:id="rId4"/>
    <p:sldId id="339" r:id="rId5"/>
    <p:sldId id="340" r:id="rId6"/>
    <p:sldId id="351" r:id="rId7"/>
    <p:sldId id="398" r:id="rId8"/>
    <p:sldId id="381" r:id="rId9"/>
    <p:sldId id="336" r:id="rId10"/>
    <p:sldId id="389" r:id="rId11"/>
    <p:sldId id="390" r:id="rId12"/>
    <p:sldId id="391" r:id="rId13"/>
    <p:sldId id="392" r:id="rId14"/>
    <p:sldId id="393" r:id="rId15"/>
    <p:sldId id="394" r:id="rId16"/>
    <p:sldId id="388" r:id="rId17"/>
    <p:sldId id="404" r:id="rId18"/>
    <p:sldId id="403" r:id="rId19"/>
    <p:sldId id="402" r:id="rId20"/>
    <p:sldId id="399" r:id="rId21"/>
    <p:sldId id="386" r:id="rId22"/>
    <p:sldId id="401" r:id="rId23"/>
    <p:sldId id="405" r:id="rId24"/>
    <p:sldId id="409" r:id="rId25"/>
    <p:sldId id="406" r:id="rId26"/>
    <p:sldId id="385" r:id="rId27"/>
    <p:sldId id="410" r:id="rId28"/>
    <p:sldId id="411" r:id="rId29"/>
    <p:sldId id="414" r:id="rId30"/>
    <p:sldId id="415" r:id="rId31"/>
    <p:sldId id="413" r:id="rId32"/>
    <p:sldId id="412" r:id="rId33"/>
    <p:sldId id="382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676" autoAdjust="0"/>
  </p:normalViewPr>
  <p:slideViewPr>
    <p:cSldViewPr>
      <p:cViewPr varScale="1">
        <p:scale>
          <a:sx n="93" d="100"/>
          <a:sy n="93" d="100"/>
        </p:scale>
        <p:origin x="-114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21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BFCCA-9580-5046-A917-FFA69C1EEE1C}" type="datetime1">
              <a:rPr lang="en-US" smtClean="0"/>
              <a:t>4/11/2018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5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10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038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11/04/2018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11/04/2018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11/04/2018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11/04/2018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49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11/04/2018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15616.4894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0.png"/><Relationship Id="rId7" Type="http://schemas.openxmlformats.org/officeDocument/2006/relationships/image" Target="../media/image74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15616.48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ICS update for TAC 17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Henrik Carling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Head of ICS division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2018-04-06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Updates since last TAC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3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sv-SE" dirty="0" smtClean="0"/>
              <a:t>Installation of control system infrastructure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986" y="3946343"/>
            <a:ext cx="5563090" cy="233712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Installation and deployment of control system infrastructure is progressing according to plan</a:t>
            </a:r>
          </a:p>
          <a:p>
            <a:endParaRPr lang="sv-SE" sz="2000" dirty="0"/>
          </a:p>
          <a:p>
            <a:r>
              <a:rPr lang="sv-SE" sz="2000" dirty="0" smtClean="0"/>
              <a:t>Fibre, cabling, switches, routers, patch panels etc. are installed and commissioned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4" y="1412776"/>
            <a:ext cx="3566176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4" y="3212975"/>
            <a:ext cx="3566176" cy="3070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03" y="1412776"/>
            <a:ext cx="3751996" cy="2376264"/>
          </a:xfrm>
          <a:prstGeom prst="rect">
            <a:avLst/>
          </a:prstGeom>
        </p:spPr>
      </p:pic>
      <p:pic>
        <p:nvPicPr>
          <p:cNvPr id="3074" name="Picture 2" descr="G:\Machines Directorate\Integrated Control System division\Public Read Write\Peter Holgersson\ESS\Klystron Gallery\FEB-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731" y="1692510"/>
            <a:ext cx="2376263" cy="18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Installation of Personnel safety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4999232" cy="360040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ESS personnel safety </a:t>
            </a:r>
            <a:br>
              <a:rPr lang="sv-SE" sz="2000" dirty="0" smtClean="0"/>
            </a:br>
            <a:r>
              <a:rPr lang="sv-SE" sz="2000" dirty="0" smtClean="0"/>
              <a:t>systems are among the </a:t>
            </a:r>
            <a:br>
              <a:rPr lang="sv-SE" sz="2000" dirty="0" smtClean="0"/>
            </a:br>
            <a:r>
              <a:rPr lang="sv-SE" sz="2000" dirty="0" smtClean="0"/>
              <a:t>earliest systems that need to be in </a:t>
            </a:r>
            <a:br>
              <a:rPr lang="sv-SE" sz="2000" dirty="0" smtClean="0"/>
            </a:br>
            <a:r>
              <a:rPr lang="sv-SE" sz="2000" dirty="0" smtClean="0"/>
              <a:t>place before operating equipment</a:t>
            </a:r>
          </a:p>
          <a:p>
            <a:endParaRPr lang="sv-SE" sz="2000" dirty="0" smtClean="0"/>
          </a:p>
          <a:p>
            <a:r>
              <a:rPr lang="sv-SE" sz="2000" dirty="0" smtClean="0"/>
              <a:t>A lot of installation is ongoing, in </a:t>
            </a:r>
            <a:br>
              <a:rPr lang="sv-SE" sz="2000" dirty="0" smtClean="0"/>
            </a:br>
            <a:r>
              <a:rPr lang="sv-SE" sz="2000" dirty="0" smtClean="0"/>
              <a:t>particular for Oxygen deficiency hazard monitors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5731" y="3047588"/>
            <a:ext cx="1558154" cy="214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76" y="1453716"/>
            <a:ext cx="3135327" cy="1885358"/>
          </a:xfrm>
          <a:prstGeom prst="rect">
            <a:avLst/>
          </a:prstGeom>
        </p:spPr>
      </p:pic>
      <p:pic>
        <p:nvPicPr>
          <p:cNvPr id="12" name="Picture 11" descr="IMG_284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87" y="3339074"/>
            <a:ext cx="1168613" cy="1558153"/>
          </a:xfrm>
          <a:prstGeom prst="rect">
            <a:avLst/>
          </a:prstGeom>
        </p:spPr>
      </p:pic>
      <p:pic>
        <p:nvPicPr>
          <p:cNvPr id="13" name="Picture 12" descr="IMG_284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71" y="3339074"/>
            <a:ext cx="1168615" cy="1558153"/>
          </a:xfrm>
          <a:prstGeom prst="rect">
            <a:avLst/>
          </a:prstGeom>
        </p:spPr>
      </p:pic>
      <p:pic>
        <p:nvPicPr>
          <p:cNvPr id="15" name="Picture 14" descr="IMG_285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04972"/>
            <a:ext cx="1360733" cy="1814311"/>
          </a:xfrm>
          <a:prstGeom prst="rect">
            <a:avLst/>
          </a:prstGeom>
        </p:spPr>
      </p:pic>
      <p:pic>
        <p:nvPicPr>
          <p:cNvPr id="16" name="Picture 15" descr="IMG_2854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1" r="26478" b="8834"/>
          <a:stretch/>
        </p:blipFill>
        <p:spPr>
          <a:xfrm>
            <a:off x="7079247" y="4897227"/>
            <a:ext cx="2047774" cy="1813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02" y="1454345"/>
            <a:ext cx="2512974" cy="18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Controlling systems from the local control room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" y="4509120"/>
            <a:ext cx="4978896" cy="1549276"/>
          </a:xfrm>
        </p:spPr>
        <p:txBody>
          <a:bodyPr>
            <a:normAutofit/>
          </a:bodyPr>
          <a:lstStyle/>
          <a:p>
            <a:r>
              <a:rPr lang="sv-SE" sz="1800" dirty="0" smtClean="0"/>
              <a:t>Recent achievements include controlling the pure Helium storage and parts of the ion source and LEBT from the local control room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1026" name="F49F4D4A-7EDB-4722-8EFC-16B24A8A0A1E" descr="C542BCCA-C56E-4932-8703-952142B1DC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44" y="1456488"/>
            <a:ext cx="554461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6E014FD-8423-4490-A104-A5CC8B5135CA" descr="5B5CF5BD-A625-4882-9BB2-321D0EE6D4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247"/>
            <a:ext cx="3635895" cy="310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confluence.esss.lu.se/download/attachments/262408054/phs_3_s.jpg?version=1&amp;modificationDate=1521736311426&amp;api=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5366"/>
            <a:ext cx="3707904" cy="23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0" y="5345833"/>
            <a:ext cx="2555776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56380"/>
            <a:ext cx="28803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Building control systems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92" y="1484784"/>
            <a:ext cx="2451720" cy="3268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2050" name="Picture 2" descr="G:\Machines Directorate\Integrated Control System division\Public Read Write\Viktor Fred\MPSoS\Procurements\Patch panel prototype\20180323_083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812809"/>
            <a:ext cx="3635896" cy="20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Machines Directorate\Integrated Control System division\Public Read Write\Peter Holgersson\ESS\Jamboree\Cable 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790"/>
            <a:ext cx="4167560" cy="20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Machines Directorate\Integrated Control System division\Public Read Write\Peter Holgersson\ESS\Jamboree\Naming Serv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926"/>
            <a:ext cx="4167560" cy="1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Machines Directorate\Integrated Control System division\Public Read Write\JP\IMG_8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3" y="1462261"/>
            <a:ext cx="2518061" cy="16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3284984"/>
            <a:ext cx="6408712" cy="14761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/>
              <a:t>Many components are being assembled into ICS subsystems and readied for installation</a:t>
            </a:r>
          </a:p>
          <a:p>
            <a:endParaRPr lang="sv-SE" sz="1800" dirty="0" smtClean="0"/>
          </a:p>
          <a:p>
            <a:r>
              <a:rPr lang="sv-SE" sz="1800" dirty="0" smtClean="0"/>
              <a:t>Meanwhile, work is continuing with maintaining and developing the ICS and EPICS software solutions</a:t>
            </a:r>
          </a:p>
        </p:txBody>
      </p:sp>
    </p:spTree>
    <p:extLst>
      <p:ext uri="{BB962C8B-B14F-4D97-AF65-F5344CB8AC3E}">
        <p14:creationId xmlns:p14="http://schemas.microsoft.com/office/powerpoint/2010/main" val="37258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6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Agreement signed</a:t>
              </a:r>
            </a:p>
            <a:p>
              <a:endParaRPr lang="sv-SE" sz="1100" dirty="0"/>
            </a:p>
            <a:p>
              <a:r>
                <a:rPr lang="sv-SE" sz="1100" dirty="0"/>
                <a:t>Agreement waiting for signature</a:t>
              </a: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100" dirty="0"/>
            </a:p>
            <a:p>
              <a:endParaRPr lang="sv-SE" sz="1100" dirty="0"/>
            </a:p>
            <a:p>
              <a:r>
                <a:rPr lang="sv-SE" sz="1100" dirty="0"/>
                <a:t>Collaboration/other agreement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16311" y="256959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32477" y="5697880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22923" y="465748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40088" y="603574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16311" y="430314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16311" y="22067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1" name="Donut 220"/>
          <p:cNvSpPr/>
          <p:nvPr/>
        </p:nvSpPr>
        <p:spPr>
          <a:xfrm>
            <a:off x="5507218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4" name="Donut 223"/>
          <p:cNvSpPr/>
          <p:nvPr/>
        </p:nvSpPr>
        <p:spPr>
          <a:xfrm>
            <a:off x="3222899" y="6035744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5" name="Donut 224"/>
          <p:cNvSpPr/>
          <p:nvPr/>
        </p:nvSpPr>
        <p:spPr>
          <a:xfrm>
            <a:off x="5517444" y="3585919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6" name="Donut 225"/>
          <p:cNvSpPr/>
          <p:nvPr/>
        </p:nvSpPr>
        <p:spPr>
          <a:xfrm>
            <a:off x="5508104" y="500421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7" name="Donut 391">
            <a:extLst>
              <a:ext uri="{FF2B5EF4-FFF2-40B4-BE49-F238E27FC236}">
                <a16:creationId xmlns="" xmlns:a16="http://schemas.microsoft.com/office/drawing/2014/main" id="{3D4B45EF-6C02-4DB2-BBE6-9301DD40DDE9}"/>
              </a:ext>
            </a:extLst>
          </p:cNvPr>
          <p:cNvSpPr/>
          <p:nvPr/>
        </p:nvSpPr>
        <p:spPr>
          <a:xfrm>
            <a:off x="3795372" y="415818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0" name="Donut 220">
            <a:extLst>
              <a:ext uri="{FF2B5EF4-FFF2-40B4-BE49-F238E27FC236}">
                <a16:creationId xmlns="" xmlns:a16="http://schemas.microsoft.com/office/drawing/2014/main" id="{2B016557-1CCB-4F5C-8112-ECB93F6222D9}"/>
              </a:ext>
            </a:extLst>
          </p:cNvPr>
          <p:cNvSpPr/>
          <p:nvPr/>
        </p:nvSpPr>
        <p:spPr>
          <a:xfrm>
            <a:off x="1708728" y="378844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2" name="Donut 216">
            <a:extLst>
              <a:ext uri="{FF2B5EF4-FFF2-40B4-BE49-F238E27FC236}">
                <a16:creationId xmlns="" xmlns:a16="http://schemas.microsoft.com/office/drawing/2014/main" id="{1C050660-4156-4A45-9D9A-E8BC417C40E6}"/>
              </a:ext>
            </a:extLst>
          </p:cNvPr>
          <p:cNvSpPr/>
          <p:nvPr/>
        </p:nvSpPr>
        <p:spPr>
          <a:xfrm>
            <a:off x="5660504" y="4517504"/>
            <a:ext cx="187075" cy="187075"/>
          </a:xfrm>
          <a:prstGeom prst="donu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5" name="Donut 391">
            <a:extLst>
              <a:ext uri="{FF2B5EF4-FFF2-40B4-BE49-F238E27FC236}">
                <a16:creationId xmlns="" xmlns:a16="http://schemas.microsoft.com/office/drawing/2014/main" id="{B15B30D3-6D9A-4E59-B064-28E30F9FEF46}"/>
              </a:ext>
            </a:extLst>
          </p:cNvPr>
          <p:cNvSpPr/>
          <p:nvPr/>
        </p:nvSpPr>
        <p:spPr>
          <a:xfrm>
            <a:off x="3947772" y="4310582"/>
            <a:ext cx="187075" cy="187075"/>
          </a:xfrm>
          <a:prstGeom prst="donu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6" name="Donut 225">
            <a:extLst>
              <a:ext uri="{FF2B5EF4-FFF2-40B4-BE49-F238E27FC236}">
                <a16:creationId xmlns="" xmlns:a16="http://schemas.microsoft.com/office/drawing/2014/main" id="{5489FE0F-AE76-4C04-AA7E-497957EB8031}"/>
              </a:ext>
            </a:extLst>
          </p:cNvPr>
          <p:cNvSpPr/>
          <p:nvPr/>
        </p:nvSpPr>
        <p:spPr>
          <a:xfrm>
            <a:off x="5642190" y="5739590"/>
            <a:ext cx="187075" cy="187075"/>
          </a:xfrm>
          <a:prstGeom prst="donu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2" name="Donut 216">
            <a:extLst>
              <a:ext uri="{FF2B5EF4-FFF2-40B4-BE49-F238E27FC236}">
                <a16:creationId xmlns="" xmlns:a16="http://schemas.microsoft.com/office/drawing/2014/main" id="{60CDEB76-41CC-41EE-9B47-D7C1CE1C7D25}"/>
              </a:ext>
            </a:extLst>
          </p:cNvPr>
          <p:cNvSpPr/>
          <p:nvPr/>
        </p:nvSpPr>
        <p:spPr>
          <a:xfrm>
            <a:off x="5516312" y="287929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3" name="Donut 216">
            <a:extLst>
              <a:ext uri="{FF2B5EF4-FFF2-40B4-BE49-F238E27FC236}">
                <a16:creationId xmlns="" xmlns:a16="http://schemas.microsoft.com/office/drawing/2014/main" id="{CB4F6E30-3AFB-4C7F-B864-601D85FAD79A}"/>
              </a:ext>
            </a:extLst>
          </p:cNvPr>
          <p:cNvSpPr/>
          <p:nvPr/>
        </p:nvSpPr>
        <p:spPr>
          <a:xfrm>
            <a:off x="5499449" y="5312728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10D4453-3F16-4AE9-8D33-094FA206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92701"/>
            <a:ext cx="2882249" cy="4485853"/>
          </a:xfrm>
          <a:prstGeom prst="rect">
            <a:avLst/>
          </a:prstGeom>
        </p:spPr>
      </p:pic>
      <p:sp>
        <p:nvSpPr>
          <p:cNvPr id="210" name="Donut 391">
            <a:extLst>
              <a:ext uri="{FF2B5EF4-FFF2-40B4-BE49-F238E27FC236}">
                <a16:creationId xmlns="" xmlns:a16="http://schemas.microsoft.com/office/drawing/2014/main" id="{3D4B45EF-6C02-4DB2-BBE6-9301DD40DDE9}"/>
              </a:ext>
            </a:extLst>
          </p:cNvPr>
          <p:cNvSpPr/>
          <p:nvPr/>
        </p:nvSpPr>
        <p:spPr>
          <a:xfrm>
            <a:off x="2851591" y="501025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1" name="Donut 210"/>
          <p:cNvSpPr/>
          <p:nvPr/>
        </p:nvSpPr>
        <p:spPr>
          <a:xfrm>
            <a:off x="5520701" y="3946768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Right Arrow 215"/>
          <p:cNvSpPr/>
          <p:nvPr/>
        </p:nvSpPr>
        <p:spPr>
          <a:xfrm>
            <a:off x="5123340" y="2197996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8" name="Right Arrow 227"/>
          <p:cNvSpPr/>
          <p:nvPr/>
        </p:nvSpPr>
        <p:spPr>
          <a:xfrm>
            <a:off x="5131097" y="3952921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9" name="Right Arrow 228"/>
          <p:cNvSpPr/>
          <p:nvPr/>
        </p:nvSpPr>
        <p:spPr>
          <a:xfrm>
            <a:off x="5121738" y="5329409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3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28" grpId="0" animBg="1"/>
      <p:bldP spid="2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1778650-F111-4C49-B02C-0F6FC197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 smtClean="0"/>
              <a:t>of </a:t>
            </a:r>
            <a:r>
              <a:rPr lang="en-US" dirty="0"/>
              <a:t>ongoing </a:t>
            </a:r>
            <a:r>
              <a:rPr lang="en-US" dirty="0" smtClean="0"/>
              <a:t>in-kind activities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4FD145FC-B9AB-47F9-90EC-38FC21A2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10E37D94-72D1-4F32-86B1-9FC8C4DA9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33" y="1556792"/>
            <a:ext cx="4211960" cy="315897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="" xmlns:a16="http://schemas.microsoft.com/office/drawing/2014/main" id="{30F9F641-D35D-49E9-A2E9-948572F3B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155939" cy="233771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="" xmlns:a16="http://schemas.microsoft.com/office/drawing/2014/main" id="{007CAFF9-E68E-43ED-9389-6B641B575437}"/>
              </a:ext>
            </a:extLst>
          </p:cNvPr>
          <p:cNvSpPr txBox="1"/>
          <p:nvPr/>
        </p:nvSpPr>
        <p:spPr>
          <a:xfrm>
            <a:off x="5017577" y="471576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PSI IFC card family contribution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="" xmlns:a16="http://schemas.microsoft.com/office/drawing/2014/main" id="{CBE8326C-ED96-4804-B254-BA58C778BB1C}"/>
              </a:ext>
            </a:extLst>
          </p:cNvPr>
          <p:cNvSpPr txBox="1"/>
          <p:nvPr/>
        </p:nvSpPr>
        <p:spPr>
          <a:xfrm>
            <a:off x="27434" y="6211669"/>
            <a:ext cx="547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Tallinn University of </a:t>
            </a:r>
            <a:r>
              <a:rPr lang="en-US" dirty="0" smtClean="0"/>
              <a:t>Technology </a:t>
            </a:r>
            <a:r>
              <a:rPr lang="en-US" dirty="0"/>
              <a:t>contribution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="" xmlns:a16="http://schemas.microsoft.com/office/drawing/2014/main" id="{C2169F69-1231-4090-A73C-280941319A4F}"/>
              </a:ext>
            </a:extLst>
          </p:cNvPr>
          <p:cNvSpPr txBox="1"/>
          <p:nvPr/>
        </p:nvSpPr>
        <p:spPr>
          <a:xfrm>
            <a:off x="471477" y="3416189"/>
            <a:ext cx="320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IFE control room contribution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1473326"/>
            <a:ext cx="3888432" cy="1996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3" y="5031224"/>
            <a:ext cx="1882207" cy="1209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2296" y="6240563"/>
            <a:ext cx="188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b="1" dirty="0" smtClean="0"/>
              <a:t>An engineering team from Swiss in-kind partner PSI visited ESS</a:t>
            </a:r>
            <a:endParaRPr lang="sv-SE" sz="900" b="1" dirty="0"/>
          </a:p>
        </p:txBody>
      </p:sp>
    </p:spTree>
    <p:extLst>
      <p:ext uri="{BB962C8B-B14F-4D97-AF65-F5344CB8AC3E}">
        <p14:creationId xmlns:p14="http://schemas.microsoft.com/office/powerpoint/2010/main" val="3165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/>
          <p:cNvCxnSpPr/>
          <p:nvPr/>
        </p:nvCxnSpPr>
        <p:spPr>
          <a:xfrm flipV="1">
            <a:off x="6047471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114720" y="4555438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115268" y="4164131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5268" y="38307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6412" y="30691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422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6201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643173" y="4892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4233" cy="3243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633560" y="416233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2214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7715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49350" y="2385278"/>
            <a:ext cx="3913" cy="287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640130" y="52631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50710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966244" y="369372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Daniel Piso</a:t>
            </a:r>
          </a:p>
          <a:p>
            <a:pPr algn="ctr"/>
            <a:r>
              <a:rPr lang="sv-SE" sz="700" dirty="0" smtClean="0"/>
              <a:t>Hardware and integration</a:t>
            </a:r>
            <a:endParaRPr lang="sv-SE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8" y="2387372"/>
            <a:ext cx="0" cy="1774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36716" y="30531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35944" y="3440435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636716" y="37932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36716" y="415169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36716" y="45321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76168" y="2897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579680" y="3260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6576168" y="36235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7919681" y="25314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991028" y="3259131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398831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708724" y="289389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2708724" y="32572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8" name="Rounded Rectangle 57"/>
          <p:cNvSpPr/>
          <p:nvPr/>
        </p:nvSpPr>
        <p:spPr>
          <a:xfrm>
            <a:off x="2712957" y="362581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712957" y="399013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712957" y="435022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safety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57616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2" name="Rounded Rectangle 61"/>
          <p:cNvSpPr/>
          <p:nvPr/>
        </p:nvSpPr>
        <p:spPr>
          <a:xfrm>
            <a:off x="249816" y="330526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  <a:br>
              <a:rPr lang="sv-SE" sz="900" dirty="0" smtClean="0"/>
            </a:br>
            <a:r>
              <a:rPr lang="sv-SE" sz="700" dirty="0" smtClean="0"/>
              <a:t>Infrastructure engineer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3996028" y="363095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48143" y="25255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2716418" y="47145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5345985" y="289115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6" name="Rounded Rectangle 75"/>
          <p:cNvSpPr/>
          <p:nvPr/>
        </p:nvSpPr>
        <p:spPr>
          <a:xfrm>
            <a:off x="3993837" y="28957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Brodrick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640177" y="56292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4000008" y="509047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Alexander Söderqvist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5344695" y="32625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7917950" y="363595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Consultants</a:t>
            </a:r>
            <a:endParaRPr lang="sv-SE" sz="900" dirty="0"/>
          </a:p>
        </p:txBody>
      </p:sp>
      <p:sp>
        <p:nvSpPr>
          <p:cNvPr id="100" name="Rounded Rectangle 99"/>
          <p:cNvSpPr/>
          <p:nvPr/>
        </p:nvSpPr>
        <p:spPr>
          <a:xfrm>
            <a:off x="3994249" y="399853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1" name="Rounded Rectangle 100"/>
          <p:cNvSpPr/>
          <p:nvPr/>
        </p:nvSpPr>
        <p:spPr>
          <a:xfrm>
            <a:off x="7921504" y="4075956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59855" y="5077728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(1)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728383" y="5440333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987743" y="435973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03" name="Rounded Rectangle 102"/>
          <p:cNvSpPr/>
          <p:nvPr/>
        </p:nvSpPr>
        <p:spPr>
          <a:xfrm>
            <a:off x="2715572" y="507954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Szandra </a:t>
            </a:r>
            <a:r>
              <a:rPr lang="sv-SE" sz="900" dirty="0" smtClean="0"/>
              <a:t>Kövecses</a:t>
            </a:r>
            <a:endParaRPr lang="sv-SE" sz="900" dirty="0"/>
          </a:p>
          <a:p>
            <a:pPr algn="ctr"/>
            <a:r>
              <a:rPr lang="sv-SE" sz="700" dirty="0" smtClean="0"/>
              <a:t>Technical coordinator</a:t>
            </a:r>
            <a:endParaRPr lang="sv-SE" sz="8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4" y="1484784"/>
            <a:ext cx="2144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2017-04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3998482" y="471544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Niklas Claesson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16" name="Rounded Rectangle 115"/>
          <p:cNvSpPr/>
          <p:nvPr/>
        </p:nvSpPr>
        <p:spPr>
          <a:xfrm>
            <a:off x="5360540" y="435185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Krisztián Löki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89" name="Rounded Rectangle 88"/>
          <p:cNvSpPr/>
          <p:nvPr/>
        </p:nvSpPr>
        <p:spPr>
          <a:xfrm>
            <a:off x="5344695" y="362592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Nick Levchenko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6" name="Rounded Rectangle 95"/>
          <p:cNvSpPr/>
          <p:nvPr/>
        </p:nvSpPr>
        <p:spPr>
          <a:xfrm>
            <a:off x="251520" y="25644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700" dirty="0" smtClean="0"/>
              <a:t>ICS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7921504" y="326411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Senior scientist</a:t>
            </a:r>
            <a:endParaRPr lang="sv-SE" sz="700" dirty="0"/>
          </a:p>
        </p:txBody>
      </p:sp>
      <p:sp>
        <p:nvSpPr>
          <p:cNvPr id="94" name="Rounded Rectangle 93"/>
          <p:cNvSpPr/>
          <p:nvPr/>
        </p:nvSpPr>
        <p:spPr>
          <a:xfrm>
            <a:off x="242559" y="403461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Viktor Fred</a:t>
            </a:r>
          </a:p>
          <a:p>
            <a:pPr algn="ctr"/>
            <a:r>
              <a:rPr lang="sv-SE" sz="700" dirty="0" smtClean="0"/>
              <a:t>Electrical engineer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6593711" y="399899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502277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7917950" y="29069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251047" y="29278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348143" y="39887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 (act)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5352859" y="471849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29388" y="439995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Jonny Svärd</a:t>
            </a:r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46" name="Rounded Rectangle 145"/>
          <p:cNvSpPr/>
          <p:nvPr/>
        </p:nvSpPr>
        <p:spPr>
          <a:xfrm>
            <a:off x="256017" y="367275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105333" y="2372662"/>
            <a:ext cx="0" cy="218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691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2707952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6841473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7417536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84" y="5602333"/>
            <a:ext cx="22018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1" name="Straight Connector 130"/>
          <p:cNvCxnSpPr/>
          <p:nvPr/>
        </p:nvCxnSpPr>
        <p:spPr>
          <a:xfrm flipH="1">
            <a:off x="2644112" y="27089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/>
          <p:cNvCxnSpPr/>
          <p:nvPr/>
        </p:nvCxnSpPr>
        <p:spPr>
          <a:xfrm flipH="1">
            <a:off x="3770484" y="601749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779912" y="564803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779911" y="528197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5256076" y="6390755"/>
            <a:ext cx="18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687995" y="459745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087161" y="6022258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15267" y="452618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105332" y="4164503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2416739" y="270113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411760" y="49011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413925" y="455171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416739" y="418030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2452742" y="380918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416738" y="345833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2416738" y="306443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095699" y="564942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909282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0188" y="38023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1332" y="30407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138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86507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0" cy="251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4604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9419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253264" y="2385280"/>
            <a:ext cx="2812" cy="397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76056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8" y="2387372"/>
            <a:ext cx="0" cy="221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631557" y="32742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629722" y="40371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6629722" y="442942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500" dirty="0" smtClean="0"/>
              <a:t>Control system software architect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6616988" y="290382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038994" y="3246900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404693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2671917" y="3269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600" dirty="0" smtClean="0"/>
              <a:t>Lead engineer slow interlocks</a:t>
            </a:r>
            <a:endParaRPr lang="sv-SE" sz="600" dirty="0"/>
          </a:p>
        </p:txBody>
      </p:sp>
      <p:sp>
        <p:nvSpPr>
          <p:cNvPr id="58" name="Rounded Rectangle 57"/>
          <p:cNvSpPr/>
          <p:nvPr/>
        </p:nvSpPr>
        <p:spPr>
          <a:xfrm>
            <a:off x="1451164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systems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674426" y="4014810"/>
            <a:ext cx="1152128" cy="32400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678821" y="438519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61698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5309411" y="362373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09411" y="251382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1447968" y="47450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5306709" y="28844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5315355" y="51191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800" dirty="0"/>
              <a:t>Mehdi Mohammednezhad</a:t>
            </a:r>
            <a:endParaRPr lang="sv-SE" sz="900" dirty="0" smtClean="0"/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5307678" y="324663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59098" y="4437112"/>
            <a:ext cx="1200422" cy="389846"/>
            <a:chOff x="6576168" y="4374650"/>
            <a:chExt cx="1200422" cy="389846"/>
          </a:xfrm>
        </p:grpSpPr>
        <p:sp>
          <p:nvSpPr>
            <p:cNvPr id="7" name="Rounded Rectangle 6"/>
            <p:cNvSpPr/>
            <p:nvPr/>
          </p:nvSpPr>
          <p:spPr>
            <a:xfrm>
              <a:off x="6624462" y="4440496"/>
              <a:ext cx="1152128" cy="32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576168" y="4374650"/>
              <a:ext cx="1152128" cy="32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900" dirty="0" smtClean="0"/>
                <a:t>Consultants</a:t>
              </a:r>
              <a:endParaRPr lang="sv-SE" sz="900" dirty="0"/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5313115" y="399430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307097" y="6224249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(4)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058343" y="436436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Saeed Haghtalab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10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5" y="1484784"/>
            <a:ext cx="3269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2018-04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42753" y="25360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800" dirty="0"/>
              <a:t>System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7857407" y="40411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Accelerator scientist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143952" y="43651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364088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7867981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143952" y="28994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4054556" y="549195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6" name="Rounded Rectangle 145"/>
          <p:cNvSpPr/>
          <p:nvPr/>
        </p:nvSpPr>
        <p:spPr>
          <a:xfrm>
            <a:off x="142170" y="36362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H="1" flipV="1">
            <a:off x="105333" y="2372664"/>
            <a:ext cx="2171" cy="249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407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451164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7884368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542413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4046363" y="3623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John Sparger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8" name="Rounded Rectangle 137"/>
          <p:cNvSpPr/>
          <p:nvPr/>
        </p:nvSpPr>
        <p:spPr>
          <a:xfrm>
            <a:off x="5309493" y="585133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William Ledda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9" name="Rounded Rectangle 138"/>
          <p:cNvSpPr/>
          <p:nvPr/>
        </p:nvSpPr>
        <p:spPr>
          <a:xfrm>
            <a:off x="4054556" y="512453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Miklos Boros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05426" y="148648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660232" y="15928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Maria Romedahl</a:t>
            </a:r>
          </a:p>
          <a:p>
            <a:pPr algn="ctr"/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451164" y="438100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Szandra Kövecses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700" dirty="0" smtClean="0">
                <a:solidFill>
                  <a:schemeClr val="bg1"/>
                </a:solidFill>
              </a:rPr>
              <a:t>Lead integrator</a:t>
            </a:r>
            <a:endParaRPr lang="sv-SE" sz="800" dirty="0"/>
          </a:p>
        </p:txBody>
      </p:sp>
      <p:sp>
        <p:nvSpPr>
          <p:cNvPr id="142" name="Rounded Rectangle 141"/>
          <p:cNvSpPr/>
          <p:nvPr/>
        </p:nvSpPr>
        <p:spPr>
          <a:xfrm>
            <a:off x="1451164" y="40138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Stephane Gabourin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600" dirty="0" smtClean="0">
                <a:solidFill>
                  <a:schemeClr val="bg1"/>
                </a:solidFill>
              </a:rPr>
              <a:t>Lead engineer fast interlocks</a:t>
            </a:r>
            <a:endParaRPr lang="sv-SE" sz="8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677304" y="47492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Viktor Fred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500" dirty="0" smtClean="0">
                <a:solidFill>
                  <a:schemeClr val="bg1"/>
                </a:solidFill>
              </a:rPr>
              <a:t>Lead engineer electrical installations</a:t>
            </a:r>
            <a:endParaRPr lang="sv-SE" sz="800" dirty="0"/>
          </a:p>
        </p:txBody>
      </p:sp>
      <p:sp>
        <p:nvSpPr>
          <p:cNvPr id="145" name="Rounded Rectangle 144"/>
          <p:cNvSpPr/>
          <p:nvPr/>
        </p:nvSpPr>
        <p:spPr>
          <a:xfrm>
            <a:off x="1451164" y="289647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DGL, PLC engineer</a:t>
            </a:r>
            <a:endParaRPr lang="sv-SE" sz="700" dirty="0"/>
          </a:p>
        </p:txBody>
      </p:sp>
      <p:sp>
        <p:nvSpPr>
          <p:cNvPr id="148" name="Rounded Rectangle 147"/>
          <p:cNvSpPr/>
          <p:nvPr/>
        </p:nvSpPr>
        <p:spPr>
          <a:xfrm>
            <a:off x="2675169" y="363988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Mattias Eriksson</a:t>
            </a:r>
          </a:p>
          <a:p>
            <a:pPr algn="ctr"/>
            <a:r>
              <a:rPr lang="sv-SE" sz="700" dirty="0" smtClean="0"/>
              <a:t>Technician</a:t>
            </a:r>
            <a:endParaRPr lang="sv-SE" sz="700" dirty="0"/>
          </a:p>
        </p:txBody>
      </p:sp>
      <p:sp>
        <p:nvSpPr>
          <p:cNvPr id="165" name="Rounded Rectangle 164"/>
          <p:cNvSpPr/>
          <p:nvPr/>
        </p:nvSpPr>
        <p:spPr>
          <a:xfrm>
            <a:off x="6629722" y="36362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Fredrik Söderberg</a:t>
            </a:r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71" name="Rounded Rectangle 170"/>
          <p:cNvSpPr/>
          <p:nvPr/>
        </p:nvSpPr>
        <p:spPr>
          <a:xfrm>
            <a:off x="4046936" y="288412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Faye Chicken</a:t>
            </a:r>
          </a:p>
          <a:p>
            <a:pPr algn="ctr"/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28" name="Rounded Rectangle 127"/>
          <p:cNvSpPr/>
          <p:nvPr/>
        </p:nvSpPr>
        <p:spPr>
          <a:xfrm>
            <a:off x="4058343" y="39947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van Velze</a:t>
            </a:r>
            <a:br>
              <a:rPr lang="sv-SE" sz="900" dirty="0" smtClean="0"/>
            </a:br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47" name="Rounded Rectangle 146"/>
          <p:cNvSpPr/>
          <p:nvPr/>
        </p:nvSpPr>
        <p:spPr>
          <a:xfrm>
            <a:off x="5311951" y="548857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Nour Akel</a:t>
            </a:r>
          </a:p>
          <a:p>
            <a:pPr algn="ctr"/>
            <a:r>
              <a:rPr lang="sv-SE" sz="700" dirty="0" smtClean="0"/>
              <a:t>ICS Installation coordinator</a:t>
            </a:r>
            <a:endParaRPr lang="sv-SE" sz="900" dirty="0"/>
          </a:p>
        </p:txBody>
      </p:sp>
      <p:sp>
        <p:nvSpPr>
          <p:cNvPr id="161" name="Rounded Rectangle 160"/>
          <p:cNvSpPr/>
          <p:nvPr/>
        </p:nvSpPr>
        <p:spPr>
          <a:xfrm>
            <a:off x="5315245" y="436239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62" name="Rounded Rectangle 161"/>
          <p:cNvSpPr/>
          <p:nvPr/>
        </p:nvSpPr>
        <p:spPr>
          <a:xfrm>
            <a:off x="7870697" y="32720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Georg Weiss</a:t>
            </a:r>
            <a:br>
              <a:rPr lang="sv-SE" sz="900" dirty="0" smtClean="0"/>
            </a:br>
            <a:r>
              <a:rPr lang="sv-SE" sz="700" dirty="0" smtClean="0"/>
              <a:t>Software engineer</a:t>
            </a:r>
            <a:endParaRPr lang="sv-SE" sz="1000" dirty="0"/>
          </a:p>
        </p:txBody>
      </p:sp>
      <p:sp>
        <p:nvSpPr>
          <p:cNvPr id="170" name="Rounded Rectangle 169"/>
          <p:cNvSpPr/>
          <p:nvPr/>
        </p:nvSpPr>
        <p:spPr>
          <a:xfrm>
            <a:off x="7867981" y="251402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Banafsheh </a:t>
            </a:r>
            <a:r>
              <a:rPr lang="sv-SE" sz="800" dirty="0" smtClean="0"/>
              <a:t>Hajinasab</a:t>
            </a:r>
            <a:endParaRPr lang="sv-SE" sz="900" dirty="0" smtClean="0"/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7652016" y="421292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/>
          <p:cNvSpPr/>
          <p:nvPr/>
        </p:nvSpPr>
        <p:spPr>
          <a:xfrm>
            <a:off x="5315584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79" name="Rounded Rectangle 178"/>
          <p:cNvSpPr/>
          <p:nvPr/>
        </p:nvSpPr>
        <p:spPr>
          <a:xfrm>
            <a:off x="4058343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Thomas Fay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27" name="Rounded Rectangle 126"/>
          <p:cNvSpPr/>
          <p:nvPr/>
        </p:nvSpPr>
        <p:spPr>
          <a:xfrm>
            <a:off x="142648" y="32720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Johan Christensson</a:t>
            </a:r>
          </a:p>
          <a:p>
            <a:pPr algn="ctr"/>
            <a:r>
              <a:rPr lang="sv-SE" sz="500" dirty="0" smtClean="0"/>
              <a:t>Infrastructure technology engineer</a:t>
            </a:r>
            <a:endParaRPr lang="sv-SE" sz="500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107504" y="4869160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142753" y="400214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Anders Harrisson</a:t>
            </a:r>
          </a:p>
          <a:p>
            <a:pPr algn="ctr"/>
            <a:r>
              <a:rPr lang="sv-SE" sz="500" dirty="0" smtClean="0"/>
              <a:t>Software configuration manager</a:t>
            </a:r>
            <a:endParaRPr lang="sv-SE" sz="500" dirty="0"/>
          </a:p>
        </p:txBody>
      </p:sp>
      <p:sp>
        <p:nvSpPr>
          <p:cNvPr id="3" name="TextBox 2"/>
          <p:cNvSpPr txBox="1"/>
          <p:nvPr/>
        </p:nvSpPr>
        <p:spPr>
          <a:xfrm>
            <a:off x="7152232" y="6342164"/>
            <a:ext cx="1390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>
                <a:hlinkClick r:id="rId3"/>
              </a:rPr>
              <a:t>ESS-0081625</a:t>
            </a:r>
            <a:endParaRPr lang="sv-SE" sz="900" dirty="0"/>
          </a:p>
        </p:txBody>
      </p:sp>
      <p:sp>
        <p:nvSpPr>
          <p:cNvPr id="166" name="Rounded Rectangle 165"/>
          <p:cNvSpPr/>
          <p:nvPr/>
        </p:nvSpPr>
        <p:spPr>
          <a:xfrm>
            <a:off x="143952" y="472693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Holgersson</a:t>
            </a:r>
          </a:p>
          <a:p>
            <a:pPr algn="ctr"/>
            <a:r>
              <a:rPr lang="sv-SE" sz="700" dirty="0" smtClean="0"/>
              <a:t>Electriocal engineer</a:t>
            </a:r>
            <a:endParaRPr lang="sv-SE" sz="700" dirty="0"/>
          </a:p>
        </p:txBody>
      </p:sp>
      <p:sp>
        <p:nvSpPr>
          <p:cNvPr id="175" name="Rounded Rectangle 174"/>
          <p:cNvSpPr/>
          <p:nvPr/>
        </p:nvSpPr>
        <p:spPr>
          <a:xfrm>
            <a:off x="4217979" y="206084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Karl Vestin</a:t>
            </a:r>
            <a:endParaRPr lang="sv-SE" sz="900" dirty="0"/>
          </a:p>
          <a:p>
            <a:pPr algn="ctr"/>
            <a:r>
              <a:rPr lang="sv-SE" sz="700" dirty="0" smtClean="0"/>
              <a:t>Hardware and integraion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870697" y="2896479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Dirk Nordt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447968" y="326579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Fernando Carrasco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800" dirty="0"/>
              <a:t>Technician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817032" y="51191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Philippe Rabis</a:t>
            </a:r>
          </a:p>
          <a:p>
            <a:pPr algn="ctr"/>
            <a:r>
              <a:rPr lang="sv-SE" sz="700" dirty="0" smtClean="0"/>
              <a:t>Work package manager</a:t>
            </a:r>
            <a:endParaRPr lang="sv-SE" sz="900" dirty="0"/>
          </a:p>
        </p:txBody>
      </p:sp>
      <p:sp>
        <p:nvSpPr>
          <p:cNvPr id="172" name="Rounded Rectangle 171"/>
          <p:cNvSpPr/>
          <p:nvPr/>
        </p:nvSpPr>
        <p:spPr>
          <a:xfrm>
            <a:off x="2818523" y="586512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Marino Vojneski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76" name="Rounded Rectangle 175"/>
          <p:cNvSpPr/>
          <p:nvPr/>
        </p:nvSpPr>
        <p:spPr>
          <a:xfrm>
            <a:off x="2818523" y="548954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Michael Beck</a:t>
            </a:r>
          </a:p>
          <a:p>
            <a:pPr algn="ctr"/>
            <a:r>
              <a:rPr lang="sv-SE" sz="700" dirty="0" smtClean="0"/>
              <a:t>Work package manager</a:t>
            </a:r>
            <a:endParaRPr lang="sv-SE" sz="900" dirty="0"/>
          </a:p>
        </p:txBody>
      </p:sp>
      <p:sp>
        <p:nvSpPr>
          <p:cNvPr id="177" name="Rounded Rectangle 176"/>
          <p:cNvSpPr/>
          <p:nvPr/>
        </p:nvSpPr>
        <p:spPr>
          <a:xfrm>
            <a:off x="4054556" y="58654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Johannes Kazantzidis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46" y="4933379"/>
            <a:ext cx="19431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ounded Rectangle 131"/>
          <p:cNvSpPr/>
          <p:nvPr/>
        </p:nvSpPr>
        <p:spPr>
          <a:xfrm>
            <a:off x="2677304" y="28921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Enric Bargalló</a:t>
            </a:r>
          </a:p>
          <a:p>
            <a:pPr algn="ctr"/>
            <a:r>
              <a:rPr lang="sv-SE" sz="700" dirty="0" smtClean="0"/>
              <a:t>Lead analyst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671856" y="252077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Sanchez</a:t>
            </a:r>
          </a:p>
          <a:p>
            <a:pPr algn="ctr"/>
            <a:r>
              <a:rPr lang="sv-SE" sz="700" dirty="0" smtClean="0"/>
              <a:t>Automation engineer</a:t>
            </a:r>
            <a:endParaRPr lang="sv-SE" sz="700" dirty="0"/>
          </a:p>
        </p:txBody>
      </p:sp>
      <p:sp>
        <p:nvSpPr>
          <p:cNvPr id="2" name="Right Arrow 1"/>
          <p:cNvSpPr/>
          <p:nvPr/>
        </p:nvSpPr>
        <p:spPr>
          <a:xfrm>
            <a:off x="3823984" y="2095366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Right Arrow 166"/>
          <p:cNvSpPr/>
          <p:nvPr/>
        </p:nvSpPr>
        <p:spPr>
          <a:xfrm>
            <a:off x="2416739" y="5189286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Right Arrow 182"/>
          <p:cNvSpPr/>
          <p:nvPr/>
        </p:nvSpPr>
        <p:spPr>
          <a:xfrm>
            <a:off x="2416739" y="5551320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Right Arrow 184"/>
          <p:cNvSpPr/>
          <p:nvPr/>
        </p:nvSpPr>
        <p:spPr>
          <a:xfrm>
            <a:off x="3655644" y="3683104"/>
            <a:ext cx="376109" cy="2052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2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7" grpId="0" animBg="1"/>
      <p:bldP spid="183" grpId="0" animBg="1"/>
      <p:bldP spid="1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Connector 148"/>
          <p:cNvCxnSpPr/>
          <p:nvPr/>
        </p:nvCxnSpPr>
        <p:spPr>
          <a:xfrm flipH="1">
            <a:off x="5251097" y="636334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087161" y="599776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632762" y="525890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7692778" y="422114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15267" y="452618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105332" y="4164503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2416739" y="271806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411760" y="49011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413925" y="455171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416739" y="418030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2452742" y="380918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416738" y="345833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2416738" y="30898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095699" y="562493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909282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5268" y="38023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6412" y="30407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138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6201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0" cy="2867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4604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9419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253264" y="2385280"/>
            <a:ext cx="2812" cy="397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76056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624462" y="408471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Daniel Piso</a:t>
            </a:r>
          </a:p>
          <a:p>
            <a:pPr algn="ctr"/>
            <a:r>
              <a:rPr lang="sv-SE" sz="700" dirty="0" smtClean="0"/>
              <a:t>Hardware and integration</a:t>
            </a:r>
            <a:endParaRPr lang="sv-SE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824048" y="2387372"/>
            <a:ext cx="1718" cy="1827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76168" y="2897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7919681" y="32748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7921504" y="365297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7919681" y="25314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48143" y="3269174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398831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703044" y="25289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Sanchez</a:t>
            </a:r>
          </a:p>
          <a:p>
            <a:pPr algn="ctr"/>
            <a:r>
              <a:rPr lang="sv-SE" sz="700" dirty="0" smtClean="0"/>
              <a:t>Automation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1415008" y="3269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8" name="Rounded Rectangle 57"/>
          <p:cNvSpPr/>
          <p:nvPr/>
        </p:nvSpPr>
        <p:spPr>
          <a:xfrm>
            <a:off x="1415008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702301" y="3651746"/>
            <a:ext cx="1152128" cy="32400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710009" y="40127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safety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57616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5348143" y="36336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48143" y="25255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1403648" y="47450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3987743" y="32723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6" name="Rounded Rectangle 75"/>
          <p:cNvSpPr/>
          <p:nvPr/>
        </p:nvSpPr>
        <p:spPr>
          <a:xfrm>
            <a:off x="3993837" y="28957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Brodrick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5345923" y="509809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800" dirty="0"/>
              <a:t>Mehdi Mohammednezhad</a:t>
            </a:r>
            <a:endParaRPr lang="sv-SE" sz="900" dirty="0" smtClean="0"/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3987743" y="399430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6576168" y="40383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Consultants</a:t>
            </a:r>
            <a:endParaRPr lang="sv-SE" sz="900" dirty="0"/>
          </a:p>
        </p:txBody>
      </p:sp>
      <p:sp>
        <p:nvSpPr>
          <p:cNvPr id="100" name="Rounded Rectangle 99"/>
          <p:cNvSpPr/>
          <p:nvPr/>
        </p:nvSpPr>
        <p:spPr>
          <a:xfrm>
            <a:off x="5345985" y="399430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1" name="Rounded Rectangle 100"/>
          <p:cNvSpPr/>
          <p:nvPr/>
        </p:nvSpPr>
        <p:spPr>
          <a:xfrm>
            <a:off x="7911942" y="4059154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59855" y="6201344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</a:t>
            </a:r>
            <a:r>
              <a:rPr lang="sv-SE" sz="900" smtClean="0"/>
              <a:t>positions (5)</a:t>
            </a:r>
            <a:endParaRPr lang="sv-SE" sz="900" dirty="0" smtClean="0"/>
          </a:p>
        </p:txBody>
      </p:sp>
      <p:sp>
        <p:nvSpPr>
          <p:cNvPr id="98" name="Rounded Rectangle 97"/>
          <p:cNvSpPr/>
          <p:nvPr/>
        </p:nvSpPr>
        <p:spPr>
          <a:xfrm>
            <a:off x="5333218" y="436570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5" y="1484784"/>
            <a:ext cx="3269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 - issues</a:t>
            </a:r>
            <a:br>
              <a:rPr lang="en-US" dirty="0" smtClean="0"/>
            </a:br>
            <a:r>
              <a:rPr lang="en-US" sz="2000" dirty="0" smtClean="0"/>
              <a:t>2017-08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3993837" y="509690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Michael Davidsaver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16" name="Rounded Rectangle 115"/>
          <p:cNvSpPr/>
          <p:nvPr/>
        </p:nvSpPr>
        <p:spPr>
          <a:xfrm>
            <a:off x="5333218" y="473916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Krisztián Löki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6" name="Rounded Rectangle 95"/>
          <p:cNvSpPr/>
          <p:nvPr/>
        </p:nvSpPr>
        <p:spPr>
          <a:xfrm>
            <a:off x="188473" y="25360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700" dirty="0" smtClean="0"/>
              <a:t>ICS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6588902" y="36545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Senior scientist</a:t>
            </a:r>
            <a:endParaRPr lang="sv-SE" sz="700" dirty="0"/>
          </a:p>
        </p:txBody>
      </p:sp>
      <p:sp>
        <p:nvSpPr>
          <p:cNvPr id="94" name="Rounded Rectangle 93"/>
          <p:cNvSpPr/>
          <p:nvPr/>
        </p:nvSpPr>
        <p:spPr>
          <a:xfrm>
            <a:off x="179512" y="364698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Anders Harrisson </a:t>
            </a:r>
          </a:p>
          <a:p>
            <a:pPr algn="ctr"/>
            <a:r>
              <a:rPr lang="sv-SE" sz="700" dirty="0" smtClean="0"/>
              <a:t>Electrical engineer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179512" y="4014487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364088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6588902" y="32799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188000" y="28994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993837" y="47321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3995936" y="583605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6" name="Rounded Rectangle 145"/>
          <p:cNvSpPr/>
          <p:nvPr/>
        </p:nvSpPr>
        <p:spPr>
          <a:xfrm>
            <a:off x="192970" y="327376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105333" y="2372663"/>
            <a:ext cx="0" cy="2534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407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415008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7884368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542413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2708492" y="29003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Enric Bargalló</a:t>
            </a:r>
          </a:p>
          <a:p>
            <a:pPr algn="ctr"/>
            <a:r>
              <a:rPr lang="sv-SE" sz="700" dirty="0" smtClean="0"/>
              <a:t>Accelerator reliability</a:t>
            </a:r>
            <a:endParaRPr lang="sv-SE" sz="700" dirty="0"/>
          </a:p>
        </p:txBody>
      </p:sp>
      <p:sp>
        <p:nvSpPr>
          <p:cNvPr id="136" name="Rounded Rectangle 135"/>
          <p:cNvSpPr/>
          <p:nvPr/>
        </p:nvSpPr>
        <p:spPr>
          <a:xfrm>
            <a:off x="3987743" y="3623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John Sparger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8" name="Rounded Rectangle 137"/>
          <p:cNvSpPr/>
          <p:nvPr/>
        </p:nvSpPr>
        <p:spPr>
          <a:xfrm>
            <a:off x="5348143" y="58303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William Ledda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9" name="Rounded Rectangle 138"/>
          <p:cNvSpPr/>
          <p:nvPr/>
        </p:nvSpPr>
        <p:spPr>
          <a:xfrm>
            <a:off x="3995936" y="54699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Miklos Boros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05426" y="148648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660232" y="15928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Maria Romedahl</a:t>
            </a:r>
          </a:p>
          <a:p>
            <a:pPr algn="ctr"/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415008" y="438100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Szandra Kövecses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700" dirty="0" smtClean="0">
                <a:solidFill>
                  <a:schemeClr val="bg1"/>
                </a:solidFill>
              </a:rPr>
              <a:t>Technical coordinator</a:t>
            </a:r>
            <a:endParaRPr lang="sv-SE" sz="800" dirty="0"/>
          </a:p>
        </p:txBody>
      </p:sp>
      <p:sp>
        <p:nvSpPr>
          <p:cNvPr id="141" name="Rounded Rectangle 140"/>
          <p:cNvSpPr/>
          <p:nvPr/>
        </p:nvSpPr>
        <p:spPr>
          <a:xfrm>
            <a:off x="2703044" y="474156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Manorma Kumar</a:t>
            </a:r>
          </a:p>
          <a:p>
            <a:pPr algn="ctr"/>
            <a:r>
              <a:rPr lang="sv-SE" sz="700" dirty="0" smtClean="0"/>
              <a:t>PSS analyst</a:t>
            </a:r>
            <a:endParaRPr lang="sv-SE" sz="900" dirty="0"/>
          </a:p>
        </p:txBody>
      </p:sp>
      <p:sp>
        <p:nvSpPr>
          <p:cNvPr id="142" name="Rounded Rectangle 141"/>
          <p:cNvSpPr/>
          <p:nvPr/>
        </p:nvSpPr>
        <p:spPr>
          <a:xfrm>
            <a:off x="1415008" y="40138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Stephane Gabourin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900" dirty="0" smtClean="0">
                <a:solidFill>
                  <a:schemeClr val="bg1"/>
                </a:solidFill>
              </a:rPr>
              <a:t>I</a:t>
            </a:r>
            <a:r>
              <a:rPr lang="sv-SE" sz="700" dirty="0" smtClean="0">
                <a:solidFill>
                  <a:schemeClr val="bg1"/>
                </a:solidFill>
              </a:rPr>
              <a:t>nterlocks engineer</a:t>
            </a:r>
            <a:endParaRPr lang="sv-SE" sz="8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708492" y="43767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Viktor Fred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700" dirty="0" smtClean="0">
                <a:solidFill>
                  <a:schemeClr val="bg1"/>
                </a:solidFill>
              </a:rPr>
              <a:t>Lead electrical engineer</a:t>
            </a:r>
            <a:endParaRPr lang="sv-SE" sz="800" dirty="0"/>
          </a:p>
        </p:txBody>
      </p:sp>
      <p:sp>
        <p:nvSpPr>
          <p:cNvPr id="145" name="Rounded Rectangle 144"/>
          <p:cNvSpPr/>
          <p:nvPr/>
        </p:nvSpPr>
        <p:spPr>
          <a:xfrm>
            <a:off x="1415008" y="289647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148" name="Rounded Rectangle 147"/>
          <p:cNvSpPr/>
          <p:nvPr/>
        </p:nvSpPr>
        <p:spPr>
          <a:xfrm>
            <a:off x="2703044" y="32742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Mattias Eriksson</a:t>
            </a:r>
          </a:p>
          <a:p>
            <a:pPr algn="ctr"/>
            <a:r>
              <a:rPr lang="sv-SE" sz="700" dirty="0" smtClean="0"/>
              <a:t>Technician</a:t>
            </a:r>
            <a:endParaRPr lang="sv-SE" sz="700" dirty="0"/>
          </a:p>
        </p:txBody>
      </p:sp>
      <p:sp>
        <p:nvSpPr>
          <p:cNvPr id="162" name="Rounded Rectangle 161"/>
          <p:cNvSpPr/>
          <p:nvPr/>
        </p:nvSpPr>
        <p:spPr>
          <a:xfrm>
            <a:off x="179512" y="437267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30" dirty="0" smtClean="0"/>
              <a:t>Tryggve Johannesson</a:t>
            </a:r>
          </a:p>
          <a:p>
            <a:pPr algn="ctr"/>
            <a:r>
              <a:rPr lang="sv-SE" sz="700" dirty="0" smtClean="0"/>
              <a:t>System Administrator</a:t>
            </a:r>
            <a:endParaRPr lang="sv-SE" sz="700" dirty="0"/>
          </a:p>
        </p:txBody>
      </p:sp>
      <p:sp>
        <p:nvSpPr>
          <p:cNvPr id="165" name="Rounded Rectangle 164"/>
          <p:cNvSpPr/>
          <p:nvPr/>
        </p:nvSpPr>
        <p:spPr>
          <a:xfrm>
            <a:off x="7921504" y="290719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Fredrik Söderberg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67" name="Rounded Rectangle 166"/>
          <p:cNvSpPr/>
          <p:nvPr/>
        </p:nvSpPr>
        <p:spPr>
          <a:xfrm>
            <a:off x="2708492" y="5109456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(1)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79512" y="4749433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(1)</a:t>
            </a:r>
          </a:p>
        </p:txBody>
      </p:sp>
      <p:cxnSp>
        <p:nvCxnSpPr>
          <p:cNvPr id="170" name="Straight Connector 169"/>
          <p:cNvCxnSpPr/>
          <p:nvPr/>
        </p:nvCxnSpPr>
        <p:spPr>
          <a:xfrm flipH="1">
            <a:off x="105331" y="487863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ounded Rectangle 170"/>
          <p:cNvSpPr/>
          <p:nvPr/>
        </p:nvSpPr>
        <p:spPr>
          <a:xfrm>
            <a:off x="5348143" y="290382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Faye Chicken</a:t>
            </a:r>
          </a:p>
          <a:p>
            <a:pPr algn="ctr"/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28" name="Rounded Rectangle 127"/>
          <p:cNvSpPr/>
          <p:nvPr/>
        </p:nvSpPr>
        <p:spPr>
          <a:xfrm>
            <a:off x="3993837" y="436570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van Velze</a:t>
            </a:r>
            <a:br>
              <a:rPr lang="sv-SE" sz="900" dirty="0" smtClean="0"/>
            </a:br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47" name="Rounded Rectangle 146"/>
          <p:cNvSpPr/>
          <p:nvPr/>
        </p:nvSpPr>
        <p:spPr>
          <a:xfrm>
            <a:off x="5356545" y="546287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Nour Akel</a:t>
            </a:r>
          </a:p>
          <a:p>
            <a:pPr algn="ctr"/>
            <a:r>
              <a:rPr lang="sv-SE" sz="700" dirty="0" smtClean="0"/>
              <a:t>ICS Installation coordinator</a:t>
            </a:r>
            <a:endParaRPr lang="sv-SE" sz="9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351896" y="2067246"/>
            <a:ext cx="872256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351896" y="2067246"/>
            <a:ext cx="869074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447202" y="4742141"/>
            <a:ext cx="872256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5447202" y="4742141"/>
            <a:ext cx="869074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29843" y="2897246"/>
            <a:ext cx="872256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4129843" y="2897246"/>
            <a:ext cx="869074" cy="3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505615" y="5833779"/>
            <a:ext cx="872256" cy="324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5505615" y="5833779"/>
            <a:ext cx="869074" cy="324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Brief introduction to the integrated control system</a:t>
            </a:r>
          </a:p>
          <a:p>
            <a:endParaRPr lang="sv-SE" dirty="0" smtClean="0"/>
          </a:p>
          <a:p>
            <a:r>
              <a:rPr lang="sv-SE" dirty="0" smtClean="0"/>
              <a:t>Updates since last TAC</a:t>
            </a:r>
          </a:p>
          <a:p>
            <a:endParaRPr lang="sv-SE" dirty="0" smtClean="0"/>
          </a:p>
          <a:p>
            <a:r>
              <a:rPr lang="sv-SE" dirty="0" smtClean="0"/>
              <a:t>Construction project status and planning</a:t>
            </a:r>
          </a:p>
          <a:p>
            <a:endParaRPr lang="sv-SE" dirty="0" smtClean="0"/>
          </a:p>
          <a:p>
            <a:r>
              <a:rPr lang="sv-SE" dirty="0" smtClean="0"/>
              <a:t>Summary</a:t>
            </a:r>
          </a:p>
          <a:p>
            <a:endParaRPr lang="sv-SE" dirty="0"/>
          </a:p>
          <a:p>
            <a:r>
              <a:rPr lang="sv-SE" dirty="0" smtClean="0"/>
              <a:t>TAC 16 answers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08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3415" y="5414793"/>
            <a:ext cx="1950767" cy="14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1144" y="5414793"/>
            <a:ext cx="1669259" cy="1438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55" y="5414793"/>
            <a:ext cx="1918256" cy="1438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ICS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8928992" cy="3600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High intensity areas</a:t>
            </a:r>
            <a:endParaRPr lang="en-US" sz="2400" b="1" dirty="0"/>
          </a:p>
          <a:p>
            <a:pPr marL="439738" lvl="1">
              <a:spcBef>
                <a:spcPts val="0"/>
              </a:spcBef>
            </a:pPr>
            <a:r>
              <a:rPr lang="en-US" sz="2000" dirty="0"/>
              <a:t>ICS Contributions to SSM warm </a:t>
            </a:r>
            <a:r>
              <a:rPr lang="en-US" sz="2000" dirty="0" err="1"/>
              <a:t>linac</a:t>
            </a:r>
            <a:r>
              <a:rPr lang="en-US" sz="2000" dirty="0"/>
              <a:t> trial operation permit </a:t>
            </a:r>
            <a:r>
              <a:rPr lang="en-US" sz="2000" dirty="0" smtClean="0"/>
              <a:t>application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 smtClean="0"/>
              <a:t>Completing re-baselining towards the total ESS plan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 smtClean="0"/>
              <a:t>Commissioning </a:t>
            </a:r>
            <a:r>
              <a:rPr lang="en-US" sz="2000" dirty="0"/>
              <a:t>of Ion source and LEBT (including PSS0)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 smtClean="0"/>
              <a:t>RF Test stand 2 support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/>
              <a:t>Installation and deployment of </a:t>
            </a:r>
            <a:r>
              <a:rPr lang="en-US" sz="2000" dirty="0" smtClean="0"/>
              <a:t>PSS and control </a:t>
            </a:r>
            <a:r>
              <a:rPr lang="en-US" sz="2000" dirty="0"/>
              <a:t>system </a:t>
            </a:r>
            <a:r>
              <a:rPr lang="en-US" sz="2000" dirty="0" smtClean="0"/>
              <a:t>infrastructure</a:t>
            </a:r>
            <a:endParaRPr lang="en-US" sz="2000" dirty="0"/>
          </a:p>
          <a:p>
            <a:pPr marL="439738" lvl="1">
              <a:spcBef>
                <a:spcPts val="0"/>
              </a:spcBef>
            </a:pPr>
            <a:r>
              <a:rPr lang="en-US" sz="2000" dirty="0" smtClean="0"/>
              <a:t>Beam instrumentation system support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/>
              <a:t>Alignment with target division on project processes and responsibilities</a:t>
            </a:r>
          </a:p>
          <a:p>
            <a:pPr marL="439738" lvl="1">
              <a:spcBef>
                <a:spcPts val="0"/>
              </a:spcBef>
            </a:pPr>
            <a:r>
              <a:rPr lang="en-US" sz="2000" dirty="0"/>
              <a:t>Alignment with NSS division on project priorities and </a:t>
            </a:r>
            <a:r>
              <a:rPr lang="en-US" sz="2000" dirty="0" smtClean="0"/>
              <a:t>staffing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5414793"/>
            <a:ext cx="618878" cy="14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6062865"/>
            <a:ext cx="1403648" cy="656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0" y="5414793"/>
            <a:ext cx="1475656" cy="479588"/>
          </a:xfrm>
          <a:prstGeom prst="rect">
            <a:avLst/>
          </a:prstGeom>
        </p:spPr>
      </p:pic>
      <p:pic>
        <p:nvPicPr>
          <p:cNvPr id="11" name="Picture 10" descr="ZHAW-mTCA-ioxos_ifc141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53" y="5414791"/>
            <a:ext cx="1174558" cy="1438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5414793"/>
            <a:ext cx="1918256" cy="1438692"/>
          </a:xfrm>
          <a:prstGeom prst="rect">
            <a:avLst/>
          </a:prstGeom>
        </p:spPr>
      </p:pic>
      <p:pic>
        <p:nvPicPr>
          <p:cNvPr id="13" name="Picture 2" descr="C:\Users\hectornovella\Pictures\ESS_ICS\Local_Control_Room\ICS_inst_LCR_20170426_02_resul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17018"/>
            <a:ext cx="1187913" cy="8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1879" y="3126059"/>
            <a:ext cx="1583885" cy="11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439155"/>
            <a:ext cx="1187624" cy="862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7" y="2301523"/>
            <a:ext cx="1190727" cy="6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Construction </a:t>
            </a:r>
            <a:r>
              <a:rPr lang="sv-SE" dirty="0"/>
              <a:t>project status and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51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 Graph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5" name="Picture 4" descr="&lt;CH226&g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915" y="1476004"/>
            <a:ext cx="9089881" cy="33740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56376" y="3109065"/>
            <a:ext cx="1047750" cy="1000125"/>
          </a:xfrm>
          <a:prstGeom prst="rect">
            <a:avLst/>
          </a:prstGeom>
          <a:noFill/>
          <a:ln w="3175">
            <a:solidFill>
              <a:srgbClr val="363636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&lt;CH224&g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47334" y="3481139"/>
            <a:ext cx="5633042" cy="610008"/>
          </a:xfrm>
          <a:prstGeom prst="rect">
            <a:avLst/>
          </a:prstGeom>
          <a:ln w="3175">
            <a:solidFill>
              <a:srgbClr val="36363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46130" y="1443920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smtClean="0"/>
              <a:t>(* No InKind included)</a:t>
            </a:r>
            <a:endParaRPr lang="sv-SE" sz="1050"/>
          </a:p>
        </p:txBody>
      </p:sp>
      <p:sp>
        <p:nvSpPr>
          <p:cNvPr id="9" name="TextBox 8"/>
          <p:cNvSpPr txBox="1"/>
          <p:nvPr/>
        </p:nvSpPr>
        <p:spPr>
          <a:xfrm>
            <a:off x="467544" y="4509120"/>
            <a:ext cx="8136904" cy="289310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Current Status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Cumulative cost variance for ICS is within established variance reporting thresholds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Cumulative schedule variance exceeds reporting thresholds, Cumulative – </a:t>
            </a:r>
            <a:r>
              <a:rPr lang="en-US" dirty="0" smtClean="0"/>
              <a:t>9 671k</a:t>
            </a:r>
            <a:r>
              <a:rPr lang="en-US" dirty="0"/>
              <a:t>€  </a:t>
            </a:r>
            <a:r>
              <a:rPr lang="en-US" dirty="0" smtClean="0"/>
              <a:t>(January </a:t>
            </a:r>
            <a:r>
              <a:rPr lang="en-US" dirty="0"/>
              <a:t>- </a:t>
            </a:r>
            <a:r>
              <a:rPr lang="en-US" dirty="0" smtClean="0"/>
              <a:t>634k</a:t>
            </a:r>
            <a:r>
              <a:rPr lang="en-US" dirty="0"/>
              <a:t>€).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Main contributors to the negative variance are Equipment, IO Controllers and Accelerator Integration.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In-kind cumulative schedule variance is </a:t>
            </a:r>
            <a:r>
              <a:rPr lang="en-US" dirty="0" smtClean="0"/>
              <a:t>-3 372€ (Jan -687k</a:t>
            </a:r>
            <a:r>
              <a:rPr lang="en-US" dirty="0"/>
              <a:t>€)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47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93EE588-2F83-419E-8334-61CF1820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</a:t>
            </a:r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5433A57E-2DCD-47D0-89ED-E03B77F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1F529B9B-9797-4F47-BB4E-3C897FC30687}"/>
              </a:ext>
            </a:extLst>
          </p:cNvPr>
          <p:cNvSpPr txBox="1">
            <a:spLocks/>
          </p:cNvSpPr>
          <p:nvPr/>
        </p:nvSpPr>
        <p:spPr>
          <a:xfrm>
            <a:off x="179512" y="1411608"/>
            <a:ext cx="8964488" cy="532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PSI</a:t>
            </a:r>
            <a:r>
              <a:rPr lang="sv-SE" sz="1500" dirty="0">
                <a:solidFill>
                  <a:schemeClr val="tx1"/>
                </a:solidFill>
              </a:rPr>
              <a:t>:  </a:t>
            </a:r>
            <a:r>
              <a:rPr lang="sv-SE" sz="1500" dirty="0" smtClean="0">
                <a:solidFill>
                  <a:schemeClr val="tx1"/>
                </a:solidFill>
              </a:rPr>
              <a:t>Project in production, test and delivery phase. Full production in 2018. </a:t>
            </a:r>
            <a:r>
              <a:rPr lang="sv-SE" sz="1500" b="1" dirty="0" smtClean="0">
                <a:solidFill>
                  <a:srgbClr val="FFC000"/>
                </a:solidFill>
              </a:rPr>
              <a:t>Progress OK with delays</a:t>
            </a:r>
            <a:endParaRPr lang="sv-SE" sz="1500" b="1" dirty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TUT:</a:t>
            </a:r>
            <a:r>
              <a:rPr lang="sv-SE" sz="1500" dirty="0">
                <a:solidFill>
                  <a:schemeClr val="tx1"/>
                </a:solidFill>
              </a:rPr>
              <a:t> Ethercat: </a:t>
            </a:r>
            <a:r>
              <a:rPr lang="sv-SE" sz="1500" dirty="0" smtClean="0">
                <a:solidFill>
                  <a:schemeClr val="tx1"/>
                </a:solidFill>
              </a:rPr>
              <a:t>Prototype hardware available. </a:t>
            </a:r>
            <a:r>
              <a:rPr lang="sv-SE" sz="1500" dirty="0">
                <a:solidFill>
                  <a:schemeClr val="tx1"/>
                </a:solidFill>
              </a:rPr>
              <a:t>FPGA-IOC: </a:t>
            </a:r>
            <a:r>
              <a:rPr lang="sv-SE" sz="1500" dirty="0" smtClean="0">
                <a:solidFill>
                  <a:schemeClr val="tx1"/>
                </a:solidFill>
              </a:rPr>
              <a:t>Final stages of design. </a:t>
            </a:r>
            <a:r>
              <a:rPr lang="sv-SE" sz="1500" b="1" dirty="0" smtClean="0">
                <a:solidFill>
                  <a:srgbClr val="00B050"/>
                </a:solidFill>
              </a:rPr>
              <a:t>Progress OK with delays</a:t>
            </a:r>
            <a:endParaRPr lang="sv-SE" sz="15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IPNO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b="1" dirty="0" smtClean="0">
                <a:solidFill>
                  <a:srgbClr val="FF0000"/>
                </a:solidFill>
              </a:rPr>
              <a:t>Still no contract signed for cryo distribution system controls. Progress not OK</a:t>
            </a:r>
            <a:endParaRPr lang="sv-SE" sz="15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CEA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Working </a:t>
            </a:r>
            <a:r>
              <a:rPr lang="sv-SE" sz="1500" dirty="0">
                <a:solidFill>
                  <a:schemeClr val="tx1"/>
                </a:solidFill>
              </a:rPr>
              <a:t>on the </a:t>
            </a:r>
            <a:r>
              <a:rPr lang="sv-SE" sz="1500" dirty="0" smtClean="0">
                <a:solidFill>
                  <a:schemeClr val="tx1"/>
                </a:solidFill>
              </a:rPr>
              <a:t>RFQ controls. Collaboration agreement on nBLM</a:t>
            </a:r>
            <a:r>
              <a:rPr lang="sv-SE" sz="1500" dirty="0">
                <a:solidFill>
                  <a:schemeClr val="tx1"/>
                </a:solidFill>
              </a:rPr>
              <a:t>. </a:t>
            </a:r>
            <a:r>
              <a:rPr lang="sv-SE" sz="1500" b="1" dirty="0">
                <a:solidFill>
                  <a:srgbClr val="00B050"/>
                </a:solidFill>
              </a:rPr>
              <a:t>Progress OK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ESS Bilbao</a:t>
            </a:r>
            <a:r>
              <a:rPr lang="sv-SE" sz="1500" dirty="0">
                <a:solidFill>
                  <a:schemeClr val="tx1"/>
                </a:solidFill>
              </a:rPr>
              <a:t>: MEBT </a:t>
            </a:r>
            <a:r>
              <a:rPr lang="sv-SE" sz="1500" dirty="0" smtClean="0">
                <a:solidFill>
                  <a:schemeClr val="tx1"/>
                </a:solidFill>
              </a:rPr>
              <a:t>controls re-planned to follow accelerator re-baselining. Ambitious plan. </a:t>
            </a:r>
            <a:r>
              <a:rPr lang="sv-SE" sz="1500" b="1" dirty="0" smtClean="0">
                <a:solidFill>
                  <a:srgbClr val="00B050"/>
                </a:solidFill>
              </a:rPr>
              <a:t>Progress OK</a:t>
            </a:r>
            <a:endParaRPr lang="sv-SE" sz="15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ZHAW</a:t>
            </a:r>
            <a:r>
              <a:rPr lang="sv-SE" sz="1500" dirty="0">
                <a:solidFill>
                  <a:schemeClr val="tx1"/>
                </a:solidFill>
              </a:rPr>
              <a:t>: On </a:t>
            </a:r>
            <a:r>
              <a:rPr lang="sv-SE" sz="1500" dirty="0" smtClean="0">
                <a:solidFill>
                  <a:schemeClr val="tx1"/>
                </a:solidFill>
              </a:rPr>
              <a:t>track, high quality - </a:t>
            </a:r>
            <a:r>
              <a:rPr lang="sv-SE" sz="1500" b="1" dirty="0" smtClean="0">
                <a:solidFill>
                  <a:srgbClr val="00B050"/>
                </a:solidFill>
              </a:rPr>
              <a:t>Progress OK</a:t>
            </a:r>
            <a:endParaRPr lang="sv-SE" sz="15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INFN Legnaro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Contract signed and work for DTL controls started. </a:t>
            </a:r>
            <a:r>
              <a:rPr lang="sv-SE" sz="1500" b="1" dirty="0" smtClean="0">
                <a:solidFill>
                  <a:srgbClr val="00B050"/>
                </a:solidFill>
              </a:rPr>
              <a:t>Progress OK</a:t>
            </a:r>
            <a:endParaRPr lang="sv-SE" sz="15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IFE:  </a:t>
            </a:r>
            <a:r>
              <a:rPr lang="sv-SE" sz="1500" dirty="0" smtClean="0">
                <a:solidFill>
                  <a:schemeClr val="tx1"/>
                </a:solidFill>
              </a:rPr>
              <a:t>Several projects finalized. Others in their final phases. MCR implementation remains. </a:t>
            </a:r>
            <a:r>
              <a:rPr lang="sv-SE" sz="1500" b="1" dirty="0" smtClean="0">
                <a:solidFill>
                  <a:srgbClr val="00B050"/>
                </a:solidFill>
              </a:rPr>
              <a:t>Progress OK</a:t>
            </a:r>
            <a:endParaRPr lang="sv-SE" sz="15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Atomki</a:t>
            </a:r>
            <a:r>
              <a:rPr lang="sv-SE" sz="1500" b="1" dirty="0">
                <a:solidFill>
                  <a:schemeClr val="tx1"/>
                </a:solidFill>
              </a:rPr>
              <a:t>: </a:t>
            </a:r>
            <a:r>
              <a:rPr lang="sv-SE" sz="1500" dirty="0">
                <a:solidFill>
                  <a:schemeClr val="tx1"/>
                </a:solidFill>
              </a:rPr>
              <a:t>No </a:t>
            </a:r>
            <a:r>
              <a:rPr lang="sv-SE" sz="1500" dirty="0" smtClean="0">
                <a:solidFill>
                  <a:schemeClr val="tx1"/>
                </a:solidFill>
              </a:rPr>
              <a:t>activities 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STFC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High-level </a:t>
            </a:r>
            <a:r>
              <a:rPr lang="sv-SE" sz="1500" dirty="0">
                <a:solidFill>
                  <a:schemeClr val="tx1"/>
                </a:solidFill>
              </a:rPr>
              <a:t>agreement missing </a:t>
            </a:r>
            <a:r>
              <a:rPr lang="sv-SE" sz="1500" dirty="0" smtClean="0">
                <a:solidFill>
                  <a:schemeClr val="tx1"/>
                </a:solidFill>
              </a:rPr>
              <a:t>but work ongoing. </a:t>
            </a:r>
            <a:r>
              <a:rPr lang="sv-SE" sz="1500" b="1" dirty="0">
                <a:solidFill>
                  <a:srgbClr val="FFC000"/>
                </a:solidFill>
              </a:rPr>
              <a:t>Needs more interaction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Łódź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Project started for IPMI, RTM and BLM development. </a:t>
            </a:r>
            <a:r>
              <a:rPr lang="sv-SE" sz="1500" b="1" dirty="0" smtClean="0">
                <a:solidFill>
                  <a:srgbClr val="00B050"/>
                </a:solidFill>
              </a:rPr>
              <a:t>Progress OK</a:t>
            </a:r>
            <a:endParaRPr lang="sv-SE" sz="1500" b="1" dirty="0">
              <a:solidFill>
                <a:srgbClr val="00B050"/>
              </a:solidFill>
            </a:endParaRPr>
          </a:p>
        </p:txBody>
      </p:sp>
      <p:pic>
        <p:nvPicPr>
          <p:cNvPr id="35" name="Bildobjekt 2">
            <a:extLst>
              <a:ext uri="{FF2B5EF4-FFF2-40B4-BE49-F238E27FC236}">
                <a16:creationId xmlns:a16="http://schemas.microsoft.com/office/drawing/2014/main" xmlns="" id="{BD09CE64-0920-4324-B744-2C614C6A0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3239234"/>
            <a:ext cx="5372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Bildobjekt 5">
            <a:extLst>
              <a:ext uri="{FF2B5EF4-FFF2-40B4-BE49-F238E27FC236}">
                <a16:creationId xmlns:a16="http://schemas.microsoft.com/office/drawing/2014/main" xmlns="" id="{4BFD847F-88B1-4A9E-9CF4-87B17768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5526976"/>
            <a:ext cx="600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0B74352A-3DF4-4D28-AC65-411253A8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752322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645FEE0C-F1E9-4EE8-B41D-BC3D8688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279920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xmlns="" id="{D3590526-8BD2-4B97-B826-3EBC326C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" y="4580506"/>
            <a:ext cx="495707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CF57587D-3801-414D-8306-E8D7E991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" y="3680706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drodd.com/images15/italy-flag11.gif">
            <a:extLst>
              <a:ext uri="{FF2B5EF4-FFF2-40B4-BE49-F238E27FC236}">
                <a16:creationId xmlns:a16="http://schemas.microsoft.com/office/drawing/2014/main" xmlns="" id="{4645C7F1-E6F9-4383-A57E-91B8D471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" y="4139906"/>
            <a:ext cx="538759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hungary flag">
            <a:extLst>
              <a:ext uri="{FF2B5EF4-FFF2-40B4-BE49-F238E27FC236}">
                <a16:creationId xmlns:a16="http://schemas.microsoft.com/office/drawing/2014/main" xmlns="" id="{4C47A6BC-E90B-46E2-B954-9E5ED58B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2" y="5085184"/>
            <a:ext cx="529811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flags.net/images/largeflags/POLA0001.GIF">
            <a:extLst>
              <a:ext uri="{FF2B5EF4-FFF2-40B4-BE49-F238E27FC236}">
                <a16:creationId xmlns:a16="http://schemas.microsoft.com/office/drawing/2014/main" xmlns="" id="{781B6732-A793-491E-B3F8-269EF01A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3" y="5997658"/>
            <a:ext cx="522223" cy="32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xmlns="" id="{2EAC5303-0729-4139-BF68-5C720DC566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3" y="1841410"/>
            <a:ext cx="565815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C7DF8C1E-241D-4581-89FE-F633DADA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7" y="1395614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re-baselining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ongoing ESS-wide re-baselining includes ICS’ plans</a:t>
            </a:r>
          </a:p>
          <a:p>
            <a:endParaRPr lang="en-US" sz="2000" dirty="0" smtClean="0"/>
          </a:p>
          <a:p>
            <a:r>
              <a:rPr lang="en-US" sz="2000" dirty="0" smtClean="0"/>
              <a:t>Re-baselining dependencies</a:t>
            </a:r>
          </a:p>
          <a:p>
            <a:pPr lvl="1"/>
            <a:r>
              <a:rPr lang="en-US" sz="1600" dirty="0" smtClean="0"/>
              <a:t>ICS has strong dependencies to stakeholders schedules - much of our re-baselining follows re-baselined schedules from Accelerator, Target, NSS and CF projects</a:t>
            </a:r>
            <a:endParaRPr lang="en-US" sz="1600" b="1" dirty="0" smtClean="0"/>
          </a:p>
          <a:p>
            <a:pPr lvl="1"/>
            <a:r>
              <a:rPr lang="en-US" sz="1600" dirty="0" smtClean="0"/>
              <a:t>We have discussed in-kind deliverables with in-kind partners - after they have re-baselined with Accelerator, Target and NSS</a:t>
            </a:r>
          </a:p>
          <a:p>
            <a:pPr lvl="1"/>
            <a:r>
              <a:rPr lang="en-US" sz="1600" dirty="0"/>
              <a:t>Due to the high level of dependencies towards stakeholders’ schedules, it is not possible to identify a </a:t>
            </a:r>
            <a:r>
              <a:rPr lang="en-US" sz="1600" dirty="0" smtClean="0"/>
              <a:t>single critical </a:t>
            </a:r>
            <a:r>
              <a:rPr lang="en-US" sz="1600" dirty="0"/>
              <a:t>path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/>
              <a:t>the context of the re-baselining, ICS will instead work with continuous and iterative evaluation of critical deliveries in the schedule with a dynamic resource allocation to cover for the highest prioritized activities.</a:t>
            </a:r>
          </a:p>
          <a:p>
            <a:endParaRPr lang="en-US" sz="2000" dirty="0"/>
          </a:p>
          <a:p>
            <a:r>
              <a:rPr lang="en-US" sz="2000" dirty="0"/>
              <a:t>End of </a:t>
            </a:r>
            <a:r>
              <a:rPr lang="en-US" sz="2000" dirty="0" smtClean="0"/>
              <a:t>construction transition</a:t>
            </a:r>
            <a:endParaRPr lang="en-US" sz="2000" dirty="0"/>
          </a:p>
          <a:p>
            <a:pPr lvl="1"/>
            <a:r>
              <a:rPr lang="en-US" sz="1600" dirty="0"/>
              <a:t>ICS has a four-staged approach for the transition from Construction to Initial operations. </a:t>
            </a:r>
            <a:r>
              <a:rPr lang="en-US" sz="1600" dirty="0" smtClean="0"/>
              <a:t>These transitions define the financing of ICS activities rather than the ICS scope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8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Milestones - Construction -&gt; Initial Operations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>
            <a:normAutofit/>
          </a:bodyPr>
          <a:lstStyle/>
          <a:p>
            <a:r>
              <a:rPr lang="sv-SE" sz="1800" dirty="0" smtClean="0"/>
              <a:t>The transition for ICS from Construction to Initial operations phase is defined by four major milestones</a:t>
            </a:r>
          </a:p>
          <a:p>
            <a:pPr lvl="1"/>
            <a:r>
              <a:rPr lang="en-US" sz="1600" dirty="0"/>
              <a:t>ICS Components ready for initial operations	</a:t>
            </a:r>
            <a:r>
              <a:rPr lang="en-US" sz="1600" dirty="0" smtClean="0"/>
              <a:t>2018-12-21   -&gt;  </a:t>
            </a:r>
            <a:r>
              <a:rPr lang="en-US" sz="1600" b="1" dirty="0" smtClean="0"/>
              <a:t>2018-12-21</a:t>
            </a:r>
            <a:endParaRPr lang="en-US" sz="1600" b="1" dirty="0"/>
          </a:p>
          <a:p>
            <a:pPr lvl="1"/>
            <a:r>
              <a:rPr lang="en-US" sz="1600" dirty="0"/>
              <a:t>ICS ready for Accelerator RBOT		</a:t>
            </a:r>
            <a:r>
              <a:rPr lang="en-US" sz="1600" dirty="0" smtClean="0"/>
              <a:t>2019-06-23   -&gt;  </a:t>
            </a:r>
            <a:r>
              <a:rPr lang="en-US" sz="1600" b="1" dirty="0" smtClean="0"/>
              <a:t>2021-01-06</a:t>
            </a:r>
            <a:endParaRPr lang="en-US" sz="1600" b="1" dirty="0"/>
          </a:p>
          <a:p>
            <a:pPr lvl="1"/>
            <a:r>
              <a:rPr lang="en-US" sz="1600" dirty="0"/>
              <a:t>ICS ready for Target RBOT		</a:t>
            </a:r>
            <a:r>
              <a:rPr lang="en-US" sz="1600" dirty="0" smtClean="0"/>
              <a:t>2020-03-31   -&gt;  </a:t>
            </a:r>
            <a:r>
              <a:rPr lang="en-US" sz="1600" b="1" dirty="0" smtClean="0"/>
              <a:t>2022-01-03</a:t>
            </a:r>
            <a:endParaRPr lang="en-US" sz="1600" b="1" dirty="0"/>
          </a:p>
          <a:p>
            <a:pPr lvl="1"/>
            <a:r>
              <a:rPr lang="en-US" sz="1600" dirty="0"/>
              <a:t>ICS ready for NSS Test Beamline		</a:t>
            </a:r>
            <a:r>
              <a:rPr lang="en-US" sz="1600" dirty="0" smtClean="0"/>
              <a:t>2020-10-15   -&gt;  </a:t>
            </a:r>
            <a:r>
              <a:rPr lang="en-US" sz="1600" b="1" dirty="0" smtClean="0"/>
              <a:t>2022-03-28</a:t>
            </a:r>
            <a:endParaRPr lang="sv-SE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3" y="3413330"/>
            <a:ext cx="6853349" cy="32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77058"/>
            <a:ext cx="2796406" cy="16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77058"/>
            <a:ext cx="2796405" cy="16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8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Re-baselining cost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997152"/>
          </a:xfrm>
        </p:spPr>
        <p:txBody>
          <a:bodyPr>
            <a:noAutofit/>
          </a:bodyPr>
          <a:lstStyle/>
          <a:p>
            <a:r>
              <a:rPr lang="en-US" sz="2000" dirty="0" smtClean="0"/>
              <a:t>Current EAC for ICS is 9.1 M€</a:t>
            </a:r>
          </a:p>
          <a:p>
            <a:pPr marL="457200" lvl="1" indent="0">
              <a:buNone/>
            </a:pPr>
            <a:r>
              <a:rPr lang="en-US" sz="1800" dirty="0" smtClean="0"/>
              <a:t> 4.0 M€ additional installation costs</a:t>
            </a:r>
          </a:p>
          <a:p>
            <a:pPr marL="457200" lvl="1" indent="0">
              <a:buNone/>
            </a:pPr>
            <a:r>
              <a:rPr lang="en-US" sz="1800" dirty="0" smtClean="0"/>
              <a:t> 3.2 M€ staff delay costs </a:t>
            </a:r>
            <a:r>
              <a:rPr lang="en-US" sz="1400" dirty="0" smtClean="0"/>
              <a:t>(only accelerator and 9 months delay)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 1.9 M€ accelerator integration cost increase</a:t>
            </a:r>
          </a:p>
          <a:p>
            <a:pPr marL="457200" lvl="1" indent="0">
              <a:buNone/>
            </a:pPr>
            <a:r>
              <a:rPr lang="en-US" sz="1800" dirty="0" smtClean="0"/>
              <a:t> 0.0 M€ target integration cost increase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New forecast for ICS is 17.2 M€</a:t>
            </a:r>
          </a:p>
          <a:p>
            <a:pPr marL="457200" lvl="1" indent="0">
              <a:buNone/>
            </a:pPr>
            <a:r>
              <a:rPr lang="en-US" sz="1800" dirty="0" smtClean="0"/>
              <a:t> 4.8 M€ for additional installation costs</a:t>
            </a:r>
          </a:p>
          <a:p>
            <a:pPr marL="914400" lvl="2" indent="0">
              <a:buNone/>
            </a:pPr>
            <a:r>
              <a:rPr lang="en-US" sz="1600" dirty="0" smtClean="0"/>
              <a:t>Based on better (evidence based) estimates - only slightly affected by delays</a:t>
            </a:r>
          </a:p>
          <a:p>
            <a:pPr marL="914400" lvl="2" indent="0">
              <a:buNone/>
            </a:pPr>
            <a:r>
              <a:rPr lang="en-US" sz="1600" dirty="0" smtClean="0"/>
              <a:t>Installation costs reduced by using in-house staff in “delayed” segments</a:t>
            </a:r>
          </a:p>
          <a:p>
            <a:pPr marL="457200" lvl="1" indent="0">
              <a:buNone/>
            </a:pPr>
            <a:r>
              <a:rPr lang="en-US" sz="1800" dirty="0" smtClean="0"/>
              <a:t> 8.3 M€ staff delay costs</a:t>
            </a:r>
          </a:p>
          <a:p>
            <a:pPr marL="457200" lvl="1" indent="0">
              <a:buNone/>
            </a:pPr>
            <a:r>
              <a:rPr lang="en-US" sz="1800" dirty="0" smtClean="0"/>
              <a:t> 2.8 M€ </a:t>
            </a:r>
            <a:r>
              <a:rPr lang="en-US" sz="1800" dirty="0"/>
              <a:t>a</a:t>
            </a:r>
            <a:r>
              <a:rPr lang="en-US" sz="1800" dirty="0" smtClean="0"/>
              <a:t>ccelerator integration cost increase</a:t>
            </a:r>
          </a:p>
          <a:p>
            <a:pPr marL="457200" lvl="1" indent="0">
              <a:buNone/>
            </a:pPr>
            <a:r>
              <a:rPr lang="en-US" sz="1800" dirty="0" smtClean="0"/>
              <a:t> 1.3 M€ target integration cost increase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301208"/>
            <a:ext cx="8229600" cy="12961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work packages are almost unaffected</a:t>
            </a:r>
          </a:p>
          <a:p>
            <a:r>
              <a:rPr lang="en-US" sz="2000" dirty="0" smtClean="0"/>
              <a:t>There is (almost) no impact on planned ICS equipment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33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523925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Top three impacted work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Staff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84" y="1484784"/>
            <a:ext cx="8784976" cy="29523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additional permanent staff is requested</a:t>
            </a:r>
          </a:p>
          <a:p>
            <a:pPr lvl="1"/>
            <a:r>
              <a:rPr lang="en-US" sz="1800" dirty="0" smtClean="0"/>
              <a:t>Delays does to some extent relieve the peak need for consultants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Hard-to find competency consultants will be needed more than anticipated due to extended support period</a:t>
            </a:r>
          </a:p>
          <a:p>
            <a:endParaRPr lang="en-US" sz="2000" dirty="0" smtClean="0"/>
          </a:p>
          <a:p>
            <a:r>
              <a:rPr lang="en-US" sz="2000" dirty="0" smtClean="0"/>
              <a:t>“Minimum level of engagement” with</a:t>
            </a:r>
            <a:br>
              <a:rPr lang="en-US" sz="2000" dirty="0" smtClean="0"/>
            </a:br>
            <a:r>
              <a:rPr lang="en-US" sz="2000" dirty="0" smtClean="0"/>
              <a:t>consultant suppliers have been used in </a:t>
            </a:r>
            <a:br>
              <a:rPr lang="en-US" sz="2000" dirty="0" smtClean="0"/>
            </a:br>
            <a:r>
              <a:rPr lang="en-US" sz="2000" dirty="0" smtClean="0"/>
              <a:t>some planning situations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61410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6" y="4797152"/>
            <a:ext cx="38862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Summary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6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Brief introduction to the integrated control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99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Summary -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1416"/>
            <a:ext cx="8928992" cy="4851920"/>
          </a:xfrm>
        </p:spPr>
        <p:txBody>
          <a:bodyPr>
            <a:noAutofit/>
          </a:bodyPr>
          <a:lstStyle/>
          <a:p>
            <a:r>
              <a:rPr lang="sv-SE" sz="1600" dirty="0" smtClean="0"/>
              <a:t>The ICS construction project is progressing with some schedule variance but acceptable cost variances</a:t>
            </a:r>
          </a:p>
          <a:p>
            <a:endParaRPr lang="sv-SE" sz="1600" dirty="0" smtClean="0"/>
          </a:p>
          <a:p>
            <a:r>
              <a:rPr lang="sv-SE" sz="1600" dirty="0"/>
              <a:t>The on-going re-baselining </a:t>
            </a:r>
            <a:r>
              <a:rPr lang="sv-SE" sz="1600" dirty="0" smtClean="0"/>
              <a:t>sets renewed focus for ICS on changes in stakeholders’ plans. As expected, it will still be a challenge for ICS to cope with a high level of stakeholder activity parallelism</a:t>
            </a:r>
          </a:p>
          <a:p>
            <a:endParaRPr lang="sv-SE" sz="1600" dirty="0"/>
          </a:p>
          <a:p>
            <a:r>
              <a:rPr lang="sv-SE" sz="1600" dirty="0" smtClean="0"/>
              <a:t>There is very good progress on early installation activities such as controls infrastructure and personnel safety systems. Customized commercial framework agreements for installation services have been key to this succes</a:t>
            </a:r>
          </a:p>
          <a:p>
            <a:endParaRPr lang="sv-SE" sz="1600" dirty="0"/>
          </a:p>
          <a:p>
            <a:r>
              <a:rPr lang="sv-SE" sz="1600" dirty="0" smtClean="0"/>
              <a:t>First systems have been successfully integrated in the early ICS, demonstrating stable controls of equipment from the local control room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Organizational growth pains during 2017 are now being channeled by reorganizations of the ICS management functions into a better structured and more efficient set-up</a:t>
            </a:r>
          </a:p>
          <a:p>
            <a:endParaRPr lang="sv-SE" sz="1600" dirty="0" smtClean="0"/>
          </a:p>
          <a:p>
            <a:r>
              <a:rPr lang="sv-SE" sz="1600" dirty="0" smtClean="0"/>
              <a:t>In-kind projects are progressing quite well. Many projects are affected by re-baselining changes but other projects progress as planned or with minor delays</a:t>
            </a:r>
            <a:endParaRPr lang="sv-S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834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Response to TAC 16 recommendations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11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Response to TAC 16 recommendation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Recommendation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information and reference repository accessible via CHESS is a huge </a:t>
            </a:r>
            <a:r>
              <a:rPr lang="en-US" sz="1600" dirty="0" smtClean="0"/>
              <a:t>asset. ICS </a:t>
            </a:r>
            <a:r>
              <a:rPr lang="en-US" sz="1600" dirty="0"/>
              <a:t>should stay in tune with all aspects relevant for controls. </a:t>
            </a:r>
          </a:p>
          <a:p>
            <a:pPr lvl="1"/>
            <a:r>
              <a:rPr lang="en-US" sz="1600" dirty="0"/>
              <a:t>This holds especially for the mapping of the ICS naming convention to CHESS </a:t>
            </a:r>
            <a:r>
              <a:rPr lang="en-US" sz="1600" dirty="0" smtClean="0"/>
              <a:t>names. ICS </a:t>
            </a:r>
            <a:r>
              <a:rPr lang="en-US" sz="1600" dirty="0"/>
              <a:t>specific configuration management tools should take advantage of the CHESS repository wherever </a:t>
            </a:r>
            <a:r>
              <a:rPr lang="en-US" sz="1600" dirty="0" smtClean="0"/>
              <a:t>the variety </a:t>
            </a:r>
            <a:r>
              <a:rPr lang="en-US" sz="1600" dirty="0"/>
              <a:t>of generic controls applications have to be configured to become functional.</a:t>
            </a:r>
          </a:p>
          <a:p>
            <a:pPr lvl="1"/>
            <a:r>
              <a:rPr lang="en-US" sz="1600" dirty="0"/>
              <a:t>Consistency is required and has to be maintained for a reliable ESS </a:t>
            </a:r>
            <a:r>
              <a:rPr lang="en-US" sz="1600" dirty="0" smtClean="0"/>
              <a:t>commissioning, operation </a:t>
            </a:r>
            <a:r>
              <a:rPr lang="en-US" sz="1600" dirty="0"/>
              <a:t>and </a:t>
            </a:r>
            <a:r>
              <a:rPr lang="en-US" sz="1600" dirty="0" smtClean="0"/>
              <a:t>development</a:t>
            </a:r>
          </a:p>
          <a:p>
            <a:endParaRPr lang="en-US" sz="2000" dirty="0"/>
          </a:p>
          <a:p>
            <a:r>
              <a:rPr lang="en-US" sz="2000" dirty="0" smtClean="0"/>
              <a:t>Response</a:t>
            </a:r>
          </a:p>
          <a:p>
            <a:pPr lvl="1"/>
            <a:r>
              <a:rPr lang="en-US" sz="1600" dirty="0" smtClean="0"/>
              <a:t>A function has been implemented mapping CHESS repository entities with ESS naming convention. The implementation allows easy cross-referencing between CHESS, ICS configuration tools and Inventory functions currently being developed at ESS. </a:t>
            </a:r>
          </a:p>
          <a:p>
            <a:endParaRPr lang="en-US" sz="2000" dirty="0"/>
          </a:p>
          <a:p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6474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8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ESS integrated control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5038"/>
            <a:ext cx="8856984" cy="52578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 much and diverse equipment that needs to work in synchronization  and with well-known configurations</a:t>
            </a:r>
          </a:p>
          <a:p>
            <a:pPr>
              <a:spcBef>
                <a:spcPts val="200"/>
              </a:spcBef>
            </a:pPr>
            <a:endParaRPr lang="sv-SE" sz="1800" dirty="0" smtClean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800" dirty="0"/>
              <a:t>The Integrated Control System Division (ICS division) is responsible for the control systems within the ESS facility including controls for </a:t>
            </a:r>
            <a:endParaRPr lang="en-US" sz="1800" dirty="0" smtClean="0"/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Accelerator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Target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Neutron Scattering </a:t>
            </a:r>
            <a:r>
              <a:rPr lang="en-US" sz="1600" b="1" dirty="0"/>
              <a:t>S</a:t>
            </a:r>
            <a:r>
              <a:rPr lang="en-US" sz="1600" b="1" dirty="0" smtClean="0"/>
              <a:t>ystems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Conventional Facilities</a:t>
            </a:r>
            <a:endParaRPr lang="en-US" sz="1600" dirty="0" smtClean="0"/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In addition, ICS will implement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Machine  Protection System 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Personnel Safety System</a:t>
            </a:r>
          </a:p>
          <a:p>
            <a:pPr lvl="1">
              <a:spcBef>
                <a:spcPts val="200"/>
              </a:spcBef>
            </a:pP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To build a distributed control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system of this size is a major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undertaking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104084"/>
            <a:ext cx="5364088" cy="37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ESS/ICS challenges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84176"/>
            <a:ext cx="8507288" cy="535719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ESS control </a:t>
            </a:r>
            <a:r>
              <a:rPr lang="en-GB" dirty="0">
                <a:solidFill>
                  <a:schemeClr val="tx1"/>
                </a:solidFill>
              </a:rPr>
              <a:t>system complexity is very </a:t>
            </a:r>
            <a:r>
              <a:rPr lang="en-GB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About 1 600 000 “process values”</a:t>
            </a:r>
          </a:p>
          <a:p>
            <a:pPr lvl="1"/>
            <a:r>
              <a:rPr lang="en-US" sz="2000" dirty="0"/>
              <a:t>Ambitious approach to automation of control system configuration</a:t>
            </a:r>
          </a:p>
          <a:p>
            <a:pPr lvl="1"/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Facility </a:t>
            </a:r>
            <a:r>
              <a:rPr lang="en-GB" dirty="0">
                <a:solidFill>
                  <a:schemeClr val="tx1"/>
                </a:solidFill>
              </a:rPr>
              <a:t>availability goals are very </a:t>
            </a:r>
            <a:r>
              <a:rPr lang="en-GB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ICS </a:t>
            </a:r>
            <a:r>
              <a:rPr lang="en-GB" sz="2000" dirty="0">
                <a:solidFill>
                  <a:schemeClr val="tx1"/>
                </a:solidFill>
              </a:rPr>
              <a:t>plays a key role </a:t>
            </a:r>
            <a:r>
              <a:rPr lang="en-GB" sz="2000" dirty="0" smtClean="0">
                <a:solidFill>
                  <a:schemeClr val="tx1"/>
                </a:solidFill>
              </a:rPr>
              <a:t>for the availability of the facility - 95% availability</a:t>
            </a:r>
          </a:p>
          <a:p>
            <a:pPr lvl="1"/>
            <a:r>
              <a:rPr lang="en-US" sz="2000" dirty="0" smtClean="0"/>
              <a:t>Requires high performance and availability equipment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/>
              <a:t>Some new approaches will be implemented at ESS/ICS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 scale deployment of EPICS </a:t>
            </a:r>
            <a:r>
              <a:rPr lang="en-US" sz="2000" dirty="0" smtClean="0">
                <a:solidFill>
                  <a:schemeClr val="tx1"/>
                </a:solidFill>
              </a:rPr>
              <a:t>7</a:t>
            </a:r>
          </a:p>
          <a:p>
            <a:pPr lvl="2"/>
            <a:r>
              <a:rPr lang="en-US" sz="1600" dirty="0" smtClean="0"/>
              <a:t>ESS is committed to contributing to the EPICS community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 scale deployment of </a:t>
            </a:r>
            <a:r>
              <a:rPr lang="en-US" sz="2000" dirty="0" smtClean="0">
                <a:solidFill>
                  <a:schemeClr val="tx1"/>
                </a:solidFill>
              </a:rPr>
              <a:t>MicroTCA.4</a:t>
            </a:r>
          </a:p>
          <a:p>
            <a:pPr lvl="2"/>
            <a:r>
              <a:rPr lang="en-US" sz="1600" dirty="0" smtClean="0"/>
              <a:t>ESS is involved in a public procurement for innovation initiative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80" y="5028622"/>
            <a:ext cx="1832248" cy="9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sis-pro.com/wp-content/uploads/2015/08/MicroTCA_Logo_Final_version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32" y="6123554"/>
            <a:ext cx="2051720" cy="7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866134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/>
          <p:cNvCxnSpPr/>
          <p:nvPr/>
        </p:nvCxnSpPr>
        <p:spPr>
          <a:xfrm flipH="1">
            <a:off x="3770484" y="601749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779912" y="564803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779911" y="528197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5256076" y="6390755"/>
            <a:ext cx="18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687995" y="459745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087161" y="6022258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15267" y="452618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105332" y="4164503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2416739" y="270113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411760" y="49011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413925" y="455171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416739" y="418030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2452742" y="380918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416738" y="345833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2416738" y="306443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095699" y="564942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909282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0188" y="38023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1332" y="30407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138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86507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0" cy="251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4604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9419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253264" y="2385280"/>
            <a:ext cx="2812" cy="397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76056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8" y="2387372"/>
            <a:ext cx="0" cy="221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631557" y="32742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6629722" y="40371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6629722" y="442942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500" dirty="0" smtClean="0"/>
              <a:t>Control system software architect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6616988" y="290382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038994" y="3246900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404693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2671917" y="3269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600" dirty="0" smtClean="0"/>
              <a:t>Lead engineer slow interlocks</a:t>
            </a:r>
            <a:endParaRPr lang="sv-SE" sz="600" dirty="0"/>
          </a:p>
        </p:txBody>
      </p:sp>
      <p:sp>
        <p:nvSpPr>
          <p:cNvPr id="58" name="Rounded Rectangle 57"/>
          <p:cNvSpPr/>
          <p:nvPr/>
        </p:nvSpPr>
        <p:spPr>
          <a:xfrm>
            <a:off x="1451164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systems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674426" y="4014810"/>
            <a:ext cx="1152128" cy="32400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678821" y="438519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61698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5309411" y="362373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09411" y="251382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1447968" y="47450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5306709" y="28844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5315355" y="51191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800" dirty="0"/>
              <a:t>Mehdi Mohammednezhad</a:t>
            </a:r>
            <a:endParaRPr lang="sv-SE" sz="900" dirty="0" smtClean="0"/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5307678" y="324663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59098" y="4437112"/>
            <a:ext cx="1200422" cy="389846"/>
            <a:chOff x="6576168" y="4374650"/>
            <a:chExt cx="1200422" cy="389846"/>
          </a:xfrm>
        </p:grpSpPr>
        <p:sp>
          <p:nvSpPr>
            <p:cNvPr id="7" name="Rounded Rectangle 6"/>
            <p:cNvSpPr/>
            <p:nvPr/>
          </p:nvSpPr>
          <p:spPr>
            <a:xfrm>
              <a:off x="6624462" y="4440496"/>
              <a:ext cx="1152128" cy="32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576168" y="4374650"/>
              <a:ext cx="1152128" cy="32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900" dirty="0" smtClean="0"/>
                <a:t>Consultants</a:t>
              </a:r>
              <a:endParaRPr lang="sv-SE" sz="900" dirty="0"/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5313115" y="399430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307097" y="6224249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(4)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058343" y="436436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Saeed Haghtalab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10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5" y="1484784"/>
            <a:ext cx="3269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2018-04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42753" y="25360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800" dirty="0"/>
              <a:t>System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7857407" y="40411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Accelerator scientist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143952" y="43651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364088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7867981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143952" y="28994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4054556" y="549195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6" name="Rounded Rectangle 145"/>
          <p:cNvSpPr/>
          <p:nvPr/>
        </p:nvSpPr>
        <p:spPr>
          <a:xfrm>
            <a:off x="142170" y="36362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H="1" flipV="1">
            <a:off x="105333" y="2372664"/>
            <a:ext cx="2171" cy="249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407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451164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7884368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542413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4046363" y="3623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John Sparger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8" name="Rounded Rectangle 137"/>
          <p:cNvSpPr/>
          <p:nvPr/>
        </p:nvSpPr>
        <p:spPr>
          <a:xfrm>
            <a:off x="5309493" y="585133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William Ledda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9" name="Rounded Rectangle 138"/>
          <p:cNvSpPr/>
          <p:nvPr/>
        </p:nvSpPr>
        <p:spPr>
          <a:xfrm>
            <a:off x="4054556" y="512453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Miklos Boros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05426" y="148648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660232" y="15928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Maria Romedahl</a:t>
            </a:r>
          </a:p>
          <a:p>
            <a:pPr algn="ctr"/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451164" y="438100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Szandra Kövecses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700" dirty="0" smtClean="0">
                <a:solidFill>
                  <a:schemeClr val="bg1"/>
                </a:solidFill>
              </a:rPr>
              <a:t>Lead integrator</a:t>
            </a:r>
            <a:endParaRPr lang="sv-SE" sz="800" dirty="0"/>
          </a:p>
        </p:txBody>
      </p:sp>
      <p:sp>
        <p:nvSpPr>
          <p:cNvPr id="142" name="Rounded Rectangle 141"/>
          <p:cNvSpPr/>
          <p:nvPr/>
        </p:nvSpPr>
        <p:spPr>
          <a:xfrm>
            <a:off x="1451164" y="40138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Stephane Gabourin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600" dirty="0" smtClean="0">
                <a:solidFill>
                  <a:schemeClr val="bg1"/>
                </a:solidFill>
              </a:rPr>
              <a:t>Lead engineer fast interlocks</a:t>
            </a:r>
            <a:endParaRPr lang="sv-SE" sz="8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677304" y="47492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Viktor Fred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500" dirty="0" smtClean="0">
                <a:solidFill>
                  <a:schemeClr val="bg1"/>
                </a:solidFill>
              </a:rPr>
              <a:t>Lead engineer electrical installations</a:t>
            </a:r>
            <a:endParaRPr lang="sv-SE" sz="800" dirty="0"/>
          </a:p>
        </p:txBody>
      </p:sp>
      <p:sp>
        <p:nvSpPr>
          <p:cNvPr id="145" name="Rounded Rectangle 144"/>
          <p:cNvSpPr/>
          <p:nvPr/>
        </p:nvSpPr>
        <p:spPr>
          <a:xfrm>
            <a:off x="1451164" y="289647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DGL, PLC engineer</a:t>
            </a:r>
            <a:endParaRPr lang="sv-SE" sz="700" dirty="0"/>
          </a:p>
        </p:txBody>
      </p:sp>
      <p:sp>
        <p:nvSpPr>
          <p:cNvPr id="148" name="Rounded Rectangle 147"/>
          <p:cNvSpPr/>
          <p:nvPr/>
        </p:nvSpPr>
        <p:spPr>
          <a:xfrm>
            <a:off x="2675169" y="363988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Mattias Eriksson</a:t>
            </a:r>
          </a:p>
          <a:p>
            <a:pPr algn="ctr"/>
            <a:r>
              <a:rPr lang="sv-SE" sz="700" dirty="0" smtClean="0"/>
              <a:t>Technician</a:t>
            </a:r>
            <a:endParaRPr lang="sv-SE" sz="700" dirty="0"/>
          </a:p>
        </p:txBody>
      </p:sp>
      <p:sp>
        <p:nvSpPr>
          <p:cNvPr id="165" name="Rounded Rectangle 164"/>
          <p:cNvSpPr/>
          <p:nvPr/>
        </p:nvSpPr>
        <p:spPr>
          <a:xfrm>
            <a:off x="6629722" y="36362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Fredrik Söderberg</a:t>
            </a:r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71" name="Rounded Rectangle 170"/>
          <p:cNvSpPr/>
          <p:nvPr/>
        </p:nvSpPr>
        <p:spPr>
          <a:xfrm>
            <a:off x="4046936" y="288412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Faye Chicken</a:t>
            </a:r>
          </a:p>
          <a:p>
            <a:pPr algn="ctr"/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28" name="Rounded Rectangle 127"/>
          <p:cNvSpPr/>
          <p:nvPr/>
        </p:nvSpPr>
        <p:spPr>
          <a:xfrm>
            <a:off x="4058343" y="39947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van Velze</a:t>
            </a:r>
            <a:br>
              <a:rPr lang="sv-SE" sz="900" dirty="0" smtClean="0"/>
            </a:br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47" name="Rounded Rectangle 146"/>
          <p:cNvSpPr/>
          <p:nvPr/>
        </p:nvSpPr>
        <p:spPr>
          <a:xfrm>
            <a:off x="5311951" y="548857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Nour Akel</a:t>
            </a:r>
          </a:p>
          <a:p>
            <a:pPr algn="ctr"/>
            <a:r>
              <a:rPr lang="sv-SE" sz="700" dirty="0" smtClean="0"/>
              <a:t>ICS Installation coordinator</a:t>
            </a:r>
            <a:endParaRPr lang="sv-SE" sz="900" dirty="0"/>
          </a:p>
        </p:txBody>
      </p:sp>
      <p:sp>
        <p:nvSpPr>
          <p:cNvPr id="161" name="Rounded Rectangle 160"/>
          <p:cNvSpPr/>
          <p:nvPr/>
        </p:nvSpPr>
        <p:spPr>
          <a:xfrm>
            <a:off x="5315245" y="436239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62" name="Rounded Rectangle 161"/>
          <p:cNvSpPr/>
          <p:nvPr/>
        </p:nvSpPr>
        <p:spPr>
          <a:xfrm>
            <a:off x="7870697" y="32720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Georg Weiss</a:t>
            </a:r>
            <a:br>
              <a:rPr lang="sv-SE" sz="900" dirty="0" smtClean="0"/>
            </a:br>
            <a:r>
              <a:rPr lang="sv-SE" sz="700" dirty="0" smtClean="0"/>
              <a:t>Software engineer</a:t>
            </a:r>
            <a:endParaRPr lang="sv-SE" sz="1000" dirty="0"/>
          </a:p>
        </p:txBody>
      </p:sp>
      <p:sp>
        <p:nvSpPr>
          <p:cNvPr id="170" name="Rounded Rectangle 169"/>
          <p:cNvSpPr/>
          <p:nvPr/>
        </p:nvSpPr>
        <p:spPr>
          <a:xfrm>
            <a:off x="7867981" y="251402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Banafsheh </a:t>
            </a:r>
            <a:r>
              <a:rPr lang="sv-SE" sz="800" dirty="0" smtClean="0"/>
              <a:t>Hajinasab</a:t>
            </a:r>
            <a:endParaRPr lang="sv-SE" sz="900" dirty="0" smtClean="0"/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7652016" y="421292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/>
          <p:cNvSpPr/>
          <p:nvPr/>
        </p:nvSpPr>
        <p:spPr>
          <a:xfrm>
            <a:off x="5315584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79" name="Rounded Rectangle 178"/>
          <p:cNvSpPr/>
          <p:nvPr/>
        </p:nvSpPr>
        <p:spPr>
          <a:xfrm>
            <a:off x="4058343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Thomas Fay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27" name="Rounded Rectangle 126"/>
          <p:cNvSpPr/>
          <p:nvPr/>
        </p:nvSpPr>
        <p:spPr>
          <a:xfrm>
            <a:off x="142648" y="32720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Johan Christensson</a:t>
            </a:r>
          </a:p>
          <a:p>
            <a:pPr algn="ctr"/>
            <a:r>
              <a:rPr lang="sv-SE" sz="500" dirty="0" smtClean="0"/>
              <a:t>Infrastructure technology engineer</a:t>
            </a:r>
            <a:endParaRPr lang="sv-SE" sz="500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107504" y="4869160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142753" y="400214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Anders Harrisson</a:t>
            </a:r>
          </a:p>
          <a:p>
            <a:pPr algn="ctr"/>
            <a:r>
              <a:rPr lang="sv-SE" sz="500" dirty="0" smtClean="0"/>
              <a:t>Software configuration manager</a:t>
            </a:r>
            <a:endParaRPr lang="sv-SE" sz="500" dirty="0"/>
          </a:p>
        </p:txBody>
      </p:sp>
      <p:sp>
        <p:nvSpPr>
          <p:cNvPr id="3" name="TextBox 2"/>
          <p:cNvSpPr txBox="1"/>
          <p:nvPr/>
        </p:nvSpPr>
        <p:spPr>
          <a:xfrm>
            <a:off x="7152232" y="6342164"/>
            <a:ext cx="1390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>
                <a:hlinkClick r:id="rId3"/>
              </a:rPr>
              <a:t>ESS-0081625</a:t>
            </a:r>
            <a:endParaRPr lang="sv-SE" sz="900" dirty="0"/>
          </a:p>
        </p:txBody>
      </p:sp>
      <p:sp>
        <p:nvSpPr>
          <p:cNvPr id="166" name="Rounded Rectangle 165"/>
          <p:cNvSpPr/>
          <p:nvPr/>
        </p:nvSpPr>
        <p:spPr>
          <a:xfrm>
            <a:off x="143952" y="472693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Holgersson</a:t>
            </a:r>
          </a:p>
          <a:p>
            <a:pPr algn="ctr"/>
            <a:r>
              <a:rPr lang="sv-SE" sz="700" dirty="0" smtClean="0"/>
              <a:t>Electriocal engineer</a:t>
            </a:r>
            <a:endParaRPr lang="sv-SE" sz="700" dirty="0"/>
          </a:p>
        </p:txBody>
      </p:sp>
      <p:sp>
        <p:nvSpPr>
          <p:cNvPr id="175" name="Rounded Rectangle 174"/>
          <p:cNvSpPr/>
          <p:nvPr/>
        </p:nvSpPr>
        <p:spPr>
          <a:xfrm>
            <a:off x="4217979" y="206084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Karl Vestin</a:t>
            </a:r>
            <a:endParaRPr lang="sv-SE" sz="900" dirty="0"/>
          </a:p>
          <a:p>
            <a:pPr algn="ctr"/>
            <a:r>
              <a:rPr lang="sv-SE" sz="700" dirty="0" smtClean="0"/>
              <a:t>Hardware and integraion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870697" y="2896479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Dirk Nordt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447968" y="326579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Fernando Carrasco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800" dirty="0"/>
              <a:t>Technician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817032" y="51191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Philippe Rabis</a:t>
            </a:r>
          </a:p>
          <a:p>
            <a:pPr algn="ctr"/>
            <a:r>
              <a:rPr lang="sv-SE" sz="700" dirty="0" smtClean="0"/>
              <a:t>Work package manager</a:t>
            </a:r>
            <a:endParaRPr lang="sv-SE" sz="900" dirty="0"/>
          </a:p>
        </p:txBody>
      </p:sp>
      <p:sp>
        <p:nvSpPr>
          <p:cNvPr id="172" name="Rounded Rectangle 171"/>
          <p:cNvSpPr/>
          <p:nvPr/>
        </p:nvSpPr>
        <p:spPr>
          <a:xfrm>
            <a:off x="2818523" y="586512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Marino Vojneski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76" name="Rounded Rectangle 175"/>
          <p:cNvSpPr/>
          <p:nvPr/>
        </p:nvSpPr>
        <p:spPr>
          <a:xfrm>
            <a:off x="2818523" y="548954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Michael Beck</a:t>
            </a:r>
          </a:p>
          <a:p>
            <a:pPr algn="ctr"/>
            <a:r>
              <a:rPr lang="sv-SE" sz="700" dirty="0" smtClean="0"/>
              <a:t>Work package manager</a:t>
            </a:r>
            <a:endParaRPr lang="sv-SE" sz="900" dirty="0"/>
          </a:p>
        </p:txBody>
      </p:sp>
      <p:sp>
        <p:nvSpPr>
          <p:cNvPr id="177" name="Rounded Rectangle 176"/>
          <p:cNvSpPr/>
          <p:nvPr/>
        </p:nvSpPr>
        <p:spPr>
          <a:xfrm>
            <a:off x="4054556" y="586540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Johannes Kazantzidis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46" y="4933379"/>
            <a:ext cx="19431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ounded Rectangle 131"/>
          <p:cNvSpPr/>
          <p:nvPr/>
        </p:nvSpPr>
        <p:spPr>
          <a:xfrm>
            <a:off x="2677304" y="28921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Enric Bargalló</a:t>
            </a:r>
          </a:p>
          <a:p>
            <a:pPr algn="ctr"/>
            <a:r>
              <a:rPr lang="sv-SE" sz="700" dirty="0" smtClean="0"/>
              <a:t>Lead analyst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671856" y="252077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Sanchez</a:t>
            </a:r>
          </a:p>
          <a:p>
            <a:pPr algn="ctr"/>
            <a:r>
              <a:rPr lang="sv-SE" sz="700" dirty="0" smtClean="0"/>
              <a:t>Automation engineer</a:t>
            </a:r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3270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8ABDD0-E005-564D-9F7F-3417A0CAC79A}"/>
              </a:ext>
            </a:extLst>
          </p:cNvPr>
          <p:cNvSpPr/>
          <p:nvPr/>
        </p:nvSpPr>
        <p:spPr>
          <a:xfrm>
            <a:off x="0" y="3927918"/>
            <a:ext cx="9144000" cy="1099308"/>
          </a:xfrm>
          <a:prstGeom prst="rect">
            <a:avLst/>
          </a:prstGeom>
          <a:solidFill>
            <a:srgbClr val="026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615215-6FAF-0144-BD35-D73D69161BB4}"/>
              </a:ext>
            </a:extLst>
          </p:cNvPr>
          <p:cNvSpPr/>
          <p:nvPr/>
        </p:nvSpPr>
        <p:spPr>
          <a:xfrm>
            <a:off x="0" y="-1"/>
            <a:ext cx="9144000" cy="969282"/>
          </a:xfrm>
          <a:prstGeom prst="rect">
            <a:avLst/>
          </a:prstGeom>
          <a:solidFill>
            <a:srgbClr val="009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11BB14-FB03-2845-AA58-C9D64404B38E}"/>
              </a:ext>
            </a:extLst>
          </p:cNvPr>
          <p:cNvSpPr/>
          <p:nvPr/>
        </p:nvSpPr>
        <p:spPr>
          <a:xfrm>
            <a:off x="0" y="969282"/>
            <a:ext cx="9144000" cy="917543"/>
          </a:xfrm>
          <a:prstGeom prst="rect">
            <a:avLst/>
          </a:prstGeom>
          <a:solidFill>
            <a:srgbClr val="008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978928-3AF4-2548-848B-79EC129AD4E8}"/>
              </a:ext>
            </a:extLst>
          </p:cNvPr>
          <p:cNvSpPr/>
          <p:nvPr/>
        </p:nvSpPr>
        <p:spPr>
          <a:xfrm>
            <a:off x="0" y="1881128"/>
            <a:ext cx="9144000" cy="810932"/>
          </a:xfrm>
          <a:prstGeom prst="rect">
            <a:avLst/>
          </a:prstGeom>
          <a:solidFill>
            <a:srgbClr val="008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90458A-837E-DD4E-B0A0-25FFFC38DC6C}"/>
              </a:ext>
            </a:extLst>
          </p:cNvPr>
          <p:cNvSpPr/>
          <p:nvPr/>
        </p:nvSpPr>
        <p:spPr>
          <a:xfrm>
            <a:off x="0" y="2693399"/>
            <a:ext cx="9144000" cy="1236293"/>
          </a:xfrm>
          <a:prstGeom prst="rect">
            <a:avLst/>
          </a:prstGeom>
          <a:solidFill>
            <a:srgbClr val="017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00EA06-FC91-0649-9F23-5D3BD35AF8D5}"/>
              </a:ext>
            </a:extLst>
          </p:cNvPr>
          <p:cNvSpPr/>
          <p:nvPr/>
        </p:nvSpPr>
        <p:spPr>
          <a:xfrm>
            <a:off x="0" y="5014729"/>
            <a:ext cx="9144000" cy="645082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04CCE76-996D-064E-8477-1F275F027626}"/>
              </a:ext>
            </a:extLst>
          </p:cNvPr>
          <p:cNvSpPr/>
          <p:nvPr/>
        </p:nvSpPr>
        <p:spPr>
          <a:xfrm>
            <a:off x="0" y="5664969"/>
            <a:ext cx="9144000" cy="618623"/>
          </a:xfrm>
          <a:prstGeom prst="rect">
            <a:avLst/>
          </a:prstGeom>
          <a:solidFill>
            <a:srgbClr val="015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89B725-7FCA-AA4A-BC2A-A93C0FFEFDA0}"/>
              </a:ext>
            </a:extLst>
          </p:cNvPr>
          <p:cNvSpPr/>
          <p:nvPr/>
        </p:nvSpPr>
        <p:spPr>
          <a:xfrm>
            <a:off x="0" y="6275574"/>
            <a:ext cx="9144000" cy="582427"/>
          </a:xfrm>
          <a:prstGeom prst="rect">
            <a:avLst/>
          </a:prstGeom>
          <a:solidFill>
            <a:srgbClr val="024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076DE3B-B656-6242-B6CF-D66FEF541CD0}"/>
              </a:ext>
            </a:extLst>
          </p:cNvPr>
          <p:cNvCxnSpPr>
            <a:cxnSpLocks/>
          </p:cNvCxnSpPr>
          <p:nvPr/>
        </p:nvCxnSpPr>
        <p:spPr>
          <a:xfrm>
            <a:off x="-1596" y="969281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6000">
                  <a:schemeClr val="bg1">
                    <a:alpha val="30000"/>
                  </a:schemeClr>
                </a:gs>
                <a:gs pos="86000">
                  <a:srgbClr val="FFFFFF">
                    <a:alpha val="17000"/>
                  </a:srgbClr>
                </a:gs>
                <a:gs pos="75000">
                  <a:srgbClr val="FFFFFF">
                    <a:alpha val="43000"/>
                  </a:srgbClr>
                </a:gs>
                <a:gs pos="46000">
                  <a:schemeClr val="bg1">
                    <a:alpha val="14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63B826D-828C-F744-A118-267D9A1D870E}"/>
              </a:ext>
            </a:extLst>
          </p:cNvPr>
          <p:cNvCxnSpPr>
            <a:cxnSpLocks/>
          </p:cNvCxnSpPr>
          <p:nvPr/>
        </p:nvCxnSpPr>
        <p:spPr>
          <a:xfrm>
            <a:off x="-1596" y="1863552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6000">
                  <a:schemeClr val="bg1">
                    <a:alpha val="0"/>
                  </a:schemeClr>
                </a:gs>
                <a:gs pos="86000">
                  <a:srgbClr val="FFFFFF">
                    <a:alpha val="0"/>
                  </a:srgbClr>
                </a:gs>
                <a:gs pos="75000">
                  <a:srgbClr val="FFFFFF">
                    <a:alpha val="63000"/>
                  </a:srgbClr>
                </a:gs>
                <a:gs pos="36000">
                  <a:schemeClr val="bg1">
                    <a:alpha val="3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87F89A6-A49F-FD48-9DBA-8474AD082724}"/>
              </a:ext>
            </a:extLst>
          </p:cNvPr>
          <p:cNvCxnSpPr>
            <a:cxnSpLocks/>
          </p:cNvCxnSpPr>
          <p:nvPr/>
        </p:nvCxnSpPr>
        <p:spPr>
          <a:xfrm>
            <a:off x="-1596" y="2686353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30000">
                  <a:srgbClr val="FFFFFF">
                    <a:alpha val="0"/>
                  </a:srgbClr>
                </a:gs>
                <a:gs pos="23000">
                  <a:schemeClr val="bg1">
                    <a:alpha val="0"/>
                  </a:schemeClr>
                </a:gs>
                <a:gs pos="95000">
                  <a:srgbClr val="FFFFFF">
                    <a:alpha val="0"/>
                  </a:srgbClr>
                </a:gs>
                <a:gs pos="78000">
                  <a:srgbClr val="FFFFFF">
                    <a:alpha val="36000"/>
                  </a:srgbClr>
                </a:gs>
                <a:gs pos="40000">
                  <a:schemeClr val="bg1">
                    <a:alpha val="5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B4822AC-80CF-FE4E-922B-B2172399EA01}"/>
              </a:ext>
            </a:extLst>
          </p:cNvPr>
          <p:cNvCxnSpPr>
            <a:cxnSpLocks/>
          </p:cNvCxnSpPr>
          <p:nvPr/>
        </p:nvCxnSpPr>
        <p:spPr>
          <a:xfrm>
            <a:off x="0" y="3927918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7000">
                  <a:srgbClr val="FFFFFF">
                    <a:alpha val="0"/>
                  </a:srgbClr>
                </a:gs>
                <a:gs pos="20000">
                  <a:schemeClr val="bg1">
                    <a:alpha val="0"/>
                  </a:schemeClr>
                </a:gs>
                <a:gs pos="95000">
                  <a:srgbClr val="FFFFFF">
                    <a:alpha val="0"/>
                  </a:srgbClr>
                </a:gs>
                <a:gs pos="78000">
                  <a:srgbClr val="FFFFFF">
                    <a:alpha val="36000"/>
                  </a:srgbClr>
                </a:gs>
                <a:gs pos="40000">
                  <a:schemeClr val="bg1">
                    <a:alpha val="5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B50737A-2EE1-164D-88BF-F1025377386C}"/>
              </a:ext>
            </a:extLst>
          </p:cNvPr>
          <p:cNvCxnSpPr>
            <a:cxnSpLocks/>
          </p:cNvCxnSpPr>
          <p:nvPr/>
        </p:nvCxnSpPr>
        <p:spPr>
          <a:xfrm>
            <a:off x="-1596" y="5018052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7000">
                  <a:srgbClr val="FFFFFF">
                    <a:alpha val="3000"/>
                  </a:srgbClr>
                </a:gs>
                <a:gs pos="20000">
                  <a:schemeClr val="bg1">
                    <a:alpha val="0"/>
                  </a:schemeClr>
                </a:gs>
                <a:gs pos="95000">
                  <a:srgbClr val="FFFFFF">
                    <a:alpha val="14000"/>
                  </a:srgbClr>
                </a:gs>
                <a:gs pos="78000">
                  <a:srgbClr val="FFFFFF">
                    <a:alpha val="25000"/>
                  </a:srgbClr>
                </a:gs>
                <a:gs pos="36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9430C6E-E855-E140-9DC9-32C8974FEF72}"/>
              </a:ext>
            </a:extLst>
          </p:cNvPr>
          <p:cNvCxnSpPr>
            <a:cxnSpLocks/>
          </p:cNvCxnSpPr>
          <p:nvPr/>
        </p:nvCxnSpPr>
        <p:spPr>
          <a:xfrm>
            <a:off x="-1596" y="5659676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8000">
                  <a:srgbClr val="FFFFFF">
                    <a:alpha val="0"/>
                  </a:srgbClr>
                </a:gs>
                <a:gs pos="21000">
                  <a:schemeClr val="bg1">
                    <a:alpha val="0"/>
                  </a:schemeClr>
                </a:gs>
                <a:gs pos="89000">
                  <a:srgbClr val="FFFFFF">
                    <a:alpha val="14000"/>
                  </a:srgbClr>
                </a:gs>
                <a:gs pos="72000">
                  <a:srgbClr val="FFFFFF">
                    <a:alpha val="25000"/>
                  </a:srgbClr>
                </a:gs>
                <a:gs pos="48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5F9092D-4AA3-124E-B8AC-1AE2E5BEAA5B}"/>
              </a:ext>
            </a:extLst>
          </p:cNvPr>
          <p:cNvCxnSpPr>
            <a:cxnSpLocks/>
          </p:cNvCxnSpPr>
          <p:nvPr/>
        </p:nvCxnSpPr>
        <p:spPr>
          <a:xfrm>
            <a:off x="0" y="6268099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30000">
                  <a:srgbClr val="FFFFFF">
                    <a:alpha val="0"/>
                  </a:srgbClr>
                </a:gs>
                <a:gs pos="25000">
                  <a:schemeClr val="bg1">
                    <a:alpha val="0"/>
                  </a:schemeClr>
                </a:gs>
                <a:gs pos="85000">
                  <a:srgbClr val="FFFFFF">
                    <a:alpha val="14000"/>
                  </a:srgbClr>
                </a:gs>
                <a:gs pos="72000">
                  <a:srgbClr val="FFFFFF">
                    <a:alpha val="25000"/>
                  </a:srgbClr>
                </a:gs>
                <a:gs pos="48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A17E5E-3874-844C-82DA-D5492E73BD13}"/>
              </a:ext>
            </a:extLst>
          </p:cNvPr>
          <p:cNvSpPr txBox="1"/>
          <p:nvPr/>
        </p:nvSpPr>
        <p:spPr>
          <a:xfrm>
            <a:off x="119667" y="162684"/>
            <a:ext cx="67473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latin typeface="Titillium Thin" pitchFamily="2" charset="77"/>
              </a:rPr>
              <a:t>Layer Architecture of the ESS Control Systems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B076DA-E099-1544-8581-C22B42E9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217" y="183551"/>
            <a:ext cx="913371" cy="653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2D56C5-0AD2-DE4C-A9AC-7A40BB622446}"/>
              </a:ext>
            </a:extLst>
          </p:cNvPr>
          <p:cNvSpPr txBox="1"/>
          <p:nvPr/>
        </p:nvSpPr>
        <p:spPr>
          <a:xfrm>
            <a:off x="619480" y="1331164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Engineers, Operators,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Scientists, Technicians, 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F9E2DF-7ECF-C941-B686-F761C69AA39B}"/>
              </a:ext>
            </a:extLst>
          </p:cNvPr>
          <p:cNvSpPr txBox="1"/>
          <p:nvPr/>
        </p:nvSpPr>
        <p:spPr>
          <a:xfrm>
            <a:off x="723902" y="1080640"/>
            <a:ext cx="101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Titillium Light" pitchFamily="2" charset="77"/>
              </a:rPr>
              <a:t>Human Users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D68E85-4A2F-E041-9AB8-53BB93CB165E}"/>
              </a:ext>
            </a:extLst>
          </p:cNvPr>
          <p:cNvSpPr txBox="1"/>
          <p:nvPr/>
        </p:nvSpPr>
        <p:spPr>
          <a:xfrm>
            <a:off x="354780" y="2152804"/>
            <a:ext cx="1377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GUIs for data analysis,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 processing and archive services,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system configuration, 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45C5A9-62CA-1740-83BB-BB4E57ADEE55}"/>
              </a:ext>
            </a:extLst>
          </p:cNvPr>
          <p:cNvSpPr txBox="1"/>
          <p:nvPr/>
        </p:nvSpPr>
        <p:spPr>
          <a:xfrm>
            <a:off x="825611" y="1881314"/>
            <a:ext cx="91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Titillium Light" pitchFamily="2" charset="77"/>
              </a:rPr>
              <a:t>Applications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2B823D-F573-004D-8B85-7A1D868AF6C2}"/>
              </a:ext>
            </a:extLst>
          </p:cNvPr>
          <p:cNvSpPr txBox="1"/>
          <p:nvPr/>
        </p:nvSpPr>
        <p:spPr>
          <a:xfrm>
            <a:off x="572412" y="3159110"/>
            <a:ext cx="11641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runtime &amp; historical data,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complex control functions,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configuration databases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FEA7241-E040-814B-80F6-BEE2B64E57CB}"/>
              </a:ext>
            </a:extLst>
          </p:cNvPr>
          <p:cNvSpPr txBox="1"/>
          <p:nvPr/>
        </p:nvSpPr>
        <p:spPr>
          <a:xfrm>
            <a:off x="419524" y="2863033"/>
            <a:ext cx="132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Titillium Light" pitchFamily="2" charset="77"/>
              </a:rPr>
              <a:t>Facility Integration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1CAE16E-5ECF-D24D-964E-9C3318700DF4}"/>
              </a:ext>
            </a:extLst>
          </p:cNvPr>
          <p:cNvSpPr txBox="1"/>
          <p:nvPr/>
        </p:nvSpPr>
        <p:spPr>
          <a:xfrm>
            <a:off x="393252" y="4237281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Titillium Bd" pitchFamily="2" charset="77"/>
              </a:rPr>
              <a:t>high </a:t>
            </a:r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dependability,</a:t>
            </a:r>
          </a:p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executes local control functions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9950C7-FFBB-A249-8975-AF57D85160F4}"/>
              </a:ext>
            </a:extLst>
          </p:cNvPr>
          <p:cNvSpPr txBox="1"/>
          <p:nvPr/>
        </p:nvSpPr>
        <p:spPr>
          <a:xfrm>
            <a:off x="247495" y="3964433"/>
            <a:ext cx="1488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latin typeface="Titillium Light" pitchFamily="2" charset="77"/>
              </a:rPr>
              <a:t>Local System Control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721867-943A-0942-B4F9-608F0E6406C3}"/>
              </a:ext>
            </a:extLst>
          </p:cNvPr>
          <p:cNvSpPr txBox="1"/>
          <p:nvPr/>
        </p:nvSpPr>
        <p:spPr>
          <a:xfrm>
            <a:off x="122608" y="5071996"/>
            <a:ext cx="16097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  <a:latin typeface="Titillium" pitchFamily="2" charset="77"/>
              </a:rPr>
              <a:t>Signal Conditioning (a/d)</a:t>
            </a:r>
          </a:p>
          <a:p>
            <a:pPr algn="r"/>
            <a:r>
              <a:rPr lang="en-GB" sz="1500" dirty="0">
                <a:solidFill>
                  <a:schemeClr val="bg1"/>
                </a:solidFill>
                <a:latin typeface="Titillium" pitchFamily="2" charset="77"/>
              </a:rPr>
              <a:t>Equipment Electronics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730B6A-066C-BC41-8391-2A9CDFBB0E72}"/>
              </a:ext>
            </a:extLst>
          </p:cNvPr>
          <p:cNvSpPr txBox="1"/>
          <p:nvPr/>
        </p:nvSpPr>
        <p:spPr>
          <a:xfrm>
            <a:off x="462446" y="5743349"/>
            <a:ext cx="12698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  <a:latin typeface="Titillium" pitchFamily="2" charset="77"/>
              </a:rPr>
              <a:t>Physical Equipment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1197D1-FFB7-284D-A1BC-755B561A85E4}"/>
              </a:ext>
            </a:extLst>
          </p:cNvPr>
          <p:cNvSpPr txBox="1"/>
          <p:nvPr/>
        </p:nvSpPr>
        <p:spPr>
          <a:xfrm>
            <a:off x="558564" y="6391739"/>
            <a:ext cx="1180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  <a:latin typeface="Titillium" pitchFamily="2" charset="77"/>
              </a:rPr>
              <a:t>Physical Processes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5ABF7B-3D08-6648-B3C0-82A269713979}"/>
              </a:ext>
            </a:extLst>
          </p:cNvPr>
          <p:cNvSpPr txBox="1"/>
          <p:nvPr/>
        </p:nvSpPr>
        <p:spPr>
          <a:xfrm>
            <a:off x="483222" y="5958792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machinery, sensors, actuators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E6940E-B0E9-3E47-A23B-2B5E5DAC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30" y="2527599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933AA5B-881A-8548-9CE7-0D1938850076}"/>
              </a:ext>
            </a:extLst>
          </p:cNvPr>
          <p:cNvSpPr txBox="1"/>
          <p:nvPr/>
        </p:nvSpPr>
        <p:spPr>
          <a:xfrm>
            <a:off x="2073535" y="2514758"/>
            <a:ext cx="7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send/receive</a:t>
            </a:r>
          </a:p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ESS facility data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4A5CD70-2C71-604D-BF48-B2C406FE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90" y="3753299"/>
            <a:ext cx="71318" cy="309607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5F4A5BB-4EC5-A349-85CD-C530422CAFB6}"/>
              </a:ext>
            </a:extLst>
          </p:cNvPr>
          <p:cNvSpPr txBox="1"/>
          <p:nvPr/>
        </p:nvSpPr>
        <p:spPr>
          <a:xfrm>
            <a:off x="2055503" y="3743720"/>
            <a:ext cx="6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system specific</a:t>
            </a:r>
          </a:p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data exchange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052EB56-C05A-534E-81B5-CF7D35C4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4848502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0B57974-FE48-3F4D-B3CC-3A501C64D476}"/>
              </a:ext>
            </a:extLst>
          </p:cNvPr>
          <p:cNvSpPr txBox="1"/>
          <p:nvPr/>
        </p:nvSpPr>
        <p:spPr>
          <a:xfrm>
            <a:off x="2063345" y="4831982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local control,</a:t>
            </a:r>
          </a:p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run-time data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088BAE3-D18F-2640-860E-AF1C7B8E2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5508235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94E54D5-0A80-2F4E-96EE-03591BE6BEE4}"/>
              </a:ext>
            </a:extLst>
          </p:cNvPr>
          <p:cNvSpPr txBox="1"/>
          <p:nvPr/>
        </p:nvSpPr>
        <p:spPr>
          <a:xfrm>
            <a:off x="2056211" y="548187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device specific</a:t>
            </a:r>
          </a:p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signals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95B74D8-B928-D14A-A707-E57F907C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6117632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EC7F99A-58F6-DC47-A340-B58353D09F47}"/>
              </a:ext>
            </a:extLst>
          </p:cNvPr>
          <p:cNvSpPr txBox="1"/>
          <p:nvPr/>
        </p:nvSpPr>
        <p:spPr>
          <a:xfrm>
            <a:off x="2078832" y="6156421"/>
            <a:ext cx="8447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measure and adjust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609DAA9-DB04-1347-A8B5-F8E643FD4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171" y="1342148"/>
            <a:ext cx="541406" cy="280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4B4126A-2E55-2546-A866-01DA5820A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437" y="1063597"/>
            <a:ext cx="620143" cy="561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5ED45A7-6AB0-5140-B3A3-89362A95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684" y="1330351"/>
            <a:ext cx="622498" cy="3114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018489E-47C3-5C43-9782-DB8B023B96DD}"/>
              </a:ext>
            </a:extLst>
          </p:cNvPr>
          <p:cNvSpPr txBox="1"/>
          <p:nvPr/>
        </p:nvSpPr>
        <p:spPr>
          <a:xfrm>
            <a:off x="3507442" y="1615515"/>
            <a:ext cx="112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 Bd" pitchFamily="2" charset="77"/>
              </a:rPr>
              <a:t>ESS Main Control Room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35879A5-9DBB-B24D-9E05-FEE6F4F1BA4F}"/>
              </a:ext>
            </a:extLst>
          </p:cNvPr>
          <p:cNvSpPr txBox="1"/>
          <p:nvPr/>
        </p:nvSpPr>
        <p:spPr>
          <a:xfrm>
            <a:off x="4783017" y="1616750"/>
            <a:ext cx="1298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 Bd" pitchFamily="2" charset="77"/>
              </a:rPr>
              <a:t>Experiment workstations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9E5EE70-0232-5D42-9CC7-9A8F12C88B5C}"/>
              </a:ext>
            </a:extLst>
          </p:cNvPr>
          <p:cNvSpPr txBox="1"/>
          <p:nvPr/>
        </p:nvSpPr>
        <p:spPr>
          <a:xfrm>
            <a:off x="6250462" y="1616401"/>
            <a:ext cx="1575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 Bd" pitchFamily="2" charset="77"/>
              </a:rPr>
              <a:t>Other Human Operations Facilities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C161D83-5605-9744-A2AA-24C08FAD3EF7}"/>
              </a:ext>
            </a:extLst>
          </p:cNvPr>
          <p:cNvSpPr txBox="1"/>
          <p:nvPr/>
        </p:nvSpPr>
        <p:spPr>
          <a:xfrm>
            <a:off x="8173951" y="2633803"/>
            <a:ext cx="970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EPICS (Ethernet)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862635B-5666-8F4F-B5F1-DD4A62372F55}"/>
              </a:ext>
            </a:extLst>
          </p:cNvPr>
          <p:cNvSpPr txBox="1"/>
          <p:nvPr/>
        </p:nvSpPr>
        <p:spPr>
          <a:xfrm>
            <a:off x="8235265" y="3325073"/>
            <a:ext cx="908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Timing System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AFC8013-C15E-9E44-8D7E-6D038931E8C3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65566" y="2898043"/>
            <a:ext cx="1213" cy="16080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7265DEA5-3ACD-F843-9A59-6B92D770AEF2}"/>
              </a:ext>
            </a:extLst>
          </p:cNvPr>
          <p:cNvCxnSpPr>
            <a:cxnSpLocks/>
          </p:cNvCxnSpPr>
          <p:nvPr/>
        </p:nvCxnSpPr>
        <p:spPr>
          <a:xfrm>
            <a:off x="4044146" y="3490538"/>
            <a:ext cx="0" cy="771432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FB0E0BC-6117-6344-9876-0DE6BFFE96B5}"/>
              </a:ext>
            </a:extLst>
          </p:cNvPr>
          <p:cNvCxnSpPr>
            <a:cxnSpLocks/>
            <a:stCxn id="133" idx="2"/>
          </p:cNvCxnSpPr>
          <p:nvPr/>
        </p:nvCxnSpPr>
        <p:spPr>
          <a:xfrm flipH="1">
            <a:off x="5281068" y="3461114"/>
            <a:ext cx="2" cy="7820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2203AFA-6531-0A47-A1FE-940F10C84397}"/>
              </a:ext>
            </a:extLst>
          </p:cNvPr>
          <p:cNvSpPr txBox="1"/>
          <p:nvPr/>
        </p:nvSpPr>
        <p:spPr>
          <a:xfrm>
            <a:off x="7892090" y="4510761"/>
            <a:ext cx="125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Ethernet fieldbus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FC5EEB5F-0269-2144-B858-BE814AF8C2BC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4610143" y="2575060"/>
            <a:ext cx="0" cy="2964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CF58608-E7A2-954A-9963-ADE310B659F4}"/>
              </a:ext>
            </a:extLst>
          </p:cNvPr>
          <p:cNvSpPr/>
          <p:nvPr/>
        </p:nvSpPr>
        <p:spPr>
          <a:xfrm>
            <a:off x="4393568" y="1968541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Equipmet</a:t>
            </a:r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GUIs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5F7935-8AC8-7A43-BCDD-E9DF6E9C5BEA}"/>
              </a:ext>
            </a:extLst>
          </p:cNvPr>
          <p:cNvCxnSpPr>
            <a:cxnSpLocks/>
          </p:cNvCxnSpPr>
          <p:nvPr/>
        </p:nvCxnSpPr>
        <p:spPr>
          <a:xfrm>
            <a:off x="3131825" y="2862302"/>
            <a:ext cx="5938584" cy="0"/>
          </a:xfrm>
          <a:prstGeom prst="line">
            <a:avLst/>
          </a:prstGeom>
          <a:ln w="63500" cap="sq">
            <a:solidFill>
              <a:srgbClr val="AEBA00"/>
            </a:solidFill>
            <a:miter lim="800000"/>
          </a:ln>
          <a:effectLst>
            <a:glow rad="25400">
              <a:srgbClr val="000000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F7E5A345-00F5-524F-B16F-052AFE822B0A}"/>
              </a:ext>
            </a:extLst>
          </p:cNvPr>
          <p:cNvCxnSpPr>
            <a:cxnSpLocks/>
          </p:cNvCxnSpPr>
          <p:nvPr/>
        </p:nvCxnSpPr>
        <p:spPr>
          <a:xfrm>
            <a:off x="3417959" y="4636036"/>
            <a:ext cx="1989" cy="164625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EE6A7377-CC16-9E43-A9AC-A6A51A256E9A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4064592" y="4676389"/>
            <a:ext cx="0" cy="165152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49A37D9-62DB-E244-B065-68E66C151614}"/>
              </a:ext>
            </a:extLst>
          </p:cNvPr>
          <p:cNvCxnSpPr>
            <a:cxnSpLocks/>
          </p:cNvCxnSpPr>
          <p:nvPr/>
        </p:nvCxnSpPr>
        <p:spPr>
          <a:xfrm>
            <a:off x="3838586" y="5415413"/>
            <a:ext cx="0" cy="674692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6F09A57-ECFA-2442-A125-9130D8148CE8}"/>
              </a:ext>
            </a:extLst>
          </p:cNvPr>
          <p:cNvSpPr txBox="1"/>
          <p:nvPr/>
        </p:nvSpPr>
        <p:spPr>
          <a:xfrm>
            <a:off x="7828711" y="4179550"/>
            <a:ext cx="1314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Personnel Safety System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DC6C573-3320-F540-9605-08F03701F077}"/>
              </a:ext>
            </a:extLst>
          </p:cNvPr>
          <p:cNvCxnSpPr>
            <a:cxnSpLocks/>
          </p:cNvCxnSpPr>
          <p:nvPr/>
        </p:nvCxnSpPr>
        <p:spPr>
          <a:xfrm>
            <a:off x="8577741" y="4425770"/>
            <a:ext cx="474756" cy="0"/>
          </a:xfrm>
          <a:prstGeom prst="line">
            <a:avLst/>
          </a:prstGeom>
          <a:ln w="63500" cap="sq">
            <a:solidFill>
              <a:srgbClr val="DE6A04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A918A898-6E72-9540-A196-EF51B2F605E8}"/>
              </a:ext>
            </a:extLst>
          </p:cNvPr>
          <p:cNvSpPr/>
          <p:nvPr/>
        </p:nvSpPr>
        <p:spPr>
          <a:xfrm>
            <a:off x="6951946" y="1969412"/>
            <a:ext cx="372236" cy="596799"/>
          </a:xfrm>
          <a:prstGeom prst="rect">
            <a:avLst/>
          </a:prstGeom>
          <a:solidFill>
            <a:srgbClr val="DE6A04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PSS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GUIs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5D73CDE-742B-6448-89B3-10A92A635C75}"/>
              </a:ext>
            </a:extLst>
          </p:cNvPr>
          <p:cNvCxnSpPr>
            <a:cxnSpLocks/>
          </p:cNvCxnSpPr>
          <p:nvPr/>
        </p:nvCxnSpPr>
        <p:spPr>
          <a:xfrm>
            <a:off x="3363239" y="4826534"/>
            <a:ext cx="761834" cy="0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477F8EED-6E0A-CC45-96B5-2B6316A6A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272" y="5926168"/>
            <a:ext cx="534842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26531A20-1184-604C-B0B6-7A3D400E7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680" y="6403083"/>
            <a:ext cx="492363" cy="25976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764E396F-4510-D44E-938F-A9F7136E7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277" y="6412849"/>
            <a:ext cx="492363" cy="259760"/>
          </a:xfrm>
          <a:prstGeom prst="rect">
            <a:avLst/>
          </a:prstGeom>
          <a:effectLst>
            <a:outerShdw blurRad="152400" dist="152400" dir="2700000" algn="tl" rotWithShape="0">
              <a:srgbClr val="001A26">
                <a:alpha val="40000"/>
              </a:srgbClr>
            </a:outerShdw>
          </a:effectLst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B235C53A-8B74-5A4D-9567-E724EE53F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984" y="6344731"/>
            <a:ext cx="731807" cy="406945"/>
          </a:xfrm>
          <a:prstGeom prst="rect">
            <a:avLst/>
          </a:prstGeom>
          <a:effectLst>
            <a:outerShdw blurRad="152400" dist="1524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C17892EF-FAD5-5243-BC0A-CBE9DB522A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991" y="6327283"/>
            <a:ext cx="251242" cy="41726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CDB95426-8048-9C44-8461-B667AC926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3966" y="6325070"/>
            <a:ext cx="255248" cy="423922"/>
          </a:xfrm>
          <a:prstGeom prst="rect">
            <a:avLst/>
          </a:prstGeom>
          <a:ln w="28575">
            <a:noFill/>
          </a:ln>
          <a:effectLst>
            <a:outerShdw blurRad="152400" dist="1524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51B2332B-D9EE-4E42-8555-1945EE9DA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3867" y="6325578"/>
            <a:ext cx="451473" cy="423415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62420A82-006F-A54D-91EB-8A7FA93A34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2066" y="6366178"/>
            <a:ext cx="84110" cy="34541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F4F405A-3B45-6B48-BEF2-09A2BB3F6F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7489" y="6366179"/>
            <a:ext cx="155997" cy="30418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12727D4-C59C-514A-BB41-3FD8358736D3}"/>
              </a:ext>
            </a:extLst>
          </p:cNvPr>
          <p:cNvSpPr txBox="1"/>
          <p:nvPr/>
        </p:nvSpPr>
        <p:spPr>
          <a:xfrm>
            <a:off x="3304538" y="6414519"/>
            <a:ext cx="543047" cy="400110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H</a:t>
            </a:r>
            <a:r>
              <a:rPr lang="en-GB" sz="1000" b="1" baseline="-25000" dirty="0">
                <a:solidFill>
                  <a:schemeClr val="bg1"/>
                </a:solidFill>
                <a:latin typeface="Titillium" pitchFamily="2" charset="77"/>
              </a:rPr>
              <a:t>2</a:t>
            </a:r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O Flow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17B2A73-06AF-4E4A-B96E-656797007C81}"/>
              </a:ext>
            </a:extLst>
          </p:cNvPr>
          <p:cNvSpPr txBox="1"/>
          <p:nvPr/>
        </p:nvSpPr>
        <p:spPr>
          <a:xfrm>
            <a:off x="3996366" y="6424147"/>
            <a:ext cx="499683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He Flow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1400C51-4F74-6345-BF0C-F4A0A291CF49}"/>
              </a:ext>
            </a:extLst>
          </p:cNvPr>
          <p:cNvSpPr txBox="1"/>
          <p:nvPr/>
        </p:nvSpPr>
        <p:spPr>
          <a:xfrm>
            <a:off x="5667784" y="6410796"/>
            <a:ext cx="274244" cy="400110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RF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0753113-63C3-D54C-89A8-5E37589AC6AF}"/>
              </a:ext>
            </a:extLst>
          </p:cNvPr>
          <p:cNvSpPr txBox="1"/>
          <p:nvPr/>
        </p:nvSpPr>
        <p:spPr>
          <a:xfrm>
            <a:off x="6133251" y="6380930"/>
            <a:ext cx="416359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Titillium" pitchFamily="2" charset="77"/>
              </a:rPr>
              <a:t>Proton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8DDAD4C7-6D1D-224D-B70C-B5D881061B79}"/>
              </a:ext>
            </a:extLst>
          </p:cNvPr>
          <p:cNvSpPr txBox="1"/>
          <p:nvPr/>
        </p:nvSpPr>
        <p:spPr>
          <a:xfrm>
            <a:off x="6531426" y="6383002"/>
            <a:ext cx="453806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spc="-50" dirty="0">
                <a:solidFill>
                  <a:schemeClr val="bg1"/>
                </a:solidFill>
                <a:latin typeface="Titillium" pitchFamily="2" charset="77"/>
              </a:rPr>
              <a:t>Neutron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193FA2E-24B2-DA4F-AFC8-5A3A759D34FF}"/>
              </a:ext>
            </a:extLst>
          </p:cNvPr>
          <p:cNvSpPr txBox="1"/>
          <p:nvPr/>
        </p:nvSpPr>
        <p:spPr>
          <a:xfrm>
            <a:off x="6869195" y="6654166"/>
            <a:ext cx="494990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Titillium" pitchFamily="2" charset="77"/>
              </a:rPr>
              <a:t>Temp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3CADCD18-0D4D-8449-9C79-B44043A69D25}"/>
              </a:ext>
            </a:extLst>
          </p:cNvPr>
          <p:cNvSpPr txBox="1"/>
          <p:nvPr/>
        </p:nvSpPr>
        <p:spPr>
          <a:xfrm>
            <a:off x="7333552" y="6645771"/>
            <a:ext cx="549372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Titillium" pitchFamily="2" charset="77"/>
              </a:rPr>
              <a:t>Electricity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21D5E987-C956-2746-90E7-E88EE1506F06}"/>
              </a:ext>
            </a:extLst>
          </p:cNvPr>
          <p:cNvSpPr txBox="1"/>
          <p:nvPr/>
        </p:nvSpPr>
        <p:spPr>
          <a:xfrm>
            <a:off x="4718526" y="6429044"/>
            <a:ext cx="696265" cy="230832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900" b="1" spc="-60" dirty="0">
                <a:solidFill>
                  <a:schemeClr val="bg1"/>
                </a:solidFill>
                <a:latin typeface="Titillium" pitchFamily="2" charset="77"/>
              </a:rPr>
              <a:t>Mech. Movement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E4578634-1D0B-CE45-ABA6-D6B5AC65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1714376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6C1D2C6-CAB7-324C-8CDF-8E1E255DE9EF}"/>
              </a:ext>
            </a:extLst>
          </p:cNvPr>
          <p:cNvSpPr txBox="1"/>
          <p:nvPr/>
        </p:nvSpPr>
        <p:spPr>
          <a:xfrm>
            <a:off x="2063344" y="1674679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display ESS facility data,</a:t>
            </a:r>
          </a:p>
          <a:p>
            <a:r>
              <a:rPr lang="en-GB" sz="900" b="1" i="1" spc="10" dirty="0">
                <a:solidFill>
                  <a:schemeClr val="bg1"/>
                </a:solidFill>
                <a:latin typeface="Titillium" pitchFamily="2" charset="77"/>
              </a:rPr>
              <a:t>task execution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44FEB87-6758-B74D-BC81-A7FD0F25D1C7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7131010" y="4692663"/>
            <a:ext cx="1" cy="161288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7DB4F912-CB74-A549-8A27-4B1AAB3E0FF3}"/>
              </a:ext>
            </a:extLst>
          </p:cNvPr>
          <p:cNvSpPr txBox="1"/>
          <p:nvPr/>
        </p:nvSpPr>
        <p:spPr>
          <a:xfrm>
            <a:off x="3511683" y="5934992"/>
            <a:ext cx="613390" cy="261610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flowmeter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6D124F-E2DC-EC40-9EFF-48D7DCE57F19}"/>
              </a:ext>
            </a:extLst>
          </p:cNvPr>
          <p:cNvCxnSpPr>
            <a:cxnSpLocks/>
          </p:cNvCxnSpPr>
          <p:nvPr/>
        </p:nvCxnSpPr>
        <p:spPr>
          <a:xfrm>
            <a:off x="3842807" y="4853951"/>
            <a:ext cx="0" cy="516070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757AAF-C307-1A4C-B4AE-41172159D75E}"/>
              </a:ext>
            </a:extLst>
          </p:cNvPr>
          <p:cNvSpPr txBox="1"/>
          <p:nvPr/>
        </p:nvSpPr>
        <p:spPr>
          <a:xfrm>
            <a:off x="7073094" y="3702733"/>
            <a:ext cx="2069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Machine Protection: Beam Interlock System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28A43BEC-F5AA-9246-B9F2-27924BCB33BD}"/>
              </a:ext>
            </a:extLst>
          </p:cNvPr>
          <p:cNvSpPr/>
          <p:nvPr/>
        </p:nvSpPr>
        <p:spPr>
          <a:xfrm>
            <a:off x="7566927" y="3054145"/>
            <a:ext cx="480290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Archive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BDE91AF7-0CC2-AB4B-8400-CDBBE7E48565}"/>
              </a:ext>
            </a:extLst>
          </p:cNvPr>
          <p:cNvCxnSpPr>
            <a:cxnSpLocks/>
          </p:cNvCxnSpPr>
          <p:nvPr/>
        </p:nvCxnSpPr>
        <p:spPr>
          <a:xfrm>
            <a:off x="7783886" y="2884090"/>
            <a:ext cx="0" cy="176124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7811E500-763B-6D47-8582-F1AC6DD64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794" y="5928735"/>
            <a:ext cx="459954" cy="255181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DEF28C3F-2F13-FF4C-9C67-38D3D95F3D87}"/>
              </a:ext>
            </a:extLst>
          </p:cNvPr>
          <p:cNvCxnSpPr>
            <a:cxnSpLocks/>
            <a:stCxn id="69" idx="2"/>
            <a:endCxn id="172" idx="0"/>
          </p:cNvCxnSpPr>
          <p:nvPr/>
        </p:nvCxnSpPr>
        <p:spPr>
          <a:xfrm>
            <a:off x="5427077" y="4675721"/>
            <a:ext cx="2502" cy="451176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E0D10144-A5E2-F244-952A-DABBA5E0B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243" y="5921147"/>
            <a:ext cx="468542" cy="270336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3DE7734B-ABCD-B04D-9EDF-DB24859E7470}"/>
              </a:ext>
            </a:extLst>
          </p:cNvPr>
          <p:cNvCxnSpPr>
            <a:cxnSpLocks/>
          </p:cNvCxnSpPr>
          <p:nvPr/>
        </p:nvCxnSpPr>
        <p:spPr>
          <a:xfrm flipV="1">
            <a:off x="8577741" y="4744343"/>
            <a:ext cx="474756" cy="2239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>
            <a:extLst>
              <a:ext uri="{FF2B5EF4-FFF2-40B4-BE49-F238E27FC236}">
                <a16:creationId xmlns="" xmlns:a16="http://schemas.microsoft.com/office/drawing/2014/main" id="{0C9EC28C-60EE-2049-93A1-9B51332E6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439" y="5922358"/>
            <a:ext cx="373082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10DD197E-F95A-0649-AD89-940AE054E5E7}"/>
              </a:ext>
            </a:extLst>
          </p:cNvPr>
          <p:cNvSpPr txBox="1"/>
          <p:nvPr/>
        </p:nvSpPr>
        <p:spPr>
          <a:xfrm>
            <a:off x="3073061" y="5937928"/>
            <a:ext cx="397866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pump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5A69987B-68FD-8044-9D30-3DE09E073D0B}"/>
              </a:ext>
            </a:extLst>
          </p:cNvPr>
          <p:cNvCxnSpPr>
            <a:cxnSpLocks/>
            <a:endCxn id="150" idx="0"/>
          </p:cNvCxnSpPr>
          <p:nvPr/>
        </p:nvCxnSpPr>
        <p:spPr>
          <a:xfrm>
            <a:off x="3270931" y="4715501"/>
            <a:ext cx="1063" cy="122242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1AC3DA51-D6CC-5849-8B1C-D29F5DA73C04}"/>
              </a:ext>
            </a:extLst>
          </p:cNvPr>
          <p:cNvCxnSpPr>
            <a:cxnSpLocks/>
          </p:cNvCxnSpPr>
          <p:nvPr/>
        </p:nvCxnSpPr>
        <p:spPr>
          <a:xfrm flipH="1">
            <a:off x="8577741" y="5315159"/>
            <a:ext cx="507432" cy="1273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B094BEDD-EA99-6341-82B2-137530FCACA3}"/>
              </a:ext>
            </a:extLst>
          </p:cNvPr>
          <p:cNvSpPr txBox="1"/>
          <p:nvPr/>
        </p:nvSpPr>
        <p:spPr>
          <a:xfrm>
            <a:off x="8190399" y="5063619"/>
            <a:ext cx="953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Device signals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DB94353A-FA7C-B442-8167-EA6EABAAFFFF}"/>
              </a:ext>
            </a:extLst>
          </p:cNvPr>
          <p:cNvCxnSpPr>
            <a:cxnSpLocks/>
            <a:stCxn id="123" idx="2"/>
            <a:endCxn id="124" idx="0"/>
          </p:cNvCxnSpPr>
          <p:nvPr/>
        </p:nvCxnSpPr>
        <p:spPr>
          <a:xfrm>
            <a:off x="7285424" y="5445281"/>
            <a:ext cx="4886" cy="49262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CC8EA96F-2EFE-7C46-9034-C14982C49712}"/>
              </a:ext>
            </a:extLst>
          </p:cNvPr>
          <p:cNvCxnSpPr>
            <a:cxnSpLocks/>
          </p:cNvCxnSpPr>
          <p:nvPr/>
        </p:nvCxnSpPr>
        <p:spPr>
          <a:xfrm>
            <a:off x="5385362" y="3589689"/>
            <a:ext cx="1115" cy="669623"/>
          </a:xfrm>
          <a:prstGeom prst="line">
            <a:avLst/>
          </a:prstGeom>
          <a:ln w="34925" cap="sq">
            <a:solidFill>
              <a:srgbClr val="43BBE8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DBC2307E-3BEE-894C-8436-F85182A18FBB}"/>
              </a:ext>
            </a:extLst>
          </p:cNvPr>
          <p:cNvCxnSpPr>
            <a:cxnSpLocks/>
            <a:endCxn id="133" idx="0"/>
          </p:cNvCxnSpPr>
          <p:nvPr/>
        </p:nvCxnSpPr>
        <p:spPr>
          <a:xfrm>
            <a:off x="5281068" y="2887894"/>
            <a:ext cx="2" cy="164480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B35B61B9-8C24-E748-9078-DE05E24A655D}"/>
              </a:ext>
            </a:extLst>
          </p:cNvPr>
          <p:cNvCxnSpPr>
            <a:cxnSpLocks/>
          </p:cNvCxnSpPr>
          <p:nvPr/>
        </p:nvCxnSpPr>
        <p:spPr>
          <a:xfrm>
            <a:off x="7076514" y="4847179"/>
            <a:ext cx="791397" cy="0"/>
          </a:xfrm>
          <a:prstGeom prst="line">
            <a:avLst/>
          </a:prstGeom>
          <a:ln w="63500" cap="sq">
            <a:solidFill>
              <a:srgbClr val="DE6A04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2E9CE8B1-0319-1C43-A262-038DA81AF284}"/>
              </a:ext>
            </a:extLst>
          </p:cNvPr>
          <p:cNvCxnSpPr>
            <a:cxnSpLocks/>
          </p:cNvCxnSpPr>
          <p:nvPr/>
        </p:nvCxnSpPr>
        <p:spPr>
          <a:xfrm>
            <a:off x="7757021" y="4872504"/>
            <a:ext cx="0" cy="261483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C617B7A4-CBB4-0F4E-9BFD-967026BD3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0333" y="5937907"/>
            <a:ext cx="459954" cy="264376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2E02CCD-2C56-4746-84AC-3EA02979A03F}"/>
              </a:ext>
            </a:extLst>
          </p:cNvPr>
          <p:cNvSpPr txBox="1"/>
          <p:nvPr/>
        </p:nvSpPr>
        <p:spPr>
          <a:xfrm>
            <a:off x="7080318" y="5959477"/>
            <a:ext cx="410209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switch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D5ED486C-3A8B-4C46-BB4A-660B7FE81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787" y="5922538"/>
            <a:ext cx="459954" cy="252131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92F8769-A1E2-AB45-A6F8-E5D3A4D138AC}"/>
              </a:ext>
            </a:extLst>
          </p:cNvPr>
          <p:cNvSpPr txBox="1"/>
          <p:nvPr/>
        </p:nvSpPr>
        <p:spPr>
          <a:xfrm>
            <a:off x="7592515" y="5943609"/>
            <a:ext cx="417422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sensor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5CA19D2C-AA69-7A43-9D57-530A4CDE01FD}"/>
              </a:ext>
            </a:extLst>
          </p:cNvPr>
          <p:cNvSpPr txBox="1"/>
          <p:nvPr/>
        </p:nvSpPr>
        <p:spPr>
          <a:xfrm>
            <a:off x="8141089" y="5945263"/>
            <a:ext cx="417422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sensor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F8F471FF-89F9-1D42-981E-9F1225289D3F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7777923" y="5449541"/>
            <a:ext cx="0" cy="501005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CE00BAD3-BA00-1B4D-9ED2-0C7B7848A2EC}"/>
              </a:ext>
            </a:extLst>
          </p:cNvPr>
          <p:cNvCxnSpPr>
            <a:cxnSpLocks/>
            <a:stCxn id="202" idx="2"/>
          </p:cNvCxnSpPr>
          <p:nvPr/>
        </p:nvCxnSpPr>
        <p:spPr>
          <a:xfrm>
            <a:off x="6643554" y="5458854"/>
            <a:ext cx="0" cy="467315"/>
          </a:xfrm>
          <a:prstGeom prst="line">
            <a:avLst/>
          </a:prstGeom>
          <a:ln w="34925" cap="sq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="" xmlns:a16="http://schemas.microsoft.com/office/drawing/2014/main" id="{7D1C3C45-AEB2-7F46-A4D4-7672A4D539C6}"/>
              </a:ext>
            </a:extLst>
          </p:cNvPr>
          <p:cNvCxnSpPr>
            <a:cxnSpLocks/>
            <a:stCxn id="135" idx="0"/>
            <a:endCxn id="162" idx="2"/>
          </p:cNvCxnSpPr>
          <p:nvPr/>
        </p:nvCxnSpPr>
        <p:spPr>
          <a:xfrm rot="16200000" flipV="1">
            <a:off x="7816000" y="5411463"/>
            <a:ext cx="495722" cy="571877"/>
          </a:xfrm>
          <a:prstGeom prst="bentConnector3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516CBA8B-E6F4-9144-9794-0C49673F9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534" y="5916856"/>
            <a:ext cx="362416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9593CF29-7959-2142-9E5F-3BE8B6286D47}"/>
              </a:ext>
            </a:extLst>
          </p:cNvPr>
          <p:cNvSpPr txBox="1"/>
          <p:nvPr/>
        </p:nvSpPr>
        <p:spPr>
          <a:xfrm>
            <a:off x="4499427" y="5932227"/>
            <a:ext cx="405880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motor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1650D10B-6F4D-6442-9274-DE3E0A0BDA68}"/>
              </a:ext>
            </a:extLst>
          </p:cNvPr>
          <p:cNvCxnSpPr>
            <a:cxnSpLocks/>
            <a:stCxn id="142" idx="2"/>
            <a:endCxn id="138" idx="0"/>
          </p:cNvCxnSpPr>
          <p:nvPr/>
        </p:nvCxnSpPr>
        <p:spPr>
          <a:xfrm>
            <a:off x="4701929" y="5512836"/>
            <a:ext cx="3814" cy="404021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7C4F6F7E-8E52-2C45-9613-86A790146880}"/>
              </a:ext>
            </a:extLst>
          </p:cNvPr>
          <p:cNvCxnSpPr>
            <a:cxnSpLocks/>
            <a:stCxn id="141" idx="2"/>
            <a:endCxn id="142" idx="0"/>
          </p:cNvCxnSpPr>
          <p:nvPr/>
        </p:nvCxnSpPr>
        <p:spPr>
          <a:xfrm>
            <a:off x="4699617" y="4683340"/>
            <a:ext cx="2312" cy="482318"/>
          </a:xfrm>
          <a:prstGeom prst="line">
            <a:avLst/>
          </a:prstGeom>
          <a:ln w="34925" cap="flat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B9CE2804-A808-0D40-8323-DB7E62537F4E}"/>
              </a:ext>
            </a:extLst>
          </p:cNvPr>
          <p:cNvCxnSpPr>
            <a:cxnSpLocks/>
            <a:stCxn id="151" idx="2"/>
            <a:endCxn id="141" idx="0"/>
          </p:cNvCxnSpPr>
          <p:nvPr/>
        </p:nvCxnSpPr>
        <p:spPr>
          <a:xfrm flipH="1">
            <a:off x="4699617" y="3458782"/>
            <a:ext cx="1" cy="794656"/>
          </a:xfrm>
          <a:prstGeom prst="line">
            <a:avLst/>
          </a:prstGeom>
          <a:ln w="34925" cap="flat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561F880E-6E0D-8A40-B703-472657EC1D2E}"/>
              </a:ext>
            </a:extLst>
          </p:cNvPr>
          <p:cNvCxnSpPr>
            <a:cxnSpLocks/>
            <a:endCxn id="151" idx="0"/>
          </p:cNvCxnSpPr>
          <p:nvPr/>
        </p:nvCxnSpPr>
        <p:spPr>
          <a:xfrm>
            <a:off x="4699617" y="2897321"/>
            <a:ext cx="0" cy="152723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B093C2E-6526-C546-922D-8B66C1A4B49A}"/>
              </a:ext>
            </a:extLst>
          </p:cNvPr>
          <p:cNvSpPr/>
          <p:nvPr/>
        </p:nvSpPr>
        <p:spPr>
          <a:xfrm>
            <a:off x="3658680" y="5163748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remote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I/O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28A90E0E-2327-2C49-9B5F-98327F8A2503}"/>
              </a:ext>
            </a:extLst>
          </p:cNvPr>
          <p:cNvSpPr/>
          <p:nvPr/>
        </p:nvSpPr>
        <p:spPr>
          <a:xfrm>
            <a:off x="4526529" y="5165659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cont</a:t>
            </a:r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-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roller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90390813-B858-DB41-B5DA-5922DE2BEF6B}"/>
              </a:ext>
            </a:extLst>
          </p:cNvPr>
          <p:cNvSpPr/>
          <p:nvPr/>
        </p:nvSpPr>
        <p:spPr>
          <a:xfrm>
            <a:off x="3886474" y="1970730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System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GUIs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4A602942-4904-DD42-82E9-7202EA45D7D0}"/>
              </a:ext>
            </a:extLst>
          </p:cNvPr>
          <p:cNvSpPr/>
          <p:nvPr/>
        </p:nvSpPr>
        <p:spPr>
          <a:xfrm>
            <a:off x="4906272" y="1970035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Physics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Apps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8450D8E8-F328-3140-AB0E-F406987D7F47}"/>
              </a:ext>
            </a:extLst>
          </p:cNvPr>
          <p:cNvSpPr/>
          <p:nvPr/>
        </p:nvSpPr>
        <p:spPr>
          <a:xfrm>
            <a:off x="5413981" y="1970725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Config</a:t>
            </a:r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.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tools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6F997D51-C1B1-0940-8764-EFCE5EF98031}"/>
              </a:ext>
            </a:extLst>
          </p:cNvPr>
          <p:cNvCxnSpPr>
            <a:cxnSpLocks/>
          </p:cNvCxnSpPr>
          <p:nvPr/>
        </p:nvCxnSpPr>
        <p:spPr>
          <a:xfrm>
            <a:off x="4178146" y="2579899"/>
            <a:ext cx="0" cy="286036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91859E09-A26F-A441-B44E-2420A581B58C}"/>
              </a:ext>
            </a:extLst>
          </p:cNvPr>
          <p:cNvCxnSpPr>
            <a:cxnSpLocks/>
            <a:stCxn id="163" idx="2"/>
          </p:cNvCxnSpPr>
          <p:nvPr/>
        </p:nvCxnSpPr>
        <p:spPr>
          <a:xfrm>
            <a:off x="5122847" y="2576554"/>
            <a:ext cx="0" cy="267819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8E789F04-18D6-5843-B2E9-7F389EF4EAF6}"/>
              </a:ext>
            </a:extLst>
          </p:cNvPr>
          <p:cNvCxnSpPr>
            <a:cxnSpLocks/>
            <a:stCxn id="164" idx="2"/>
          </p:cNvCxnSpPr>
          <p:nvPr/>
        </p:nvCxnSpPr>
        <p:spPr>
          <a:xfrm flipH="1">
            <a:off x="5630554" y="2577243"/>
            <a:ext cx="2" cy="251368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E904F692-9B69-F54C-BC31-C8067563618E}"/>
              </a:ext>
            </a:extLst>
          </p:cNvPr>
          <p:cNvCxnSpPr>
            <a:cxnSpLocks/>
          </p:cNvCxnSpPr>
          <p:nvPr/>
        </p:nvCxnSpPr>
        <p:spPr>
          <a:xfrm>
            <a:off x="3116320" y="3569334"/>
            <a:ext cx="5954090" cy="20354"/>
          </a:xfrm>
          <a:prstGeom prst="line">
            <a:avLst/>
          </a:prstGeom>
          <a:ln w="63500" cap="sq">
            <a:solidFill>
              <a:srgbClr val="42BAE6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lternate Process 87">
            <a:extLst>
              <a:ext uri="{FF2B5EF4-FFF2-40B4-BE49-F238E27FC236}">
                <a16:creationId xmlns="" xmlns:a16="http://schemas.microsoft.com/office/drawing/2014/main" id="{544748DA-0F24-894A-B3E0-BEDBD2DA83D3}"/>
              </a:ext>
            </a:extLst>
          </p:cNvPr>
          <p:cNvSpPr/>
          <p:nvPr/>
        </p:nvSpPr>
        <p:spPr>
          <a:xfrm>
            <a:off x="3197887" y="2713847"/>
            <a:ext cx="649698" cy="335264"/>
          </a:xfrm>
          <a:prstGeom prst="flowChartAlternateProcess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Network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equipment</a:t>
            </a:r>
          </a:p>
        </p:txBody>
      </p:sp>
      <p:sp>
        <p:nvSpPr>
          <p:cNvPr id="59" name="Alternate Process 58">
            <a:extLst>
              <a:ext uri="{FF2B5EF4-FFF2-40B4-BE49-F238E27FC236}">
                <a16:creationId xmlns="" xmlns:a16="http://schemas.microsoft.com/office/drawing/2014/main" id="{CEC4AC78-2552-0C41-B69F-9E105EAC5ED4}"/>
              </a:ext>
            </a:extLst>
          </p:cNvPr>
          <p:cNvSpPr/>
          <p:nvPr/>
        </p:nvSpPr>
        <p:spPr>
          <a:xfrm>
            <a:off x="3200546" y="3384067"/>
            <a:ext cx="608918" cy="325100"/>
          </a:xfrm>
          <a:prstGeom prst="flowChartAlternateProcess">
            <a:avLst/>
          </a:prstGeom>
          <a:solidFill>
            <a:srgbClr val="43BBE8"/>
          </a:solidFill>
          <a:ln>
            <a:noFill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EVG, Master 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Oscillator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48820D44-830F-AC4C-B180-6E414D95FA43}"/>
              </a:ext>
            </a:extLst>
          </p:cNvPr>
          <p:cNvSpPr/>
          <p:nvPr/>
        </p:nvSpPr>
        <p:spPr>
          <a:xfrm>
            <a:off x="3187428" y="4256735"/>
            <a:ext cx="352345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PLC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00963D8B-42D5-594C-B844-37E2244CB623}"/>
              </a:ext>
            </a:extLst>
          </p:cNvPr>
          <p:cNvSpPr/>
          <p:nvPr/>
        </p:nvSpPr>
        <p:spPr>
          <a:xfrm>
            <a:off x="6098740" y="1965682"/>
            <a:ext cx="433150" cy="606518"/>
          </a:xfrm>
          <a:prstGeom prst="rect">
            <a:avLst/>
          </a:prstGeom>
          <a:solidFill>
            <a:srgbClr val="D95095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post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mortem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analysis</a:t>
            </a:r>
          </a:p>
          <a:p>
            <a:pPr algn="ctr"/>
            <a:endParaRPr lang="en-GB" sz="1000" b="1" dirty="0">
              <a:effectLst>
                <a:glow rad="25400">
                  <a:srgbClr val="001A26">
                    <a:alpha val="20000"/>
                  </a:srgbClr>
                </a:glow>
              </a:effectLst>
              <a:latin typeface="Titillium" pitchFamily="2" charset="77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F568CD63-7DA4-6246-8A85-BFFF3C868CA7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6315315" y="2572201"/>
            <a:ext cx="0" cy="1358933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="" xmlns:a16="http://schemas.microsoft.com/office/drawing/2014/main" id="{68408FB1-F978-D247-A6B6-4FC8AF96DE37}"/>
              </a:ext>
            </a:extLst>
          </p:cNvPr>
          <p:cNvCxnSpPr>
            <a:cxnSpLocks/>
            <a:stCxn id="183" idx="2"/>
          </p:cNvCxnSpPr>
          <p:nvPr/>
        </p:nvCxnSpPr>
        <p:spPr>
          <a:xfrm flipH="1">
            <a:off x="5939239" y="3454423"/>
            <a:ext cx="2" cy="7820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="" xmlns:a16="http://schemas.microsoft.com/office/drawing/2014/main" id="{1B82BE4F-DFD2-584F-9B3B-35DF9E323C43}"/>
              </a:ext>
            </a:extLst>
          </p:cNvPr>
          <p:cNvCxnSpPr>
            <a:cxnSpLocks/>
            <a:stCxn id="171" idx="2"/>
          </p:cNvCxnSpPr>
          <p:nvPr/>
        </p:nvCxnSpPr>
        <p:spPr>
          <a:xfrm flipH="1">
            <a:off x="6085249" y="5466684"/>
            <a:ext cx="669" cy="468308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64CDE6C7-1817-4040-8E3A-312C75C4A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427" y="5913020"/>
            <a:ext cx="473307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A1BE4569-8C97-9548-8F51-C34C2369A785}"/>
              </a:ext>
            </a:extLst>
          </p:cNvPr>
          <p:cNvCxnSpPr>
            <a:cxnSpLocks/>
          </p:cNvCxnSpPr>
          <p:nvPr/>
        </p:nvCxnSpPr>
        <p:spPr>
          <a:xfrm>
            <a:off x="6043534" y="3582998"/>
            <a:ext cx="1115" cy="669623"/>
          </a:xfrm>
          <a:prstGeom prst="line">
            <a:avLst/>
          </a:prstGeom>
          <a:ln w="34925" cap="sq">
            <a:solidFill>
              <a:srgbClr val="43BBE8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26ED0801-641C-FB42-A16C-62786DF0B51A}"/>
              </a:ext>
            </a:extLst>
          </p:cNvPr>
          <p:cNvCxnSpPr>
            <a:cxnSpLocks/>
            <a:endCxn id="183" idx="0"/>
          </p:cNvCxnSpPr>
          <p:nvPr/>
        </p:nvCxnSpPr>
        <p:spPr>
          <a:xfrm>
            <a:off x="5939241" y="2906799"/>
            <a:ext cx="0" cy="138885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E9BDFA6-D40B-5C4D-9B55-4009EF73319E}"/>
              </a:ext>
            </a:extLst>
          </p:cNvPr>
          <p:cNvSpPr/>
          <p:nvPr/>
        </p:nvSpPr>
        <p:spPr>
          <a:xfrm>
            <a:off x="3893815" y="3058844"/>
            <a:ext cx="345926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IOC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E44D440E-3702-4044-AD44-0941A38ED27F}"/>
              </a:ext>
            </a:extLst>
          </p:cNvPr>
          <p:cNvSpPr/>
          <p:nvPr/>
        </p:nvSpPr>
        <p:spPr>
          <a:xfrm>
            <a:off x="5067496" y="3052375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IOC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EE3FA374-2F00-144F-B25F-92767AADAC9E}"/>
              </a:ext>
            </a:extLst>
          </p:cNvPr>
          <p:cNvSpPr/>
          <p:nvPr/>
        </p:nvSpPr>
        <p:spPr>
          <a:xfrm>
            <a:off x="4486044" y="3050044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IOC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6B8189D8-A158-FD40-8029-054F03B160D4}"/>
              </a:ext>
            </a:extLst>
          </p:cNvPr>
          <p:cNvSpPr/>
          <p:nvPr/>
        </p:nvSpPr>
        <p:spPr>
          <a:xfrm>
            <a:off x="5725668" y="3045684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IOC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A066621D-2641-8848-9DEF-4E10E6705788}"/>
              </a:ext>
            </a:extLst>
          </p:cNvPr>
          <p:cNvSpPr txBox="1"/>
          <p:nvPr/>
        </p:nvSpPr>
        <p:spPr>
          <a:xfrm>
            <a:off x="5199901" y="5922859"/>
            <a:ext cx="459887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sensor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B7B63A06-620D-6B42-99B9-F990876DC256}"/>
              </a:ext>
            </a:extLst>
          </p:cNvPr>
          <p:cNvSpPr txBox="1"/>
          <p:nvPr/>
        </p:nvSpPr>
        <p:spPr>
          <a:xfrm>
            <a:off x="5842815" y="5943927"/>
            <a:ext cx="478016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chopper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BC906C18-BB38-E848-813F-B1DA1BE45BF6}"/>
              </a:ext>
            </a:extLst>
          </p:cNvPr>
          <p:cNvCxnSpPr>
            <a:cxnSpLocks/>
            <a:stCxn id="201" idx="2"/>
            <a:endCxn id="202" idx="0"/>
          </p:cNvCxnSpPr>
          <p:nvPr/>
        </p:nvCxnSpPr>
        <p:spPr>
          <a:xfrm>
            <a:off x="6641268" y="3462560"/>
            <a:ext cx="2287" cy="1649117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="" xmlns:a16="http://schemas.microsoft.com/office/drawing/2014/main" id="{47478213-EF48-5245-8672-4B51E3D36770}"/>
              </a:ext>
            </a:extLst>
          </p:cNvPr>
          <p:cNvCxnSpPr>
            <a:cxnSpLocks/>
            <a:endCxn id="201" idx="0"/>
          </p:cNvCxnSpPr>
          <p:nvPr/>
        </p:nvCxnSpPr>
        <p:spPr>
          <a:xfrm>
            <a:off x="6641267" y="2914936"/>
            <a:ext cx="0" cy="138885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E847BCEF-FA77-2E49-A15F-81F4C7A94C59}"/>
              </a:ext>
            </a:extLst>
          </p:cNvPr>
          <p:cNvSpPr/>
          <p:nvPr/>
        </p:nvSpPr>
        <p:spPr>
          <a:xfrm>
            <a:off x="6427694" y="3053821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EPICS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IOC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20FE42CF-F3F7-AE48-9980-5573AE2154C9}"/>
              </a:ext>
            </a:extLst>
          </p:cNvPr>
          <p:cNvSpPr/>
          <p:nvPr/>
        </p:nvSpPr>
        <p:spPr>
          <a:xfrm>
            <a:off x="6468155" y="5111677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cont</a:t>
            </a:r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-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roller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="" xmlns:a16="http://schemas.microsoft.com/office/drawing/2014/main" id="{8937D501-EDBA-6B46-8856-3E731E3DB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684" y="5919423"/>
            <a:ext cx="459954" cy="26976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EE84F0E3-64EB-1345-A53C-3CA6C4EADA9D}"/>
              </a:ext>
            </a:extLst>
          </p:cNvPr>
          <p:cNvSpPr txBox="1"/>
          <p:nvPr/>
        </p:nvSpPr>
        <p:spPr>
          <a:xfrm>
            <a:off x="6492173" y="5928436"/>
            <a:ext cx="279244" cy="246221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Titillium" pitchFamily="2" charset="77"/>
              </a:rPr>
              <a:t>PS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="" xmlns:a16="http://schemas.microsoft.com/office/drawing/2014/main" id="{64282AE4-DDEB-9144-9093-A2C1F5F0D171}"/>
              </a:ext>
            </a:extLst>
          </p:cNvPr>
          <p:cNvCxnSpPr>
            <a:cxnSpLocks/>
          </p:cNvCxnSpPr>
          <p:nvPr/>
        </p:nvCxnSpPr>
        <p:spPr>
          <a:xfrm>
            <a:off x="7285424" y="4840684"/>
            <a:ext cx="0" cy="261483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34B9E235-E7EA-2640-A02F-200103E2F105}"/>
              </a:ext>
            </a:extLst>
          </p:cNvPr>
          <p:cNvSpPr txBox="1"/>
          <p:nvPr/>
        </p:nvSpPr>
        <p:spPr>
          <a:xfrm>
            <a:off x="8021889" y="6498329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Titillium" pitchFamily="2" charset="77"/>
              </a:rPr>
              <a:t>etc.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580B581C-4F03-F743-A120-9EE8BBF7931B}"/>
              </a:ext>
            </a:extLst>
          </p:cNvPr>
          <p:cNvCxnSpPr>
            <a:cxnSpLocks/>
          </p:cNvCxnSpPr>
          <p:nvPr/>
        </p:nvCxnSpPr>
        <p:spPr>
          <a:xfrm flipV="1">
            <a:off x="3133244" y="3927918"/>
            <a:ext cx="5937165" cy="5904"/>
          </a:xfrm>
          <a:prstGeom prst="line">
            <a:avLst/>
          </a:prstGeom>
          <a:ln w="63500" cap="sq">
            <a:solidFill>
              <a:srgbClr val="D95095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lternate Process 69">
            <a:extLst>
              <a:ext uri="{FF2B5EF4-FFF2-40B4-BE49-F238E27FC236}">
                <a16:creationId xmlns="" xmlns:a16="http://schemas.microsoft.com/office/drawing/2014/main" id="{054F84D8-234A-C24F-909A-49DA4012F136}"/>
              </a:ext>
            </a:extLst>
          </p:cNvPr>
          <p:cNvSpPr/>
          <p:nvPr/>
        </p:nvSpPr>
        <p:spPr>
          <a:xfrm>
            <a:off x="3197743" y="3821663"/>
            <a:ext cx="619399" cy="234203"/>
          </a:xfrm>
          <a:prstGeom prst="flowChartAlternateProcess">
            <a:avLst/>
          </a:prstGeom>
          <a:solidFill>
            <a:srgbClr val="D95095"/>
          </a:solidFill>
          <a:ln>
            <a:noFill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FBIS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04BB86E9-C879-EA4A-9846-39EA1B53EA3B}"/>
              </a:ext>
            </a:extLst>
          </p:cNvPr>
          <p:cNvCxnSpPr>
            <a:cxnSpLocks/>
            <a:stCxn id="85" idx="2"/>
            <a:endCxn id="80" idx="0"/>
          </p:cNvCxnSpPr>
          <p:nvPr/>
        </p:nvCxnSpPr>
        <p:spPr>
          <a:xfrm flipH="1">
            <a:off x="7131011" y="2566211"/>
            <a:ext cx="7053" cy="1696551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1762BC6C-DDE7-D345-A458-26F7FAEFBA11}"/>
              </a:ext>
            </a:extLst>
          </p:cNvPr>
          <p:cNvCxnSpPr>
            <a:cxnSpLocks/>
          </p:cNvCxnSpPr>
          <p:nvPr/>
        </p:nvCxnSpPr>
        <p:spPr>
          <a:xfrm>
            <a:off x="4783017" y="3945019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F019CED5-87B2-0A40-83CF-95F8A355089A}"/>
              </a:ext>
            </a:extLst>
          </p:cNvPr>
          <p:cNvCxnSpPr>
            <a:cxnSpLocks/>
          </p:cNvCxnSpPr>
          <p:nvPr/>
        </p:nvCxnSpPr>
        <p:spPr>
          <a:xfrm>
            <a:off x="4125073" y="3948954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CBFC0264-5359-2243-9706-B33D22D92408}"/>
              </a:ext>
            </a:extLst>
          </p:cNvPr>
          <p:cNvCxnSpPr>
            <a:cxnSpLocks/>
          </p:cNvCxnSpPr>
          <p:nvPr/>
        </p:nvCxnSpPr>
        <p:spPr>
          <a:xfrm>
            <a:off x="5488279" y="3964434"/>
            <a:ext cx="0" cy="320717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D0DAFA7B-0A10-A54E-B5F3-53580D70DAFA}"/>
              </a:ext>
            </a:extLst>
          </p:cNvPr>
          <p:cNvCxnSpPr>
            <a:cxnSpLocks/>
          </p:cNvCxnSpPr>
          <p:nvPr/>
        </p:nvCxnSpPr>
        <p:spPr>
          <a:xfrm>
            <a:off x="6146450" y="3977848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B6A14641-6B45-D54F-B34B-2EDDEA27F82B}"/>
              </a:ext>
            </a:extLst>
          </p:cNvPr>
          <p:cNvSpPr/>
          <p:nvPr/>
        </p:nvSpPr>
        <p:spPr>
          <a:xfrm>
            <a:off x="6917437" y="4262761"/>
            <a:ext cx="427147" cy="429902"/>
          </a:xfrm>
          <a:prstGeom prst="rect">
            <a:avLst/>
          </a:prstGeom>
          <a:solidFill>
            <a:srgbClr val="DE6A04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PSS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PLC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E5C89C19-9370-FF42-8C03-A31CDAED2097}"/>
              </a:ext>
            </a:extLst>
          </p:cNvPr>
          <p:cNvSpPr/>
          <p:nvPr/>
        </p:nvSpPr>
        <p:spPr>
          <a:xfrm>
            <a:off x="3892842" y="4246487"/>
            <a:ext cx="343500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PLC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A657688-1240-924B-BC42-CBD738DA27B6}"/>
              </a:ext>
            </a:extLst>
          </p:cNvPr>
          <p:cNvSpPr/>
          <p:nvPr/>
        </p:nvSpPr>
        <p:spPr>
          <a:xfrm>
            <a:off x="5135895" y="4251503"/>
            <a:ext cx="582365" cy="424219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31C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MicroTCA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system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338B95D7-B1A2-3149-ACE6-3DF1A1FC61FC}"/>
              </a:ext>
            </a:extLst>
          </p:cNvPr>
          <p:cNvSpPr/>
          <p:nvPr/>
        </p:nvSpPr>
        <p:spPr>
          <a:xfrm>
            <a:off x="4527866" y="4253438"/>
            <a:ext cx="343500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Ether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CAT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1A2B4982-F0CB-2A48-9F3C-3EA3CC516FFA}"/>
              </a:ext>
            </a:extLst>
          </p:cNvPr>
          <p:cNvSpPr/>
          <p:nvPr/>
        </p:nvSpPr>
        <p:spPr>
          <a:xfrm>
            <a:off x="5794066" y="4244812"/>
            <a:ext cx="582365" cy="424219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31C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MicroTCA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system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239759A3-A476-004A-B737-A927F24FA8A8}"/>
              </a:ext>
            </a:extLst>
          </p:cNvPr>
          <p:cNvSpPr/>
          <p:nvPr/>
        </p:nvSpPr>
        <p:spPr>
          <a:xfrm>
            <a:off x="7587677" y="5119254"/>
            <a:ext cx="380493" cy="33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remote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I/O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EB3CB042-60BE-1E40-8ABE-36E2099DD40A}"/>
              </a:ext>
            </a:extLst>
          </p:cNvPr>
          <p:cNvSpPr/>
          <p:nvPr/>
        </p:nvSpPr>
        <p:spPr>
          <a:xfrm>
            <a:off x="7094803" y="5114344"/>
            <a:ext cx="381241" cy="3309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remote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I/O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B25F64EC-D669-6543-8F0C-3A09FC4B6677}"/>
              </a:ext>
            </a:extLst>
          </p:cNvPr>
          <p:cNvSpPr/>
          <p:nvPr/>
        </p:nvSpPr>
        <p:spPr>
          <a:xfrm>
            <a:off x="5856520" y="5119508"/>
            <a:ext cx="458795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device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electronics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512F3EC4-7529-0640-9713-DE6C0CAF1D09}"/>
              </a:ext>
            </a:extLst>
          </p:cNvPr>
          <p:cNvSpPr/>
          <p:nvPr/>
        </p:nvSpPr>
        <p:spPr>
          <a:xfrm>
            <a:off x="5200182" y="5126898"/>
            <a:ext cx="458795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device</a:t>
            </a:r>
          </a:p>
          <a:p>
            <a:pPr algn="ctr"/>
            <a:r>
              <a:rPr lang="en-GB" sz="10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  <a:latin typeface="Titillium" pitchFamily="2" charset="77"/>
              </a:rPr>
              <a:t>electronics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CAA965AD-4848-1C49-9B80-3FADC483C753}"/>
              </a:ext>
            </a:extLst>
          </p:cNvPr>
          <p:cNvCxnSpPr>
            <a:cxnSpLocks/>
            <a:stCxn id="172" idx="2"/>
            <a:endCxn id="195" idx="0"/>
          </p:cNvCxnSpPr>
          <p:nvPr/>
        </p:nvCxnSpPr>
        <p:spPr>
          <a:xfrm>
            <a:off x="5429580" y="5474074"/>
            <a:ext cx="265" cy="448784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="" xmlns:a16="http://schemas.microsoft.com/office/drawing/2014/main" id="{49A2A32E-E2F0-3D47-B1D3-30CC0B6CF2C3}"/>
              </a:ext>
            </a:extLst>
          </p:cNvPr>
          <p:cNvCxnSpPr>
            <a:cxnSpLocks/>
            <a:stCxn id="188" idx="2"/>
            <a:endCxn id="171" idx="0"/>
          </p:cNvCxnSpPr>
          <p:nvPr/>
        </p:nvCxnSpPr>
        <p:spPr>
          <a:xfrm>
            <a:off x="6085249" y="4669031"/>
            <a:ext cx="669" cy="45047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523370" cy="4525963"/>
          </a:xfrm>
        </p:spPr>
        <p:txBody>
          <a:bodyPr>
            <a:normAutofit/>
          </a:bodyPr>
          <a:lstStyle/>
          <a:p>
            <a:endParaRPr lang="sv-SE" sz="1800" dirty="0" smtClean="0"/>
          </a:p>
          <a:p>
            <a:r>
              <a:rPr lang="sv-SE" sz="1800" dirty="0" smtClean="0"/>
              <a:t>A description of ICS concepts, architecture, technologies, organization and more</a:t>
            </a:r>
          </a:p>
          <a:p>
            <a:endParaRPr lang="sv-SE" sz="1800" dirty="0"/>
          </a:p>
          <a:p>
            <a:r>
              <a:rPr lang="sv-SE" sz="1800" dirty="0" smtClean="0"/>
              <a:t>An overview document with many references to more detailed documentation</a:t>
            </a:r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82" y="1628800"/>
            <a:ext cx="3276976" cy="4651673"/>
          </a:xfrm>
          <a:prstGeom prst="rect">
            <a:avLst/>
          </a:prstGeom>
          <a:noFill/>
          <a:ln>
            <a:noFill/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904" y="1628800"/>
            <a:ext cx="3276976" cy="46516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790098" cy="3654152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6176" y="2996952"/>
            <a:ext cx="2790098" cy="3654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0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8203</TotalTime>
  <Words>2548</Words>
  <Application>Microsoft Office PowerPoint</Application>
  <PresentationFormat>On-screen Show (4:3)</PresentationFormat>
  <Paragraphs>831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Chess Core Powerpoint</vt:lpstr>
      <vt:lpstr>ICS update for TAC 17</vt:lpstr>
      <vt:lpstr>Contents</vt:lpstr>
      <vt:lpstr>PowerPoint Presentation</vt:lpstr>
      <vt:lpstr>The ESS integrated control system</vt:lpstr>
      <vt:lpstr>ESS/ICS challenges</vt:lpstr>
      <vt:lpstr>ICS Project scope</vt:lpstr>
      <vt:lpstr>ICS Organization 2018-04</vt:lpstr>
      <vt:lpstr>PowerPoint Presentation</vt:lpstr>
      <vt:lpstr>ICS overview</vt:lpstr>
      <vt:lpstr>PowerPoint Presentation</vt:lpstr>
      <vt:lpstr>Installation of control system infrastructure</vt:lpstr>
      <vt:lpstr>Installation of Personnel safety systems</vt:lpstr>
      <vt:lpstr>Controlling systems from the local control room</vt:lpstr>
      <vt:lpstr>Building control systems</vt:lpstr>
      <vt:lpstr>ICS In-kind partners</vt:lpstr>
      <vt:lpstr>Examples of ongoing in-kind activities</vt:lpstr>
      <vt:lpstr>ICS Organization 2017-04</vt:lpstr>
      <vt:lpstr>ICS Organization 2018-04</vt:lpstr>
      <vt:lpstr>ICS Organization - issues 2017-08</vt:lpstr>
      <vt:lpstr>Current ICS priorities </vt:lpstr>
      <vt:lpstr>PowerPoint Presentation</vt:lpstr>
      <vt:lpstr>EV Graph</vt:lpstr>
      <vt:lpstr>ICS in-kind status</vt:lpstr>
      <vt:lpstr>ESS re-baselining</vt:lpstr>
      <vt:lpstr>Milestones - Construction -&gt; Initial Operations</vt:lpstr>
      <vt:lpstr>Re-baselining cost changes</vt:lpstr>
      <vt:lpstr>Cost breakdown</vt:lpstr>
      <vt:lpstr>Additional Staff Needs</vt:lpstr>
      <vt:lpstr>PowerPoint Presentation</vt:lpstr>
      <vt:lpstr>Summary - ICS</vt:lpstr>
      <vt:lpstr>PowerPoint Presentation</vt:lpstr>
      <vt:lpstr>Response to TAC 16 recommendation</vt:lpstr>
      <vt:lpstr>ICS vision and mission statements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Henrik Carling</cp:lastModifiedBy>
  <cp:revision>133</cp:revision>
  <dcterms:created xsi:type="dcterms:W3CDTF">2013-10-29T16:05:10Z</dcterms:created>
  <dcterms:modified xsi:type="dcterms:W3CDTF">2018-04-11T11:42:41Z</dcterms:modified>
</cp:coreProperties>
</file>