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 id="2147483689" r:id="rId3"/>
    <p:sldMasterId id="2147483764" r:id="rId4"/>
    <p:sldMasterId id="2147483774" r:id="rId5"/>
    <p:sldMasterId id="2147483903" r:id="rId6"/>
    <p:sldMasterId id="2147483912" r:id="rId7"/>
    <p:sldMasterId id="2147483955" r:id="rId8"/>
    <p:sldMasterId id="2147483964" r:id="rId9"/>
    <p:sldMasterId id="2147483973" r:id="rId10"/>
    <p:sldMasterId id="2147483978" r:id="rId11"/>
    <p:sldMasterId id="2147483994" r:id="rId12"/>
    <p:sldMasterId id="2147484006" r:id="rId13"/>
  </p:sldMasterIdLst>
  <p:notesMasterIdLst>
    <p:notesMasterId r:id="rId40"/>
  </p:notesMasterIdLst>
  <p:handoutMasterIdLst>
    <p:handoutMasterId r:id="rId41"/>
  </p:handoutMasterIdLst>
  <p:sldIdLst>
    <p:sldId id="286" r:id="rId14"/>
    <p:sldId id="381" r:id="rId15"/>
    <p:sldId id="414" r:id="rId16"/>
    <p:sldId id="382" r:id="rId17"/>
    <p:sldId id="383" r:id="rId18"/>
    <p:sldId id="397" r:id="rId19"/>
    <p:sldId id="384" r:id="rId20"/>
    <p:sldId id="398" r:id="rId21"/>
    <p:sldId id="399" r:id="rId22"/>
    <p:sldId id="405" r:id="rId23"/>
    <p:sldId id="404" r:id="rId24"/>
    <p:sldId id="400" r:id="rId25"/>
    <p:sldId id="401" r:id="rId26"/>
    <p:sldId id="403" r:id="rId27"/>
    <p:sldId id="406" r:id="rId28"/>
    <p:sldId id="391" r:id="rId29"/>
    <p:sldId id="407" r:id="rId30"/>
    <p:sldId id="408" r:id="rId31"/>
    <p:sldId id="394" r:id="rId32"/>
    <p:sldId id="396" r:id="rId33"/>
    <p:sldId id="409" r:id="rId34"/>
    <p:sldId id="410" r:id="rId35"/>
    <p:sldId id="411" r:id="rId36"/>
    <p:sldId id="412" r:id="rId37"/>
    <p:sldId id="413" r:id="rId38"/>
    <p:sldId id="395" r:id="rId39"/>
  </p:sldIdLst>
  <p:sldSz cx="9144000" cy="6858000" type="screen4x3"/>
  <p:notesSz cx="6858000" cy="9144000"/>
  <p:defaultText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SS Us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9518" autoAdjust="0"/>
  </p:normalViewPr>
  <p:slideViewPr>
    <p:cSldViewPr snapToGrid="0" snapToObjects="1">
      <p:cViewPr>
        <p:scale>
          <a:sx n="99" d="100"/>
          <a:sy n="99" d="100"/>
        </p:scale>
        <p:origin x="-1760" y="-600"/>
      </p:cViewPr>
      <p:guideLst>
        <p:guide orient="horz" pos="1232"/>
        <p:guide orient="horz" pos="908"/>
        <p:guide pos="49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commentAuthors" Target="commentAuthors.xml"/><Relationship Id="rId44" Type="http://schemas.openxmlformats.org/officeDocument/2006/relationships/presProps" Target="presProps.xml"/><Relationship Id="rId4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A3AE58-0CB7-2B49-BC2B-99543F812727}" type="datetimeFigureOut">
              <a:rPr lang="sv-SE" smtClean="0"/>
              <a:t>10/04/18</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441830-0E87-9D46-A15F-C0C0B780FA23}" type="datetimeFigureOut">
              <a:rPr lang="sv-SE" smtClean="0"/>
              <a:t>10/04/18</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latin typeface="Gill Sans" charset="0"/>
                <a:ea typeface="ＭＳ Ｐゴシック" charset="0"/>
                <a:cs typeface="ＭＳ Ｐゴシック" charset="0"/>
              </a:rPr>
              <a:t>ACCP: 3kW @ 2K, 11kW @ 40K, 270 l/h Liquefaction </a:t>
            </a:r>
            <a:r>
              <a:rPr lang="en-US" dirty="0" smtClean="0">
                <a:latin typeface="Gill Sans" charset="0"/>
                <a:ea typeface="ＭＳ Ｐゴシック" charset="0"/>
                <a:cs typeface="ＭＳ Ｐゴシック" charset="0"/>
                <a:sym typeface="Wingdings"/>
              </a:rPr>
              <a:t> special plant,</a:t>
            </a:r>
            <a:r>
              <a:rPr lang="en-US" baseline="0" dirty="0" smtClean="0">
                <a:latin typeface="Gill Sans" charset="0"/>
                <a:ea typeface="ＭＳ Ｐゴシック" charset="0"/>
                <a:cs typeface="ＭＳ Ｐゴシック" charset="0"/>
                <a:sym typeface="Wingdings"/>
              </a:rPr>
              <a:t> power consumption in MW range, big industrial compressors, sophisticated CC system</a:t>
            </a:r>
          </a:p>
          <a:p>
            <a:pPr marL="171450" indent="-171450">
              <a:buFontTx/>
              <a:buChar char="-"/>
            </a:pPr>
            <a:r>
              <a:rPr lang="en-US" baseline="0" dirty="0" smtClean="0">
                <a:latin typeface="Gill Sans" charset="0"/>
                <a:ea typeface="ＭＳ Ｐゴシック" charset="0"/>
                <a:cs typeface="ＭＳ Ｐゴシック" charset="0"/>
                <a:sym typeface="Wingdings"/>
              </a:rPr>
              <a:t>TICP: 76W @ 2K, 420W @ 40K, 6 l/h Liquefaction  plant well in the standard range</a:t>
            </a:r>
          </a:p>
          <a:p>
            <a:pPr marL="171450" indent="-171450">
              <a:buFontTx/>
              <a:buChar char="-"/>
            </a:pPr>
            <a:r>
              <a:rPr lang="en-US" baseline="0" dirty="0" smtClean="0">
                <a:latin typeface="Gill Sans" charset="0"/>
                <a:ea typeface="ＭＳ Ｐゴシック" charset="0"/>
                <a:cs typeface="ＭＳ Ｐゴシック" charset="0"/>
                <a:sym typeface="Wingdings"/>
              </a:rPr>
              <a:t>TMCP: 32kW @ 15-20K  very large again, some challenges but not terribly sophisticated process, compared to ACCP</a:t>
            </a:r>
          </a:p>
          <a:p>
            <a:pPr marL="171450" indent="-171450">
              <a:buFontTx/>
              <a:buChar char="-"/>
            </a:pPr>
            <a:r>
              <a:rPr lang="en-US" baseline="0" dirty="0" smtClean="0">
                <a:latin typeface="Gill Sans" charset="0"/>
                <a:ea typeface="ＭＳ Ｐゴシック" charset="0"/>
                <a:cs typeface="ＭＳ Ｐゴシック" charset="0"/>
                <a:sym typeface="Wingdings"/>
              </a:rPr>
              <a:t>Large and sophisticated </a:t>
            </a:r>
            <a:r>
              <a:rPr lang="en-US" baseline="0" dirty="0" err="1" smtClean="0">
                <a:latin typeface="Gill Sans" charset="0"/>
                <a:ea typeface="ＭＳ Ｐゴシック" charset="0"/>
                <a:cs typeface="ＭＳ Ｐゴシック" charset="0"/>
                <a:sym typeface="Wingdings"/>
              </a:rPr>
              <a:t>cryo</a:t>
            </a:r>
            <a:r>
              <a:rPr lang="en-US" baseline="0" dirty="0" smtClean="0">
                <a:latin typeface="Gill Sans" charset="0"/>
                <a:ea typeface="ＭＳ Ｐゴシック" charset="0"/>
                <a:cs typeface="ＭＳ Ｐゴシック" charset="0"/>
                <a:sym typeface="Wingdings"/>
              </a:rPr>
              <a:t>-distribution system for all plants and their consumers</a:t>
            </a:r>
            <a:endParaRPr lang="en-US" dirty="0" smtClean="0">
              <a:latin typeface="Gill Sans"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solidFill>
                  <a:prstClr val="black"/>
                </a:solidFill>
                <a:latin typeface="Calibri"/>
              </a:rPr>
              <a:pPr/>
              <a:t>5</a:t>
            </a:fld>
            <a:endParaRPr lang="sv-SE">
              <a:solidFill>
                <a:prstClr val="black"/>
              </a:solidFill>
              <a:latin typeface="Calibri"/>
            </a:endParaRPr>
          </a:p>
        </p:txBody>
      </p:sp>
    </p:spTree>
    <p:extLst>
      <p:ext uri="{BB962C8B-B14F-4D97-AF65-F5344CB8AC3E}">
        <p14:creationId xmlns:p14="http://schemas.microsoft.com/office/powerpoint/2010/main" val="3639188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FD14BCC4-1883-A943-9A98-AF3049849382}" type="datetime1">
              <a:rPr lang="en-US" smtClean="0"/>
              <a:t>10/04/18</a:t>
            </a:fld>
            <a:endParaRPr lang="sv-SE" dirty="0"/>
          </a:p>
        </p:txBody>
      </p:sp>
      <p:sp>
        <p:nvSpPr>
          <p:cNvPr id="5" name="Slide Number Placeholder 4"/>
          <p:cNvSpPr>
            <a:spLocks noGrp="1"/>
          </p:cNvSpPr>
          <p:nvPr>
            <p:ph type="sldNum" sz="quarter" idx="11"/>
          </p:nvPr>
        </p:nvSpPr>
        <p:spPr/>
        <p:txBody>
          <a:bodyPr/>
          <a:lstStyle/>
          <a:p>
            <a:fld id="{161A53A7-64CD-4D0E-AAE8-1AC9C79D7085}" type="slidenum">
              <a:rPr lang="sv-SE" smtClean="0"/>
              <a:t>6</a:t>
            </a:fld>
            <a:endParaRPr lang="sv-SE" dirty="0"/>
          </a:p>
        </p:txBody>
      </p:sp>
    </p:spTree>
    <p:extLst>
      <p:ext uri="{BB962C8B-B14F-4D97-AF65-F5344CB8AC3E}">
        <p14:creationId xmlns:p14="http://schemas.microsoft.com/office/powerpoint/2010/main" val="1027093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3125" y="763588"/>
            <a:ext cx="6015038" cy="3760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fld id="{A42E5F3C-A009-4B45-831F-0C65AAACF48A}" type="slidenum">
              <a:rPr lang="en-US" altLang="en-US" smtClean="0">
                <a:solidFill>
                  <a:prstClr val="white"/>
                </a:solidFill>
              </a:rPr>
              <a:pPr/>
              <a:t>24</a:t>
            </a:fld>
            <a:endParaRPr lang="en-US" altLang="en-US">
              <a:solidFill>
                <a:prstClr val="white"/>
              </a:solidFill>
            </a:endParaRPr>
          </a:p>
        </p:txBody>
      </p:sp>
    </p:spTree>
    <p:extLst>
      <p:ext uri="{BB962C8B-B14F-4D97-AF65-F5344CB8AC3E}">
        <p14:creationId xmlns:p14="http://schemas.microsoft.com/office/powerpoint/2010/main" val="1280172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A1AB6FA8-2747-8B48-B875-7188D7D52357}" type="datetime1">
              <a:rPr lang="sv-SE" smtClean="0"/>
              <a:t>10/04/18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9325847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5EA9B50-EEBF-444C-B824-2C0A43D21C29}"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701965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861D6AF-D5AE-CB4F-87B1-135CD6BE978E}"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912671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6223AFD-4241-5943-8971-1E78BBFD6498}"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0502703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335B3EA-4F05-F94F-97FA-8B911338AD11}"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3393729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51856E0-8F8D-C941-8AB5-18592FC9E816}"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7793130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3EDE5E-57C8-6541-B04A-4FEA1C5CE2B2}"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7655497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E4CEC7-2FA1-3A4A-BE3C-F5D796A3D98D}"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7927934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6EC220F-A698-4F4F-8ACB-8805387EB33A}"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928705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E5A136A-0A85-2440-9BF1-343324EDBE1C}"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1984818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BAB7375-6695-8140-8F0A-072BD445F54F}"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6993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68581D5-AA54-714D-95DB-FC2D521B139D}"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7041013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104"/>
            <a:ext cx="7772400" cy="1470251"/>
          </a:xfrm>
        </p:spPr>
        <p:txBody>
          <a:bodyPr/>
          <a:lstStyle/>
          <a:p>
            <a:r>
              <a:rPr lang="pt-BR"/>
              <a:t>Click to edit Master title style</a:t>
            </a:r>
            <a:endParaRPr lang="en-GB"/>
          </a:p>
        </p:txBody>
      </p:sp>
      <p:sp>
        <p:nvSpPr>
          <p:cNvPr id="3" name="Subtitle 2"/>
          <p:cNvSpPr>
            <a:spLocks noGrp="1"/>
          </p:cNvSpPr>
          <p:nvPr>
            <p:ph type="subTitle" idx="1"/>
          </p:nvPr>
        </p:nvSpPr>
        <p:spPr>
          <a:xfrm>
            <a:off x="1371600" y="3887026"/>
            <a:ext cx="6400800" cy="175211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a:t>Click to edit Master subtitle style</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4DAB5A20-5284-5544-B309-4F81A95A6574}"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30591319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lang="en-GB"/>
          </a:p>
        </p:txBody>
      </p:sp>
      <p:sp>
        <p:nvSpPr>
          <p:cNvPr id="3" name="Content Placeholder 2"/>
          <p:cNvSpPr>
            <a:spLocks noGrp="1"/>
          </p:cNvSpPr>
          <p:nvPr>
            <p:ph idx="1"/>
          </p:nvPr>
        </p:nvSpPr>
        <p:spPr/>
        <p:txBody>
          <a:body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2BD8F99B-2E0E-0F49-A338-057609DDF4C2}"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33773382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6"/>
            <a:ext cx="7772400" cy="1361697"/>
          </a:xfrm>
        </p:spPr>
        <p:txBody>
          <a:bodyPr/>
          <a:lstStyle>
            <a:lvl1pPr algn="l">
              <a:defRPr sz="4000" b="1" cap="all"/>
            </a:lvl1pPr>
          </a:lstStyle>
          <a:p>
            <a:r>
              <a:rPr lang="pt-BR"/>
              <a:t>Click to edit Master title style</a:t>
            </a:r>
            <a:endParaRPr lang="en-GB"/>
          </a:p>
        </p:txBody>
      </p:sp>
      <p:sp>
        <p:nvSpPr>
          <p:cNvPr id="3" name="Text Placeholder 2"/>
          <p:cNvSpPr>
            <a:spLocks noGrp="1"/>
          </p:cNvSpPr>
          <p:nvPr>
            <p:ph type="body" idx="1"/>
          </p:nvPr>
        </p:nvSpPr>
        <p:spPr>
          <a:xfrm>
            <a:off x="722313" y="2906222"/>
            <a:ext cx="7772400" cy="150072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30E7E3E7-0521-F14F-A5BD-EFE08DE6FAD8}"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21001041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lang="en-GB"/>
          </a:p>
        </p:txBody>
      </p:sp>
      <p:sp>
        <p:nvSpPr>
          <p:cNvPr id="3" name="Content Placeholder 2"/>
          <p:cNvSpPr>
            <a:spLocks noGrp="1"/>
          </p:cNvSpPr>
          <p:nvPr>
            <p:ph sz="half" idx="1"/>
          </p:nvPr>
        </p:nvSpPr>
        <p:spPr>
          <a:xfrm>
            <a:off x="457200" y="1599755"/>
            <a:ext cx="4032250" cy="45116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4" name="Content Placeholder 3"/>
          <p:cNvSpPr>
            <a:spLocks noGrp="1"/>
          </p:cNvSpPr>
          <p:nvPr>
            <p:ph sz="half" idx="2"/>
          </p:nvPr>
        </p:nvSpPr>
        <p:spPr>
          <a:xfrm>
            <a:off x="4641850" y="1599755"/>
            <a:ext cx="4033838" cy="451169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8C603847-21E6-4C44-B731-B042B997BF42}"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34558419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244"/>
            <a:ext cx="8229600" cy="1142682"/>
          </a:xfrm>
        </p:spPr>
        <p:txBody>
          <a:bodyPr/>
          <a:lstStyle>
            <a:lvl1pPr>
              <a:defRPr/>
            </a:lvl1pPr>
          </a:lstStyle>
          <a:p>
            <a:r>
              <a:rPr lang="pt-BR"/>
              <a:t>Click to edit Master title style</a:t>
            </a:r>
            <a:endParaRPr lang="en-GB"/>
          </a:p>
        </p:txBody>
      </p:sp>
      <p:sp>
        <p:nvSpPr>
          <p:cNvPr id="3" name="Text Placeholder 2"/>
          <p:cNvSpPr>
            <a:spLocks noGrp="1"/>
          </p:cNvSpPr>
          <p:nvPr>
            <p:ph type="body" idx="1"/>
          </p:nvPr>
        </p:nvSpPr>
        <p:spPr>
          <a:xfrm>
            <a:off x="457200" y="1535004"/>
            <a:ext cx="4040188" cy="6399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Click to edit Master text styles</a:t>
            </a:r>
          </a:p>
        </p:txBody>
      </p:sp>
      <p:sp>
        <p:nvSpPr>
          <p:cNvPr id="4" name="Content Placeholder 3"/>
          <p:cNvSpPr>
            <a:spLocks noGrp="1"/>
          </p:cNvSpPr>
          <p:nvPr>
            <p:ph sz="half" idx="2"/>
          </p:nvPr>
        </p:nvSpPr>
        <p:spPr>
          <a:xfrm>
            <a:off x="457200" y="2174906"/>
            <a:ext cx="4040188" cy="39517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5" name="Text Placeholder 4"/>
          <p:cNvSpPr>
            <a:spLocks noGrp="1"/>
          </p:cNvSpPr>
          <p:nvPr>
            <p:ph type="body" sz="quarter" idx="3"/>
          </p:nvPr>
        </p:nvSpPr>
        <p:spPr>
          <a:xfrm>
            <a:off x="4645026" y="1535004"/>
            <a:ext cx="4041775" cy="6399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Click to edit Master text styles</a:t>
            </a:r>
          </a:p>
        </p:txBody>
      </p:sp>
      <p:sp>
        <p:nvSpPr>
          <p:cNvPr id="6" name="Content Placeholder 5"/>
          <p:cNvSpPr>
            <a:spLocks noGrp="1"/>
          </p:cNvSpPr>
          <p:nvPr>
            <p:ph sz="quarter" idx="4"/>
          </p:nvPr>
        </p:nvSpPr>
        <p:spPr>
          <a:xfrm>
            <a:off x="4645026" y="2174906"/>
            <a:ext cx="4041775" cy="395177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7" name="Rectangle 4"/>
          <p:cNvSpPr>
            <a:spLocks noGrp="1" noChangeArrowheads="1"/>
          </p:cNvSpPr>
          <p:nvPr>
            <p:ph type="dt" idx="10"/>
          </p:nvPr>
        </p:nvSpPr>
        <p:spPr>
          <a:ln/>
        </p:spPr>
        <p:txBody>
          <a:bodyPr/>
          <a:lstStyle>
            <a:lvl1pPr>
              <a:defRPr/>
            </a:lvl1pPr>
          </a:lstStyle>
          <a:p>
            <a:pPr>
              <a:defRPr/>
            </a:pPr>
            <a:r>
              <a:rPr lang="en-US"/>
              <a:t>1/6/16</a:t>
            </a:r>
          </a:p>
        </p:txBody>
      </p:sp>
      <p:sp>
        <p:nvSpPr>
          <p:cNvPr id="8" name="Rectangle 6"/>
          <p:cNvSpPr>
            <a:spLocks noGrp="1" noChangeArrowheads="1"/>
          </p:cNvSpPr>
          <p:nvPr>
            <p:ph type="sldNum" idx="11"/>
          </p:nvPr>
        </p:nvSpPr>
        <p:spPr>
          <a:ln/>
        </p:spPr>
        <p:txBody>
          <a:bodyPr/>
          <a:lstStyle>
            <a:lvl1pPr>
              <a:defRPr/>
            </a:lvl1pPr>
          </a:lstStyle>
          <a:p>
            <a:fld id="{595041D5-249D-5E49-8F77-45B303C60D4B}"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18791455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lang="en-GB"/>
          </a:p>
        </p:txBody>
      </p:sp>
      <p:sp>
        <p:nvSpPr>
          <p:cNvPr id="3" name="Rectangle 4"/>
          <p:cNvSpPr>
            <a:spLocks noGrp="1" noChangeArrowheads="1"/>
          </p:cNvSpPr>
          <p:nvPr>
            <p:ph type="dt" idx="10"/>
          </p:nvPr>
        </p:nvSpPr>
        <p:spPr>
          <a:ln/>
        </p:spPr>
        <p:txBody>
          <a:bodyPr/>
          <a:lstStyle>
            <a:lvl1pPr>
              <a:defRPr/>
            </a:lvl1pPr>
          </a:lstStyle>
          <a:p>
            <a:pPr>
              <a:defRPr/>
            </a:pPr>
            <a:r>
              <a:rPr lang="en-US"/>
              <a:t>1/6/16</a:t>
            </a:r>
          </a:p>
        </p:txBody>
      </p:sp>
      <p:sp>
        <p:nvSpPr>
          <p:cNvPr id="4" name="Rectangle 6"/>
          <p:cNvSpPr>
            <a:spLocks noGrp="1" noChangeArrowheads="1"/>
          </p:cNvSpPr>
          <p:nvPr>
            <p:ph type="sldNum" idx="11"/>
          </p:nvPr>
        </p:nvSpPr>
        <p:spPr>
          <a:ln/>
        </p:spPr>
        <p:txBody>
          <a:bodyPr/>
          <a:lstStyle>
            <a:lvl1pPr>
              <a:defRPr/>
            </a:lvl1pPr>
          </a:lstStyle>
          <a:p>
            <a:fld id="{24EA0BF2-83D4-B849-A6E7-8F29242CFAA2}"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9529975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1/6/16</a:t>
            </a:r>
          </a:p>
        </p:txBody>
      </p:sp>
      <p:sp>
        <p:nvSpPr>
          <p:cNvPr id="3" name="Rectangle 6"/>
          <p:cNvSpPr>
            <a:spLocks noGrp="1" noChangeArrowheads="1"/>
          </p:cNvSpPr>
          <p:nvPr>
            <p:ph type="sldNum" idx="11"/>
          </p:nvPr>
        </p:nvSpPr>
        <p:spPr>
          <a:ln/>
        </p:spPr>
        <p:txBody>
          <a:bodyPr/>
          <a:lstStyle>
            <a:lvl1pPr>
              <a:defRPr/>
            </a:lvl1pPr>
          </a:lstStyle>
          <a:p>
            <a:fld id="{51A3CE19-AE9C-664F-BD8F-AA0182030546}"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42541629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2340"/>
            <a:ext cx="3008313" cy="1163631"/>
          </a:xfrm>
        </p:spPr>
        <p:txBody>
          <a:bodyPr anchor="b"/>
          <a:lstStyle>
            <a:lvl1pPr algn="l">
              <a:defRPr sz="2000" b="1"/>
            </a:lvl1pPr>
          </a:lstStyle>
          <a:p>
            <a:r>
              <a:rPr lang="pt-BR"/>
              <a:t>Click to edit Master title style</a:t>
            </a:r>
            <a:endParaRPr lang="en-GB"/>
          </a:p>
        </p:txBody>
      </p:sp>
      <p:sp>
        <p:nvSpPr>
          <p:cNvPr id="3" name="Content Placeholder 2"/>
          <p:cNvSpPr>
            <a:spLocks noGrp="1"/>
          </p:cNvSpPr>
          <p:nvPr>
            <p:ph idx="1"/>
          </p:nvPr>
        </p:nvSpPr>
        <p:spPr>
          <a:xfrm>
            <a:off x="3575050" y="272341"/>
            <a:ext cx="5111750" cy="585434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4" name="Text Placeholder 3"/>
          <p:cNvSpPr>
            <a:spLocks noGrp="1"/>
          </p:cNvSpPr>
          <p:nvPr>
            <p:ph type="body" sz="half" idx="2"/>
          </p:nvPr>
        </p:nvSpPr>
        <p:spPr>
          <a:xfrm>
            <a:off x="457201" y="1435972"/>
            <a:ext cx="3008313" cy="46907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3B0C8F8C-47E8-D244-BB9C-D91B8240A745}"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202791891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1172"/>
            <a:ext cx="5486400" cy="565627"/>
          </a:xfrm>
        </p:spPr>
        <p:txBody>
          <a:bodyPr anchor="b"/>
          <a:lstStyle>
            <a:lvl1pPr algn="l">
              <a:defRPr sz="2000" b="1"/>
            </a:lvl1pPr>
          </a:lstStyle>
          <a:p>
            <a:r>
              <a:rPr lang="pt-BR"/>
              <a:t>Click to edit Master title style</a:t>
            </a:r>
            <a:endParaRPr lang="en-GB"/>
          </a:p>
        </p:txBody>
      </p:sp>
      <p:sp>
        <p:nvSpPr>
          <p:cNvPr id="3" name="Picture Placeholder 2"/>
          <p:cNvSpPr>
            <a:spLocks noGrp="1"/>
          </p:cNvSpPr>
          <p:nvPr>
            <p:ph type="pic" idx="1"/>
          </p:nvPr>
        </p:nvSpPr>
        <p:spPr>
          <a:xfrm>
            <a:off x="1792288" y="613240"/>
            <a:ext cx="5486400" cy="41136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6799"/>
            <a:ext cx="5486400" cy="80559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1/6/16</a:t>
            </a:r>
          </a:p>
        </p:txBody>
      </p:sp>
      <p:sp>
        <p:nvSpPr>
          <p:cNvPr id="6" name="Rectangle 6"/>
          <p:cNvSpPr>
            <a:spLocks noGrp="1" noChangeArrowheads="1"/>
          </p:cNvSpPr>
          <p:nvPr>
            <p:ph type="sldNum" idx="11"/>
          </p:nvPr>
        </p:nvSpPr>
        <p:spPr>
          <a:ln/>
        </p:spPr>
        <p:txBody>
          <a:bodyPr/>
          <a:lstStyle>
            <a:lvl1pPr>
              <a:defRPr/>
            </a:lvl1pPr>
          </a:lstStyle>
          <a:p>
            <a:fld id="{3308CE32-59AE-7543-8F2D-157C5ABEA68C}"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39875489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EDCCD2BA-567B-7D4E-A429-212987DD041A}"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30013859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DB87EBA-003E-894C-98C0-8C1EF1E9C0CE}"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1464" y="274244"/>
            <a:ext cx="2054225" cy="5837204"/>
          </a:xfrm>
        </p:spPr>
        <p:txBody>
          <a:bodyPr vert="eaVert"/>
          <a:lstStyle/>
          <a:p>
            <a:r>
              <a:rPr lang="pt-BR"/>
              <a:t>Click to edit Master title style</a:t>
            </a:r>
            <a:endParaRPr lang="en-GB"/>
          </a:p>
        </p:txBody>
      </p:sp>
      <p:sp>
        <p:nvSpPr>
          <p:cNvPr id="3" name="Vertical Text Placeholder 2"/>
          <p:cNvSpPr>
            <a:spLocks noGrp="1"/>
          </p:cNvSpPr>
          <p:nvPr>
            <p:ph type="body" orient="vert" idx="1"/>
          </p:nvPr>
        </p:nvSpPr>
        <p:spPr>
          <a:xfrm>
            <a:off x="457201" y="274244"/>
            <a:ext cx="6011863" cy="5837204"/>
          </a:xfrm>
        </p:spPr>
        <p:txBody>
          <a:bodyPr vert="eaVert"/>
          <a:lstStyle/>
          <a:p>
            <a:pPr lvl="0"/>
            <a:r>
              <a:rPr lang="pt-BR"/>
              <a:t>Click to edit Master text styles</a:t>
            </a:r>
          </a:p>
          <a:p>
            <a:pPr lvl="1"/>
            <a:r>
              <a:rPr lang="pt-BR"/>
              <a:t>Second level</a:t>
            </a:r>
          </a:p>
          <a:p>
            <a:pPr lvl="2"/>
            <a:r>
              <a:rPr lang="pt-BR"/>
              <a:t>Third level</a:t>
            </a:r>
          </a:p>
          <a:p>
            <a:pPr lvl="3"/>
            <a:r>
              <a:rPr lang="pt-BR"/>
              <a:t>Fourth level</a:t>
            </a:r>
          </a:p>
          <a:p>
            <a:pPr lvl="4"/>
            <a:r>
              <a:rPr lang="pt-BR"/>
              <a:t>Fifth level</a:t>
            </a:r>
            <a:endParaRPr lang="en-GB"/>
          </a:p>
        </p:txBody>
      </p:sp>
      <p:sp>
        <p:nvSpPr>
          <p:cNvPr id="4" name="Rectangle 4"/>
          <p:cNvSpPr>
            <a:spLocks noGrp="1" noChangeArrowheads="1"/>
          </p:cNvSpPr>
          <p:nvPr>
            <p:ph type="dt" idx="10"/>
          </p:nvPr>
        </p:nvSpPr>
        <p:spPr>
          <a:ln/>
        </p:spPr>
        <p:txBody>
          <a:bodyPr/>
          <a:lstStyle>
            <a:lvl1pPr>
              <a:defRPr/>
            </a:lvl1pPr>
          </a:lstStyle>
          <a:p>
            <a:pPr>
              <a:defRPr/>
            </a:pPr>
            <a:r>
              <a:rPr lang="en-US"/>
              <a:t>1/6/16</a:t>
            </a:r>
          </a:p>
        </p:txBody>
      </p:sp>
      <p:sp>
        <p:nvSpPr>
          <p:cNvPr id="5" name="Rectangle 6"/>
          <p:cNvSpPr>
            <a:spLocks noGrp="1" noChangeArrowheads="1"/>
          </p:cNvSpPr>
          <p:nvPr>
            <p:ph type="sldNum" idx="11"/>
          </p:nvPr>
        </p:nvSpPr>
        <p:spPr>
          <a:ln/>
        </p:spPr>
        <p:txBody>
          <a:bodyPr/>
          <a:lstStyle>
            <a:lvl1pPr>
              <a:defRPr/>
            </a:lvl1pPr>
          </a:lstStyle>
          <a:p>
            <a:fld id="{12AFCF10-BF33-E74B-8755-0F20F5F7A1A7}" type="slidenum">
              <a:rPr lang="en-US" altLang="en-US">
                <a:cs typeface="Microsoft YaHei"/>
              </a:rPr>
              <a:pPr/>
              <a:t>‹#›</a:t>
            </a:fld>
            <a:endParaRPr lang="en-US" altLang="en-US">
              <a:cs typeface="Microsoft YaHei"/>
            </a:endParaRPr>
          </a:p>
        </p:txBody>
      </p:sp>
    </p:spTree>
    <p:extLst>
      <p:ext uri="{BB962C8B-B14F-4D97-AF65-F5344CB8AC3E}">
        <p14:creationId xmlns:p14="http://schemas.microsoft.com/office/powerpoint/2010/main" val="524811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BFF401DC-9CB6-C94C-A035-AE4D557374BC}"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1033458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F5BB0AE-5A3A-F04D-A9F3-EAE846CBBB6B}"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Tree>
    <p:extLst>
      <p:ext uri="{BB962C8B-B14F-4D97-AF65-F5344CB8AC3E}">
        <p14:creationId xmlns:p14="http://schemas.microsoft.com/office/powerpoint/2010/main" val="3750237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CEA79773-FC84-AC4D-9D28-F5B786E3C95F}"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A5EA9B50-EEBF-444C-B824-2C0A43D21C29}"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3861D6AF-D5AE-CB4F-87B1-135CD6BE978E}"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36223AFD-4241-5943-8971-1E78BBFD6498}"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0335B3EA-4F05-F94F-97FA-8B911338AD11}" type="datetime1">
              <a:rPr lang="sv-SE" smtClean="0"/>
              <a:t>10/04/18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D51856E0-8F8D-C941-8AB5-18592FC9E816}" type="datetime1">
              <a:rPr lang="sv-SE" smtClean="0"/>
              <a:t>10/04/18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013EDE5E-57C8-6541-B04A-4FEA1C5CE2B2}" type="datetime1">
              <a:rPr lang="sv-SE" smtClean="0"/>
              <a:t>10/04/18</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CFE4CEC7-2FA1-3A4A-BE3C-F5D796A3D98D}"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6EC220F-A698-4F4F-8ACB-8805387EB33A}"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EE5A136A-0A85-2440-9BF1-343324EDBE1C}"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BAB7375-6695-8140-8F0A-072BD445F54F}"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33926202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8BB8640-21E4-4DF7-82E4-489CAFEF9DED}"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7158905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BB5AEB99-AC6E-48D2-952D-3D83B6391950}"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240713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D06E4A36-D68D-4694-87DB-DFA8FA4CFE26}"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1559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46222C4-E157-4E53-9EF8-232316FE09CC}"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8" name="Platshållare för sidfot 7"/>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433916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57C93802-762A-4A6E-A1BC-2EB1229795D8}"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4" name="Platshållare för sidfot 3"/>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162436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3A01E932-36F6-4388-A044-AA7A78DE8FDE}"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3" name="Platshållare för sidfot 2"/>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5629212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BEF82D74-2346-4358-902A-DA156CC04F9A}"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3415833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C737F66-422D-4DAE-AE18-D60629C43F89}"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Platshållare för sidfot 5"/>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4346731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FA01167-117F-420C-9F45-458E836B1790}"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7864117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758F1B5-19A1-41D4-B931-AF48A1AC2F9B}"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11"/>
          </p:nvPr>
        </p:nvSpPr>
        <p:spPr/>
        <p:txBody>
          <a:body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076662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1268760"/>
            <a:ext cx="9144000" cy="1470025"/>
          </a:xfrm>
        </p:spPr>
        <p:txBody>
          <a:bodyPr/>
          <a:lstStyle>
            <a:lvl1pPr algn="ctr">
              <a:defRPr sz="4400">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31640" y="3068960"/>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105763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85800" y="1557338"/>
            <a:ext cx="7772400" cy="3800488"/>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endParaRPr lang="en-US" dirty="0"/>
          </a:p>
        </p:txBody>
      </p:sp>
    </p:spTree>
    <p:extLst>
      <p:ext uri="{BB962C8B-B14F-4D97-AF65-F5344CB8AC3E}">
        <p14:creationId xmlns:p14="http://schemas.microsoft.com/office/powerpoint/2010/main" val="143740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3568" y="2786047"/>
            <a:ext cx="7848872" cy="1362075"/>
          </a:xfrm>
        </p:spPr>
        <p:txBody>
          <a:bodyPr anchor="t"/>
          <a:lstStyle>
            <a:lvl1pPr algn="l">
              <a:defRPr sz="4400" b="1" cap="none">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1285860"/>
            <a:ext cx="7772400" cy="1500187"/>
          </a:xfrm>
        </p:spPr>
        <p:txBody>
          <a:bodyPr anchor="b"/>
          <a:lstStyle>
            <a:lvl1pPr marL="0" indent="0">
              <a:buNone/>
              <a:defRPr sz="240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extLst>
      <p:ext uri="{BB962C8B-B14F-4D97-AF65-F5344CB8AC3E}">
        <p14:creationId xmlns:p14="http://schemas.microsoft.com/office/powerpoint/2010/main" val="3969924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557338"/>
            <a:ext cx="3810000" cy="4514868"/>
          </a:xfrm>
        </p:spPr>
        <p:txBody>
          <a:bodyPr/>
          <a:lstStyle>
            <a:lvl1pPr>
              <a:defRPr sz="2400">
                <a:solidFill>
                  <a:schemeClr val="tx1"/>
                </a:solidFill>
              </a:defRPr>
            </a:lvl1pPr>
            <a:lvl2pPr>
              <a:defRPr sz="2200">
                <a:solidFill>
                  <a:schemeClr val="accent1">
                    <a:lumMod val="50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4" name="Content Placeholder 3"/>
          <p:cNvSpPr>
            <a:spLocks noGrp="1"/>
          </p:cNvSpPr>
          <p:nvPr>
            <p:ph sz="half" idx="2"/>
          </p:nvPr>
        </p:nvSpPr>
        <p:spPr>
          <a:xfrm>
            <a:off x="4648200" y="1557338"/>
            <a:ext cx="3810000" cy="3800488"/>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056538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a:solidFill>
                  <a:schemeClr val="accent1">
                    <a:lumMod val="50000"/>
                  </a:schemeClr>
                </a:solidFill>
                <a:latin typeface="Calibri" panose="020F050202020403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67544" y="1484784"/>
            <a:ext cx="4040188"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89733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800" b="1">
                <a:solidFill>
                  <a:schemeClr val="accent1">
                    <a:lumMod val="50000"/>
                  </a:schemeClr>
                </a:solidFill>
                <a:latin typeface="Calibri" panose="020F0502020204030204"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182951"/>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74499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sz="2800">
                <a:solidFill>
                  <a:schemeClr val="accent1">
                    <a:lumMod val="50000"/>
                  </a:schemeClr>
                </a:solidFill>
                <a:latin typeface="Calibri" panose="020F0502020204030204"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7029937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772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8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084776"/>
          </a:xfrm>
        </p:spPr>
        <p:txBody>
          <a:bodyPr/>
          <a:lstStyle>
            <a:lvl1pPr>
              <a:defRPr sz="2400">
                <a:solidFill>
                  <a:schemeClr val="tx1"/>
                </a:solidFill>
                <a:latin typeface="Arial" pitchFamily="34" charset="0"/>
                <a:cs typeface="Arial" pitchFamily="34" charset="0"/>
              </a:defRPr>
            </a:lvl1pPr>
            <a:lvl2pPr>
              <a:defRPr sz="2200">
                <a:solidFill>
                  <a:schemeClr val="accent1">
                    <a:lumMod val="50000"/>
                  </a:schemeClr>
                </a:solidFill>
                <a:latin typeface="Arial" pitchFamily="34" charset="0"/>
                <a:cs typeface="Arial" pitchFamily="34" charset="0"/>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p:txBody>
      </p:sp>
      <p:sp>
        <p:nvSpPr>
          <p:cNvPr id="4" name="Text Placeholder 3"/>
          <p:cNvSpPr>
            <a:spLocks noGrp="1"/>
          </p:cNvSpPr>
          <p:nvPr>
            <p:ph type="body" sz="half" idx="2"/>
          </p:nvPr>
        </p:nvSpPr>
        <p:spPr>
          <a:xfrm>
            <a:off x="457200" y="1435100"/>
            <a:ext cx="3008313" cy="4851419"/>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12754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71942"/>
            <a:ext cx="5486400" cy="566738"/>
          </a:xfrm>
        </p:spPr>
        <p:txBody>
          <a:bodyPr anchor="b"/>
          <a:lstStyle>
            <a:lvl1pPr algn="l">
              <a:defRPr sz="2800" b="1">
                <a:solidFill>
                  <a:schemeClr val="accent1">
                    <a:lumMod val="50000"/>
                  </a:schemeClr>
                </a:solidFill>
                <a:latin typeface="Arial" pitchFamily="34" charset="0"/>
                <a:cs typeface="Arial"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3459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4638680"/>
            <a:ext cx="5486400" cy="804862"/>
          </a:xfrm>
        </p:spPr>
        <p:txBody>
          <a:bodyPr/>
          <a:lstStyle>
            <a:lvl1pPr marL="0" indent="0">
              <a:buNone/>
              <a:defRPr sz="22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698044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ujourd'hui">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838693"/>
      </p:ext>
    </p:extLst>
  </p:cSld>
  <p:clrMapOvr>
    <a:masterClrMapping/>
  </p:clrMapOvr>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apositive Réunion programme">
    <p:spTree>
      <p:nvGrpSpPr>
        <p:cNvPr id="1" name=""/>
        <p:cNvGrpSpPr/>
        <p:nvPr/>
      </p:nvGrpSpPr>
      <p:grpSpPr>
        <a:xfrm>
          <a:off x="0" y="0"/>
          <a:ext cx="0" cy="0"/>
          <a:chOff x="0" y="0"/>
          <a:chExt cx="0" cy="0"/>
        </a:xfrm>
      </p:grpSpPr>
      <p:sp>
        <p:nvSpPr>
          <p:cNvPr id="10" name="Text Box 5"/>
          <p:cNvSpPr txBox="1">
            <a:spLocks noChangeArrowheads="1"/>
          </p:cNvSpPr>
          <p:nvPr userDrawn="1"/>
        </p:nvSpPr>
        <p:spPr bwMode="auto">
          <a:xfrm>
            <a:off x="8460432" y="116632"/>
            <a:ext cx="576635" cy="486287"/>
          </a:xfrm>
          <a:prstGeom prst="rect">
            <a:avLst/>
          </a:prstGeom>
          <a:noFill/>
          <a:ln>
            <a:noFill/>
          </a:ln>
          <a:extLst/>
        </p:spPr>
        <p:txBody>
          <a:bodyPr wrap="square">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lnSpc>
                <a:spcPct val="80000"/>
              </a:lnSpc>
              <a:spcBef>
                <a:spcPct val="20000"/>
              </a:spcBef>
              <a:spcAft>
                <a:spcPct val="0"/>
              </a:spcAft>
              <a:buChar char="•"/>
              <a:defRPr>
                <a:solidFill>
                  <a:schemeClr val="tx1"/>
                </a:solidFill>
                <a:latin typeface="Arial" charset="0"/>
                <a:ea typeface="ＭＳ Ｐゴシック" charset="-128"/>
              </a:defRPr>
            </a:lvl6pPr>
            <a:lvl7pPr marL="2971800" indent="-228600" eaLnBrk="0" fontAlgn="base" hangingPunct="0">
              <a:lnSpc>
                <a:spcPct val="80000"/>
              </a:lnSpc>
              <a:spcBef>
                <a:spcPct val="20000"/>
              </a:spcBef>
              <a:spcAft>
                <a:spcPct val="0"/>
              </a:spcAft>
              <a:buChar char="•"/>
              <a:defRPr>
                <a:solidFill>
                  <a:schemeClr val="tx1"/>
                </a:solidFill>
                <a:latin typeface="Arial" charset="0"/>
                <a:ea typeface="ＭＳ Ｐゴシック" charset="-128"/>
              </a:defRPr>
            </a:lvl7pPr>
            <a:lvl8pPr marL="3429000" indent="-228600" eaLnBrk="0" fontAlgn="base" hangingPunct="0">
              <a:lnSpc>
                <a:spcPct val="80000"/>
              </a:lnSpc>
              <a:spcBef>
                <a:spcPct val="20000"/>
              </a:spcBef>
              <a:spcAft>
                <a:spcPct val="0"/>
              </a:spcAft>
              <a:buChar char="•"/>
              <a:defRPr>
                <a:solidFill>
                  <a:schemeClr val="tx1"/>
                </a:solidFill>
                <a:latin typeface="Arial" charset="0"/>
                <a:ea typeface="ＭＳ Ｐゴシック" charset="-128"/>
              </a:defRPr>
            </a:lvl8pPr>
            <a:lvl9pPr marL="3886200" indent="-228600" eaLnBrk="0" fontAlgn="base" hangingPunct="0">
              <a:lnSpc>
                <a:spcPct val="80000"/>
              </a:lnSpc>
              <a:spcBef>
                <a:spcPct val="20000"/>
              </a:spcBef>
              <a:spcAft>
                <a:spcPct val="0"/>
              </a:spcAft>
              <a:buChar char="•"/>
              <a:defRPr>
                <a:solidFill>
                  <a:schemeClr val="tx1"/>
                </a:solidFill>
                <a:latin typeface="Arial" charset="0"/>
                <a:ea typeface="ＭＳ Ｐゴシック" charset="-128"/>
              </a:defRPr>
            </a:lvl9pPr>
          </a:lstStyle>
          <a:p>
            <a:pPr defTabSz="914400" eaLnBrk="1" fontAlgn="base" hangingPunct="1">
              <a:lnSpc>
                <a:spcPct val="80000"/>
              </a:lnSpc>
              <a:spcBef>
                <a:spcPct val="20000"/>
              </a:spcBef>
              <a:spcAft>
                <a:spcPct val="0"/>
              </a:spcAft>
            </a:pPr>
            <a:r>
              <a:rPr lang="en-US" sz="3200" b="1" dirty="0" smtClean="0">
                <a:solidFill>
                  <a:srgbClr val="FFFFFF"/>
                </a:solidFill>
              </a:rPr>
              <a:t>P</a:t>
            </a:r>
            <a:endParaRPr lang="en-US" sz="3200" b="1" dirty="0">
              <a:solidFill>
                <a:srgbClr val="FFFFFF"/>
              </a:solidFill>
            </a:endParaRPr>
          </a:p>
        </p:txBody>
      </p:sp>
    </p:spTree>
    <p:extLst>
      <p:ext uri="{BB962C8B-B14F-4D97-AF65-F5344CB8AC3E}">
        <p14:creationId xmlns:p14="http://schemas.microsoft.com/office/powerpoint/2010/main" val="2850068605"/>
      </p:ext>
    </p:extLst>
  </p:cSld>
  <p:clrMapOvr>
    <a:masterClrMapping/>
  </p:clrMapOvr>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43362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45A6A15-A2C2-0E41-9DE4-010C0B0B3333}"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478405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1242738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Click to 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Click to edit Master text styles</a:t>
            </a:r>
          </a:p>
        </p:txBody>
      </p:sp>
    </p:spTree>
    <p:extLst>
      <p:ext uri="{BB962C8B-B14F-4D97-AF65-F5344CB8AC3E}">
        <p14:creationId xmlns:p14="http://schemas.microsoft.com/office/powerpoint/2010/main" val="36516422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348088765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58405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96752"/>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96752"/>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6750805"/>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1924119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7317603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660399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Click to 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Click to edit Master text styles</a:t>
            </a:r>
          </a:p>
        </p:txBody>
      </p:sp>
    </p:spTree>
    <p:extLst>
      <p:ext uri="{BB962C8B-B14F-4D97-AF65-F5344CB8AC3E}">
        <p14:creationId xmlns:p14="http://schemas.microsoft.com/office/powerpoint/2010/main" val="1768293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74CAB1DA-B944-6140-B7F5-AB5049DAE69B}" type="datetime1">
              <a:rPr lang="sv-SE" smtClean="0"/>
              <a:t>10/04/18</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038C62C7-F79B-CD4A-A5DF-5683BBEC4A65}" type="slidenum">
              <a:rPr lang="sv-SE" smtClean="0"/>
              <a:t>‹#›</a:t>
            </a:fld>
            <a:endParaRPr lang="sv-SE"/>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27770255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2643866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268760"/>
            <a:ext cx="7772400" cy="40890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8098698"/>
      </p:ext>
    </p:extLst>
  </p:cSld>
  <p:clrMapOvr>
    <a:masterClrMapping/>
  </p:clrMapOvr>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96752"/>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96752"/>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49406744"/>
      </p:ext>
    </p:extLst>
  </p:cSld>
  <p:clrMapOvr>
    <a:masterClrMapping/>
  </p:clrMapOvr>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15121392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2998585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22739127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Click to 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Click to edit Master text styles</a:t>
            </a:r>
          </a:p>
        </p:txBody>
      </p:sp>
    </p:spTree>
    <p:extLst>
      <p:ext uri="{BB962C8B-B14F-4D97-AF65-F5344CB8AC3E}">
        <p14:creationId xmlns:p14="http://schemas.microsoft.com/office/powerpoint/2010/main" val="5214312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8833934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99975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17569FA7-588D-F242-B226-5AB564D508AA}" type="datetime1">
              <a:rPr lang="sv-SE" smtClean="0"/>
              <a:t>10/04/18</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038C62C7-F79B-CD4A-A5DF-5683BBEC4A65}" type="slidenum">
              <a:rPr lang="sv-SE" smtClean="0"/>
              <a:t>‹#›</a:t>
            </a:fld>
            <a:endParaRPr lang="sv-SE"/>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268760"/>
            <a:ext cx="7772400" cy="40890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3372708"/>
      </p:ext>
    </p:extLst>
  </p:cSld>
  <p:clrMapOvr>
    <a:masterClrMapping/>
  </p:clrMapOvr>
  <p:timing>
    <p:tnLst>
      <p:par>
        <p:cTn xmlns:p14="http://schemas.microsoft.com/office/powerpoint/2010/mai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96752"/>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96752"/>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88000181"/>
      </p:ext>
    </p:extLst>
  </p:cSld>
  <p:clrMapOvr>
    <a:masterClrMapping/>
  </p:clrMapOvr>
  <p:timing>
    <p:tnLst>
      <p:par>
        <p:cTn xmlns:p14="http://schemas.microsoft.com/office/powerpoint/2010/mai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7" name="Subtitle 2"/>
          <p:cNvSpPr>
            <a:spLocks noGrp="1"/>
          </p:cNvSpPr>
          <p:nvPr>
            <p:ph type="subTitle" idx="1"/>
          </p:nvPr>
        </p:nvSpPr>
        <p:spPr>
          <a:xfrm>
            <a:off x="1371600" y="1970065"/>
            <a:ext cx="6400800" cy="1752600"/>
          </a:xfrm>
        </p:spPr>
        <p:txBody>
          <a:bodyPr/>
          <a:lstStyle>
            <a:lvl1pPr marL="0" indent="0" algn="ctr">
              <a:buNone/>
              <a:defRPr sz="2400">
                <a:latin typeface="Arial" pitchFamily="34" charset="0"/>
                <a:cs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
        <p:nvSpPr>
          <p:cNvPr id="8" name="Title 1"/>
          <p:cNvSpPr>
            <a:spLocks noGrp="1"/>
          </p:cNvSpPr>
          <p:nvPr>
            <p:ph type="title"/>
          </p:nvPr>
        </p:nvSpPr>
        <p:spPr>
          <a:xfrm>
            <a:off x="0" y="333375"/>
            <a:ext cx="9144000"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0325015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Text Placeholder 5"/>
          <p:cNvSpPr>
            <a:spLocks noGrp="1"/>
          </p:cNvSpPr>
          <p:nvPr>
            <p:ph type="body" sz="quarter" idx="12"/>
          </p:nvPr>
        </p:nvSpPr>
        <p:spPr>
          <a:xfrm>
            <a:off x="755576" y="1124744"/>
            <a:ext cx="7777237" cy="4391819"/>
          </a:xfrm>
        </p:spPr>
        <p:txBody>
          <a:bodyPr/>
          <a:lstStyle>
            <a:lvl1pPr>
              <a:defRPr i="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4593819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6" name="Picture Placeholder 5"/>
          <p:cNvSpPr>
            <a:spLocks noGrp="1"/>
          </p:cNvSpPr>
          <p:nvPr>
            <p:ph type="pic" sz="quarter" idx="12"/>
          </p:nvPr>
        </p:nvSpPr>
        <p:spPr>
          <a:xfrm>
            <a:off x="683568" y="1196752"/>
            <a:ext cx="7992120" cy="4248373"/>
          </a:xfrm>
        </p:spPr>
        <p:txBody>
          <a:bodyPr/>
          <a:lstStyle/>
          <a:p>
            <a:r>
              <a:rPr lang="en-US" smtClean="0"/>
              <a:t>Click icon to add picture</a:t>
            </a:r>
            <a:endParaRPr lang="en-GB"/>
          </a:p>
        </p:txBody>
      </p:sp>
      <p:sp>
        <p:nvSpPr>
          <p:cNvPr id="7"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11184478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225363"/>
            <a:ext cx="9144000" cy="647353"/>
          </a:xfrm>
        </p:spPr>
        <p:txBody>
          <a:bodyPr/>
          <a:lstStyle>
            <a:lvl1pPr>
              <a:defRPr sz="3600"/>
            </a:lvl1pPr>
          </a:lstStyle>
          <a:p>
            <a:r>
              <a:rPr lang="en-US" smtClean="0"/>
              <a:t>Click to edit Master title style</a:t>
            </a:r>
            <a:endParaRPr lang="en-GB" dirty="0"/>
          </a:p>
        </p:txBody>
      </p:sp>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ext Placeholder 9"/>
          <p:cNvSpPr>
            <a:spLocks noGrp="1"/>
          </p:cNvSpPr>
          <p:nvPr>
            <p:ph type="body" sz="quarter" idx="14"/>
          </p:nvPr>
        </p:nvSpPr>
        <p:spPr>
          <a:xfrm>
            <a:off x="755577"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6" name="Text Placeholder 10"/>
          <p:cNvSpPr>
            <a:spLocks noGrp="1"/>
          </p:cNvSpPr>
          <p:nvPr>
            <p:ph type="body" sz="quarter" idx="15"/>
          </p:nvPr>
        </p:nvSpPr>
        <p:spPr>
          <a:xfrm>
            <a:off x="4716016" y="1052736"/>
            <a:ext cx="3816424" cy="360040"/>
          </a:xfrm>
        </p:spPr>
        <p:txBody>
          <a:bodyPr/>
          <a:lstStyle>
            <a:lvl1pPr marL="0" indent="0" algn="l" rtl="0" eaLnBrk="1" fontAlgn="base" hangingPunct="1">
              <a:spcBef>
                <a:spcPct val="20000"/>
              </a:spcBef>
              <a:spcAft>
                <a:spcPct val="0"/>
              </a:spcAft>
              <a:buNone/>
              <a:defRPr lang="en-GB" sz="2000" i="0" dirty="0">
                <a:solidFill>
                  <a:schemeClr val="accent6">
                    <a:lumMod val="60000"/>
                    <a:lumOff val="40000"/>
                  </a:schemeClr>
                </a:solidFill>
                <a:latin typeface="Arial" pitchFamily="34" charset="0"/>
                <a:ea typeface="+mn-ea"/>
                <a:cs typeface="Arial" pitchFamily="34" charset="0"/>
              </a:defRPr>
            </a:lvl1pPr>
          </a:lstStyle>
          <a:p>
            <a:pPr lvl="0"/>
            <a:r>
              <a:rPr lang="en-US" smtClean="0"/>
              <a:t>Click to edit Master text styles</a:t>
            </a:r>
          </a:p>
        </p:txBody>
      </p:sp>
      <p:sp>
        <p:nvSpPr>
          <p:cNvPr id="7" name="Text Placeholder 7"/>
          <p:cNvSpPr>
            <a:spLocks noGrp="1"/>
          </p:cNvSpPr>
          <p:nvPr>
            <p:ph type="body" sz="quarter" idx="12"/>
          </p:nvPr>
        </p:nvSpPr>
        <p:spPr>
          <a:xfrm>
            <a:off x="755577" y="1412107"/>
            <a:ext cx="3816424" cy="4104456"/>
          </a:xfrm>
        </p:spPr>
        <p:txBody>
          <a:bodyPr/>
          <a:lstStyle/>
          <a:p>
            <a:pPr lvl="0"/>
            <a:r>
              <a:rPr lang="en-US" smtClean="0"/>
              <a:t>Click to edit Master text styles</a:t>
            </a:r>
          </a:p>
        </p:txBody>
      </p:sp>
      <p:sp>
        <p:nvSpPr>
          <p:cNvPr id="8" name="Text Placeholder 8"/>
          <p:cNvSpPr>
            <a:spLocks noGrp="1"/>
          </p:cNvSpPr>
          <p:nvPr>
            <p:ph type="body" sz="quarter" idx="13"/>
          </p:nvPr>
        </p:nvSpPr>
        <p:spPr>
          <a:xfrm>
            <a:off x="4716016" y="1412776"/>
            <a:ext cx="3816424" cy="4104456"/>
          </a:xfrm>
        </p:spPr>
        <p:txBody>
          <a:bodyPr/>
          <a:lstStyle/>
          <a:p>
            <a:pPr lvl="0"/>
            <a:r>
              <a:rPr lang="en-US" smtClean="0"/>
              <a:t>Click to edit Master text styles</a:t>
            </a:r>
          </a:p>
        </p:txBody>
      </p:sp>
    </p:spTree>
    <p:extLst>
      <p:ext uri="{BB962C8B-B14F-4D97-AF65-F5344CB8AC3E}">
        <p14:creationId xmlns:p14="http://schemas.microsoft.com/office/powerpoint/2010/main" val="28992811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
        <p:nvSpPr>
          <p:cNvPr id="5" name="Title 1"/>
          <p:cNvSpPr>
            <a:spLocks noGrp="1"/>
          </p:cNvSpPr>
          <p:nvPr>
            <p:ph type="title"/>
          </p:nvPr>
        </p:nvSpPr>
        <p:spPr>
          <a:xfrm>
            <a:off x="3296" y="188640"/>
            <a:ext cx="9144000" cy="791369"/>
          </a:xfrm>
        </p:spPr>
        <p:txBody>
          <a:bodyPr/>
          <a:lstStyle>
            <a:lvl1pPr>
              <a:defRPr sz="3600"/>
            </a:lvl1pPr>
          </a:lstStyle>
          <a:p>
            <a:r>
              <a:rPr lang="en-US" smtClean="0"/>
              <a:t>Click to edit Master title style</a:t>
            </a:r>
            <a:endParaRPr lang="en-GB" dirty="0"/>
          </a:p>
        </p:txBody>
      </p:sp>
    </p:spTree>
    <p:extLst>
      <p:ext uri="{BB962C8B-B14F-4D97-AF65-F5344CB8AC3E}">
        <p14:creationId xmlns:p14="http://schemas.microsoft.com/office/powerpoint/2010/main" val="7287572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GB">
              <a:solidFill>
                <a:srgbClr val="000000">
                  <a:tint val="75000"/>
                </a:srgbClr>
              </a:solidFill>
            </a:endParaRPr>
          </a:p>
        </p:txBody>
      </p:sp>
      <p:sp>
        <p:nvSpPr>
          <p:cNvPr id="4" name="Slide Number Placeholder 3"/>
          <p:cNvSpPr>
            <a:spLocks noGrp="1"/>
          </p:cNvSpPr>
          <p:nvPr>
            <p:ph type="sldNum" sz="quarter" idx="11"/>
          </p:nvPr>
        </p:nvSpPr>
        <p:spPr/>
        <p:txBody>
          <a:bodyPr/>
          <a:lstStyle/>
          <a:p>
            <a:fld id="{53221755-1974-484A-90A1-3D0ED6B05FD4}" type="slidenum">
              <a:rPr lang="en-GB" smtClean="0">
                <a:solidFill>
                  <a:srgbClr val="000000">
                    <a:tint val="75000"/>
                  </a:srgbClr>
                </a:solidFill>
              </a:rPr>
              <a:pPr/>
              <a:t>‹#›</a:t>
            </a:fld>
            <a:endParaRPr lang="en-GB">
              <a:solidFill>
                <a:srgbClr val="000000">
                  <a:tint val="75000"/>
                </a:srgbClr>
              </a:solidFill>
            </a:endParaRPr>
          </a:p>
        </p:txBody>
      </p:sp>
    </p:spTree>
    <p:extLst>
      <p:ext uri="{BB962C8B-B14F-4D97-AF65-F5344CB8AC3E}">
        <p14:creationId xmlns:p14="http://schemas.microsoft.com/office/powerpoint/2010/main" val="3453030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85800" y="1268760"/>
            <a:ext cx="7772400" cy="408906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6273463"/>
      </p:ext>
    </p:extLst>
  </p:cSld>
  <p:clrMapOvr>
    <a:masterClrMapping/>
  </p:clrMapOvr>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96752"/>
            <a:ext cx="3810000" cy="451486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196752"/>
            <a:ext cx="3810000" cy="3800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2153282"/>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3CFDDC82-EAE6-AF49-8201-FFCF32064398}" type="datetime1">
              <a:rPr lang="sv-SE" smtClean="0"/>
              <a:t>10/04/18</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038C62C7-F79B-CD4A-A5DF-5683BBEC4A65}" type="slidenum">
              <a:rPr lang="sv-SE" smtClean="0"/>
              <a:t>‹#›</a:t>
            </a:fld>
            <a:endParaRPr lang="sv-SE"/>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e-D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Click to edit Master subtitle style</a:t>
            </a:r>
            <a:endParaRPr lang="sv-SE"/>
          </a:p>
        </p:txBody>
      </p:sp>
      <p:sp>
        <p:nvSpPr>
          <p:cNvPr id="4" name="Date Placeholder 3"/>
          <p:cNvSpPr>
            <a:spLocks noGrp="1"/>
          </p:cNvSpPr>
          <p:nvPr>
            <p:ph type="dt" sz="half" idx="10"/>
          </p:nvPr>
        </p:nvSpPr>
        <p:spPr/>
        <p:txBody>
          <a:bodyPr/>
          <a:lstStyle/>
          <a:p>
            <a:fld id="{5ED7AC81-318B-4D49-A602-9E30227C87EC}"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8830250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de-DE" smtClean="0"/>
              <a:t>Click to edit Master title style</a:t>
            </a:r>
            <a:endParaRPr lang="sv-SE"/>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sv-SE">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2150538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
        <p:nvSpPr>
          <p:cNvPr id="2" name="Title 1"/>
          <p:cNvSpPr>
            <a:spLocks noGrp="1"/>
          </p:cNvSpPr>
          <p:nvPr>
            <p:ph type="title"/>
          </p:nvPr>
        </p:nvSpPr>
        <p:spPr/>
        <p:txBody>
          <a:bodyPr/>
          <a:lstStyle/>
          <a:p>
            <a:r>
              <a:rPr lang="de-D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p:txBody>
      </p:sp>
      <p:sp>
        <p:nvSpPr>
          <p:cNvPr id="5" name="Date Placeholder 4"/>
          <p:cNvSpPr>
            <a:spLocks noGrp="1"/>
          </p:cNvSpPr>
          <p:nvPr>
            <p:ph type="dt" sz="half" idx="10"/>
          </p:nvPr>
        </p:nvSpPr>
        <p:spPr/>
        <p:txBody>
          <a:bodyPr/>
          <a:lstStyle/>
          <a:p>
            <a:fld id="{42E66B7F-8271-49DA-A25A-F4BB9F476347}"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sv-SE">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960997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sv-SE"/>
          </a:p>
        </p:txBody>
      </p:sp>
      <p:sp>
        <p:nvSpPr>
          <p:cNvPr id="7" name="Date Placeholder 6"/>
          <p:cNvSpPr>
            <a:spLocks noGrp="1"/>
          </p:cNvSpPr>
          <p:nvPr>
            <p:ph type="dt" sz="half" idx="10"/>
          </p:nvPr>
        </p:nvSpPr>
        <p:spPr/>
        <p:txBody>
          <a:bodyPr/>
          <a:lstStyle/>
          <a:p>
            <a:fld id="{3C7D23FA-05C4-4CC1-B281-2F815585BC1C}"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sv-SE">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sv-SE">
              <a:solidFill>
                <a:srgbClr val="0094CA"/>
              </a:solidFill>
              <a:latin typeface="Calibri"/>
            </a:endParaRPr>
          </a:p>
        </p:txBody>
      </p:sp>
    </p:spTree>
    <p:extLst>
      <p:ext uri="{BB962C8B-B14F-4D97-AF65-F5344CB8AC3E}">
        <p14:creationId xmlns:p14="http://schemas.microsoft.com/office/powerpoint/2010/main" val="1695834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cxnSp>
        <p:nvCxnSpPr>
          <p:cNvPr id="3"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35670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900" indent="-342900" algn="l">
              <a:lnSpc>
                <a:spcPct val="90000"/>
              </a:lnSpc>
              <a:buFont typeface="Arial"/>
              <a:buChar char="•"/>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1"/>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7"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prstClr val="white"/>
              </a:solidFill>
              <a:latin typeface="Calibri"/>
            </a:endParaRPr>
          </a:p>
        </p:txBody>
      </p:sp>
      <p:cxnSp>
        <p:nvCxnSpPr>
          <p:cNvPr id="7"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972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03915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900" marR="0" indent="-342900" algn="l" defTabSz="457200"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8000" marR="0" indent="-234000" algn="l" defTabSz="457200"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1"/>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973397"/>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0"/>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3" y="1964945"/>
            <a:ext cx="6536399" cy="403898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r>
              <a:rPr lang="en-US" smtClean="0">
                <a:latin typeface="Calibri"/>
              </a:rPr>
              <a:t>June 2017</a:t>
            </a:r>
            <a:endParaRPr lang="sv-SE">
              <a:latin typeface="Calibri"/>
            </a:endParaRPr>
          </a:p>
        </p:txBody>
      </p:sp>
      <p:sp>
        <p:nvSpPr>
          <p:cNvPr id="5" name="Platshållare för sidfot 4"/>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2047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r>
              <a:rPr lang="en-US" smtClean="0">
                <a:latin typeface="Calibri"/>
              </a:rPr>
              <a:t>June 2017</a:t>
            </a:r>
            <a:endParaRPr lang="sv-SE">
              <a:latin typeface="Calibri"/>
            </a:endParaRPr>
          </a:p>
        </p:txBody>
      </p:sp>
      <p:sp>
        <p:nvSpPr>
          <p:cNvPr id="5" name="Platshållare för sidfot 4"/>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76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E485DCD4-91F4-4C4C-B804-E8D3D9779EF3}" type="datetime1">
              <a:rPr lang="sv-SE" smtClean="0"/>
              <a:t>10/04/18</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038C62C7-F79B-CD4A-A5DF-5683BBEC4A65}" type="slidenum">
              <a:rPr lang="sv-SE" smtClean="0"/>
              <a:t>‹#›</a:t>
            </a:fld>
            <a:endParaRPr lang="sv-SE"/>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r>
              <a:rPr lang="en-US" smtClean="0">
                <a:latin typeface="Calibri"/>
              </a:rPr>
              <a:t>June 2017</a:t>
            </a:r>
            <a:endParaRPr lang="sv-SE">
              <a:latin typeface="Calibri"/>
            </a:endParaRPr>
          </a:p>
        </p:txBody>
      </p:sp>
      <p:sp>
        <p:nvSpPr>
          <p:cNvPr id="6" name="Platshållare för sidfot 5"/>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33036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r>
              <a:rPr lang="en-US" smtClean="0">
                <a:latin typeface="Calibri"/>
              </a:rPr>
              <a:t>June 2017</a:t>
            </a:r>
            <a:endParaRPr lang="sv-SE">
              <a:latin typeface="Calibri"/>
            </a:endParaRPr>
          </a:p>
        </p:txBody>
      </p:sp>
      <p:sp>
        <p:nvSpPr>
          <p:cNvPr id="8" name="Platshållare för sidfot 7"/>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76242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r>
              <a:rPr lang="en-US" smtClean="0">
                <a:latin typeface="Calibri"/>
              </a:rPr>
              <a:t>June 2017</a:t>
            </a:r>
            <a:endParaRPr lang="sv-SE">
              <a:latin typeface="Calibri"/>
            </a:endParaRPr>
          </a:p>
        </p:txBody>
      </p:sp>
      <p:sp>
        <p:nvSpPr>
          <p:cNvPr id="4" name="Platshållare för sidfot 3"/>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35785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en-US" smtClean="0">
                <a:latin typeface="Calibri"/>
              </a:rPr>
              <a:t>June 2017</a:t>
            </a:r>
            <a:endParaRPr lang="sv-SE">
              <a:latin typeface="Calibri"/>
            </a:endParaRPr>
          </a:p>
        </p:txBody>
      </p:sp>
      <p:sp>
        <p:nvSpPr>
          <p:cNvPr id="3" name="Platshållare för sidfot 2"/>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0840166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r>
              <a:rPr lang="en-US" smtClean="0">
                <a:latin typeface="Calibri"/>
              </a:rPr>
              <a:t>June 2017</a:t>
            </a:r>
            <a:endParaRPr lang="sv-SE">
              <a:latin typeface="Calibri"/>
            </a:endParaRPr>
          </a:p>
        </p:txBody>
      </p:sp>
      <p:sp>
        <p:nvSpPr>
          <p:cNvPr id="6" name="Platshållare för sidfot 5"/>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20367992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r>
              <a:rPr lang="en-US" smtClean="0">
                <a:latin typeface="Calibri"/>
              </a:rPr>
              <a:t>June 2017</a:t>
            </a:r>
            <a:endParaRPr lang="sv-SE">
              <a:latin typeface="Calibri"/>
            </a:endParaRPr>
          </a:p>
        </p:txBody>
      </p:sp>
      <p:sp>
        <p:nvSpPr>
          <p:cNvPr id="6" name="Platshållare för sidfot 5"/>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3"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152221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r>
              <a:rPr lang="en-US" smtClean="0">
                <a:latin typeface="Calibri"/>
              </a:rPr>
              <a:t>June 2017</a:t>
            </a:r>
            <a:endParaRPr lang="sv-SE">
              <a:latin typeface="Calibri"/>
            </a:endParaRPr>
          </a:p>
        </p:txBody>
      </p:sp>
      <p:sp>
        <p:nvSpPr>
          <p:cNvPr id="5" name="Platshållare för sidfot 4"/>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5307643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r>
              <a:rPr lang="en-US" smtClean="0">
                <a:latin typeface="Calibri"/>
              </a:rPr>
              <a:t>June 2017</a:t>
            </a:r>
            <a:endParaRPr lang="sv-SE">
              <a:latin typeface="Calibri"/>
            </a:endParaRPr>
          </a:p>
        </p:txBody>
      </p:sp>
      <p:sp>
        <p:nvSpPr>
          <p:cNvPr id="5" name="Platshållare för sidfot 4"/>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6700675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0"/>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r>
              <a:rPr lang="en-US" smtClean="0">
                <a:latin typeface="Calibri"/>
              </a:rPr>
              <a:t>June 2017</a:t>
            </a:r>
            <a:endParaRPr lang="sv-SE">
              <a:latin typeface="Calibri"/>
            </a:endParaRPr>
          </a:p>
        </p:txBody>
      </p:sp>
      <p:sp>
        <p:nvSpPr>
          <p:cNvPr id="5" name="Platshållare för sidfot 4"/>
          <p:cNvSpPr>
            <a:spLocks noGrp="1"/>
          </p:cNvSpPr>
          <p:nvPr>
            <p:ph type="ftr" sz="quarter" idx="11"/>
          </p:nvPr>
        </p:nvSpPr>
        <p:spPr/>
        <p:txBody>
          <a:body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8" y="130718"/>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852830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8100214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theme" Target="../theme/theme10.xml"/><Relationship Id="rId1" Type="http://schemas.openxmlformats.org/officeDocument/2006/relationships/slideLayout" Target="../slideLayouts/slideLayout80.xml"/><Relationship Id="rId2"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slideLayout" Target="../slideLayouts/slideLayout95.xml"/><Relationship Id="rId13" Type="http://schemas.openxmlformats.org/officeDocument/2006/relationships/slideLayout" Target="../slideLayouts/slideLayout96.xml"/><Relationship Id="rId14" Type="http://schemas.openxmlformats.org/officeDocument/2006/relationships/slideLayout" Target="../slideLayouts/slideLayout97.xml"/><Relationship Id="rId15" Type="http://schemas.openxmlformats.org/officeDocument/2006/relationships/slideLayout" Target="../slideLayouts/slideLayout98.xml"/><Relationship Id="rId16" Type="http://schemas.openxmlformats.org/officeDocument/2006/relationships/theme" Target="../theme/theme11.xml"/><Relationship Id="rId17" Type="http://schemas.openxmlformats.org/officeDocument/2006/relationships/image" Target="../media/image1.pn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09.xml"/><Relationship Id="rId12" Type="http://schemas.openxmlformats.org/officeDocument/2006/relationships/theme" Target="../theme/theme12.xml"/><Relationship Id="rId1" Type="http://schemas.openxmlformats.org/officeDocument/2006/relationships/slideLayout" Target="../slideLayouts/slideLayout99.xml"/><Relationship Id="rId2" Type="http://schemas.openxmlformats.org/officeDocument/2006/relationships/slideLayout" Target="../slideLayouts/slideLayout100.xml"/><Relationship Id="rId3" Type="http://schemas.openxmlformats.org/officeDocument/2006/relationships/slideLayout" Target="../slideLayouts/slideLayout101.xml"/><Relationship Id="rId4" Type="http://schemas.openxmlformats.org/officeDocument/2006/relationships/slideLayout" Target="../slideLayouts/slideLayout102.xml"/><Relationship Id="rId5" Type="http://schemas.openxmlformats.org/officeDocument/2006/relationships/slideLayout" Target="../slideLayouts/slideLayout103.xml"/><Relationship Id="rId6" Type="http://schemas.openxmlformats.org/officeDocument/2006/relationships/slideLayout" Target="../slideLayouts/slideLayout104.xml"/><Relationship Id="rId7" Type="http://schemas.openxmlformats.org/officeDocument/2006/relationships/slideLayout" Target="../slideLayouts/slideLayout105.xml"/><Relationship Id="rId8" Type="http://schemas.openxmlformats.org/officeDocument/2006/relationships/slideLayout" Target="../slideLayouts/slideLayout106.xml"/><Relationship Id="rId9" Type="http://schemas.openxmlformats.org/officeDocument/2006/relationships/slideLayout" Target="../slideLayouts/slideLayout107.xml"/><Relationship Id="rId10"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theme" Target="../theme/theme4.xml"/><Relationship Id="rId11"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theme" Target="../theme/theme6.xml"/><Relationship Id="rId9" Type="http://schemas.openxmlformats.org/officeDocument/2006/relationships/image" Target="../media/image4.jpeg"/><Relationship Id="rId10" Type="http://schemas.openxmlformats.org/officeDocument/2006/relationships/image" Target="../media/image5.png"/><Relationship Id="rId1" Type="http://schemas.openxmlformats.org/officeDocument/2006/relationships/slideLayout" Target="../slideLayouts/slideLayout49.xml"/><Relationship Id="rId2"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theme" Target="../theme/theme7.xml"/><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56.xml"/><Relationship Id="rId2"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6.xml"/><Relationship Id="rId4" Type="http://schemas.openxmlformats.org/officeDocument/2006/relationships/slideLayout" Target="../slideLayouts/slideLayout67.xml"/><Relationship Id="rId5" Type="http://schemas.openxmlformats.org/officeDocument/2006/relationships/slideLayout" Target="../slideLayouts/slideLayout68.xml"/><Relationship Id="rId6" Type="http://schemas.openxmlformats.org/officeDocument/2006/relationships/slideLayout" Target="../slideLayouts/slideLayout69.xml"/><Relationship Id="rId7" Type="http://schemas.openxmlformats.org/officeDocument/2006/relationships/slideLayout" Target="../slideLayouts/slideLayout70.xml"/><Relationship Id="rId8" Type="http://schemas.openxmlformats.org/officeDocument/2006/relationships/slideLayout" Target="../slideLayouts/slideLayout71.xml"/><Relationship Id="rId9" Type="http://schemas.openxmlformats.org/officeDocument/2006/relationships/theme" Target="../theme/theme8.xml"/><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64.xml"/><Relationship Id="rId2"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theme" Target="../theme/theme9.xml"/><Relationship Id="rId10" Type="http://schemas.openxmlformats.org/officeDocument/2006/relationships/image" Target="../media/image4.jpeg"/><Relationship Id="rId11" Type="http://schemas.openxmlformats.org/officeDocument/2006/relationships/image" Target="../media/image5.png"/><Relationship Id="rId1" Type="http://schemas.openxmlformats.org/officeDocument/2006/relationships/slideLayout" Target="../slideLayouts/slideLayout72.xml"/><Relationship Id="rId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fld id="{536FF277-5E8C-C849-958D-3EBBE89D3841}" type="datetime1">
              <a:rPr lang="sv-SE" smtClean="0"/>
              <a:t>10/04/18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pPr/>
              <a:t>‹#›</a:t>
            </a:fld>
            <a:endParaRPr lang="sv-SE"/>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endParaRPr>
          </a:p>
        </p:txBody>
      </p:sp>
      <p:pic>
        <p:nvPicPr>
          <p:cNvPr id="8" name="Bildobjekt 7" descr="ESS-vit-logg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5" r:id="rId3"/>
    <p:sldLayoutId id="2147483676"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hf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de-D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03233B-D569-4A6E-878F-CDE152514C47}" type="datetime1">
              <a:rPr lang="sv-SE" smtClean="0">
                <a:solidFill>
                  <a:prstClr val="black">
                    <a:tint val="75000"/>
                  </a:prstClr>
                </a:solidFill>
                <a:latin typeface="Calibri"/>
              </a:rPr>
              <a:pPr defTabSz="914400"/>
              <a:t>10/04/18</a:t>
            </a:fld>
            <a:endParaRPr lang="sv-SE">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sv-SE">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sv-SE" smtClean="0">
                <a:solidFill>
                  <a:prstClr val="black">
                    <a:tint val="75000"/>
                  </a:prstClr>
                </a:solidFill>
                <a:latin typeface="Calibri"/>
              </a:rPr>
              <a:pPr defTabSz="914400"/>
              <a:t>‹#›</a:t>
            </a:fld>
            <a:endParaRPr lang="sv-SE">
              <a:solidFill>
                <a:prstClr val="black">
                  <a:tint val="75000"/>
                </a:prstClr>
              </a:solidFill>
              <a:latin typeface="Calibri"/>
            </a:endParaRPr>
          </a:p>
        </p:txBody>
      </p:sp>
    </p:spTree>
    <p:extLst>
      <p:ext uri="{BB962C8B-B14F-4D97-AF65-F5344CB8AC3E}">
        <p14:creationId xmlns:p14="http://schemas.microsoft.com/office/powerpoint/2010/main" val="829736301"/>
      </p:ext>
    </p:extLst>
  </p:cSld>
  <p:clrMap bg1="lt1" tx1="dk1" bg2="lt2" tx2="dk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1" y="1964945"/>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94CA"/>
                </a:solidFill>
              </a:defRPr>
            </a:lvl1pPr>
          </a:lstStyle>
          <a:p>
            <a:r>
              <a:rPr lang="en-US" smtClean="0">
                <a:latin typeface="Calibri"/>
              </a:rPr>
              <a:t>June 2017</a:t>
            </a:r>
            <a:endParaRPr lang="sv-SE">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94CA"/>
                </a:solidFill>
              </a:defRPr>
            </a:lvl1pPr>
          </a:lstStyle>
          <a:p>
            <a:r>
              <a:rPr lang="sv-SE" smtClean="0">
                <a:latin typeface="Calibri"/>
              </a:rPr>
              <a:t>SLHIPP 2017 - J.G. Weisend II</a:t>
            </a:r>
            <a:endParaRPr lang="sv-SE">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94CA"/>
                </a:solidFill>
              </a:defRPr>
            </a:lvl1pPr>
          </a:lstStyle>
          <a:p>
            <a:fld id="{038C62C7-F79B-CD4A-A5DF-5683BBEC4A65}" type="slidenum">
              <a:rPr lang="sv-SE" smtClean="0">
                <a:latin typeface="Calibri"/>
              </a:rPr>
              <a:pPr/>
              <a:t>‹#›</a:t>
            </a:fld>
            <a:endParaRPr lang="sv-SE">
              <a:latin typeface="Calibri"/>
            </a:endParaRPr>
          </a:p>
        </p:txBody>
      </p:sp>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rgbClr val="0094CA"/>
              </a:solidFill>
              <a:latin typeface="Calibri"/>
            </a:endParaRPr>
          </a:p>
        </p:txBody>
      </p:sp>
      <p:pic>
        <p:nvPicPr>
          <p:cNvPr id="8" name="Bildobjekt 7" descr="ESS-vit-logga.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26974" y="378759"/>
            <a:ext cx="1359826" cy="727507"/>
          </a:xfrm>
          <a:prstGeom prst="rect">
            <a:avLst/>
          </a:prstGeom>
        </p:spPr>
      </p:pic>
      <p:sp>
        <p:nvSpPr>
          <p:cNvPr id="11" name="Platshållare för rubrik 10"/>
          <p:cNvSpPr>
            <a:spLocks noGrp="1"/>
          </p:cNvSpPr>
          <p:nvPr>
            <p:ph type="title"/>
          </p:nvPr>
        </p:nvSpPr>
        <p:spPr>
          <a:xfrm>
            <a:off x="593512" y="-1"/>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6968407"/>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Lst>
  <p:hf sldNum="0" hdr="0" ftr="0" dt="0"/>
  <p:txStyles>
    <p:titleStyle>
      <a:lvl1pPr algn="l" defTabSz="457200" rtl="0" eaLnBrk="1" latinLnBrk="0" hangingPunct="1">
        <a:spcBef>
          <a:spcPct val="0"/>
        </a:spcBef>
        <a:buNone/>
        <a:defRPr sz="2800" kern="1200">
          <a:solidFill>
            <a:schemeClr val="bg1"/>
          </a:solidFill>
          <a:latin typeface="+mj-lt"/>
          <a:ea typeface="+mj-ea"/>
          <a:cs typeface="+mj-cs"/>
        </a:defRPr>
      </a:lvl1pPr>
    </p:titleStyle>
    <p:bodyStyle>
      <a:lvl1pPr marL="0" indent="0" algn="l" defTabSz="457200"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200" indent="0" algn="l" defTabSz="457200" rtl="0" eaLnBrk="1" latinLnBrk="0" hangingPunct="1">
        <a:spcBef>
          <a:spcPct val="20000"/>
        </a:spcBef>
        <a:buFont typeface="Wingdings" charset="2"/>
        <a:buNone/>
        <a:defRPr sz="2000" kern="1200">
          <a:solidFill>
            <a:srgbClr val="0094CA"/>
          </a:solidFill>
          <a:latin typeface="+mn-lt"/>
          <a:ea typeface="+mn-ea"/>
          <a:cs typeface="+mn-cs"/>
        </a:defRPr>
      </a:lvl2pPr>
      <a:lvl3pPr marL="914400" indent="0" algn="l" defTabSz="457200" rtl="0" eaLnBrk="1" latinLnBrk="0" hangingPunct="1">
        <a:spcBef>
          <a:spcPct val="20000"/>
        </a:spcBef>
        <a:buFont typeface="Wingdings" charset="2"/>
        <a:buNone/>
        <a:defRPr sz="2000" kern="1200">
          <a:solidFill>
            <a:srgbClr val="0094CA"/>
          </a:solidFill>
          <a:latin typeface="+mn-lt"/>
          <a:ea typeface="+mn-ea"/>
          <a:cs typeface="+mn-cs"/>
        </a:defRPr>
      </a:lvl3pPr>
      <a:lvl4pPr marL="1371600" indent="0" algn="l" defTabSz="457200" rtl="0" eaLnBrk="1" latinLnBrk="0" hangingPunct="1">
        <a:spcBef>
          <a:spcPct val="20000"/>
        </a:spcBef>
        <a:buFont typeface="Wingdings" charset="2"/>
        <a:buNone/>
        <a:defRPr sz="2000" kern="1200">
          <a:solidFill>
            <a:srgbClr val="0094CA"/>
          </a:solidFill>
          <a:latin typeface="+mn-lt"/>
          <a:ea typeface="+mn-ea"/>
          <a:cs typeface="+mn-cs"/>
        </a:defRPr>
      </a:lvl4pPr>
      <a:lvl5pPr marL="1828800" indent="0" algn="l" defTabSz="457200" rtl="0" eaLnBrk="1" latinLnBrk="0" hangingPunct="1">
        <a:spcBef>
          <a:spcPct val="20000"/>
        </a:spcBef>
        <a:buFont typeface="Wingdings" charset="2"/>
        <a:buNone/>
        <a:defRPr sz="2000" kern="1200">
          <a:solidFill>
            <a:srgbClr val="0094C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B67D0-C01B-6941-B94F-2B6A02418D7B}"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121167094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ChangeArrowheads="1"/>
          </p:cNvSpPr>
          <p:nvPr/>
        </p:nvSpPr>
        <p:spPr bwMode="auto">
          <a:xfrm>
            <a:off x="0" y="0"/>
            <a:ext cx="9144000" cy="1434067"/>
          </a:xfrm>
          <a:prstGeom prst="rect">
            <a:avLst/>
          </a:prstGeom>
          <a:solidFill>
            <a:srgbClr val="0094CA"/>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buFont typeface="Times New Roman" charset="0"/>
              <a:buNone/>
              <a:defRPr/>
            </a:pPr>
            <a:endParaRPr lang="en-GB">
              <a:solidFill>
                <a:srgbClr val="FFFFFF"/>
              </a:solidFill>
              <a:latin typeface="Arial" charset="0"/>
              <a:ea typeface="ＭＳ Ｐゴシック" charset="0"/>
              <a:cs typeface="Microsoft YaHei"/>
            </a:endParaRPr>
          </a:p>
        </p:txBody>
      </p:sp>
      <p:sp>
        <p:nvSpPr>
          <p:cNvPr id="2050" name="Rectangle 2"/>
          <p:cNvSpPr>
            <a:spLocks noGrp="1" noChangeArrowheads="1"/>
          </p:cNvSpPr>
          <p:nvPr>
            <p:ph type="title"/>
          </p:nvPr>
        </p:nvSpPr>
        <p:spPr bwMode="auto">
          <a:xfrm>
            <a:off x="457201" y="274244"/>
            <a:ext cx="7127875" cy="1129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Click to edit the title text format</a:t>
            </a:r>
          </a:p>
        </p:txBody>
      </p:sp>
      <p:sp>
        <p:nvSpPr>
          <p:cNvPr id="2051" name="Rectangle 3"/>
          <p:cNvSpPr>
            <a:spLocks noGrp="1" noChangeArrowheads="1"/>
          </p:cNvSpPr>
          <p:nvPr>
            <p:ph type="body" idx="1"/>
          </p:nvPr>
        </p:nvSpPr>
        <p:spPr bwMode="auto">
          <a:xfrm>
            <a:off x="457200" y="1599755"/>
            <a:ext cx="8218488" cy="45116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52" name="Rectangle 4"/>
          <p:cNvSpPr>
            <a:spLocks noGrp="1" noChangeArrowheads="1"/>
          </p:cNvSpPr>
          <p:nvPr>
            <p:ph type="dt"/>
          </p:nvPr>
        </p:nvSpPr>
        <p:spPr bwMode="auto">
          <a:xfrm>
            <a:off x="457200" y="6355220"/>
            <a:ext cx="2122488" cy="350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ea typeface="ＭＳ Ｐゴシック" charset="0"/>
                <a:cs typeface="Lucida Sans Unicode" charset="0"/>
              </a:defRPr>
            </a:lvl1pPr>
          </a:lstStyle>
          <a:p>
            <a:pPr fontAlgn="base">
              <a:spcBef>
                <a:spcPct val="0"/>
              </a:spcBef>
              <a:spcAft>
                <a:spcPct val="0"/>
              </a:spcAft>
              <a:buSzPct val="100000"/>
              <a:defRPr/>
            </a:pPr>
            <a:r>
              <a:rPr lang="en-US">
                <a:latin typeface="Arial" charset="0"/>
              </a:rPr>
              <a:t>1/6/16</a:t>
            </a:r>
          </a:p>
        </p:txBody>
      </p:sp>
      <p:sp>
        <p:nvSpPr>
          <p:cNvPr id="2053" name="Text Box 5"/>
          <p:cNvSpPr txBox="1">
            <a:spLocks noChangeArrowheads="1"/>
          </p:cNvSpPr>
          <p:nvPr/>
        </p:nvSpPr>
        <p:spPr bwMode="auto">
          <a:xfrm>
            <a:off x="3124200" y="6355220"/>
            <a:ext cx="2895600" cy="363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fontAlgn="base" hangingPunct="0">
              <a:lnSpc>
                <a:spcPct val="93000"/>
              </a:lnSpc>
              <a:spcBef>
                <a:spcPct val="0"/>
              </a:spcBef>
              <a:spcAft>
                <a:spcPct val="0"/>
              </a:spcAft>
              <a:buClr>
                <a:srgbClr val="000000"/>
              </a:buClr>
              <a:buSzPct val="100000"/>
              <a:buFont typeface="Times New Roman" charset="0"/>
              <a:buNone/>
              <a:defRPr/>
            </a:pPr>
            <a:endParaRPr lang="en-GB">
              <a:solidFill>
                <a:srgbClr val="FFFFFF"/>
              </a:solidFill>
              <a:latin typeface="Arial" charset="0"/>
              <a:ea typeface="ＭＳ Ｐゴシック" charset="0"/>
              <a:cs typeface="Microsoft YaHei"/>
            </a:endParaRPr>
          </a:p>
        </p:txBody>
      </p:sp>
      <p:sp>
        <p:nvSpPr>
          <p:cNvPr id="2054" name="Rectangle 6"/>
          <p:cNvSpPr>
            <a:spLocks noGrp="1" noChangeArrowheads="1"/>
          </p:cNvSpPr>
          <p:nvPr>
            <p:ph type="sldNum"/>
          </p:nvPr>
        </p:nvSpPr>
        <p:spPr bwMode="auto">
          <a:xfrm>
            <a:off x="6553200" y="6355220"/>
            <a:ext cx="2122488" cy="3504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5000" rIns="90000" bIns="45000" numCol="1" anchor="t" anchorCtr="0" compatLnSpc="1">
            <a:prstTxWarp prst="textNoShape">
              <a:avLst/>
            </a:prstTxWarp>
          </a:bodyPr>
          <a:lstStyle>
            <a:lvl1pPr hangingPunct="1">
              <a:lnSpc>
                <a:spcPct val="100000"/>
              </a:lnSpc>
              <a:buClrTx/>
              <a:buFontTx/>
              <a:buNone/>
              <a:tabLst>
                <a:tab pos="723900" algn="l"/>
                <a:tab pos="1447800" algn="l"/>
              </a:tabLst>
              <a:defRPr>
                <a:solidFill>
                  <a:srgbClr val="000000"/>
                </a:solidFill>
              </a:defRPr>
            </a:lvl1pPr>
          </a:lstStyle>
          <a:p>
            <a:pPr fontAlgn="base">
              <a:spcBef>
                <a:spcPct val="0"/>
              </a:spcBef>
              <a:spcAft>
                <a:spcPct val="0"/>
              </a:spcAft>
              <a:buSzPct val="100000"/>
            </a:pPr>
            <a:fld id="{37F321C5-E86F-3D4F-8F12-A745A7F0DA12}" type="slidenum">
              <a:rPr lang="en-US" altLang="en-US">
                <a:latin typeface="Arial" charset="0"/>
                <a:ea typeface="ＭＳ Ｐゴシック" charset="-128"/>
                <a:cs typeface="Microsoft YaHei"/>
              </a:rPr>
              <a:pPr fontAlgn="base">
                <a:spcBef>
                  <a:spcPct val="0"/>
                </a:spcBef>
                <a:spcAft>
                  <a:spcPct val="0"/>
                </a:spcAft>
                <a:buSzPct val="100000"/>
              </a:pPr>
              <a:t>‹#›</a:t>
            </a:fld>
            <a:endParaRPr lang="en-US" altLang="en-US">
              <a:latin typeface="Arial" charset="0"/>
              <a:ea typeface="ＭＳ Ｐゴシック" charset="-128"/>
              <a:cs typeface="Microsoft YaHei"/>
            </a:endParaRPr>
          </a:p>
        </p:txBody>
      </p:sp>
      <p:pic>
        <p:nvPicPr>
          <p:cNvPr id="2055" name="Picture 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524751" y="260914"/>
            <a:ext cx="1439863" cy="8855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4554869"/>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p:hf sldNum="0" hdr="0" ftr="0"/>
  <p:txStyles>
    <p:titleStyle>
      <a:lvl1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mj-lt"/>
          <a:ea typeface="+mj-ea"/>
          <a:cs typeface="+mj-cs"/>
        </a:defRPr>
      </a:lvl1pPr>
      <a:lvl2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2pPr>
      <a:lvl3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3pPr>
      <a:lvl4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4pPr>
      <a:lvl5pPr algn="l" defTabSz="457200" rtl="0" eaLnBrk="0" fontAlgn="base" hangingPunct="0">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5pPr>
      <a:lvl6pPr marL="25146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6pPr>
      <a:lvl7pPr marL="29718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7pPr>
      <a:lvl8pPr marL="34290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8pPr>
      <a:lvl9pPr marL="3886200" indent="-228600" algn="l" defTabSz="457200" rtl="0" fontAlgn="base">
        <a:lnSpc>
          <a:spcPct val="102000"/>
        </a:lnSpc>
        <a:spcBef>
          <a:spcPct val="0"/>
        </a:spcBef>
        <a:spcAft>
          <a:spcPct val="0"/>
        </a:spcAft>
        <a:buClr>
          <a:srgbClr val="000000"/>
        </a:buClr>
        <a:buSzPct val="100000"/>
        <a:buFont typeface="Times New Roman" charset="0"/>
        <a:defRPr>
          <a:solidFill>
            <a:srgbClr val="000000"/>
          </a:solidFill>
          <a:latin typeface="Calibri" charset="0"/>
          <a:ea typeface="ＭＳ Ｐゴシック" charset="0"/>
          <a:cs typeface="Microsoft YaHei" charset="0"/>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charset="0"/>
        <a:defRPr sz="2800">
          <a:solidFill>
            <a:srgbClr val="808080"/>
          </a:solidFill>
          <a:latin typeface="+mn-lt"/>
          <a:ea typeface="+mn-ea"/>
          <a:cs typeface="+mn-cs"/>
        </a:defRPr>
      </a:lvl1pPr>
      <a:lvl2pPr marL="742950" indent="-285750" algn="l" defTabSz="457200" rtl="0" eaLnBrk="0" fontAlgn="base" hangingPunct="0">
        <a:lnSpc>
          <a:spcPct val="102000"/>
        </a:lnSpc>
        <a:spcBef>
          <a:spcPct val="0"/>
        </a:spcBef>
        <a:spcAft>
          <a:spcPts val="1138"/>
        </a:spcAft>
        <a:buClr>
          <a:srgbClr val="000000"/>
        </a:buClr>
        <a:buSzPct val="100000"/>
        <a:buFont typeface="Times New Roman" charset="0"/>
        <a:defRPr sz="2000">
          <a:solidFill>
            <a:srgbClr val="808080"/>
          </a:solidFill>
          <a:latin typeface="+mn-lt"/>
          <a:ea typeface="+mn-ea"/>
          <a:cs typeface="+mn-cs"/>
        </a:defRPr>
      </a:lvl2pPr>
      <a:lvl3pPr marL="1143000" indent="-228600" algn="l" defTabSz="457200" rtl="0" eaLnBrk="0" fontAlgn="base" hangingPunct="0">
        <a:lnSpc>
          <a:spcPct val="102000"/>
        </a:lnSpc>
        <a:spcBef>
          <a:spcPct val="0"/>
        </a:spcBef>
        <a:spcAft>
          <a:spcPts val="850"/>
        </a:spcAft>
        <a:buClr>
          <a:srgbClr val="000000"/>
        </a:buClr>
        <a:buSzPct val="100000"/>
        <a:buFont typeface="Times New Roman" charset="0"/>
        <a:defRPr>
          <a:solidFill>
            <a:srgbClr val="808080"/>
          </a:solidFill>
          <a:latin typeface="+mn-lt"/>
          <a:ea typeface="+mn-ea"/>
          <a:cs typeface="+mn-cs"/>
        </a:defRPr>
      </a:lvl3pPr>
      <a:lvl4pPr marL="1600200" indent="-228600" algn="l" defTabSz="457200" rtl="0" eaLnBrk="0" fontAlgn="base" hangingPunct="0">
        <a:lnSpc>
          <a:spcPct val="102000"/>
        </a:lnSpc>
        <a:spcBef>
          <a:spcPct val="0"/>
        </a:spcBef>
        <a:spcAft>
          <a:spcPts val="575"/>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fontAlgn="base">
        <a:lnSpc>
          <a:spcPct val="102000"/>
        </a:lnSpc>
        <a:spcBef>
          <a:spcPct val="0"/>
        </a:spcBef>
        <a:spcAft>
          <a:spcPts val="288"/>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8B67D0-C01B-6941-B94F-2B6A02418D7B}" type="datetime1">
              <a:rPr lang="sv-SE" smtClean="0"/>
              <a:t>10/04/18</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EB55F-3AE4-4AA8-BBE5-D2F4D522B413}" type="datetime1">
              <a:rPr lang="sv-SE" smtClean="0">
                <a:solidFill>
                  <a:prstClr val="black">
                    <a:tint val="75000"/>
                  </a:prstClr>
                </a:solidFill>
                <a:latin typeface="Calibri"/>
              </a:rPr>
              <a:pPr/>
              <a:t>10/04/18</a:t>
            </a:fld>
            <a:endParaRPr lang="sv-SE">
              <a:solidFill>
                <a:prstClr val="black">
                  <a:tint val="75000"/>
                </a:prstClr>
              </a:solidFill>
              <a:latin typeface="Calibri"/>
            </a:endParaRPr>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latin typeface="Calibri"/>
              </a:rPr>
              <a:t>Confidential: For ESS internal restricted usage only</a:t>
            </a:r>
            <a:endParaRPr lang="sv-SE">
              <a:solidFill>
                <a:prstClr val="black">
                  <a:tint val="75000"/>
                </a:prstClr>
              </a:solidFill>
              <a:latin typeface="Calibri"/>
            </a:endParaRPr>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797C7-3D02-2A4F-97AD-9EB2A99A67F0}" type="slidenum">
              <a:rPr lang="sv-SE" smtClean="0">
                <a:solidFill>
                  <a:prstClr val="black">
                    <a:tint val="75000"/>
                  </a:prstClr>
                </a:solidFill>
                <a:latin typeface="Calibri"/>
              </a:rPr>
              <a:pPr/>
              <a:t>‹#›</a:t>
            </a:fld>
            <a:endParaRPr lang="sv-SE">
              <a:solidFill>
                <a:prstClr val="black">
                  <a:tint val="75000"/>
                </a:prstClr>
              </a:solidFill>
              <a:latin typeface="Calibri"/>
            </a:endParaRPr>
          </a:p>
        </p:txBody>
      </p:sp>
    </p:spTree>
    <p:extLst>
      <p:ext uri="{BB962C8B-B14F-4D97-AF65-F5344CB8AC3E}">
        <p14:creationId xmlns:p14="http://schemas.microsoft.com/office/powerpoint/2010/main" val="266880137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Line 15"/>
          <p:cNvSpPr>
            <a:spLocks noChangeShapeType="1"/>
          </p:cNvSpPr>
          <p:nvPr/>
        </p:nvSpPr>
        <p:spPr bwMode="auto">
          <a:xfrm>
            <a:off x="0" y="6858000"/>
            <a:ext cx="9144000" cy="0"/>
          </a:xfrm>
          <a:prstGeom prst="line">
            <a:avLst/>
          </a:prstGeom>
          <a:noFill/>
          <a:ln w="73025">
            <a:solidFill>
              <a:srgbClr val="00008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GB" sz="2400">
              <a:solidFill>
                <a:srgbClr val="000000"/>
              </a:solidFill>
              <a:latin typeface="Lucida Grande" pitchFamily="84" charset="0"/>
              <a:ea typeface="ヒラギノ角ゴ Pro W3"/>
              <a:cs typeface="ヒラギノ角ゴ Pro W3"/>
            </a:endParaRPr>
          </a:p>
        </p:txBody>
      </p:sp>
      <p:pic>
        <p:nvPicPr>
          <p:cNvPr id="2051" name="Picture 19" descr="SCI_PPT_templ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1588" y="0"/>
            <a:ext cx="71628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3" name="Rectangle 3"/>
          <p:cNvSpPr>
            <a:spLocks noGrp="1" noChangeArrowheads="1"/>
          </p:cNvSpPr>
          <p:nvPr>
            <p:ph type="body" idx="1"/>
          </p:nvPr>
        </p:nvSpPr>
        <p:spPr bwMode="auto">
          <a:xfrm>
            <a:off x="685800" y="1557338"/>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Lucida Grande" pitchFamily="84" charset="0"/>
                <a:ea typeface="ヒラギノ角ゴ Pro W3" pitchFamily="84" charset="-128"/>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Lucida Grande" pitchFamily="84" charset="0"/>
                <a:ea typeface="ヒラギノ角ゴ Pro W3" pitchFamily="84" charset="-128"/>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Lucida Grande" pitchFamily="84" charset="0"/>
                <a:ea typeface="ヒラギノ角ゴ Pro W3" pitchFamily="84" charset="-128"/>
                <a:cs typeface="+mn-cs"/>
              </a:defRPr>
            </a:lvl1pPr>
          </a:lstStyle>
          <a:p>
            <a:pPr defTabSz="914400" fontAlgn="base">
              <a:spcBef>
                <a:spcPct val="0"/>
              </a:spcBef>
              <a:spcAft>
                <a:spcPct val="0"/>
              </a:spcAft>
              <a:defRPr/>
            </a:pPr>
            <a:fld id="{B1826652-9597-45ED-B522-5F8B70D6A877}" type="slidenum">
              <a:rPr lang="en-US">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85325113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Lst>
  <p:txStyles>
    <p:titleStyle>
      <a:lvl1pPr algn="r" rtl="0" eaLnBrk="0" fontAlgn="base" hangingPunct="0">
        <a:spcBef>
          <a:spcPct val="0"/>
        </a:spcBef>
        <a:spcAft>
          <a:spcPct val="0"/>
        </a:spcAft>
        <a:defRPr sz="2800" b="1">
          <a:solidFill>
            <a:srgbClr val="3C8C93"/>
          </a:solidFill>
          <a:latin typeface="Arial" pitchFamily="34" charset="0"/>
          <a:ea typeface="+mj-ea"/>
          <a:cs typeface="Arial" pitchFamily="34" charset="0"/>
        </a:defRPr>
      </a:lvl1pPr>
      <a:lvl2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2pPr>
      <a:lvl3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3pPr>
      <a:lvl4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4pPr>
      <a:lvl5pPr algn="r" rtl="0" eaLnBrk="0" fontAlgn="base" hangingPunct="0">
        <a:spcBef>
          <a:spcPct val="0"/>
        </a:spcBef>
        <a:spcAft>
          <a:spcPct val="0"/>
        </a:spcAft>
        <a:defRPr sz="28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0" fontAlgn="base" hangingPunct="0">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200">
          <a:solidFill>
            <a:srgbClr val="3C8C93"/>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459788" y="6667500"/>
            <a:ext cx="514350" cy="146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pitchFamily="34" charset="0"/>
              </a:defRPr>
            </a:lvl1pPr>
          </a:lstStyle>
          <a:p>
            <a:pPr defTabSz="914400" fontAlgn="base">
              <a:lnSpc>
                <a:spcPct val="80000"/>
              </a:lnSpc>
              <a:spcBef>
                <a:spcPct val="20000"/>
              </a:spcBef>
              <a:spcAft>
                <a:spcPct val="0"/>
              </a:spcAft>
              <a:buFontTx/>
              <a:buChar char="•"/>
              <a:defRPr/>
            </a:pPr>
            <a:fld id="{6424A34A-A9B6-40AE-A3E4-8676718D1476}" type="slidenum">
              <a:rPr lang="fr-FR">
                <a:solidFill>
                  <a:srgbClr val="000000"/>
                </a:solidFill>
              </a:rPr>
              <a:pPr defTabSz="914400" fontAlgn="base">
                <a:lnSpc>
                  <a:spcPct val="80000"/>
                </a:lnSpc>
                <a:spcBef>
                  <a:spcPct val="20000"/>
                </a:spcBef>
                <a:spcAft>
                  <a:spcPct val="0"/>
                </a:spcAft>
                <a:buFontTx/>
                <a:buChar char="•"/>
                <a:defRPr/>
              </a:pPr>
              <a:t>‹#›</a:t>
            </a:fld>
            <a:endParaRPr lang="fr-FR">
              <a:solidFill>
                <a:srgbClr val="000000"/>
              </a:solidFill>
            </a:endParaRPr>
          </a:p>
        </p:txBody>
      </p:sp>
    </p:spTree>
    <p:extLst>
      <p:ext uri="{BB962C8B-B14F-4D97-AF65-F5344CB8AC3E}">
        <p14:creationId xmlns:p14="http://schemas.microsoft.com/office/powerpoint/2010/main" val="1234065358"/>
      </p:ext>
    </p:extLst>
  </p:cSld>
  <p:clrMap bg1="lt1" tx1="dk1" bg2="lt2" tx2="dk2" accent1="accent1" accent2="accent2" accent3="accent3" accent4="accent4" accent5="accent5" accent6="accent6" hlink="hlink" folHlink="folHlink"/>
  <p:sldLayoutIdLst>
    <p:sldLayoutId id="2147483775" r:id="rId1"/>
    <p:sldLayoutId id="2147483776" r:id="rId2"/>
  </p:sldLayoutIdLst>
  <p:timing>
    <p:tnLst>
      <p:par>
        <p:cTn xmlns:p14="http://schemas.microsoft.com/office/powerpoint/2010/main" id="1" dur="indefinite" restart="never" nodeType="tmRoot"/>
      </p:par>
    </p:tnLst>
  </p:timing>
  <p:hf hdr="0" ftr="0" dt="0"/>
  <p:txStyles>
    <p:titleStyle>
      <a:lvl1pPr algn="l" defTabSz="914400" rtl="0" eaLnBrk="1" fontAlgn="base" latinLnBrk="0" hangingPunct="1">
        <a:spcBef>
          <a:spcPct val="0"/>
        </a:spcBef>
        <a:spcAft>
          <a:spcPct val="0"/>
        </a:spcAft>
        <a:buNone/>
        <a:defRPr lang="fr-FR" sz="2200" b="1" i="0" kern="1200" cap="all" baseline="0" dirty="0">
          <a:solidFill>
            <a:schemeClr val="bg1"/>
          </a:solidFill>
          <a:effectLst/>
          <a:latin typeface="+mj-lt"/>
          <a:ea typeface="+mj-ea"/>
          <a:cs typeface="+mj-cs"/>
        </a:defRPr>
      </a:lvl1pPr>
      <a:lvl2pPr algn="ctr" rtl="0" eaLnBrk="0" fontAlgn="base" hangingPunct="0">
        <a:spcBef>
          <a:spcPct val="0"/>
        </a:spcBef>
        <a:spcAft>
          <a:spcPct val="0"/>
        </a:spcAft>
        <a:defRPr sz="3600">
          <a:solidFill>
            <a:schemeClr val="tx2"/>
          </a:solidFill>
          <a:latin typeface="Calibri" pitchFamily="34" charset="0"/>
        </a:defRPr>
      </a:lvl2pPr>
      <a:lvl3pPr algn="ctr" rtl="0" eaLnBrk="0" fontAlgn="base" hangingPunct="0">
        <a:spcBef>
          <a:spcPct val="0"/>
        </a:spcBef>
        <a:spcAft>
          <a:spcPct val="0"/>
        </a:spcAft>
        <a:defRPr sz="3600">
          <a:solidFill>
            <a:schemeClr val="tx2"/>
          </a:solidFill>
          <a:latin typeface="Calibri" pitchFamily="34" charset="0"/>
        </a:defRPr>
      </a:lvl3pPr>
      <a:lvl4pPr algn="ctr" rtl="0" eaLnBrk="0" fontAlgn="base" hangingPunct="0">
        <a:spcBef>
          <a:spcPct val="0"/>
        </a:spcBef>
        <a:spcAft>
          <a:spcPct val="0"/>
        </a:spcAft>
        <a:defRPr sz="3600">
          <a:solidFill>
            <a:schemeClr val="tx2"/>
          </a:solidFill>
          <a:latin typeface="Calibri" pitchFamily="34" charset="0"/>
        </a:defRPr>
      </a:lvl4pPr>
      <a:lvl5pPr algn="ctr" rtl="0" eaLnBrk="0" fontAlgn="base" hangingPunct="0">
        <a:spcBef>
          <a:spcPct val="0"/>
        </a:spcBef>
        <a:spcAft>
          <a:spcPct val="0"/>
        </a:spcAft>
        <a:defRPr sz="3600">
          <a:solidFill>
            <a:schemeClr val="tx2"/>
          </a:solidFill>
          <a:latin typeface="Calibri" pitchFamily="34" charset="0"/>
        </a:defRPr>
      </a:lvl5pPr>
      <a:lvl6pPr marL="457200" algn="ctr" rtl="0" fontAlgn="base">
        <a:spcBef>
          <a:spcPct val="0"/>
        </a:spcBef>
        <a:spcAft>
          <a:spcPct val="0"/>
        </a:spcAft>
        <a:defRPr sz="3600">
          <a:solidFill>
            <a:schemeClr val="tx2"/>
          </a:solidFill>
          <a:latin typeface="Comic Sans MS" pitchFamily="66" charset="0"/>
        </a:defRPr>
      </a:lvl6pPr>
      <a:lvl7pPr marL="914400" algn="ctr" rtl="0" fontAlgn="base">
        <a:spcBef>
          <a:spcPct val="0"/>
        </a:spcBef>
        <a:spcAft>
          <a:spcPct val="0"/>
        </a:spcAft>
        <a:defRPr sz="3600">
          <a:solidFill>
            <a:schemeClr val="tx2"/>
          </a:solidFill>
          <a:latin typeface="Comic Sans MS" pitchFamily="66" charset="0"/>
        </a:defRPr>
      </a:lvl7pPr>
      <a:lvl8pPr marL="1371600" algn="ctr" rtl="0" fontAlgn="base">
        <a:spcBef>
          <a:spcPct val="0"/>
        </a:spcBef>
        <a:spcAft>
          <a:spcPct val="0"/>
        </a:spcAft>
        <a:defRPr sz="3600">
          <a:solidFill>
            <a:schemeClr val="tx2"/>
          </a:solidFill>
          <a:latin typeface="Comic Sans MS" pitchFamily="66" charset="0"/>
        </a:defRPr>
      </a:lvl8pPr>
      <a:lvl9pPr marL="1828800" algn="ctr" rtl="0" fontAlgn="base">
        <a:spcBef>
          <a:spcPct val="0"/>
        </a:spcBef>
        <a:spcAft>
          <a:spcPct val="0"/>
        </a:spcAft>
        <a:defRPr sz="36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116682" y="6043631"/>
            <a:ext cx="2747060" cy="596286"/>
          </a:xfrm>
          <a:prstGeom prst="rect">
            <a:avLst/>
          </a:prstGeom>
        </p:spPr>
      </p:pic>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pic>
        <p:nvPicPr>
          <p:cNvPr id="5127" name="Picture 7" descr="ESS_Logo_Frugal_Blue_cmyk.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51520" y="5948164"/>
            <a:ext cx="1368152" cy="73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GB" dirty="0">
              <a:solidFill>
                <a:srgbClr val="000000">
                  <a:tint val="75000"/>
                </a:srgbClr>
              </a:solidFill>
              <a:latin typeface="Lucida Grande" pitchFamily="2" charset="0"/>
              <a:ea typeface="ヒラギノ角ゴ Pro W3" pitchFamily="2" charset="-128"/>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53221755-1974-484A-90A1-3D0ED6B05FD4}" type="slidenum">
              <a:rPr lang="en-GB" smtClean="0">
                <a:solidFill>
                  <a:srgbClr val="000000">
                    <a:tint val="75000"/>
                  </a:srgbClr>
                </a:solidFill>
                <a:latin typeface="Lucida Grande" pitchFamily="2" charset="0"/>
                <a:ea typeface="ヒラギノ角ゴ Pro W3" pitchFamily="2" charset="-128"/>
              </a:rPr>
              <a:pPr defTabSz="914400" fontAlgn="base">
                <a:spcBef>
                  <a:spcPct val="0"/>
                </a:spcBef>
                <a:spcAft>
                  <a:spcPct val="0"/>
                </a:spcAft>
              </a:pPr>
              <a:t>‹#›</a:t>
            </a:fld>
            <a:endParaRPr lang="en-GB">
              <a:solidFill>
                <a:srgbClr val="000000">
                  <a:tint val="75000"/>
                </a:srgbClr>
              </a:solidFill>
              <a:latin typeface="Lucida Grande" pitchFamily="2" charset="0"/>
              <a:ea typeface="ヒラギノ角ゴ Pro W3" pitchFamily="2" charset="-128"/>
            </a:endParaRPr>
          </a:p>
        </p:txBody>
      </p:sp>
    </p:spTree>
    <p:extLst>
      <p:ext uri="{BB962C8B-B14F-4D97-AF65-F5344CB8AC3E}">
        <p14:creationId xmlns:p14="http://schemas.microsoft.com/office/powerpoint/2010/main" val="51560219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1" r:id="rId7"/>
  </p:sldLayoutIdLst>
  <p:hf hdr="0" ftr="0" dt="0"/>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16682" y="6043631"/>
            <a:ext cx="2747060" cy="596286"/>
          </a:xfrm>
          <a:prstGeom prst="rect">
            <a:avLst/>
          </a:prstGeom>
        </p:spPr>
      </p:pic>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pic>
        <p:nvPicPr>
          <p:cNvPr id="5127" name="Picture 7" descr="ESS_Logo_Frugal_Blue_cmyk.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1520" y="5948164"/>
            <a:ext cx="1368152" cy="73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GB" dirty="0">
              <a:solidFill>
                <a:srgbClr val="000000">
                  <a:tint val="75000"/>
                </a:srgbClr>
              </a:solidFill>
              <a:latin typeface="Lucida Grande" pitchFamily="2" charset="0"/>
              <a:ea typeface="ヒラギノ角ゴ Pro W3" pitchFamily="2" charset="-128"/>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53221755-1974-484A-90A1-3D0ED6B05FD4}" type="slidenum">
              <a:rPr lang="en-GB" smtClean="0">
                <a:solidFill>
                  <a:srgbClr val="000000">
                    <a:tint val="75000"/>
                  </a:srgbClr>
                </a:solidFill>
                <a:latin typeface="Lucida Grande" pitchFamily="2" charset="0"/>
                <a:ea typeface="ヒラギノ角ゴ Pro W3" pitchFamily="2" charset="-128"/>
              </a:rPr>
              <a:pPr defTabSz="914400" fontAlgn="base">
                <a:spcBef>
                  <a:spcPct val="0"/>
                </a:spcBef>
                <a:spcAft>
                  <a:spcPct val="0"/>
                </a:spcAft>
              </a:pPr>
              <a:t>‹#›</a:t>
            </a:fld>
            <a:endParaRPr lang="en-GB">
              <a:solidFill>
                <a:srgbClr val="000000">
                  <a:tint val="75000"/>
                </a:srgbClr>
              </a:solidFill>
              <a:latin typeface="Lucida Grande" pitchFamily="2" charset="0"/>
              <a:ea typeface="ヒラギノ角ゴ Pro W3" pitchFamily="2" charset="-128"/>
            </a:endParaRPr>
          </a:p>
        </p:txBody>
      </p:sp>
    </p:spTree>
    <p:extLst>
      <p:ext uri="{BB962C8B-B14F-4D97-AF65-F5344CB8AC3E}">
        <p14:creationId xmlns:p14="http://schemas.microsoft.com/office/powerpoint/2010/main" val="129925665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Lst>
  <p:hf hdr="0" ftr="0" dt="0"/>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16682" y="6043631"/>
            <a:ext cx="2747060" cy="596286"/>
          </a:xfrm>
          <a:prstGeom prst="rect">
            <a:avLst/>
          </a:prstGeom>
        </p:spPr>
      </p:pic>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pic>
        <p:nvPicPr>
          <p:cNvPr id="5127" name="Picture 7" descr="ESS_Logo_Frugal_Blue_cmyk.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1520" y="5948164"/>
            <a:ext cx="1368152" cy="73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GB" dirty="0">
              <a:solidFill>
                <a:srgbClr val="000000">
                  <a:tint val="75000"/>
                </a:srgbClr>
              </a:solidFill>
              <a:latin typeface="Lucida Grande" pitchFamily="2" charset="0"/>
              <a:ea typeface="ヒラギノ角ゴ Pro W3" pitchFamily="2" charset="-128"/>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53221755-1974-484A-90A1-3D0ED6B05FD4}" type="slidenum">
              <a:rPr lang="en-GB" smtClean="0">
                <a:solidFill>
                  <a:srgbClr val="000000">
                    <a:tint val="75000"/>
                  </a:srgbClr>
                </a:solidFill>
                <a:latin typeface="Lucida Grande" pitchFamily="2" charset="0"/>
                <a:ea typeface="ヒラギノ角ゴ Pro W3" pitchFamily="2" charset="-128"/>
              </a:rPr>
              <a:pPr defTabSz="914400" fontAlgn="base">
                <a:spcBef>
                  <a:spcPct val="0"/>
                </a:spcBef>
                <a:spcAft>
                  <a:spcPct val="0"/>
                </a:spcAft>
              </a:pPr>
              <a:t>‹#›</a:t>
            </a:fld>
            <a:endParaRPr lang="en-GB">
              <a:solidFill>
                <a:srgbClr val="000000">
                  <a:tint val="75000"/>
                </a:srgbClr>
              </a:solidFill>
              <a:latin typeface="Lucida Grande" pitchFamily="2" charset="0"/>
              <a:ea typeface="ヒラギノ角ゴ Pro W3" pitchFamily="2" charset="-128"/>
            </a:endParaRPr>
          </a:p>
        </p:txBody>
      </p:sp>
    </p:spTree>
    <p:extLst>
      <p:ext uri="{BB962C8B-B14F-4D97-AF65-F5344CB8AC3E}">
        <p14:creationId xmlns:p14="http://schemas.microsoft.com/office/powerpoint/2010/main" val="3979439752"/>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Lst>
  <p:hf hdr="0" ftr="0" dt="0"/>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16682" y="6043631"/>
            <a:ext cx="2747060" cy="596286"/>
          </a:xfrm>
          <a:prstGeom prst="rect">
            <a:avLst/>
          </a:prstGeom>
        </p:spPr>
      </p:pic>
      <p:sp>
        <p:nvSpPr>
          <p:cNvPr id="5122" name="Rectangle 2"/>
          <p:cNvSpPr>
            <a:spLocks noGrp="1" noChangeArrowheads="1"/>
          </p:cNvSpPr>
          <p:nvPr>
            <p:ph type="title"/>
          </p:nvPr>
        </p:nvSpPr>
        <p:spPr bwMode="auto">
          <a:xfrm>
            <a:off x="0" y="3333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Rectangle 3"/>
          <p:cNvSpPr>
            <a:spLocks noGrp="1" noChangeArrowheads="1"/>
          </p:cNvSpPr>
          <p:nvPr>
            <p:ph type="body" idx="1"/>
          </p:nvPr>
        </p:nvSpPr>
        <p:spPr bwMode="auto">
          <a:xfrm>
            <a:off x="683568" y="1537494"/>
            <a:ext cx="7772400"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dirty="0" smtClean="0"/>
              <a:t>Click to edit Master text styles</a:t>
            </a:r>
          </a:p>
          <a:p>
            <a:pPr lvl="1"/>
            <a:r>
              <a:rPr lang="en-GB" altLang="en-US" dirty="0" smtClean="0"/>
              <a:t>Second level</a:t>
            </a:r>
          </a:p>
        </p:txBody>
      </p:sp>
      <p:pic>
        <p:nvPicPr>
          <p:cNvPr id="5127" name="Picture 7" descr="ESS_Logo_Frugal_Blue_cmyk.pn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51520" y="5948164"/>
            <a:ext cx="1368152" cy="73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2746648" y="634177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pPr>
            <a:endParaRPr lang="en-GB" dirty="0">
              <a:solidFill>
                <a:srgbClr val="000000">
                  <a:tint val="75000"/>
                </a:srgbClr>
              </a:solidFill>
              <a:latin typeface="Lucida Grande" pitchFamily="2" charset="0"/>
              <a:ea typeface="ヒラギノ角ゴ Pro W3" pitchFamily="2" charset="-128"/>
            </a:endParaRPr>
          </a:p>
        </p:txBody>
      </p:sp>
      <p:sp>
        <p:nvSpPr>
          <p:cNvPr id="3" name="Slide Number Placeholder 2"/>
          <p:cNvSpPr>
            <a:spLocks noGrp="1"/>
          </p:cNvSpPr>
          <p:nvPr>
            <p:ph type="sldNum" sz="quarter" idx="4"/>
          </p:nvPr>
        </p:nvSpPr>
        <p:spPr>
          <a:xfrm>
            <a:off x="8455968" y="6486525"/>
            <a:ext cx="688032"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pPr>
            <a:fld id="{53221755-1974-484A-90A1-3D0ED6B05FD4}" type="slidenum">
              <a:rPr lang="en-GB" smtClean="0">
                <a:solidFill>
                  <a:srgbClr val="000000">
                    <a:tint val="75000"/>
                  </a:srgbClr>
                </a:solidFill>
                <a:latin typeface="Lucida Grande" pitchFamily="2" charset="0"/>
                <a:ea typeface="ヒラギノ角ゴ Pro W3" pitchFamily="2" charset="-128"/>
              </a:rPr>
              <a:pPr defTabSz="914400" fontAlgn="base">
                <a:spcBef>
                  <a:spcPct val="0"/>
                </a:spcBef>
                <a:spcAft>
                  <a:spcPct val="0"/>
                </a:spcAft>
              </a:pPr>
              <a:t>‹#›</a:t>
            </a:fld>
            <a:endParaRPr lang="en-GB">
              <a:solidFill>
                <a:srgbClr val="000000">
                  <a:tint val="75000"/>
                </a:srgbClr>
              </a:solidFill>
              <a:latin typeface="Lucida Grande" pitchFamily="2" charset="0"/>
              <a:ea typeface="ヒラギノ角ゴ Pro W3" pitchFamily="2" charset="-128"/>
            </a:endParaRPr>
          </a:p>
        </p:txBody>
      </p:sp>
    </p:spTree>
    <p:extLst>
      <p:ext uri="{BB962C8B-B14F-4D97-AF65-F5344CB8AC3E}">
        <p14:creationId xmlns:p14="http://schemas.microsoft.com/office/powerpoint/2010/main" val="1638588922"/>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Lst>
  <p:hf hdr="0" ftr="0" dt="0"/>
  <p:txStyles>
    <p:titleStyle>
      <a:lvl1pPr algn="ctr" rtl="0" eaLnBrk="1" fontAlgn="base" hangingPunct="1">
        <a:spcBef>
          <a:spcPct val="0"/>
        </a:spcBef>
        <a:spcAft>
          <a:spcPct val="0"/>
        </a:spcAft>
        <a:defRPr sz="4400" b="1">
          <a:solidFill>
            <a:srgbClr val="3C8C93"/>
          </a:solidFill>
          <a:latin typeface="Arial" pitchFamily="34" charset="0"/>
          <a:ea typeface="+mj-ea"/>
          <a:cs typeface="Arial" pitchFamily="34" charset="0"/>
        </a:defRPr>
      </a:lvl1pPr>
      <a:lvl2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2pPr>
      <a:lvl3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3pPr>
      <a:lvl4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4pPr>
      <a:lvl5pPr algn="ctr" rtl="0" eaLnBrk="1" fontAlgn="base" hangingPunct="1">
        <a:spcBef>
          <a:spcPct val="0"/>
        </a:spcBef>
        <a:spcAft>
          <a:spcPct val="0"/>
        </a:spcAft>
        <a:defRPr sz="4400" b="1">
          <a:solidFill>
            <a:srgbClr val="3C8C93"/>
          </a:solidFill>
          <a:latin typeface="Arial" charset="0"/>
          <a:ea typeface="ヒラギノ角ゴ Pro W3" pitchFamily="84" charset="-128"/>
          <a:cs typeface="Arial" charset="0"/>
        </a:defRPr>
      </a:lvl5pPr>
      <a:lvl6pPr marL="4572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6pPr>
      <a:lvl7pPr marL="9144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7pPr>
      <a:lvl8pPr marL="13716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8pPr>
      <a:lvl9pPr marL="1828800" algn="ctr" rtl="0" eaLnBrk="1" fontAlgn="base" hangingPunct="1">
        <a:spcBef>
          <a:spcPct val="0"/>
        </a:spcBef>
        <a:spcAft>
          <a:spcPct val="0"/>
        </a:spcAft>
        <a:defRPr sz="4400">
          <a:solidFill>
            <a:schemeClr val="tx2"/>
          </a:solidFill>
          <a:latin typeface="Lucida Grande" pitchFamily="84" charset="0"/>
          <a:ea typeface="ヒラギノ角ゴ Pro W3" pitchFamily="84" charset="-128"/>
        </a:defRPr>
      </a:lvl9pPr>
    </p:titleStyle>
    <p:bodyStyle>
      <a:lvl1pPr marL="342900" indent="-342900" algn="l" rtl="0" eaLnBrk="1" fontAlgn="base" hangingPunct="1">
        <a:spcBef>
          <a:spcPct val="20000"/>
        </a:spcBef>
        <a:spcAft>
          <a:spcPct val="0"/>
        </a:spcAft>
        <a:buChar char="•"/>
        <a:defRPr sz="2400">
          <a:solidFill>
            <a:schemeClr val="tx1"/>
          </a:solidFill>
          <a:latin typeface="Arial" pitchFamily="34" charset="0"/>
          <a:ea typeface="+mn-ea"/>
          <a:cs typeface="Arial" pitchFamily="34" charset="0"/>
        </a:defRPr>
      </a:lvl1pPr>
      <a:lvl2pPr marL="742950" indent="-285750" algn="l" rtl="0" eaLnBrk="1" fontAlgn="base" hangingPunct="1">
        <a:spcBef>
          <a:spcPct val="20000"/>
        </a:spcBef>
        <a:spcAft>
          <a:spcPct val="0"/>
        </a:spcAft>
        <a:buChar char="–"/>
        <a:defRPr sz="2200">
          <a:solidFill>
            <a:schemeClr val="tx1"/>
          </a:solidFill>
          <a:latin typeface="Arial" pitchFamily="34" charset="0"/>
          <a:ea typeface="+mn-ea"/>
          <a:cs typeface="Arial" pitchFamily="34" charset="0"/>
        </a:defRPr>
      </a:lvl2pPr>
      <a:lvl3pPr marL="1143000" indent="-228600" algn="l" rtl="0" eaLnBrk="1" fontAlgn="base" hangingPunct="1">
        <a:spcBef>
          <a:spcPct val="20000"/>
        </a:spcBef>
        <a:spcAft>
          <a:spcPct val="0"/>
        </a:spcAft>
        <a:buChar char="•"/>
        <a:defRPr sz="2400">
          <a:solidFill>
            <a:schemeClr val="tx1"/>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har char="»"/>
        <a:defRPr sz="2000">
          <a:solidFill>
            <a:schemeClr val="tx1"/>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1" Type="http://schemas.openxmlformats.org/officeDocument/2006/relationships/slideLayout" Target="../slideLayouts/slideLayout88.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png"/><Relationship Id="rId1" Type="http://schemas.openxmlformats.org/officeDocument/2006/relationships/slideLayout" Target="../slideLayouts/slideLayout88.xml"/><Relationship Id="rId2"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3.jpe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87.xml"/><Relationship Id="rId2"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4.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1" Type="http://schemas.openxmlformats.org/officeDocument/2006/relationships/slideLayout" Target="../slideLayouts/slideLayout114.xml"/><Relationship Id="rId2" Type="http://schemas.openxmlformats.org/officeDocument/2006/relationships/image" Target="../media/image33.tiff"/></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tiff"/><Relationship Id="rId5" Type="http://schemas.openxmlformats.org/officeDocument/2006/relationships/image" Target="../media/image40.tiff"/><Relationship Id="rId1" Type="http://schemas.openxmlformats.org/officeDocument/2006/relationships/slideLayout" Target="../slideLayouts/slideLayout114.xml"/><Relationship Id="rId2"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7" Type="http://schemas.openxmlformats.org/officeDocument/2006/relationships/image" Target="../media/image45.tiff"/><Relationship Id="rId1" Type="http://schemas.openxmlformats.org/officeDocument/2006/relationships/slideLayout" Target="../slideLayouts/slideLayout114.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tiff"/><Relationship Id="rId1" Type="http://schemas.openxmlformats.org/officeDocument/2006/relationships/slideLayout" Target="../slideLayouts/slideLayout114.xml"/><Relationship Id="rId2"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4160" y="408940"/>
            <a:ext cx="2082800" cy="1114297"/>
          </a:xfrm>
          <a:prstGeom prst="rect">
            <a:avLst/>
          </a:prstGeom>
        </p:spPr>
      </p:pic>
      <p:sp>
        <p:nvSpPr>
          <p:cNvPr id="7" name="textruta 6"/>
          <p:cNvSpPr txBox="1"/>
          <p:nvPr/>
        </p:nvSpPr>
        <p:spPr>
          <a:xfrm>
            <a:off x="-31277" y="2545294"/>
            <a:ext cx="9144000" cy="1200329"/>
          </a:xfrm>
          <a:prstGeom prst="rect">
            <a:avLst/>
          </a:prstGeom>
          <a:noFill/>
        </p:spPr>
        <p:txBody>
          <a:bodyPr wrap="square" rtlCol="0">
            <a:spAutoFit/>
          </a:bodyPr>
          <a:lstStyle/>
          <a:p>
            <a:pPr algn="ctr"/>
            <a:r>
              <a:rPr lang="en-US" sz="3600" dirty="0" smtClean="0">
                <a:solidFill>
                  <a:schemeClr val="bg1"/>
                </a:solidFill>
              </a:rPr>
              <a:t>Cryogenic and Vacuum System</a:t>
            </a:r>
          </a:p>
          <a:p>
            <a:pPr algn="ctr"/>
            <a:r>
              <a:rPr lang="en-US" sz="3600" dirty="0" smtClean="0">
                <a:solidFill>
                  <a:schemeClr val="bg1"/>
                </a:solidFill>
              </a:rPr>
              <a:t>Status</a:t>
            </a:r>
            <a:endParaRPr lang="en-US" sz="3600" dirty="0">
              <a:solidFill>
                <a:schemeClr val="bg1"/>
              </a:solidFill>
            </a:endParaRPr>
          </a:p>
        </p:txBody>
      </p:sp>
      <p:sp>
        <p:nvSpPr>
          <p:cNvPr id="8" name="textruta 3"/>
          <p:cNvSpPr txBox="1"/>
          <p:nvPr/>
        </p:nvSpPr>
        <p:spPr>
          <a:xfrm>
            <a:off x="0" y="4449848"/>
            <a:ext cx="9144000" cy="954107"/>
          </a:xfrm>
          <a:prstGeom prst="rect">
            <a:avLst/>
          </a:prstGeom>
          <a:noFill/>
        </p:spPr>
        <p:txBody>
          <a:bodyPr wrap="square" rtlCol="0">
            <a:spAutoFit/>
          </a:bodyPr>
          <a:lstStyle/>
          <a:p>
            <a:pPr algn="ctr"/>
            <a:r>
              <a:rPr lang="en-GB" sz="2400" dirty="0">
                <a:solidFill>
                  <a:srgbClr val="FFFFFF"/>
                </a:solidFill>
              </a:rPr>
              <a:t>J. G. Weisend </a:t>
            </a:r>
            <a:r>
              <a:rPr lang="en-GB" sz="2400" dirty="0" smtClean="0">
                <a:solidFill>
                  <a:srgbClr val="FFFFFF"/>
                </a:solidFill>
              </a:rPr>
              <a:t>II</a:t>
            </a:r>
          </a:p>
          <a:p>
            <a:pPr algn="ctr"/>
            <a:endParaRPr lang="en-GB" sz="1600" dirty="0" smtClean="0">
              <a:solidFill>
                <a:srgbClr val="FFFFFF"/>
              </a:solidFill>
            </a:endParaRPr>
          </a:p>
          <a:p>
            <a:pPr algn="ctr"/>
            <a:r>
              <a:rPr lang="en-GB" sz="1600" dirty="0" smtClean="0">
                <a:solidFill>
                  <a:srgbClr val="FFFFFF"/>
                </a:solidFill>
              </a:rPr>
              <a:t>April 12, 2017</a:t>
            </a:r>
          </a:p>
        </p:txBody>
      </p:sp>
    </p:spTree>
    <p:extLst>
      <p:ext uri="{BB962C8B-B14F-4D97-AF65-F5344CB8AC3E}">
        <p14:creationId xmlns:p14="http://schemas.microsoft.com/office/powerpoint/2010/main" val="44194266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Accelerator </a:t>
            </a:r>
            <a:r>
              <a:rPr lang="en-US" dirty="0" err="1" smtClean="0"/>
              <a:t>Cryoplant</a:t>
            </a:r>
            <a:r>
              <a:rPr lang="en-US" dirty="0" smtClean="0"/>
              <a:t> (ACCP)</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pic>
        <p:nvPicPr>
          <p:cNvPr id="9" name="Picture 8" descr="IMG_651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7824" y="1484784"/>
            <a:ext cx="4992555" cy="3744416"/>
          </a:xfrm>
          <a:prstGeom prst="rect">
            <a:avLst/>
          </a:prstGeom>
        </p:spPr>
      </p:pic>
      <p:pic>
        <p:nvPicPr>
          <p:cNvPr id="10" name="Picture 9" descr="IMG_653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87" y="1484784"/>
            <a:ext cx="2607397" cy="2607397"/>
          </a:xfrm>
          <a:prstGeom prst="rect">
            <a:avLst/>
          </a:prstGeom>
        </p:spPr>
      </p:pic>
      <p:pic>
        <p:nvPicPr>
          <p:cNvPr id="3" name="Picture 2" descr="IMG_488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19873" y="5157192"/>
            <a:ext cx="2520280" cy="1890210"/>
          </a:xfrm>
          <a:prstGeom prst="rect">
            <a:avLst/>
          </a:prstGeom>
        </p:spPr>
      </p:pic>
      <p:pic>
        <p:nvPicPr>
          <p:cNvPr id="11" name="Picture 10" descr="IMG_717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4128" y="4293096"/>
            <a:ext cx="3419872" cy="2564904"/>
          </a:xfrm>
          <a:prstGeom prst="rect">
            <a:avLst/>
          </a:prstGeom>
        </p:spPr>
      </p:pic>
      <p:pic>
        <p:nvPicPr>
          <p:cNvPr id="7" name="Picture 6" descr="IMG_7175.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122" y="4148418"/>
            <a:ext cx="3612774" cy="2709581"/>
          </a:xfrm>
          <a:prstGeom prst="rect">
            <a:avLst/>
          </a:prstGeom>
        </p:spPr>
      </p:pic>
      <p:pic>
        <p:nvPicPr>
          <p:cNvPr id="5" name="Picture 4" descr="IMG_5741.jpg"/>
          <p:cNvPicPr>
            <a:picLocks noChangeAspect="1"/>
          </p:cNvPicPr>
          <p:nvPr/>
        </p:nvPicPr>
        <p:blipFill rotWithShape="1">
          <a:blip r:embed="rId7" cstate="screen">
            <a:extLst>
              <a:ext uri="{28A0092B-C50C-407E-A947-70E740481C1C}">
                <a14:useLocalDpi xmlns:a14="http://schemas.microsoft.com/office/drawing/2010/main"/>
              </a:ext>
            </a:extLst>
          </a:blip>
          <a:srcRect r="-15759"/>
          <a:stretch/>
        </p:blipFill>
        <p:spPr>
          <a:xfrm>
            <a:off x="7956376" y="2060848"/>
            <a:ext cx="2400266" cy="1800200"/>
          </a:xfrm>
          <a:prstGeom prst="rect">
            <a:avLst/>
          </a:prstGeom>
        </p:spPr>
      </p:pic>
    </p:spTree>
    <p:extLst>
      <p:ext uri="{BB962C8B-B14F-4D97-AF65-F5344CB8AC3E}">
        <p14:creationId xmlns:p14="http://schemas.microsoft.com/office/powerpoint/2010/main" val="19515885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ACCP Compressors</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986" y="1441531"/>
            <a:ext cx="7165445" cy="5374084"/>
          </a:xfrm>
          <a:prstGeom prst="rect">
            <a:avLst/>
          </a:prstGeom>
        </p:spPr>
      </p:pic>
    </p:spTree>
    <p:extLst>
      <p:ext uri="{BB962C8B-B14F-4D97-AF65-F5344CB8AC3E}">
        <p14:creationId xmlns:p14="http://schemas.microsoft.com/office/powerpoint/2010/main" val="3376099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5359.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1518" y="1484784"/>
            <a:ext cx="3417057" cy="2232248"/>
          </a:xfrm>
          <a:prstGeom prst="rect">
            <a:avLst/>
          </a:prstGeom>
        </p:spPr>
      </p:pic>
      <p:sp>
        <p:nvSpPr>
          <p:cNvPr id="3" name="Slide Number Placeholder 2"/>
          <p:cNvSpPr>
            <a:spLocks noGrp="1"/>
          </p:cNvSpPr>
          <p:nvPr>
            <p:ph type="sldNum" sz="quarter" idx="12"/>
          </p:nvPr>
        </p:nvSpPr>
        <p:spPr/>
        <p:txBody>
          <a:bodyPr/>
          <a:lstStyle/>
          <a:p>
            <a:fld id="{551115BC-487E-4422-894C-CB7CD3E79223}" type="slidenum">
              <a:rPr lang="en-GB" noProof="0" smtClean="0"/>
              <a:t>12</a:t>
            </a:fld>
            <a:endParaRPr lang="en-GB" noProof="0"/>
          </a:p>
        </p:txBody>
      </p:sp>
      <p:sp>
        <p:nvSpPr>
          <p:cNvPr id="4" name="Title 3"/>
          <p:cNvSpPr>
            <a:spLocks noGrp="1"/>
          </p:cNvSpPr>
          <p:nvPr>
            <p:ph type="title"/>
          </p:nvPr>
        </p:nvSpPr>
        <p:spPr>
          <a:xfrm>
            <a:off x="457200" y="274638"/>
            <a:ext cx="7211144" cy="1143000"/>
          </a:xfrm>
        </p:spPr>
        <p:txBody>
          <a:bodyPr/>
          <a:lstStyle/>
          <a:p>
            <a:r>
              <a:rPr lang="sv-SE" dirty="0" smtClean="0"/>
              <a:t>Test </a:t>
            </a:r>
            <a:r>
              <a:rPr lang="sv-SE" dirty="0"/>
              <a:t>and Instruments </a:t>
            </a:r>
            <a:r>
              <a:rPr lang="sv-SE" dirty="0" err="1" smtClean="0"/>
              <a:t>Cryoplant</a:t>
            </a:r>
            <a:endParaRPr lang="en-US" dirty="0"/>
          </a:p>
        </p:txBody>
      </p:sp>
      <p:pic>
        <p:nvPicPr>
          <p:cNvPr id="5" name="Image 14"/>
          <p:cNvPicPr/>
          <p:nvPr/>
        </p:nvPicPr>
        <p:blipFill rotWithShape="1">
          <a:blip r:embed="rId3" cstate="screen">
            <a:extLst>
              <a:ext uri="{28A0092B-C50C-407E-A947-70E740481C1C}">
                <a14:useLocalDpi xmlns:a14="http://schemas.microsoft.com/office/drawing/2010/main"/>
              </a:ext>
            </a:extLst>
          </a:blip>
          <a:srcRect/>
          <a:stretch/>
        </p:blipFill>
        <p:spPr>
          <a:xfrm>
            <a:off x="1835696" y="3501008"/>
            <a:ext cx="2653054" cy="1512168"/>
          </a:xfrm>
          <a:prstGeom prst="rect">
            <a:avLst/>
          </a:prstGeom>
        </p:spPr>
      </p:pic>
      <p:pic>
        <p:nvPicPr>
          <p:cNvPr id="6" name="Picture 5" descr="IMG_222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79912" y="1484784"/>
            <a:ext cx="3348370" cy="2232248"/>
          </a:xfrm>
          <a:prstGeom prst="rect">
            <a:avLst/>
          </a:prstGeom>
        </p:spPr>
      </p:pic>
      <p:pic>
        <p:nvPicPr>
          <p:cNvPr id="2" name="Picture 1" descr="IMG_222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36963" y="1700808"/>
            <a:ext cx="1555373" cy="1728192"/>
          </a:xfrm>
          <a:prstGeom prst="rect">
            <a:avLst/>
          </a:prstGeom>
        </p:spPr>
      </p:pic>
      <p:pic>
        <p:nvPicPr>
          <p:cNvPr id="7" name="Picture 6" descr="IMG_5434.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55776" y="5338523"/>
            <a:ext cx="1979712" cy="1484784"/>
          </a:xfrm>
          <a:prstGeom prst="rect">
            <a:avLst/>
          </a:prstGeom>
        </p:spPr>
      </p:pic>
      <p:pic>
        <p:nvPicPr>
          <p:cNvPr id="11" name="Picture 10" descr="IMG_2219.JPG"/>
          <p:cNvPicPr>
            <a:picLocks noChangeAspect="1"/>
          </p:cNvPicPr>
          <p:nvPr/>
        </p:nvPicPr>
        <p:blipFill rotWithShape="1">
          <a:blip r:embed="rId7" cstate="screen">
            <a:extLst>
              <a:ext uri="{28A0092B-C50C-407E-A947-70E740481C1C}">
                <a14:useLocalDpi xmlns:a14="http://schemas.microsoft.com/office/drawing/2010/main"/>
              </a:ext>
            </a:extLst>
          </a:blip>
          <a:srcRect b="-285"/>
          <a:stretch/>
        </p:blipFill>
        <p:spPr>
          <a:xfrm>
            <a:off x="179512" y="5085184"/>
            <a:ext cx="2030626" cy="1512168"/>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64400" y="3861048"/>
            <a:ext cx="3891600" cy="2877979"/>
          </a:xfrm>
          <a:prstGeom prst="rect">
            <a:avLst/>
          </a:prstGeom>
        </p:spPr>
      </p:pic>
      <p:cxnSp>
        <p:nvCxnSpPr>
          <p:cNvPr id="14" name="Straight Arrow Connector 13"/>
          <p:cNvCxnSpPr/>
          <p:nvPr/>
        </p:nvCxnSpPr>
        <p:spPr>
          <a:xfrm>
            <a:off x="6300192" y="2636912"/>
            <a:ext cx="1224136"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596336" y="3356992"/>
            <a:ext cx="0" cy="864096"/>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6012160" y="4869160"/>
            <a:ext cx="1440160"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flipV="1">
            <a:off x="6372200" y="3284984"/>
            <a:ext cx="8384" cy="87248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427984" y="4509120"/>
            <a:ext cx="2952328"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907704" y="5373216"/>
            <a:ext cx="1224136"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11560" y="3068960"/>
            <a:ext cx="0" cy="216024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500264" y="3653408"/>
            <a:ext cx="1224136"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211960" y="6309320"/>
            <a:ext cx="2520280"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7919864" y="4221088"/>
            <a:ext cx="1224136"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7847856" y="4437112"/>
            <a:ext cx="1296144" cy="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flipV="1">
            <a:off x="3419872" y="2780928"/>
            <a:ext cx="8384" cy="872480"/>
          </a:xfrm>
          <a:prstGeom prst="straightConnector1">
            <a:avLst/>
          </a:prstGeom>
          <a:ln w="57150" cmpd="sng">
            <a:solidFill>
              <a:srgbClr val="20FB5B"/>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flipV="1">
            <a:off x="1331640" y="3068960"/>
            <a:ext cx="8384" cy="87248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1619672" y="3068960"/>
            <a:ext cx="8384" cy="87248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H="1" flipV="1">
            <a:off x="1043608" y="3068960"/>
            <a:ext cx="8384" cy="872480"/>
          </a:xfrm>
          <a:prstGeom prst="straightConnector1">
            <a:avLst/>
          </a:prstGeom>
          <a:ln w="57150" cmpd="sng">
            <a:solidFill>
              <a:srgbClr val="20FB5B"/>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899592" y="4005064"/>
            <a:ext cx="792088" cy="864096"/>
          </a:xfrm>
          <a:prstGeom prst="rect">
            <a:avLst/>
          </a:prstGeom>
          <a:noFill/>
          <a:ln w="25400">
            <a:solidFill>
              <a:schemeClr val="tx2"/>
            </a:solidFill>
          </a:ln>
        </p:spPr>
        <p:txBody>
          <a:bodyPr wrap="square" lIns="0" tIns="0" rIns="0" bIns="0" rtlCol="0">
            <a:spAutoFit/>
          </a:bodyPr>
          <a:lstStyle/>
          <a:p>
            <a:pPr algn="ctr"/>
            <a:r>
              <a:rPr lang="en-US" dirty="0" smtClean="0"/>
              <a:t>Impure Helium Sources</a:t>
            </a:r>
            <a:endParaRPr lang="en-US" dirty="0"/>
          </a:p>
        </p:txBody>
      </p:sp>
    </p:spTree>
    <p:extLst>
      <p:ext uri="{BB962C8B-B14F-4D97-AF65-F5344CB8AC3E}">
        <p14:creationId xmlns:p14="http://schemas.microsoft.com/office/powerpoint/2010/main" val="3011696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1"/>
          <p:cNvSpPr>
            <a:spLocks noGrp="1"/>
          </p:cNvSpPr>
          <p:nvPr>
            <p:ph type="title"/>
          </p:nvPr>
        </p:nvSpPr>
        <p:spPr>
          <a:xfrm>
            <a:off x="467544" y="269776"/>
            <a:ext cx="6120680" cy="1143000"/>
          </a:xfrm>
        </p:spPr>
        <p:txBody>
          <a:bodyPr>
            <a:normAutofit/>
          </a:bodyPr>
          <a:lstStyle/>
          <a:p>
            <a:r>
              <a:rPr lang="en-US" dirty="0" smtClean="0">
                <a:cs typeface="Calibri"/>
              </a:rPr>
              <a:t>Accelerator </a:t>
            </a:r>
            <a:r>
              <a:rPr lang="en-US" dirty="0">
                <a:cs typeface="Calibri"/>
              </a:rPr>
              <a:t>Cryogenics, Elliptical </a:t>
            </a:r>
            <a:r>
              <a:rPr lang="en-US" dirty="0" smtClean="0">
                <a:cs typeface="Calibri"/>
              </a:rPr>
              <a:t>Section CDS</a:t>
            </a:r>
            <a:endParaRPr lang="en-US" dirty="0">
              <a:latin typeface="Calibri"/>
              <a:cs typeface="Calibri"/>
            </a:endParaRPr>
          </a:p>
        </p:txBody>
      </p:sp>
      <p:pic>
        <p:nvPicPr>
          <p:cNvPr id="3" name="Picture 2" descr="cds3_17032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729482"/>
            <a:ext cx="9144000" cy="4707731"/>
          </a:xfrm>
          <a:prstGeom prst="rect">
            <a:avLst/>
          </a:prstGeom>
        </p:spPr>
      </p:pic>
      <p:pic>
        <p:nvPicPr>
          <p:cNvPr id="4" name="Picture 3" descr="cds4_17032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00808"/>
            <a:ext cx="9144000" cy="4707731"/>
          </a:xfrm>
          <a:prstGeom prst="rect">
            <a:avLst/>
          </a:prstGeom>
        </p:spPr>
      </p:pic>
    </p:spTree>
    <p:extLst>
      <p:ext uri="{BB962C8B-B14F-4D97-AF65-F5344CB8AC3E}">
        <p14:creationId xmlns:p14="http://schemas.microsoft.com/office/powerpoint/2010/main" val="148434296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Integration </a:t>
            </a:r>
            <a:r>
              <a:rPr lang="en-US" dirty="0"/>
              <a:t>Tunnel CMs - CDS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14</a:t>
            </a:fld>
            <a:endParaRPr lang="en-GB" noProof="0"/>
          </a:p>
        </p:txBody>
      </p:sp>
      <p:pic>
        <p:nvPicPr>
          <p:cNvPr id="5" name="Picture 4" descr="Jumper connection detail open.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6752"/>
            <a:ext cx="9144000" cy="6835238"/>
          </a:xfrm>
          <a:prstGeom prst="rect">
            <a:avLst/>
          </a:prstGeom>
        </p:spPr>
      </p:pic>
    </p:spTree>
    <p:extLst>
      <p:ext uri="{BB962C8B-B14F-4D97-AF65-F5344CB8AC3E}">
        <p14:creationId xmlns:p14="http://schemas.microsoft.com/office/powerpoint/2010/main" val="28824020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View of Compressor Facility &amp; Cold Box Hall Showing Pure Helium Storage Tanks &amp; LN</a:t>
            </a:r>
            <a:r>
              <a:rPr lang="en-US" baseline="-25000" dirty="0" smtClean="0"/>
              <a:t>2</a:t>
            </a:r>
            <a:r>
              <a:rPr lang="en-US" dirty="0" smtClean="0"/>
              <a:t> </a:t>
            </a:r>
            <a:r>
              <a:rPr lang="en-US" dirty="0" err="1" smtClean="0"/>
              <a:t>Dewars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9376" y="1441530"/>
            <a:ext cx="7221959" cy="5416469"/>
          </a:xfrm>
          <a:prstGeom prst="rect">
            <a:avLst/>
          </a:prstGeom>
        </p:spPr>
      </p:pic>
    </p:spTree>
    <p:extLst>
      <p:ext uri="{BB962C8B-B14F-4D97-AF65-F5344CB8AC3E}">
        <p14:creationId xmlns:p14="http://schemas.microsoft.com/office/powerpoint/2010/main" val="39592958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of Pure Helium Storage</a:t>
            </a:r>
            <a:br>
              <a:rPr lang="en-US" dirty="0" smtClean="0"/>
            </a:br>
            <a:r>
              <a:rPr lang="en-US" dirty="0" smtClean="0"/>
              <a:t>Commissioning using an ICS Provided Control System</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84132" y="1519513"/>
            <a:ext cx="8369106" cy="5171450"/>
          </a:xfrm>
        </p:spPr>
      </p:pic>
    </p:spTree>
    <p:extLst>
      <p:ext uri="{BB962C8B-B14F-4D97-AF65-F5344CB8AC3E}">
        <p14:creationId xmlns:p14="http://schemas.microsoft.com/office/powerpoint/2010/main" val="4566653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 Moderator </a:t>
            </a:r>
            <a:r>
              <a:rPr lang="en-US" dirty="0" err="1" smtClean="0"/>
              <a:t>Cryoplant</a:t>
            </a:r>
            <a:r>
              <a:rPr lang="en-US" dirty="0" smtClean="0"/>
              <a:t> Cold Box </a:t>
            </a:r>
            <a:br>
              <a:rPr lang="en-US" dirty="0" smtClean="0"/>
            </a:br>
            <a:r>
              <a:rPr lang="en-US" dirty="0" smtClean="0"/>
              <a:t>Under construction at vendor</a:t>
            </a:r>
            <a:br>
              <a:rPr lang="en-US" dirty="0" smtClean="0"/>
            </a:br>
            <a:r>
              <a:rPr lang="en-US" dirty="0" smtClean="0"/>
              <a:t> March 2018</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727" y="1441530"/>
            <a:ext cx="7212836" cy="5409627"/>
          </a:xfrm>
          <a:prstGeom prst="rect">
            <a:avLst/>
          </a:prstGeom>
        </p:spPr>
      </p:pic>
    </p:spTree>
    <p:extLst>
      <p:ext uri="{BB962C8B-B14F-4D97-AF65-F5344CB8AC3E}">
        <p14:creationId xmlns:p14="http://schemas.microsoft.com/office/powerpoint/2010/main" val="84953251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Underrubrik 8"/>
          <p:cNvSpPr>
            <a:spLocks noGrp="1"/>
          </p:cNvSpPr>
          <p:nvPr>
            <p:ph type="subTitle" idx="1"/>
          </p:nvPr>
        </p:nvSpPr>
        <p:spPr>
          <a:xfrm>
            <a:off x="0" y="1441450"/>
            <a:ext cx="5260489" cy="2038573"/>
          </a:xfrm>
        </p:spPr>
        <p:txBody>
          <a:bodyPr/>
          <a:lstStyle/>
          <a:p>
            <a:pPr>
              <a:lnSpc>
                <a:spcPct val="90000"/>
              </a:lnSpc>
              <a:spcBef>
                <a:spcPts val="0"/>
              </a:spcBef>
            </a:pPr>
            <a:r>
              <a:rPr lang="en-GB" sz="2800" dirty="0">
                <a:solidFill>
                  <a:schemeClr val="tx1"/>
                </a:solidFill>
              </a:rPr>
              <a:t>Bunker: procurement ongoing</a:t>
            </a:r>
          </a:p>
          <a:p>
            <a:pPr>
              <a:lnSpc>
                <a:spcPct val="90000"/>
              </a:lnSpc>
              <a:spcBef>
                <a:spcPts val="0"/>
              </a:spcBef>
            </a:pPr>
            <a:r>
              <a:rPr lang="en-GB" sz="2800" dirty="0">
                <a:solidFill>
                  <a:schemeClr val="tx1"/>
                </a:solidFill>
              </a:rPr>
              <a:t>RF: 2 klystrons installed</a:t>
            </a:r>
          </a:p>
          <a:p>
            <a:pPr>
              <a:lnSpc>
                <a:spcPct val="90000"/>
              </a:lnSpc>
              <a:spcBef>
                <a:spcPts val="0"/>
              </a:spcBef>
            </a:pPr>
            <a:r>
              <a:rPr lang="en-GB" sz="2800" dirty="0">
                <a:solidFill>
                  <a:schemeClr val="tx1"/>
                </a:solidFill>
              </a:rPr>
              <a:t>HV: modulator installed</a:t>
            </a:r>
          </a:p>
          <a:p>
            <a:pPr>
              <a:lnSpc>
                <a:spcPct val="90000"/>
              </a:lnSpc>
              <a:spcBef>
                <a:spcPts val="0"/>
              </a:spcBef>
            </a:pPr>
            <a:r>
              <a:rPr lang="en-GB" sz="2800" dirty="0">
                <a:solidFill>
                  <a:schemeClr val="tx1"/>
                </a:solidFill>
              </a:rPr>
              <a:t>Utilities: installed</a:t>
            </a:r>
          </a:p>
        </p:txBody>
      </p:sp>
      <p:sp>
        <p:nvSpPr>
          <p:cNvPr id="8" name="Rubrik 7"/>
          <p:cNvSpPr>
            <a:spLocks noGrp="1"/>
          </p:cNvSpPr>
          <p:nvPr>
            <p:ph type="title"/>
          </p:nvPr>
        </p:nvSpPr>
        <p:spPr>
          <a:xfrm>
            <a:off x="292298" y="13595"/>
            <a:ext cx="5762624" cy="1441451"/>
          </a:xfrm>
        </p:spPr>
        <p:txBody>
          <a:bodyPr/>
          <a:lstStyle/>
          <a:p>
            <a:r>
              <a:rPr lang="sv-SE" sz="4000" dirty="0" err="1" smtClean="0"/>
              <a:t>Cryomodule</a:t>
            </a:r>
            <a:r>
              <a:rPr lang="sv-SE" sz="4000" dirty="0" smtClean="0"/>
              <a:t> Test </a:t>
            </a:r>
            <a:r>
              <a:rPr lang="sv-SE" sz="4000" dirty="0" err="1" smtClean="0"/>
              <a:t>Stand</a:t>
            </a:r>
            <a:endParaRPr lang="sv-SE" sz="4000" dirty="0"/>
          </a:p>
        </p:txBody>
      </p:sp>
      <p:pic>
        <p:nvPicPr>
          <p:cNvPr id="3" name="Picture 2">
            <a:extLst>
              <a:ext uri="{FF2B5EF4-FFF2-40B4-BE49-F238E27FC236}">
                <a16:creationId xmlns="" xmlns:a16="http://schemas.microsoft.com/office/drawing/2014/main" id="{F4192AEB-F227-504F-B253-19B345D8D7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157" y="3219684"/>
            <a:ext cx="3757837" cy="3525209"/>
          </a:xfrm>
          <a:prstGeom prst="rect">
            <a:avLst/>
          </a:prstGeom>
          <a:effectLst>
            <a:outerShdw blurRad="127000" dist="88900" dir="2700000" algn="tl" rotWithShape="0">
              <a:prstClr val="black">
                <a:alpha val="40000"/>
              </a:prstClr>
            </a:outerShdw>
          </a:effectLst>
        </p:spPr>
      </p:pic>
      <p:pic>
        <p:nvPicPr>
          <p:cNvPr id="5" name="Picture 4">
            <a:extLst>
              <a:ext uri="{FF2B5EF4-FFF2-40B4-BE49-F238E27FC236}">
                <a16:creationId xmlns="" xmlns:a16="http://schemas.microsoft.com/office/drawing/2014/main" id="{F18F9EC7-221B-C44B-B50B-2130CCC2F5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60489" y="98128"/>
            <a:ext cx="3772070" cy="3772070"/>
          </a:xfrm>
          <a:prstGeom prst="rect">
            <a:avLst/>
          </a:prstGeom>
          <a:effectLst>
            <a:outerShdw blurRad="127000" dist="88900" dir="2700000" algn="tl" rotWithShape="0">
              <a:prstClr val="black">
                <a:alpha val="40000"/>
              </a:prstClr>
            </a:outerShdw>
          </a:effectLst>
        </p:spPr>
      </p:pic>
      <p:pic>
        <p:nvPicPr>
          <p:cNvPr id="7" name="Picture 6">
            <a:extLst>
              <a:ext uri="{FF2B5EF4-FFF2-40B4-BE49-F238E27FC236}">
                <a16:creationId xmlns="" xmlns:a16="http://schemas.microsoft.com/office/drawing/2014/main" id="{C2F623E3-3E7A-E643-8939-40B834EE8F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6151" y="3538315"/>
            <a:ext cx="4562820" cy="3206578"/>
          </a:xfrm>
          <a:prstGeom prst="rect">
            <a:avLst/>
          </a:prstGeom>
          <a:effectLst>
            <a:outerShdw blurRad="127000" dist="88900" dir="2700000" algn="tl" rotWithShape="0">
              <a:prstClr val="black">
                <a:alpha val="40000"/>
              </a:prstClr>
            </a:outerShdw>
          </a:effectLst>
        </p:spPr>
      </p:pic>
      <p:cxnSp>
        <p:nvCxnSpPr>
          <p:cNvPr id="11" name="Straight Arrow Connector 10">
            <a:extLst>
              <a:ext uri="{FF2B5EF4-FFF2-40B4-BE49-F238E27FC236}">
                <a16:creationId xmlns="" xmlns:a16="http://schemas.microsoft.com/office/drawing/2014/main" id="{FA6788D4-CD58-FF46-80D3-8519589CB349}"/>
              </a:ext>
            </a:extLst>
          </p:cNvPr>
          <p:cNvCxnSpPr>
            <a:cxnSpLocks/>
          </p:cNvCxnSpPr>
          <p:nvPr/>
        </p:nvCxnSpPr>
        <p:spPr>
          <a:xfrm>
            <a:off x="3861994" y="2086983"/>
            <a:ext cx="1398495" cy="0"/>
          </a:xfrm>
          <a:prstGeom prst="straightConnector1">
            <a:avLst/>
          </a:prstGeom>
          <a:ln w="63500">
            <a:solidFill>
              <a:schemeClr val="accent1">
                <a:alpha val="63000"/>
              </a:schemeClr>
            </a:solidFill>
            <a:headEnd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 xmlns:a16="http://schemas.microsoft.com/office/drawing/2014/main" id="{ABE11C3C-E43E-324B-B21B-8526608E73BB}"/>
              </a:ext>
            </a:extLst>
          </p:cNvPr>
          <p:cNvCxnSpPr>
            <a:cxnSpLocks/>
          </p:cNvCxnSpPr>
          <p:nvPr/>
        </p:nvCxnSpPr>
        <p:spPr>
          <a:xfrm>
            <a:off x="3389607" y="2691772"/>
            <a:ext cx="0" cy="1019616"/>
          </a:xfrm>
          <a:prstGeom prst="straightConnector1">
            <a:avLst/>
          </a:prstGeom>
          <a:ln w="63500">
            <a:solidFill>
              <a:schemeClr val="accent1">
                <a:alpha val="63000"/>
              </a:schemeClr>
            </a:solidFill>
            <a:headEnd w="med" len="lg"/>
            <a:tailEnd type="triangle" w="med" len="lg"/>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 xmlns:a16="http://schemas.microsoft.com/office/drawing/2014/main" id="{146E606C-E565-564D-A04C-E108D69659D6}"/>
              </a:ext>
            </a:extLst>
          </p:cNvPr>
          <p:cNvCxnSpPr>
            <a:cxnSpLocks/>
          </p:cNvCxnSpPr>
          <p:nvPr/>
        </p:nvCxnSpPr>
        <p:spPr>
          <a:xfrm>
            <a:off x="3016511" y="2990340"/>
            <a:ext cx="1667434" cy="543473"/>
          </a:xfrm>
          <a:prstGeom prst="straightConnector1">
            <a:avLst/>
          </a:prstGeom>
          <a:ln w="63500">
            <a:solidFill>
              <a:schemeClr val="accent1">
                <a:alpha val="63000"/>
              </a:schemeClr>
            </a:solidFill>
            <a:headEnd w="med" len="lg"/>
            <a:tailEnd type="triangle" w="med"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338737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Cryogenic System Issues</a:t>
            </a:r>
            <a:endParaRPr lang="en-US" dirty="0"/>
          </a:p>
        </p:txBody>
      </p:sp>
      <p:sp>
        <p:nvSpPr>
          <p:cNvPr id="3" name="Content Placeholder 2"/>
          <p:cNvSpPr>
            <a:spLocks noGrp="1"/>
          </p:cNvSpPr>
          <p:nvPr>
            <p:ph idx="1"/>
          </p:nvPr>
        </p:nvSpPr>
        <p:spPr>
          <a:xfrm>
            <a:off x="257216" y="1617433"/>
            <a:ext cx="8775416" cy="4038981"/>
          </a:xfrm>
        </p:spPr>
        <p:txBody>
          <a:bodyPr/>
          <a:lstStyle/>
          <a:p>
            <a:pPr marL="342900" indent="-342900">
              <a:buFont typeface="Arial"/>
              <a:buChar char="•"/>
            </a:pPr>
            <a:r>
              <a:rPr lang="en-US" dirty="0" smtClean="0">
                <a:solidFill>
                  <a:schemeClr val="tx1"/>
                </a:solidFill>
              </a:rPr>
              <a:t>Final ACCP Commissioning delayed due to corrosion in the compressor oil / water heat exchangers ( now solved)</a:t>
            </a:r>
          </a:p>
          <a:p>
            <a:pPr marL="342900" indent="-342900">
              <a:buFont typeface="Arial"/>
              <a:buChar char="•"/>
            </a:pPr>
            <a:r>
              <a:rPr lang="en-US" dirty="0" smtClean="0">
                <a:solidFill>
                  <a:schemeClr val="tx1"/>
                </a:solidFill>
              </a:rPr>
              <a:t>Unacceptably short lifetime of Cold Compressor bearings seen at DESY &amp; </a:t>
            </a:r>
            <a:r>
              <a:rPr lang="en-US" dirty="0" err="1" smtClean="0">
                <a:solidFill>
                  <a:schemeClr val="tx1"/>
                </a:solidFill>
              </a:rPr>
              <a:t>Fermilab</a:t>
            </a:r>
            <a:r>
              <a:rPr lang="en-US" dirty="0" smtClean="0">
                <a:solidFill>
                  <a:schemeClr val="tx1"/>
                </a:solidFill>
              </a:rPr>
              <a:t> plants. Identical bearings planned for ACCP. </a:t>
            </a:r>
            <a:r>
              <a:rPr lang="en-US" dirty="0" err="1" smtClean="0">
                <a:solidFill>
                  <a:schemeClr val="tx1"/>
                </a:solidFill>
              </a:rPr>
              <a:t>Linde</a:t>
            </a:r>
            <a:r>
              <a:rPr lang="en-US" dirty="0" smtClean="0">
                <a:solidFill>
                  <a:schemeClr val="tx1"/>
                </a:solidFill>
              </a:rPr>
              <a:t> is continuing to address this </a:t>
            </a:r>
            <a:r>
              <a:rPr lang="en-US" dirty="0" smtClean="0">
                <a:solidFill>
                  <a:schemeClr val="tx1"/>
                </a:solidFill>
              </a:rPr>
              <a:t>issue for both DESY </a:t>
            </a:r>
            <a:r>
              <a:rPr lang="en-US" smtClean="0">
                <a:solidFill>
                  <a:schemeClr val="tx1"/>
                </a:solidFill>
              </a:rPr>
              <a:t>and ESS. </a:t>
            </a:r>
            <a:endParaRPr lang="en-US" dirty="0" smtClean="0">
              <a:solidFill>
                <a:schemeClr val="tx1"/>
              </a:solidFill>
            </a:endParaRPr>
          </a:p>
          <a:p>
            <a:pPr marL="800100" lvl="1" indent="-342900">
              <a:buFont typeface="Arial"/>
              <a:buChar char="•"/>
            </a:pPr>
            <a:r>
              <a:rPr lang="en-US" dirty="0" smtClean="0">
                <a:solidFill>
                  <a:schemeClr val="tx1"/>
                </a:solidFill>
              </a:rPr>
              <a:t>Improved Axial Fixation of the Bearings</a:t>
            </a:r>
          </a:p>
          <a:p>
            <a:pPr marL="800100" lvl="1" indent="-342900">
              <a:buFont typeface="Arial"/>
              <a:buChar char="•"/>
            </a:pPr>
            <a:r>
              <a:rPr lang="en-US" dirty="0" smtClean="0">
                <a:solidFill>
                  <a:schemeClr val="tx1"/>
                </a:solidFill>
              </a:rPr>
              <a:t>Parallel Development of  Magnetic Bearings ready ~ 2020</a:t>
            </a:r>
          </a:p>
          <a:p>
            <a:pPr lvl="1"/>
            <a:endParaRPr lang="en-US" dirty="0" smtClean="0">
              <a:solidFill>
                <a:schemeClr val="tx1"/>
              </a:solidFill>
            </a:endParaRPr>
          </a:p>
          <a:p>
            <a:pPr marL="342900" indent="-342900">
              <a:buFont typeface="Arial"/>
              <a:buChar char="•"/>
            </a:pPr>
            <a:r>
              <a:rPr lang="en-US" dirty="0" smtClean="0">
                <a:solidFill>
                  <a:schemeClr val="tx1"/>
                </a:solidFill>
              </a:rPr>
              <a:t>Delays possible in IPN </a:t>
            </a:r>
            <a:r>
              <a:rPr lang="en-US" dirty="0" err="1" smtClean="0">
                <a:solidFill>
                  <a:schemeClr val="tx1"/>
                </a:solidFill>
              </a:rPr>
              <a:t>Orsay</a:t>
            </a:r>
            <a:r>
              <a:rPr lang="en-US" dirty="0" smtClean="0">
                <a:solidFill>
                  <a:schemeClr val="tx1"/>
                </a:solidFill>
              </a:rPr>
              <a:t> / ICS controls for </a:t>
            </a:r>
            <a:r>
              <a:rPr lang="en-US" dirty="0" err="1" smtClean="0">
                <a:solidFill>
                  <a:schemeClr val="tx1"/>
                </a:solidFill>
              </a:rPr>
              <a:t>Cryodistribution</a:t>
            </a:r>
            <a:r>
              <a:rPr lang="en-US" dirty="0" smtClean="0">
                <a:solidFill>
                  <a:schemeClr val="tx1"/>
                </a:solidFill>
              </a:rPr>
              <a:t> system and </a:t>
            </a:r>
            <a:r>
              <a:rPr lang="en-US" dirty="0" err="1" smtClean="0">
                <a:solidFill>
                  <a:schemeClr val="tx1"/>
                </a:solidFill>
              </a:rPr>
              <a:t>cryomodules</a:t>
            </a:r>
            <a:endParaRPr lang="en-US" dirty="0">
              <a:solidFill>
                <a:schemeClr val="tx1"/>
              </a:solidFill>
            </a:endParaRPr>
          </a:p>
        </p:txBody>
      </p:sp>
    </p:spTree>
    <p:extLst>
      <p:ext uri="{BB962C8B-B14F-4D97-AF65-F5344CB8AC3E}">
        <p14:creationId xmlns:p14="http://schemas.microsoft.com/office/powerpoint/2010/main" val="408106013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6" y="117476"/>
            <a:ext cx="8229600" cy="1143000"/>
          </a:xfrm>
        </p:spPr>
        <p:txBody>
          <a:bodyPr/>
          <a:lstStyle/>
          <a:p>
            <a:r>
              <a:rPr lang="en-US" sz="3200" dirty="0" smtClean="0"/>
              <a:t>Introduction</a:t>
            </a:r>
            <a:endParaRPr lang="en-US" sz="3200" dirty="0"/>
          </a:p>
        </p:txBody>
      </p:sp>
      <p:sp>
        <p:nvSpPr>
          <p:cNvPr id="3" name="Content Placeholder 2"/>
          <p:cNvSpPr>
            <a:spLocks noGrp="1"/>
          </p:cNvSpPr>
          <p:nvPr>
            <p:ph idx="1"/>
          </p:nvPr>
        </p:nvSpPr>
        <p:spPr>
          <a:xfrm>
            <a:off x="135466" y="1492410"/>
            <a:ext cx="8730393" cy="5158807"/>
          </a:xfrm>
        </p:spPr>
        <p:txBody>
          <a:bodyPr>
            <a:normAutofit lnSpcReduction="10000"/>
          </a:bodyPr>
          <a:lstStyle/>
          <a:p>
            <a:pPr marL="800100" lvl="1" indent="-342900">
              <a:buFont typeface="Arial"/>
              <a:buChar char="•"/>
            </a:pPr>
            <a:r>
              <a:rPr lang="en-US" sz="2800" dirty="0" smtClean="0">
                <a:solidFill>
                  <a:srgbClr val="000000"/>
                </a:solidFill>
              </a:rPr>
              <a:t>Specialized Technical Services provides</a:t>
            </a:r>
          </a:p>
          <a:p>
            <a:pPr marL="1257300" lvl="2" indent="-342900">
              <a:buFont typeface="Arial"/>
              <a:buChar char="•"/>
            </a:pPr>
            <a:r>
              <a:rPr lang="en-US" sz="2800" dirty="0" smtClean="0">
                <a:solidFill>
                  <a:srgbClr val="000000"/>
                </a:solidFill>
              </a:rPr>
              <a:t>Cryogenic support throughout ESS (Accelerator, Target and Science)</a:t>
            </a:r>
          </a:p>
          <a:p>
            <a:pPr marL="1257300" lvl="2" indent="-342900">
              <a:buFont typeface="Arial"/>
              <a:buChar char="•"/>
            </a:pPr>
            <a:r>
              <a:rPr lang="en-US" sz="2800" dirty="0" smtClean="0">
                <a:solidFill>
                  <a:srgbClr val="000000"/>
                </a:solidFill>
              </a:rPr>
              <a:t>Vacuum Support </a:t>
            </a:r>
            <a:r>
              <a:rPr lang="en-US" sz="2800" dirty="0">
                <a:solidFill>
                  <a:srgbClr val="000000"/>
                </a:solidFill>
              </a:rPr>
              <a:t>throughout </a:t>
            </a:r>
            <a:r>
              <a:rPr lang="en-US" sz="2800" dirty="0" smtClean="0">
                <a:solidFill>
                  <a:srgbClr val="000000"/>
                </a:solidFill>
              </a:rPr>
              <a:t>ESS (</a:t>
            </a:r>
            <a:r>
              <a:rPr lang="en-US" sz="2800" dirty="0">
                <a:solidFill>
                  <a:srgbClr val="000000"/>
                </a:solidFill>
              </a:rPr>
              <a:t>Accelerator, Target and Science</a:t>
            </a:r>
            <a:r>
              <a:rPr lang="en-US" sz="2800" dirty="0" smtClean="0">
                <a:solidFill>
                  <a:srgbClr val="000000"/>
                </a:solidFill>
              </a:rPr>
              <a:t>)</a:t>
            </a:r>
          </a:p>
          <a:p>
            <a:pPr marL="1257300" lvl="2" indent="-342900">
              <a:buFont typeface="Arial"/>
              <a:buChar char="•"/>
            </a:pPr>
            <a:r>
              <a:rPr lang="en-US" sz="2800" dirty="0" smtClean="0">
                <a:solidFill>
                  <a:srgbClr val="000000"/>
                </a:solidFill>
              </a:rPr>
              <a:t>Technical Cooling Water support to Accelerator and Science</a:t>
            </a:r>
          </a:p>
          <a:p>
            <a:pPr marL="1257300" lvl="2" indent="-342900">
              <a:buFont typeface="Arial"/>
              <a:buChar char="•"/>
            </a:pPr>
            <a:r>
              <a:rPr lang="en-US" sz="2800" dirty="0" smtClean="0">
                <a:solidFill>
                  <a:srgbClr val="000000"/>
                </a:solidFill>
              </a:rPr>
              <a:t>Technical Electrical support to Accelerator</a:t>
            </a:r>
          </a:p>
          <a:p>
            <a:pPr marL="1257300" lvl="2" indent="-342900">
              <a:buFont typeface="Arial"/>
              <a:buChar char="•"/>
            </a:pPr>
            <a:r>
              <a:rPr lang="en-US" sz="2800" dirty="0" smtClean="0">
                <a:solidFill>
                  <a:srgbClr val="000000"/>
                </a:solidFill>
              </a:rPr>
              <a:t>Elliptical Cavity </a:t>
            </a:r>
            <a:r>
              <a:rPr lang="en-US" sz="2800" dirty="0" err="1" smtClean="0">
                <a:solidFill>
                  <a:srgbClr val="000000"/>
                </a:solidFill>
              </a:rPr>
              <a:t>Cryomodule</a:t>
            </a:r>
            <a:r>
              <a:rPr lang="en-US" sz="2800" dirty="0" smtClean="0">
                <a:solidFill>
                  <a:srgbClr val="000000"/>
                </a:solidFill>
              </a:rPr>
              <a:t> Test Stand</a:t>
            </a:r>
          </a:p>
          <a:p>
            <a:pPr marL="800100" lvl="1" indent="-342900">
              <a:buFont typeface="Arial"/>
              <a:buChar char="•"/>
            </a:pPr>
            <a:r>
              <a:rPr lang="en-US" sz="2800" dirty="0" smtClean="0">
                <a:solidFill>
                  <a:srgbClr val="000000"/>
                </a:solidFill>
              </a:rPr>
              <a:t>This talk will cover Cryogenic, Test Stand &amp; Vacuum   activities.</a:t>
            </a:r>
          </a:p>
        </p:txBody>
      </p:sp>
    </p:spTree>
    <p:extLst>
      <p:ext uri="{BB962C8B-B14F-4D97-AF65-F5344CB8AC3E}">
        <p14:creationId xmlns:p14="http://schemas.microsoft.com/office/powerpoint/2010/main" val="19235356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4160" y="408940"/>
            <a:ext cx="2082800" cy="1114297"/>
          </a:xfrm>
          <a:prstGeom prst="rect">
            <a:avLst/>
          </a:prstGeom>
        </p:spPr>
      </p:pic>
      <p:sp>
        <p:nvSpPr>
          <p:cNvPr id="7" name="textruta 6"/>
          <p:cNvSpPr txBox="1"/>
          <p:nvPr/>
        </p:nvSpPr>
        <p:spPr>
          <a:xfrm>
            <a:off x="-31277" y="2545294"/>
            <a:ext cx="9144000" cy="1200329"/>
          </a:xfrm>
          <a:prstGeom prst="rect">
            <a:avLst/>
          </a:prstGeom>
          <a:noFill/>
        </p:spPr>
        <p:txBody>
          <a:bodyPr wrap="square" rtlCol="0">
            <a:spAutoFit/>
          </a:bodyPr>
          <a:lstStyle/>
          <a:p>
            <a:pPr algn="ctr"/>
            <a:r>
              <a:rPr lang="en-US" sz="3600" dirty="0" smtClean="0">
                <a:solidFill>
                  <a:prstClr val="white"/>
                </a:solidFill>
                <a:latin typeface="Calibri"/>
              </a:rPr>
              <a:t>Vacuum Systems</a:t>
            </a:r>
          </a:p>
          <a:p>
            <a:pPr algn="ctr"/>
            <a:r>
              <a:rPr lang="en-US" sz="3600" dirty="0" smtClean="0">
                <a:solidFill>
                  <a:prstClr val="white"/>
                </a:solidFill>
                <a:latin typeface="Calibri"/>
              </a:rPr>
              <a:t>Status</a:t>
            </a:r>
            <a:endParaRPr lang="en-US" sz="3600" dirty="0">
              <a:solidFill>
                <a:prstClr val="white"/>
              </a:solidFill>
              <a:latin typeface="Calibri"/>
            </a:endParaRPr>
          </a:p>
        </p:txBody>
      </p:sp>
    </p:spTree>
    <p:extLst>
      <p:ext uri="{BB962C8B-B14F-4D97-AF65-F5344CB8AC3E}">
        <p14:creationId xmlns:p14="http://schemas.microsoft.com/office/powerpoint/2010/main" val="26247824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B91554-54B1-0A44-A01B-D871CCDB49C6}"/>
              </a:ext>
            </a:extLst>
          </p:cNvPr>
          <p:cNvSpPr>
            <a:spLocks noGrp="1"/>
          </p:cNvSpPr>
          <p:nvPr>
            <p:ph type="title"/>
          </p:nvPr>
        </p:nvSpPr>
        <p:spPr/>
        <p:txBody>
          <a:bodyPr/>
          <a:lstStyle/>
          <a:p>
            <a:r>
              <a:rPr lang="en-US" sz="3200" b="1" dirty="0">
                <a:solidFill>
                  <a:schemeClr val="bg1"/>
                </a:solidFill>
              </a:rPr>
              <a:t>ESS Vacuum System: status &amp; scheduling</a:t>
            </a:r>
          </a:p>
        </p:txBody>
      </p:sp>
      <p:pic>
        <p:nvPicPr>
          <p:cNvPr id="3" name="Picture 2">
            <a:extLst>
              <a:ext uri="{FF2B5EF4-FFF2-40B4-BE49-F238E27FC236}">
                <a16:creationId xmlns:a16="http://schemas.microsoft.com/office/drawing/2014/main" xmlns="" id="{8BF471BF-148B-D244-9BD3-5C2E82BE531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664" y="1523279"/>
            <a:ext cx="3933272" cy="5316583"/>
          </a:xfrm>
          <a:prstGeom prst="rect">
            <a:avLst/>
          </a:prstGeom>
        </p:spPr>
      </p:pic>
      <p:sp>
        <p:nvSpPr>
          <p:cNvPr id="4" name="TextBox 3">
            <a:extLst>
              <a:ext uri="{FF2B5EF4-FFF2-40B4-BE49-F238E27FC236}">
                <a16:creationId xmlns:a16="http://schemas.microsoft.com/office/drawing/2014/main" xmlns="" id="{DE706DD7-2166-6F41-BB01-C513170539D5}"/>
              </a:ext>
            </a:extLst>
          </p:cNvPr>
          <p:cNvSpPr txBox="1"/>
          <p:nvPr/>
        </p:nvSpPr>
        <p:spPr>
          <a:xfrm>
            <a:off x="3995936" y="1528517"/>
            <a:ext cx="5148064" cy="5247746"/>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HEBT area will be the first tunnel installation with Vacuum System scope:</a:t>
            </a:r>
          </a:p>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    x6 Dummy </a:t>
            </a:r>
            <a:r>
              <a:rPr lang="en-US" dirty="0" err="1">
                <a:solidFill>
                  <a:srgbClr val="000000"/>
                </a:solidFill>
                <a:latin typeface="Arial" charset="0"/>
                <a:ea typeface="ＭＳ Ｐゴシック" charset="-128"/>
                <a:cs typeface="Microsoft YaHei"/>
              </a:rPr>
              <a:t>Cryo</a:t>
            </a:r>
            <a:r>
              <a:rPr lang="en-US" dirty="0">
                <a:solidFill>
                  <a:srgbClr val="000000"/>
                </a:solidFill>
                <a:latin typeface="Arial" charset="0"/>
                <a:ea typeface="ＭＳ Ｐゴシック" charset="-128"/>
                <a:cs typeface="Microsoft YaHei"/>
              </a:rPr>
              <a:t> modules (DCM) starting in June,</a:t>
            </a:r>
          </a:p>
          <a:p>
            <a:pPr marL="285750" indent="-285750" fontAlgn="base" hangingPunct="0">
              <a:lnSpc>
                <a:spcPct val="93000"/>
              </a:lnSpc>
              <a:spcBef>
                <a:spcPct val="0"/>
              </a:spcBef>
              <a:spcAft>
                <a:spcPct val="0"/>
              </a:spcAft>
              <a:buClr>
                <a:srgbClr val="000000"/>
              </a:buClr>
              <a:buSzPct val="100000"/>
              <a:buFontTx/>
              <a:buChar char="-"/>
            </a:pPr>
            <a:r>
              <a:rPr lang="en-US" dirty="0">
                <a:solidFill>
                  <a:srgbClr val="000000"/>
                </a:solidFill>
                <a:latin typeface="Arial" charset="0"/>
                <a:ea typeface="ＭＳ Ｐゴシック" charset="-128"/>
                <a:cs typeface="Microsoft YaHei"/>
              </a:rPr>
              <a:t>New DCM for HEBT coming at the end of the year including particle free for HB area,</a:t>
            </a:r>
          </a:p>
          <a:p>
            <a:pPr marL="285750" indent="-285750" fontAlgn="base" hangingPunct="0">
              <a:lnSpc>
                <a:spcPct val="93000"/>
              </a:lnSpc>
              <a:spcBef>
                <a:spcPct val="0"/>
              </a:spcBef>
              <a:spcAft>
                <a:spcPct val="0"/>
              </a:spcAft>
              <a:buClr>
                <a:srgbClr val="000000"/>
              </a:buClr>
              <a:buSzPct val="100000"/>
              <a:buFontTx/>
              <a:buChar char="-"/>
            </a:pPr>
            <a:r>
              <a:rPr lang="en-US" dirty="0">
                <a:solidFill>
                  <a:srgbClr val="000000"/>
                </a:solidFill>
                <a:latin typeface="Arial" charset="0"/>
                <a:ea typeface="ＭＳ Ｐゴシック" charset="-128"/>
                <a:cs typeface="Microsoft YaHei"/>
              </a:rPr>
              <a:t>First LWU delivery confirmed.</a:t>
            </a:r>
          </a:p>
          <a:p>
            <a:pPr marL="285750" indent="-285750" fontAlgn="base" hangingPunct="0">
              <a:lnSpc>
                <a:spcPct val="93000"/>
              </a:lnSpc>
              <a:spcBef>
                <a:spcPct val="0"/>
              </a:spcBef>
              <a:spcAft>
                <a:spcPct val="0"/>
              </a:spcAft>
              <a:buClr>
                <a:srgbClr val="000000"/>
              </a:buClr>
              <a:buSzPct val="100000"/>
              <a:buFontTx/>
              <a:buChar char="-"/>
            </a:pPr>
            <a:endParaRPr lang="en-US" dirty="0">
              <a:solidFill>
                <a:srgbClr val="000000"/>
              </a:solidFill>
              <a:latin typeface="Arial" charset="0"/>
              <a:ea typeface="ＭＳ Ｐゴシック" charset="-128"/>
              <a:cs typeface="Microsoft YaHei"/>
            </a:endParaRPr>
          </a:p>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The TA is signed with STFC/Daresbury for the Accelerator vacuum system:</a:t>
            </a:r>
          </a:p>
          <a:p>
            <a:pPr fontAlgn="base" hangingPunct="0">
              <a:lnSpc>
                <a:spcPct val="93000"/>
              </a:lnSpc>
              <a:spcBef>
                <a:spcPct val="0"/>
              </a:spcBef>
              <a:spcAft>
                <a:spcPct val="0"/>
              </a:spcAft>
              <a:buClr>
                <a:srgbClr val="000000"/>
              </a:buClr>
              <a:buSzPct val="100000"/>
              <a:buFont typeface="Times New Roman" charset="0"/>
              <a:buNone/>
            </a:pPr>
            <a:endParaRPr lang="en-US" dirty="0">
              <a:solidFill>
                <a:srgbClr val="000000"/>
              </a:solidFill>
              <a:latin typeface="Arial" charset="0"/>
              <a:ea typeface="ＭＳ Ｐゴシック" charset="-128"/>
              <a:cs typeface="Microsoft YaHei"/>
            </a:endParaRPr>
          </a:p>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 Production is on schedule (milestones confirmed), </a:t>
            </a:r>
          </a:p>
          <a:p>
            <a:pPr marL="285750" indent="-285750" fontAlgn="base" hangingPunct="0">
              <a:lnSpc>
                <a:spcPct val="93000"/>
              </a:lnSpc>
              <a:spcBef>
                <a:spcPct val="0"/>
              </a:spcBef>
              <a:spcAft>
                <a:spcPct val="0"/>
              </a:spcAft>
              <a:buClr>
                <a:srgbClr val="000000"/>
              </a:buClr>
              <a:buSzPct val="100000"/>
              <a:buFontTx/>
              <a:buChar char="-"/>
            </a:pPr>
            <a:r>
              <a:rPr lang="en-US" dirty="0" smtClean="0">
                <a:solidFill>
                  <a:srgbClr val="000000"/>
                </a:solidFill>
                <a:latin typeface="Arial" charset="0"/>
                <a:ea typeface="ＭＳ Ｐゴシック" charset="-128"/>
                <a:cs typeface="Microsoft YaHei"/>
              </a:rPr>
              <a:t>All </a:t>
            </a:r>
            <a:r>
              <a:rPr lang="en-US" dirty="0">
                <a:solidFill>
                  <a:srgbClr val="000000"/>
                </a:solidFill>
                <a:latin typeface="Arial" charset="0"/>
                <a:ea typeface="ＭＳ Ｐゴシック" charset="-128"/>
                <a:cs typeface="Microsoft YaHei"/>
              </a:rPr>
              <a:t>chambers delivered pass ESS acceptance test and moving to installation phase</a:t>
            </a:r>
            <a:r>
              <a:rPr lang="en-US" dirty="0" smtClean="0">
                <a:solidFill>
                  <a:srgbClr val="000000"/>
                </a:solidFill>
                <a:latin typeface="Arial" charset="0"/>
                <a:ea typeface="ＭＳ Ｐゴシック" charset="-128"/>
                <a:cs typeface="Microsoft YaHei"/>
              </a:rPr>
              <a:t>.</a:t>
            </a:r>
          </a:p>
          <a:p>
            <a:pPr fontAlgn="base" hangingPunct="0">
              <a:lnSpc>
                <a:spcPct val="93000"/>
              </a:lnSpc>
              <a:spcBef>
                <a:spcPct val="0"/>
              </a:spcBef>
              <a:spcAft>
                <a:spcPct val="0"/>
              </a:spcAft>
              <a:buClr>
                <a:srgbClr val="000000"/>
              </a:buClr>
              <a:buSzPct val="100000"/>
            </a:pPr>
            <a:endParaRPr lang="en-US" dirty="0" smtClean="0">
              <a:solidFill>
                <a:srgbClr val="000000"/>
              </a:solidFill>
              <a:latin typeface="Arial" charset="0"/>
              <a:ea typeface="ＭＳ Ｐゴシック" charset="-128"/>
              <a:cs typeface="Microsoft YaHei"/>
            </a:endParaRPr>
          </a:p>
          <a:p>
            <a:pPr marL="285750" indent="-285750" fontAlgn="base" hangingPunct="0">
              <a:lnSpc>
                <a:spcPct val="93000"/>
              </a:lnSpc>
              <a:spcBef>
                <a:spcPct val="0"/>
              </a:spcBef>
              <a:spcAft>
                <a:spcPct val="0"/>
              </a:spcAft>
              <a:buClr>
                <a:srgbClr val="000000"/>
              </a:buClr>
              <a:buSzPct val="100000"/>
              <a:buFontTx/>
              <a:buChar char="-"/>
            </a:pPr>
            <a:r>
              <a:rPr lang="en-US" dirty="0" smtClean="0">
                <a:solidFill>
                  <a:srgbClr val="000000"/>
                </a:solidFill>
                <a:latin typeface="Arial" charset="0"/>
                <a:ea typeface="ＭＳ Ｐゴシック" charset="-128"/>
                <a:cs typeface="Microsoft YaHei"/>
              </a:rPr>
              <a:t>Recent System Review held on Particle Free Assembly. No major issues identified. Recommendations are </a:t>
            </a:r>
            <a:r>
              <a:rPr lang="en-US" smtClean="0">
                <a:solidFill>
                  <a:srgbClr val="000000"/>
                </a:solidFill>
                <a:latin typeface="Arial" charset="0"/>
                <a:ea typeface="ＭＳ Ｐゴシック" charset="-128"/>
                <a:cs typeface="Microsoft YaHei"/>
              </a:rPr>
              <a:t>being implemented</a:t>
            </a:r>
            <a:endParaRPr lang="en-US" dirty="0">
              <a:solidFill>
                <a:srgbClr val="000000"/>
              </a:solidFill>
              <a:latin typeface="Arial" charset="0"/>
              <a:ea typeface="ＭＳ Ｐゴシック" charset="-128"/>
              <a:cs typeface="Microsoft YaHei"/>
            </a:endParaRPr>
          </a:p>
          <a:p>
            <a:pPr marL="285750" indent="-285750" fontAlgn="base" hangingPunct="0">
              <a:lnSpc>
                <a:spcPct val="93000"/>
              </a:lnSpc>
              <a:spcBef>
                <a:spcPct val="0"/>
              </a:spcBef>
              <a:spcAft>
                <a:spcPct val="0"/>
              </a:spcAft>
              <a:buClr>
                <a:srgbClr val="000000"/>
              </a:buClr>
              <a:buSzPct val="100000"/>
              <a:buFontTx/>
              <a:buChar char="-"/>
            </a:pPr>
            <a:endParaRPr lang="en-US" dirty="0">
              <a:solidFill>
                <a:srgbClr val="000000"/>
              </a:solidFill>
              <a:latin typeface="Arial" charset="0"/>
              <a:ea typeface="ＭＳ Ｐゴシック" charset="-128"/>
              <a:cs typeface="Microsoft YaHei"/>
            </a:endParaRPr>
          </a:p>
        </p:txBody>
      </p:sp>
      <p:cxnSp>
        <p:nvCxnSpPr>
          <p:cNvPr id="6" name="Straight Arrow Connector 5">
            <a:extLst>
              <a:ext uri="{FF2B5EF4-FFF2-40B4-BE49-F238E27FC236}">
                <a16:creationId xmlns:a16="http://schemas.microsoft.com/office/drawing/2014/main" xmlns="" id="{AE03AFC8-51A7-3B47-9436-DD223E27167E}"/>
              </a:ext>
            </a:extLst>
          </p:cNvPr>
          <p:cNvCxnSpPr>
            <a:cxnSpLocks/>
          </p:cNvCxnSpPr>
          <p:nvPr/>
        </p:nvCxnSpPr>
        <p:spPr bwMode="auto">
          <a:xfrm flipH="1">
            <a:off x="1691680" y="2392373"/>
            <a:ext cx="2304256" cy="1210346"/>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Oval 6">
            <a:extLst>
              <a:ext uri="{FF2B5EF4-FFF2-40B4-BE49-F238E27FC236}">
                <a16:creationId xmlns:a16="http://schemas.microsoft.com/office/drawing/2014/main" xmlns="" id="{47187757-C2DA-C14C-8F81-8C4355AC4D3D}"/>
              </a:ext>
            </a:extLst>
          </p:cNvPr>
          <p:cNvSpPr/>
          <p:nvPr/>
        </p:nvSpPr>
        <p:spPr bwMode="auto">
          <a:xfrm>
            <a:off x="755576" y="3602719"/>
            <a:ext cx="1368152" cy="863856"/>
          </a:xfrm>
          <a:prstGeom prst="ellipse">
            <a:avLst/>
          </a:prstGeom>
          <a:no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charset="0"/>
              <a:buNone/>
            </a:pPr>
            <a:endParaRPr lang="en-US">
              <a:solidFill>
                <a:srgbClr val="FFFFFF"/>
              </a:solidFill>
              <a:latin typeface="Arial" charset="0"/>
              <a:ea typeface="ＭＳ Ｐゴシック" charset="0"/>
              <a:cs typeface="Microsoft YaHei" charset="0"/>
            </a:endParaRPr>
          </a:p>
        </p:txBody>
      </p:sp>
    </p:spTree>
    <p:extLst>
      <p:ext uri="{BB962C8B-B14F-4D97-AF65-F5344CB8AC3E}">
        <p14:creationId xmlns:p14="http://schemas.microsoft.com/office/powerpoint/2010/main" val="355239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19BC429B-369A-1D44-9093-110D3965491E}"/>
              </a:ext>
            </a:extLst>
          </p:cNvPr>
          <p:cNvSpPr>
            <a:spLocks noGrp="1"/>
          </p:cNvSpPr>
          <p:nvPr>
            <p:ph type="title"/>
          </p:nvPr>
        </p:nvSpPr>
        <p:spPr>
          <a:xfrm>
            <a:off x="457200" y="274244"/>
            <a:ext cx="8229600" cy="1142682"/>
          </a:xfrm>
        </p:spPr>
        <p:txBody>
          <a:bodyPr/>
          <a:lstStyle/>
          <a:p>
            <a:r>
              <a:rPr lang="en-US" sz="3200" b="1" dirty="0">
                <a:solidFill>
                  <a:schemeClr val="bg1"/>
                </a:solidFill>
              </a:rPr>
              <a:t>ESS Vacuum System</a:t>
            </a:r>
          </a:p>
        </p:txBody>
      </p:sp>
      <p:pic>
        <p:nvPicPr>
          <p:cNvPr id="12" name="Picture 11">
            <a:extLst>
              <a:ext uri="{FF2B5EF4-FFF2-40B4-BE49-F238E27FC236}">
                <a16:creationId xmlns:a16="http://schemas.microsoft.com/office/drawing/2014/main" xmlns="" id="{FFB7B5BF-1D07-CA47-9BB3-2FCE0F160E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290" y="1444410"/>
            <a:ext cx="3222377" cy="2899334"/>
          </a:xfrm>
          <a:prstGeom prst="rect">
            <a:avLst/>
          </a:prstGeom>
        </p:spPr>
      </p:pic>
      <p:sp>
        <p:nvSpPr>
          <p:cNvPr id="13" name="TextBox 12">
            <a:extLst>
              <a:ext uri="{FF2B5EF4-FFF2-40B4-BE49-F238E27FC236}">
                <a16:creationId xmlns:a16="http://schemas.microsoft.com/office/drawing/2014/main" xmlns="" id="{1C4A5A9A-BBDF-FD41-B4C4-F1AC9C21B040}"/>
              </a:ext>
            </a:extLst>
          </p:cNvPr>
          <p:cNvSpPr txBox="1"/>
          <p:nvPr/>
        </p:nvSpPr>
        <p:spPr>
          <a:xfrm>
            <a:off x="103665" y="3333231"/>
            <a:ext cx="2808312" cy="868392"/>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Dummy </a:t>
            </a:r>
            <a:r>
              <a:rPr lang="en-US" dirty="0" err="1">
                <a:solidFill>
                  <a:srgbClr val="000000"/>
                </a:solidFill>
                <a:latin typeface="Arial" charset="0"/>
                <a:ea typeface="ＭＳ Ｐゴシック" charset="-128"/>
                <a:cs typeface="Microsoft YaHei"/>
              </a:rPr>
              <a:t>cryo</a:t>
            </a:r>
            <a:r>
              <a:rPr lang="en-US" dirty="0">
                <a:solidFill>
                  <a:srgbClr val="000000"/>
                </a:solidFill>
                <a:latin typeface="Arial" charset="0"/>
                <a:ea typeface="ＭＳ Ｐゴシック" charset="-128"/>
                <a:cs typeface="Microsoft YaHei"/>
              </a:rPr>
              <a:t> modules ready for installation on HEBT area</a:t>
            </a:r>
          </a:p>
        </p:txBody>
      </p:sp>
      <p:pic>
        <p:nvPicPr>
          <p:cNvPr id="14" name="Picture 13">
            <a:extLst>
              <a:ext uri="{FF2B5EF4-FFF2-40B4-BE49-F238E27FC236}">
                <a16:creationId xmlns:a16="http://schemas.microsoft.com/office/drawing/2014/main" xmlns="" id="{1492E144-33EB-D94B-816D-8FBE3105C45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7316" y="4697822"/>
            <a:ext cx="2152959" cy="1937125"/>
          </a:xfrm>
          <a:prstGeom prst="rect">
            <a:avLst/>
          </a:prstGeom>
        </p:spPr>
      </p:pic>
      <p:sp>
        <p:nvSpPr>
          <p:cNvPr id="15" name="TextBox 14">
            <a:extLst>
              <a:ext uri="{FF2B5EF4-FFF2-40B4-BE49-F238E27FC236}">
                <a16:creationId xmlns:a16="http://schemas.microsoft.com/office/drawing/2014/main" xmlns="" id="{04A16AB9-87DA-8849-80BC-11E1BF0888B7}"/>
              </a:ext>
            </a:extLst>
          </p:cNvPr>
          <p:cNvSpPr txBox="1"/>
          <p:nvPr/>
        </p:nvSpPr>
        <p:spPr>
          <a:xfrm>
            <a:off x="5063176" y="4797120"/>
            <a:ext cx="2016224" cy="1641218"/>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Ion Source, LEBT and Iris on the acceptance procedures at ESS site</a:t>
            </a:r>
          </a:p>
          <a:p>
            <a:pPr fontAlgn="base" hangingPunct="0">
              <a:lnSpc>
                <a:spcPct val="93000"/>
              </a:lnSpc>
              <a:spcBef>
                <a:spcPct val="0"/>
              </a:spcBef>
              <a:spcAft>
                <a:spcPct val="0"/>
              </a:spcAft>
              <a:buClr>
                <a:srgbClr val="000000"/>
              </a:buClr>
              <a:buSzPct val="100000"/>
              <a:buFont typeface="Times New Roman" charset="0"/>
              <a:buNone/>
            </a:pPr>
            <a:endParaRPr lang="en-US" dirty="0">
              <a:solidFill>
                <a:srgbClr val="000000"/>
              </a:solidFill>
              <a:latin typeface="Arial" charset="0"/>
              <a:ea typeface="ＭＳ Ｐゴシック" charset="-128"/>
              <a:cs typeface="Microsoft YaHei"/>
            </a:endParaRPr>
          </a:p>
        </p:txBody>
      </p:sp>
      <p:pic>
        <p:nvPicPr>
          <p:cNvPr id="16" name="Picture 15">
            <a:extLst>
              <a:ext uri="{FF2B5EF4-FFF2-40B4-BE49-F238E27FC236}">
                <a16:creationId xmlns:a16="http://schemas.microsoft.com/office/drawing/2014/main" xmlns="" id="{59D0C86E-4BEA-AA46-8FF5-DA0399F304E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2857" y="1416926"/>
            <a:ext cx="3397411" cy="3056820"/>
          </a:xfrm>
          <a:prstGeom prst="rect">
            <a:avLst/>
          </a:prstGeom>
        </p:spPr>
      </p:pic>
      <p:sp>
        <p:nvSpPr>
          <p:cNvPr id="17" name="TextBox 16">
            <a:extLst>
              <a:ext uri="{FF2B5EF4-FFF2-40B4-BE49-F238E27FC236}">
                <a16:creationId xmlns:a16="http://schemas.microsoft.com/office/drawing/2014/main" xmlns="" id="{25F6ABBF-76B1-764B-BD7B-90ADB3920C53}"/>
              </a:ext>
            </a:extLst>
          </p:cNvPr>
          <p:cNvSpPr txBox="1"/>
          <p:nvPr/>
        </p:nvSpPr>
        <p:spPr>
          <a:xfrm>
            <a:off x="7180268" y="1444408"/>
            <a:ext cx="1910007" cy="1383610"/>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Test on the transportation of the LWU prototype to the tunnel</a:t>
            </a:r>
          </a:p>
        </p:txBody>
      </p:sp>
      <p:pic>
        <p:nvPicPr>
          <p:cNvPr id="2" name="Picture 1">
            <a:extLst>
              <a:ext uri="{FF2B5EF4-FFF2-40B4-BE49-F238E27FC236}">
                <a16:creationId xmlns:a16="http://schemas.microsoft.com/office/drawing/2014/main" xmlns="" id="{9A6C9742-1345-FB43-9BA1-E6D2C93BC05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16734" y="4242959"/>
            <a:ext cx="3375042" cy="2615041"/>
          </a:xfrm>
          <a:prstGeom prst="rect">
            <a:avLst/>
          </a:prstGeom>
        </p:spPr>
      </p:pic>
      <p:sp>
        <p:nvSpPr>
          <p:cNvPr id="3" name="TextBox 2">
            <a:extLst>
              <a:ext uri="{FF2B5EF4-FFF2-40B4-BE49-F238E27FC236}">
                <a16:creationId xmlns:a16="http://schemas.microsoft.com/office/drawing/2014/main" xmlns="" id="{60B540E5-702F-DB44-90FC-93AC8AC1118F}"/>
              </a:ext>
            </a:extLst>
          </p:cNvPr>
          <p:cNvSpPr txBox="1"/>
          <p:nvPr/>
        </p:nvSpPr>
        <p:spPr>
          <a:xfrm>
            <a:off x="2860772" y="4365862"/>
            <a:ext cx="2202404" cy="353174"/>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FFFFFF"/>
                </a:solidFill>
                <a:latin typeface="Arial" charset="0"/>
                <a:ea typeface="ＭＳ Ｐゴシック" charset="-128"/>
                <a:cs typeface="Microsoft YaHei"/>
              </a:rPr>
              <a:t>Ion source + LEBT</a:t>
            </a:r>
          </a:p>
        </p:txBody>
      </p:sp>
      <p:sp>
        <p:nvSpPr>
          <p:cNvPr id="4" name="TextBox 3">
            <a:extLst>
              <a:ext uri="{FF2B5EF4-FFF2-40B4-BE49-F238E27FC236}">
                <a16:creationId xmlns:a16="http://schemas.microsoft.com/office/drawing/2014/main" xmlns="" id="{41DD3A47-CCE2-0A45-BB58-016AFA6A40E5}"/>
              </a:ext>
            </a:extLst>
          </p:cNvPr>
          <p:cNvSpPr txBox="1"/>
          <p:nvPr/>
        </p:nvSpPr>
        <p:spPr>
          <a:xfrm>
            <a:off x="6937313" y="6165092"/>
            <a:ext cx="1277876" cy="353174"/>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Iris</a:t>
            </a:r>
          </a:p>
        </p:txBody>
      </p:sp>
    </p:spTree>
    <p:extLst>
      <p:ext uri="{BB962C8B-B14F-4D97-AF65-F5344CB8AC3E}">
        <p14:creationId xmlns:p14="http://schemas.microsoft.com/office/powerpoint/2010/main" val="18751483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A4DE66F1-BF7D-C24D-AC7C-2BE82C0D5B45}"/>
              </a:ext>
            </a:extLst>
          </p:cNvPr>
          <p:cNvSpPr>
            <a:spLocks noGrp="1"/>
          </p:cNvSpPr>
          <p:nvPr>
            <p:ph type="title"/>
          </p:nvPr>
        </p:nvSpPr>
        <p:spPr>
          <a:xfrm>
            <a:off x="457200" y="274244"/>
            <a:ext cx="8229600" cy="1142682"/>
          </a:xfrm>
        </p:spPr>
        <p:txBody>
          <a:bodyPr/>
          <a:lstStyle/>
          <a:p>
            <a:r>
              <a:rPr lang="en-US" sz="3200" b="1" dirty="0">
                <a:solidFill>
                  <a:schemeClr val="bg1"/>
                </a:solidFill>
              </a:rPr>
              <a:t>ESS Vacuum System</a:t>
            </a:r>
          </a:p>
        </p:txBody>
      </p:sp>
      <p:pic>
        <p:nvPicPr>
          <p:cNvPr id="2" name="Picture 1">
            <a:extLst>
              <a:ext uri="{FF2B5EF4-FFF2-40B4-BE49-F238E27FC236}">
                <a16:creationId xmlns:a16="http://schemas.microsoft.com/office/drawing/2014/main" xmlns="" id="{E31B86D5-1E5B-EB4E-816D-5E494B9EDF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25276" y="2072342"/>
            <a:ext cx="3314876" cy="2982560"/>
          </a:xfrm>
          <a:prstGeom prst="rect">
            <a:avLst/>
          </a:prstGeom>
        </p:spPr>
      </p:pic>
      <p:sp>
        <p:nvSpPr>
          <p:cNvPr id="3" name="TextBox 2">
            <a:extLst>
              <a:ext uri="{FF2B5EF4-FFF2-40B4-BE49-F238E27FC236}">
                <a16:creationId xmlns:a16="http://schemas.microsoft.com/office/drawing/2014/main" xmlns="" id="{2B04CE74-FCB1-2B41-B59A-B95FB9CFE30B}"/>
              </a:ext>
            </a:extLst>
          </p:cNvPr>
          <p:cNvSpPr txBox="1"/>
          <p:nvPr/>
        </p:nvSpPr>
        <p:spPr>
          <a:xfrm>
            <a:off x="2771800" y="5408044"/>
            <a:ext cx="2376264" cy="1126001"/>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Supporting Raster Magnet test assembling at Aarhus University.</a:t>
            </a:r>
          </a:p>
        </p:txBody>
      </p:sp>
      <p:pic>
        <p:nvPicPr>
          <p:cNvPr id="5" name="Content Placeholder 4">
            <a:extLst>
              <a:ext uri="{FF2B5EF4-FFF2-40B4-BE49-F238E27FC236}">
                <a16:creationId xmlns:a16="http://schemas.microsoft.com/office/drawing/2014/main" xmlns="" id="{6D3402FC-D2EE-914E-84FE-98EAA0EF32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128622" y="1464936"/>
            <a:ext cx="2906270" cy="2614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4" name="TextBox 3">
            <a:extLst>
              <a:ext uri="{FF2B5EF4-FFF2-40B4-BE49-F238E27FC236}">
                <a16:creationId xmlns:a16="http://schemas.microsoft.com/office/drawing/2014/main" xmlns="" id="{CC1A0DDE-3872-2E43-8F8E-8BD0478E2386}"/>
              </a:ext>
            </a:extLst>
          </p:cNvPr>
          <p:cNvSpPr txBox="1"/>
          <p:nvPr/>
        </p:nvSpPr>
        <p:spPr>
          <a:xfrm>
            <a:off x="6114482" y="4016904"/>
            <a:ext cx="2936480" cy="868392"/>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Particle free room: testing equipment and procedures for the LWU installation </a:t>
            </a:r>
          </a:p>
        </p:txBody>
      </p:sp>
      <p:pic>
        <p:nvPicPr>
          <p:cNvPr id="9" name="Picture 8">
            <a:extLst>
              <a:ext uri="{FF2B5EF4-FFF2-40B4-BE49-F238E27FC236}">
                <a16:creationId xmlns:a16="http://schemas.microsoft.com/office/drawing/2014/main" xmlns="" id="{5D1437E6-0E53-D648-914A-365AA23F3661}"/>
              </a:ext>
            </a:extLst>
          </p:cNvPr>
          <p:cNvPicPr/>
          <p:nvPr/>
        </p:nvPicPr>
        <p:blipFill>
          <a:blip r:embed="rId4" cstate="screen">
            <a:extLst>
              <a:ext uri="{28A0092B-C50C-407E-A947-70E740481C1C}">
                <a14:useLocalDpi xmlns:a14="http://schemas.microsoft.com/office/drawing/2010/main"/>
              </a:ext>
            </a:extLst>
          </a:blip>
          <a:stretch>
            <a:fillRect/>
          </a:stretch>
        </p:blipFill>
        <p:spPr>
          <a:xfrm>
            <a:off x="6492469" y="5045573"/>
            <a:ext cx="2178576" cy="1755091"/>
          </a:xfrm>
          <a:prstGeom prst="rect">
            <a:avLst/>
          </a:prstGeom>
        </p:spPr>
      </p:pic>
      <p:pic>
        <p:nvPicPr>
          <p:cNvPr id="10" name="Picture 9">
            <a:extLst>
              <a:ext uri="{FF2B5EF4-FFF2-40B4-BE49-F238E27FC236}">
                <a16:creationId xmlns:a16="http://schemas.microsoft.com/office/drawing/2014/main" xmlns="" id="{2BF5734E-1B61-1D46-9D70-CB526AC1FEA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522604"/>
            <a:ext cx="2429076" cy="3885441"/>
          </a:xfrm>
          <a:prstGeom prst="rect">
            <a:avLst/>
          </a:prstGeom>
        </p:spPr>
      </p:pic>
      <p:sp>
        <p:nvSpPr>
          <p:cNvPr id="11" name="TextBox 10">
            <a:extLst>
              <a:ext uri="{FF2B5EF4-FFF2-40B4-BE49-F238E27FC236}">
                <a16:creationId xmlns:a16="http://schemas.microsoft.com/office/drawing/2014/main" xmlns="" id="{2BEA1670-48E3-8845-9D49-62B18F31498C}"/>
              </a:ext>
            </a:extLst>
          </p:cNvPr>
          <p:cNvSpPr txBox="1"/>
          <p:nvPr/>
        </p:nvSpPr>
        <p:spPr>
          <a:xfrm>
            <a:off x="107504" y="5408045"/>
            <a:ext cx="2376264" cy="1126001"/>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Portable clean room practice to evaluate particle free installation </a:t>
            </a:r>
          </a:p>
        </p:txBody>
      </p:sp>
    </p:spTree>
    <p:extLst>
      <p:ext uri="{BB962C8B-B14F-4D97-AF65-F5344CB8AC3E}">
        <p14:creationId xmlns:p14="http://schemas.microsoft.com/office/powerpoint/2010/main" val="8316300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A4DE66F1-BF7D-C24D-AC7C-2BE82C0D5B45}"/>
              </a:ext>
            </a:extLst>
          </p:cNvPr>
          <p:cNvSpPr>
            <a:spLocks noGrp="1"/>
          </p:cNvSpPr>
          <p:nvPr>
            <p:ph type="title"/>
          </p:nvPr>
        </p:nvSpPr>
        <p:spPr>
          <a:xfrm>
            <a:off x="457200" y="274244"/>
            <a:ext cx="8229600" cy="1142682"/>
          </a:xfrm>
        </p:spPr>
        <p:txBody>
          <a:bodyPr/>
          <a:lstStyle/>
          <a:p>
            <a:r>
              <a:rPr lang="en-US" sz="3200" b="1" dirty="0">
                <a:solidFill>
                  <a:schemeClr val="bg1"/>
                </a:solidFill>
              </a:rPr>
              <a:t>ESS Vacuum System</a:t>
            </a:r>
          </a:p>
        </p:txBody>
      </p:sp>
      <p:pic>
        <p:nvPicPr>
          <p:cNvPr id="9" name="Picture 8">
            <a:extLst>
              <a:ext uri="{FF2B5EF4-FFF2-40B4-BE49-F238E27FC236}">
                <a16:creationId xmlns:a16="http://schemas.microsoft.com/office/drawing/2014/main" xmlns="" id="{6978582B-BDAA-F140-B641-DBD5F9042F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73" y="1426795"/>
            <a:ext cx="2696731" cy="2426383"/>
          </a:xfrm>
          <a:prstGeom prst="rect">
            <a:avLst/>
          </a:prstGeom>
        </p:spPr>
      </p:pic>
      <p:pic>
        <p:nvPicPr>
          <p:cNvPr id="10" name="Picture 9">
            <a:extLst>
              <a:ext uri="{FF2B5EF4-FFF2-40B4-BE49-F238E27FC236}">
                <a16:creationId xmlns:a16="http://schemas.microsoft.com/office/drawing/2014/main" xmlns="" id="{3CA729DB-C4AF-214E-B5CE-C7E66E02580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7318" y="1473549"/>
            <a:ext cx="1639665" cy="2622735"/>
          </a:xfrm>
          <a:prstGeom prst="rect">
            <a:avLst/>
          </a:prstGeom>
        </p:spPr>
      </p:pic>
      <p:pic>
        <p:nvPicPr>
          <p:cNvPr id="11" name="Picture 10">
            <a:extLst>
              <a:ext uri="{FF2B5EF4-FFF2-40B4-BE49-F238E27FC236}">
                <a16:creationId xmlns:a16="http://schemas.microsoft.com/office/drawing/2014/main" xmlns="" id="{9D6825E7-D333-D845-A764-29283767FE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6980" y="2843263"/>
            <a:ext cx="2441524" cy="2196761"/>
          </a:xfrm>
          <a:prstGeom prst="rect">
            <a:avLst/>
          </a:prstGeom>
        </p:spPr>
      </p:pic>
      <p:sp>
        <p:nvSpPr>
          <p:cNvPr id="12" name="TextBox 11">
            <a:extLst>
              <a:ext uri="{FF2B5EF4-FFF2-40B4-BE49-F238E27FC236}">
                <a16:creationId xmlns:a16="http://schemas.microsoft.com/office/drawing/2014/main" xmlns="" id="{BBA2E2CF-B364-B64C-8495-F621AA071A52}"/>
              </a:ext>
            </a:extLst>
          </p:cNvPr>
          <p:cNvSpPr txBox="1"/>
          <p:nvPr/>
        </p:nvSpPr>
        <p:spPr>
          <a:xfrm>
            <a:off x="6666980" y="1475426"/>
            <a:ext cx="2441524" cy="1126001"/>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Outgassing Test Facility to support Accelerator, Target and NSS design. </a:t>
            </a:r>
          </a:p>
        </p:txBody>
      </p:sp>
      <p:sp>
        <p:nvSpPr>
          <p:cNvPr id="13" name="TextBox 12">
            <a:extLst>
              <a:ext uri="{FF2B5EF4-FFF2-40B4-BE49-F238E27FC236}">
                <a16:creationId xmlns:a16="http://schemas.microsoft.com/office/drawing/2014/main" xmlns="" id="{11F1F215-F26E-5546-8AE1-82BFF8930CF9}"/>
              </a:ext>
            </a:extLst>
          </p:cNvPr>
          <p:cNvSpPr txBox="1"/>
          <p:nvPr/>
        </p:nvSpPr>
        <p:spPr>
          <a:xfrm>
            <a:off x="2806011" y="1477795"/>
            <a:ext cx="1910007" cy="1383610"/>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Support to the </a:t>
            </a:r>
            <a:r>
              <a:rPr lang="en-US" dirty="0" err="1">
                <a:solidFill>
                  <a:srgbClr val="000000"/>
                </a:solidFill>
                <a:latin typeface="Arial" charset="0"/>
                <a:ea typeface="ＭＳ Ｐゴシック" charset="-128"/>
                <a:cs typeface="Microsoft YaHei"/>
              </a:rPr>
              <a:t>Cryo</a:t>
            </a:r>
            <a:r>
              <a:rPr lang="en-US" dirty="0">
                <a:solidFill>
                  <a:srgbClr val="000000"/>
                </a:solidFill>
                <a:latin typeface="Arial" charset="0"/>
                <a:ea typeface="ＭＳ Ｐゴシック" charset="-128"/>
                <a:cs typeface="Microsoft YaHei"/>
              </a:rPr>
              <a:t> system: leak test on the </a:t>
            </a:r>
            <a:r>
              <a:rPr lang="en-US" dirty="0" err="1">
                <a:solidFill>
                  <a:srgbClr val="000000"/>
                </a:solidFill>
                <a:latin typeface="Arial" charset="0"/>
                <a:ea typeface="ＭＳ Ｐゴシック" charset="-128"/>
                <a:cs typeface="Microsoft YaHei"/>
              </a:rPr>
              <a:t>cryo</a:t>
            </a:r>
            <a:r>
              <a:rPr lang="en-US" dirty="0">
                <a:solidFill>
                  <a:srgbClr val="000000"/>
                </a:solidFill>
                <a:latin typeface="Arial" charset="0"/>
                <a:ea typeface="ＭＳ Ｐゴシック" charset="-128"/>
                <a:cs typeface="Microsoft YaHei"/>
              </a:rPr>
              <a:t> installations at ESS site.</a:t>
            </a:r>
          </a:p>
        </p:txBody>
      </p:sp>
      <p:pic>
        <p:nvPicPr>
          <p:cNvPr id="16" name="Picture 15">
            <a:extLst>
              <a:ext uri="{FF2B5EF4-FFF2-40B4-BE49-F238E27FC236}">
                <a16:creationId xmlns:a16="http://schemas.microsoft.com/office/drawing/2014/main" xmlns="" id="{3F93208B-A91F-0941-A7E4-1506BEFF1E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568" y="3971797"/>
            <a:ext cx="2943626" cy="2648527"/>
          </a:xfrm>
          <a:prstGeom prst="rect">
            <a:avLst/>
          </a:prstGeom>
        </p:spPr>
      </p:pic>
      <p:pic>
        <p:nvPicPr>
          <p:cNvPr id="17" name="Picture 16">
            <a:extLst>
              <a:ext uri="{FF2B5EF4-FFF2-40B4-BE49-F238E27FC236}">
                <a16:creationId xmlns:a16="http://schemas.microsoft.com/office/drawing/2014/main" xmlns="" id="{7ACBF864-D984-A94F-A2F1-63082BC4D2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98556" y="4788363"/>
            <a:ext cx="2232248" cy="2008465"/>
          </a:xfrm>
          <a:prstGeom prst="rect">
            <a:avLst/>
          </a:prstGeom>
        </p:spPr>
      </p:pic>
      <p:sp>
        <p:nvSpPr>
          <p:cNvPr id="18" name="TextBox 17">
            <a:extLst>
              <a:ext uri="{FF2B5EF4-FFF2-40B4-BE49-F238E27FC236}">
                <a16:creationId xmlns:a16="http://schemas.microsoft.com/office/drawing/2014/main" xmlns="" id="{A11411D5-9683-394C-A777-61FA88F1F6AE}"/>
              </a:ext>
            </a:extLst>
          </p:cNvPr>
          <p:cNvSpPr txBox="1"/>
          <p:nvPr/>
        </p:nvSpPr>
        <p:spPr>
          <a:xfrm>
            <a:off x="5436096" y="5156712"/>
            <a:ext cx="2232248" cy="1126001"/>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Development of the NBEX flange for the monolith port blocks.</a:t>
            </a:r>
          </a:p>
        </p:txBody>
      </p:sp>
    </p:spTree>
    <p:extLst>
      <p:ext uri="{BB962C8B-B14F-4D97-AF65-F5344CB8AC3E}">
        <p14:creationId xmlns:p14="http://schemas.microsoft.com/office/powerpoint/2010/main" val="12849743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244"/>
            <a:ext cx="8229600" cy="1142682"/>
          </a:xfrm>
        </p:spPr>
        <p:txBody>
          <a:bodyPr/>
          <a:lstStyle/>
          <a:p>
            <a:pPr eaLnBrk="1" hangingPunct="1">
              <a:defRPr/>
            </a:pPr>
            <a:r>
              <a:rPr lang="en-US" sz="3200" b="1" dirty="0">
                <a:solidFill>
                  <a:schemeClr val="bg1"/>
                </a:solidFill>
              </a:rPr>
              <a:t>ESS Vacuum System: </a:t>
            </a:r>
            <a:r>
              <a:rPr lang="en-US" sz="3200" b="1" dirty="0" smtClean="0">
                <a:solidFill>
                  <a:schemeClr val="bg1"/>
                </a:solidFill>
              </a:rPr>
              <a:t>Issue </a:t>
            </a:r>
            <a:endParaRPr lang="en-GB" sz="3200" dirty="0">
              <a:solidFill>
                <a:srgbClr val="FFFFFF"/>
              </a:solidFill>
              <a:latin typeface="Arial"/>
              <a:cs typeface="Arial"/>
            </a:endParaRPr>
          </a:p>
        </p:txBody>
      </p:sp>
      <p:sp>
        <p:nvSpPr>
          <p:cNvPr id="2" name="TextBox 1">
            <a:extLst>
              <a:ext uri="{FF2B5EF4-FFF2-40B4-BE49-F238E27FC236}">
                <a16:creationId xmlns:a16="http://schemas.microsoft.com/office/drawing/2014/main" xmlns="" id="{0D351178-4475-874D-96CF-75488EF8FE13}"/>
              </a:ext>
            </a:extLst>
          </p:cNvPr>
          <p:cNvSpPr txBox="1"/>
          <p:nvPr/>
        </p:nvSpPr>
        <p:spPr>
          <a:xfrm>
            <a:off x="179512" y="1577751"/>
            <a:ext cx="8640960" cy="353174"/>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Proton Beam Drift Room: discussion on the shield wall configuration.</a:t>
            </a:r>
          </a:p>
        </p:txBody>
      </p:sp>
      <p:pic>
        <p:nvPicPr>
          <p:cNvPr id="5" name="Picture 4">
            <a:extLst>
              <a:ext uri="{FF2B5EF4-FFF2-40B4-BE49-F238E27FC236}">
                <a16:creationId xmlns:a16="http://schemas.microsoft.com/office/drawing/2014/main" xmlns="" id="{7C153E66-DC99-9940-8AE7-A3529BD8CF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21178" y="4460256"/>
            <a:ext cx="2237158" cy="2155698"/>
          </a:xfrm>
          <a:prstGeom prst="rect">
            <a:avLst/>
          </a:prstGeom>
          <a:ln>
            <a:solidFill>
              <a:schemeClr val="tx1"/>
            </a:solidFill>
          </a:ln>
        </p:spPr>
      </p:pic>
      <p:pic>
        <p:nvPicPr>
          <p:cNvPr id="6" name="Picture 5">
            <a:extLst>
              <a:ext uri="{FF2B5EF4-FFF2-40B4-BE49-F238E27FC236}">
                <a16:creationId xmlns:a16="http://schemas.microsoft.com/office/drawing/2014/main" xmlns="" id="{B3452974-A75C-BD4B-A338-5470682006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9845" y="2252519"/>
            <a:ext cx="5729581" cy="2048049"/>
          </a:xfrm>
          <a:prstGeom prst="rect">
            <a:avLst/>
          </a:prstGeom>
        </p:spPr>
      </p:pic>
      <p:pic>
        <p:nvPicPr>
          <p:cNvPr id="7" name="Picture 6">
            <a:extLst>
              <a:ext uri="{FF2B5EF4-FFF2-40B4-BE49-F238E27FC236}">
                <a16:creationId xmlns:a16="http://schemas.microsoft.com/office/drawing/2014/main" xmlns="" id="{2551F82F-6EAE-0349-ABF5-FDFEB82049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396" y="2219604"/>
            <a:ext cx="2862642" cy="4512775"/>
          </a:xfrm>
          <a:prstGeom prst="rect">
            <a:avLst/>
          </a:prstGeom>
        </p:spPr>
      </p:pic>
      <p:sp>
        <p:nvSpPr>
          <p:cNvPr id="9" name="TextBox 8">
            <a:extLst>
              <a:ext uri="{FF2B5EF4-FFF2-40B4-BE49-F238E27FC236}">
                <a16:creationId xmlns:a16="http://schemas.microsoft.com/office/drawing/2014/main" xmlns="" id="{448CBCFA-C540-F94A-810E-40DF1C19D66D}"/>
              </a:ext>
            </a:extLst>
          </p:cNvPr>
          <p:cNvSpPr txBox="1"/>
          <p:nvPr/>
        </p:nvSpPr>
        <p:spPr>
          <a:xfrm>
            <a:off x="5459521" y="4475988"/>
            <a:ext cx="3591087" cy="1641218"/>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000000"/>
                </a:solidFill>
                <a:latin typeface="Arial" charset="0"/>
                <a:ea typeface="ＭＳ Ｐゴシック" charset="-128"/>
                <a:cs typeface="Microsoft YaHei"/>
              </a:rPr>
              <a:t>Some of the work delayed for the in kind (STFC/Daresbury) scope on the A2T area and specifications for vacuum components waiting simulations for the shield wall.</a:t>
            </a:r>
          </a:p>
        </p:txBody>
      </p:sp>
      <p:sp>
        <p:nvSpPr>
          <p:cNvPr id="10" name="Oval 9">
            <a:extLst>
              <a:ext uri="{FF2B5EF4-FFF2-40B4-BE49-F238E27FC236}">
                <a16:creationId xmlns:a16="http://schemas.microsoft.com/office/drawing/2014/main" xmlns="" id="{39EB3387-AE7D-D74A-B44D-7C2AC94C35A8}"/>
              </a:ext>
            </a:extLst>
          </p:cNvPr>
          <p:cNvSpPr/>
          <p:nvPr/>
        </p:nvSpPr>
        <p:spPr bwMode="auto">
          <a:xfrm>
            <a:off x="1187624" y="2910687"/>
            <a:ext cx="648072" cy="2468872"/>
          </a:xfrm>
          <a:prstGeom prst="ellipse">
            <a:avLst/>
          </a:prstGeom>
          <a:noFill/>
          <a:ln w="317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hangingPunct="0">
              <a:lnSpc>
                <a:spcPct val="93000"/>
              </a:lnSpc>
              <a:spcBef>
                <a:spcPct val="0"/>
              </a:spcBef>
              <a:spcAft>
                <a:spcPct val="0"/>
              </a:spcAft>
              <a:buClr>
                <a:srgbClr val="000000"/>
              </a:buClr>
              <a:buSzPct val="100000"/>
              <a:buFont typeface="Times New Roman" charset="0"/>
              <a:buNone/>
            </a:pPr>
            <a:endParaRPr lang="en-US">
              <a:solidFill>
                <a:srgbClr val="FFFFFF"/>
              </a:solidFill>
              <a:latin typeface="Arial" charset="0"/>
              <a:ea typeface="ＭＳ Ｐゴシック" charset="0"/>
              <a:cs typeface="Microsoft YaHei" charset="0"/>
            </a:endParaRPr>
          </a:p>
        </p:txBody>
      </p:sp>
      <p:sp>
        <p:nvSpPr>
          <p:cNvPr id="11" name="TextBox 10">
            <a:extLst>
              <a:ext uri="{FF2B5EF4-FFF2-40B4-BE49-F238E27FC236}">
                <a16:creationId xmlns:a16="http://schemas.microsoft.com/office/drawing/2014/main" xmlns="" id="{DC6DD366-4B88-4D4F-AE07-4B5A5DADA5C5}"/>
              </a:ext>
            </a:extLst>
          </p:cNvPr>
          <p:cNvSpPr txBox="1"/>
          <p:nvPr/>
        </p:nvSpPr>
        <p:spPr>
          <a:xfrm>
            <a:off x="457200" y="2219603"/>
            <a:ext cx="2026568" cy="353174"/>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FFFFFF"/>
                </a:solidFill>
                <a:latin typeface="Arial" charset="0"/>
                <a:ea typeface="ＭＳ Ｐゴシック" charset="-128"/>
                <a:cs typeface="Microsoft YaHei"/>
              </a:rPr>
              <a:t>Monolith Vessel</a:t>
            </a:r>
          </a:p>
        </p:txBody>
      </p:sp>
      <p:sp>
        <p:nvSpPr>
          <p:cNvPr id="12" name="TextBox 11">
            <a:extLst>
              <a:ext uri="{FF2B5EF4-FFF2-40B4-BE49-F238E27FC236}">
                <a16:creationId xmlns:a16="http://schemas.microsoft.com/office/drawing/2014/main" xmlns="" id="{736D00D0-4F31-3D48-9B0E-950EF8FC3DA7}"/>
              </a:ext>
            </a:extLst>
          </p:cNvPr>
          <p:cNvSpPr txBox="1"/>
          <p:nvPr/>
        </p:nvSpPr>
        <p:spPr>
          <a:xfrm>
            <a:off x="1588183" y="6123570"/>
            <a:ext cx="1404156" cy="353174"/>
          </a:xfrm>
          <a:prstGeom prst="rect">
            <a:avLst/>
          </a:prstGeom>
          <a:noFill/>
        </p:spPr>
        <p:txBody>
          <a:bodyPr wrap="square" rtlCol="0">
            <a:spAutoFit/>
          </a:bodyPr>
          <a:lstStyle/>
          <a:p>
            <a:pPr fontAlgn="base" hangingPunct="0">
              <a:lnSpc>
                <a:spcPct val="93000"/>
              </a:lnSpc>
              <a:spcBef>
                <a:spcPct val="0"/>
              </a:spcBef>
              <a:spcAft>
                <a:spcPct val="0"/>
              </a:spcAft>
              <a:buClr>
                <a:srgbClr val="000000"/>
              </a:buClr>
              <a:buSzPct val="100000"/>
              <a:buFont typeface="Times New Roman" charset="0"/>
              <a:buNone/>
            </a:pPr>
            <a:r>
              <a:rPr lang="en-US" dirty="0">
                <a:solidFill>
                  <a:srgbClr val="FFFFFF"/>
                </a:solidFill>
                <a:latin typeface="Arial" charset="0"/>
                <a:ea typeface="ＭＳ Ｐゴシック" charset="-128"/>
                <a:cs typeface="Microsoft YaHei"/>
              </a:rPr>
              <a:t>A2T area</a:t>
            </a:r>
          </a:p>
        </p:txBody>
      </p:sp>
      <p:cxnSp>
        <p:nvCxnSpPr>
          <p:cNvPr id="13" name="Straight Arrow Connector 12">
            <a:extLst>
              <a:ext uri="{FF2B5EF4-FFF2-40B4-BE49-F238E27FC236}">
                <a16:creationId xmlns:a16="http://schemas.microsoft.com/office/drawing/2014/main" xmlns="" id="{2C9E5C81-138A-DC45-92EF-851A9C39B707}"/>
              </a:ext>
            </a:extLst>
          </p:cNvPr>
          <p:cNvCxnSpPr>
            <a:cxnSpLocks/>
          </p:cNvCxnSpPr>
          <p:nvPr/>
        </p:nvCxnSpPr>
        <p:spPr bwMode="auto">
          <a:xfrm flipH="1">
            <a:off x="1835696" y="3602719"/>
            <a:ext cx="1484146" cy="69785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746056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351996" y="1614286"/>
            <a:ext cx="8348903" cy="4038981"/>
          </a:xfrm>
        </p:spPr>
        <p:txBody>
          <a:bodyPr/>
          <a:lstStyle/>
          <a:p>
            <a:pPr marL="342900" indent="-342900">
              <a:buFont typeface="Arial"/>
              <a:buChar char="•"/>
            </a:pPr>
            <a:r>
              <a:rPr lang="en-US" dirty="0" smtClean="0">
                <a:solidFill>
                  <a:srgbClr val="000000"/>
                </a:solidFill>
              </a:rPr>
              <a:t>Specialized Technical Services provides cryogenics and vacuum expertise throughout ESS.</a:t>
            </a:r>
          </a:p>
          <a:p>
            <a:pPr marL="342900" indent="-342900">
              <a:buFont typeface="Arial"/>
              <a:buChar char="•"/>
            </a:pPr>
            <a:r>
              <a:rPr lang="en-US" dirty="0" smtClean="0">
                <a:solidFill>
                  <a:srgbClr val="000000"/>
                </a:solidFill>
              </a:rPr>
              <a:t>A very strong team of engineers and technicians has been developed.</a:t>
            </a:r>
          </a:p>
          <a:p>
            <a:pPr marL="342900" indent="-342900">
              <a:buFont typeface="Arial"/>
              <a:buChar char="•"/>
            </a:pPr>
            <a:r>
              <a:rPr lang="en-US" dirty="0" smtClean="0">
                <a:solidFill>
                  <a:srgbClr val="000000"/>
                </a:solidFill>
              </a:rPr>
              <a:t>Significant progress has been made to date. Cryogenics and vacuum systems are well into production, installation and commissioning. Some of these will be among the first systems installed and commissioned at ESS.</a:t>
            </a:r>
          </a:p>
          <a:p>
            <a:pPr marL="342900" indent="-342900">
              <a:buFont typeface="Arial"/>
              <a:buChar char="•"/>
            </a:pPr>
            <a:r>
              <a:rPr lang="en-US" dirty="0" smtClean="0">
                <a:solidFill>
                  <a:srgbClr val="000000"/>
                </a:solidFill>
              </a:rPr>
              <a:t>We expect issues to naturally arise during commissioning but expect to have the proper resources to address all but the most extreme problems.</a:t>
            </a:r>
          </a:p>
          <a:p>
            <a:pPr marL="342900" indent="-342900">
              <a:buFont typeface="Arial"/>
              <a:buChar char="•"/>
            </a:pPr>
            <a:endParaRPr lang="en-US" dirty="0">
              <a:solidFill>
                <a:srgbClr val="000000"/>
              </a:solidFill>
            </a:endParaRPr>
          </a:p>
        </p:txBody>
      </p:sp>
    </p:spTree>
    <p:extLst>
      <p:ext uri="{BB962C8B-B14F-4D97-AF65-F5344CB8AC3E}">
        <p14:creationId xmlns:p14="http://schemas.microsoft.com/office/powerpoint/2010/main" val="20949239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smtClean="0"/>
              <a:t>Specialized</a:t>
            </a:r>
            <a:r>
              <a:rPr lang="sv-SE" dirty="0" smtClean="0"/>
              <a:t> </a:t>
            </a:r>
            <a:r>
              <a:rPr lang="sv-SE" dirty="0" err="1" smtClean="0"/>
              <a:t>Technical</a:t>
            </a:r>
            <a:r>
              <a:rPr lang="sv-SE" dirty="0" smtClean="0"/>
              <a:t> Services Group</a:t>
            </a:r>
            <a:endParaRPr lang="sv-SE" dirty="0"/>
          </a:p>
        </p:txBody>
      </p:sp>
      <p:sp>
        <p:nvSpPr>
          <p:cNvPr id="4" name="Slide Number Placeholder 3"/>
          <p:cNvSpPr>
            <a:spLocks noGrp="1"/>
          </p:cNvSpPr>
          <p:nvPr>
            <p:ph type="sldNum" sz="quarter" idx="12"/>
          </p:nvPr>
        </p:nvSpPr>
        <p:spPr>
          <a:xfrm>
            <a:off x="611560" y="6309320"/>
            <a:ext cx="2133600" cy="365125"/>
          </a:xfrm>
        </p:spPr>
        <p:txBody>
          <a:bodyPr/>
          <a:lstStyle/>
          <a:p>
            <a:pPr algn="l"/>
            <a:r>
              <a:rPr lang="sv-SE" sz="900" dirty="0">
                <a:solidFill>
                  <a:prstClr val="black">
                    <a:tint val="75000"/>
                  </a:prstClr>
                </a:solidFill>
                <a:latin typeface="Calibri"/>
              </a:rPr>
              <a:t>Caroline Prabert 2018-04-01</a:t>
            </a:r>
          </a:p>
        </p:txBody>
      </p:sp>
      <p:sp>
        <p:nvSpPr>
          <p:cNvPr id="5" name="TextBox 4"/>
          <p:cNvSpPr txBox="1"/>
          <p:nvPr/>
        </p:nvSpPr>
        <p:spPr>
          <a:xfrm>
            <a:off x="3286143" y="1657019"/>
            <a:ext cx="2417411" cy="597966"/>
          </a:xfrm>
          <a:prstGeom prst="rect">
            <a:avLst/>
          </a:prstGeom>
          <a:ln/>
        </p:spPr>
        <p:style>
          <a:lnRef idx="0">
            <a:schemeClr val="accent1"/>
          </a:lnRef>
          <a:fillRef idx="3">
            <a:schemeClr val="accent1"/>
          </a:fillRef>
          <a:effectRef idx="3">
            <a:schemeClr val="accent1"/>
          </a:effectRef>
          <a:fontRef idx="minor">
            <a:schemeClr val="lt1"/>
          </a:fontRef>
        </p:style>
        <p:txBody>
          <a:bodyPr wrap="square" lIns="91429" tIns="45715" rIns="91429" bIns="45715" rtlCol="0">
            <a:spAutoFit/>
          </a:bodyPr>
          <a:lstStyle/>
          <a:p>
            <a:pPr algn="ctr"/>
            <a:r>
              <a:rPr lang="sv-SE" sz="1100" b="1" dirty="0">
                <a:solidFill>
                  <a:schemeClr val="bg1"/>
                </a:solidFill>
              </a:rPr>
              <a:t>Specialized Technical Services</a:t>
            </a:r>
          </a:p>
          <a:p>
            <a:pPr algn="ctr"/>
            <a:r>
              <a:rPr lang="sv-SE" sz="1100" b="1" dirty="0">
                <a:solidFill>
                  <a:schemeClr val="bg1"/>
                </a:solidFill>
              </a:rPr>
              <a:t>John Weisend II – GL</a:t>
            </a:r>
          </a:p>
          <a:p>
            <a:pPr algn="ctr"/>
            <a:r>
              <a:rPr lang="sv-SE" sz="1000" dirty="0">
                <a:solidFill>
                  <a:schemeClr val="bg1"/>
                </a:solidFill>
              </a:rPr>
              <a:t>Gunilla Jacobsson</a:t>
            </a:r>
            <a:endParaRPr lang="sv-SE" sz="1000" dirty="0">
              <a:solidFill>
                <a:srgbClr val="FFFF00"/>
              </a:solidFill>
            </a:endParaRPr>
          </a:p>
        </p:txBody>
      </p:sp>
      <p:sp>
        <p:nvSpPr>
          <p:cNvPr id="6" name="TextBox 5"/>
          <p:cNvSpPr txBox="1"/>
          <p:nvPr/>
        </p:nvSpPr>
        <p:spPr>
          <a:xfrm>
            <a:off x="1228772" y="2714830"/>
            <a:ext cx="1645897" cy="2400657"/>
          </a:xfrm>
          <a:prstGeom prst="rect">
            <a:avLst/>
          </a:prstGeom>
        </p:spPr>
        <p:style>
          <a:lnRef idx="0">
            <a:schemeClr val="accent1"/>
          </a:lnRef>
          <a:fillRef idx="3">
            <a:schemeClr val="accent1"/>
          </a:fillRef>
          <a:effectRef idx="3">
            <a:schemeClr val="accent1"/>
          </a:effectRef>
          <a:fontRef idx="minor">
            <a:schemeClr val="lt1"/>
          </a:fontRef>
        </p:style>
        <p:txBody>
          <a:bodyPr wrap="square" lIns="91429" tIns="45715" rIns="91429" bIns="45715" rtlCol="0">
            <a:spAutoFit/>
          </a:bodyPr>
          <a:lstStyle/>
          <a:p>
            <a:pPr algn="ctr"/>
            <a:r>
              <a:rPr lang="sv-SE" sz="1000" b="1" dirty="0">
                <a:solidFill>
                  <a:schemeClr val="bg1"/>
                </a:solidFill>
              </a:rPr>
              <a:t>Utilities and Test Stand </a:t>
            </a:r>
            <a:r>
              <a:rPr lang="sv-SE" sz="1000" b="1" i="1" dirty="0">
                <a:solidFill>
                  <a:schemeClr val="bg1"/>
                </a:solidFill>
              </a:rPr>
              <a:t>Wolfgang Hees - SL</a:t>
            </a:r>
          </a:p>
          <a:p>
            <a:pPr algn="ctr"/>
            <a:r>
              <a:rPr lang="sv-SE" sz="1000" dirty="0">
                <a:solidFill>
                  <a:schemeClr val="bg1"/>
                </a:solidFill>
              </a:rPr>
              <a:t>Anton Lundmark</a:t>
            </a:r>
          </a:p>
          <a:p>
            <a:pPr algn="ctr"/>
            <a:r>
              <a:rPr lang="sv-SE" sz="1000" dirty="0">
                <a:solidFill>
                  <a:schemeClr val="bg1"/>
                </a:solidFill>
              </a:rPr>
              <a:t>Evangelia Vaena</a:t>
            </a:r>
          </a:p>
          <a:p>
            <a:pPr algn="ctr"/>
            <a:r>
              <a:rPr lang="sv-SE" sz="1000" dirty="0">
                <a:solidFill>
                  <a:schemeClr val="bg1"/>
                </a:solidFill>
              </a:rPr>
              <a:t>Frithiof Jensen</a:t>
            </a:r>
          </a:p>
          <a:p>
            <a:pPr algn="ctr"/>
            <a:r>
              <a:rPr lang="sv-SE" sz="1000" dirty="0">
                <a:solidFill>
                  <a:schemeClr val="bg1"/>
                </a:solidFill>
              </a:rPr>
              <a:t>Emilio Asensi</a:t>
            </a:r>
          </a:p>
          <a:p>
            <a:pPr algn="ctr"/>
            <a:r>
              <a:rPr lang="sv-SE" sz="1000" dirty="0">
                <a:solidFill>
                  <a:schemeClr val="bg1"/>
                </a:solidFill>
              </a:rPr>
              <a:t>Owen Buchan </a:t>
            </a:r>
          </a:p>
          <a:p>
            <a:pPr algn="ctr"/>
            <a:r>
              <a:rPr lang="sv-SE" sz="1000" dirty="0">
                <a:solidFill>
                  <a:schemeClr val="bg1"/>
                </a:solidFill>
              </a:rPr>
              <a:t>Steven McGlasson </a:t>
            </a:r>
          </a:p>
          <a:p>
            <a:pPr algn="ctr"/>
            <a:r>
              <a:rPr lang="sv-SE" sz="1000" dirty="0">
                <a:solidFill>
                  <a:schemeClr val="bg1"/>
                </a:solidFill>
              </a:rPr>
              <a:t>Lars Rosberg (2018-05-14)</a:t>
            </a:r>
          </a:p>
          <a:p>
            <a:pPr algn="ctr"/>
            <a:r>
              <a:rPr lang="sv-SE" sz="1000" dirty="0">
                <a:solidFill>
                  <a:srgbClr val="FFFF00"/>
                </a:solidFill>
              </a:rPr>
              <a:t>Jörgen Jönsson (EIS)</a:t>
            </a:r>
          </a:p>
          <a:p>
            <a:pPr algn="ctr"/>
            <a:r>
              <a:rPr lang="sv-SE" sz="1000" dirty="0">
                <a:solidFill>
                  <a:srgbClr val="FFFF00"/>
                </a:solidFill>
              </a:rPr>
              <a:t>Akif Coku (C)</a:t>
            </a:r>
          </a:p>
          <a:p>
            <a:pPr algn="ctr"/>
            <a:r>
              <a:rPr lang="sv-SE" sz="1000" dirty="0">
                <a:solidFill>
                  <a:srgbClr val="FFFF00"/>
                </a:solidFill>
              </a:rPr>
              <a:t>Andreas Olenmark (C)</a:t>
            </a:r>
          </a:p>
          <a:p>
            <a:pPr algn="ctr"/>
            <a:r>
              <a:rPr lang="sv-SE" sz="1000" dirty="0">
                <a:solidFill>
                  <a:srgbClr val="FFFF00"/>
                </a:solidFill>
              </a:rPr>
              <a:t>Fredrik Persson (C)</a:t>
            </a:r>
          </a:p>
          <a:p>
            <a:pPr algn="ctr"/>
            <a:r>
              <a:rPr lang="sv-SE" sz="1000" dirty="0">
                <a:solidFill>
                  <a:srgbClr val="FFFF00"/>
                </a:solidFill>
              </a:rPr>
              <a:t>Miguel Lund</a:t>
            </a:r>
            <a:r>
              <a:rPr lang="sv-SE" sz="1000" b="1" dirty="0">
                <a:solidFill>
                  <a:schemeClr val="bg1"/>
                </a:solidFill>
              </a:rPr>
              <a:t> </a:t>
            </a:r>
            <a:r>
              <a:rPr lang="sv-SE" sz="1000" dirty="0">
                <a:solidFill>
                  <a:srgbClr val="FFFF00"/>
                </a:solidFill>
              </a:rPr>
              <a:t>(C)</a:t>
            </a:r>
          </a:p>
          <a:p>
            <a:pPr algn="ctr"/>
            <a:r>
              <a:rPr lang="sv-SE" sz="1000" dirty="0">
                <a:solidFill>
                  <a:srgbClr val="FFFF00"/>
                </a:solidFill>
              </a:rPr>
              <a:t>Susanna Sjöström (C)</a:t>
            </a:r>
          </a:p>
        </p:txBody>
      </p:sp>
      <p:sp>
        <p:nvSpPr>
          <p:cNvPr id="8" name="TextBox 7"/>
          <p:cNvSpPr txBox="1"/>
          <p:nvPr/>
        </p:nvSpPr>
        <p:spPr>
          <a:xfrm>
            <a:off x="6119086" y="2714830"/>
            <a:ext cx="2057371"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lIns="91429" tIns="45715" rIns="91429" bIns="45715" rtlCol="0">
            <a:spAutoFit/>
          </a:bodyPr>
          <a:lstStyle/>
          <a:p>
            <a:pPr algn="ctr"/>
            <a:r>
              <a:rPr lang="sv-SE" sz="1000" b="1" dirty="0">
                <a:solidFill>
                  <a:schemeClr val="bg1"/>
                </a:solidFill>
              </a:rPr>
              <a:t>Vacuum</a:t>
            </a:r>
          </a:p>
          <a:p>
            <a:pPr algn="ctr"/>
            <a:r>
              <a:rPr lang="sv-SE" sz="1000" b="1" i="1" dirty="0">
                <a:solidFill>
                  <a:schemeClr val="bg1"/>
                </a:solidFill>
              </a:rPr>
              <a:t>Marcelo Juni Ferreira – SL</a:t>
            </a:r>
          </a:p>
          <a:p>
            <a:pPr algn="ctr"/>
            <a:r>
              <a:rPr lang="sv-SE" sz="1000" dirty="0">
                <a:solidFill>
                  <a:schemeClr val="bg1"/>
                </a:solidFill>
              </a:rPr>
              <a:t>Hilko Spoelstra</a:t>
            </a:r>
          </a:p>
          <a:p>
            <a:pPr algn="ctr"/>
            <a:r>
              <a:rPr lang="sv-SE" sz="1000" dirty="0">
                <a:solidFill>
                  <a:schemeClr val="bg1"/>
                </a:solidFill>
              </a:rPr>
              <a:t>Simone Scolari</a:t>
            </a:r>
          </a:p>
          <a:p>
            <a:pPr algn="ctr"/>
            <a:r>
              <a:rPr lang="sv-SE" sz="1000" dirty="0">
                <a:solidFill>
                  <a:schemeClr val="bg1"/>
                </a:solidFill>
              </a:rPr>
              <a:t>Christophe Jarrige</a:t>
            </a:r>
          </a:p>
          <a:p>
            <a:pPr algn="ctr"/>
            <a:r>
              <a:rPr lang="sv-SE" sz="1000" dirty="0">
                <a:solidFill>
                  <a:schemeClr val="bg1"/>
                </a:solidFill>
              </a:rPr>
              <a:t>Fabio Ravelli</a:t>
            </a:r>
          </a:p>
          <a:p>
            <a:pPr algn="ctr"/>
            <a:r>
              <a:rPr lang="sv-SE" sz="1000" dirty="0">
                <a:solidFill>
                  <a:schemeClr val="bg1"/>
                </a:solidFill>
              </a:rPr>
              <a:t>Kristell Barthélemy</a:t>
            </a:r>
          </a:p>
          <a:p>
            <a:pPr algn="ctr"/>
            <a:r>
              <a:rPr lang="sv-SE" sz="1000" dirty="0">
                <a:solidFill>
                  <a:schemeClr val="bg1"/>
                </a:solidFill>
              </a:rPr>
              <a:t>Ralf Huber</a:t>
            </a:r>
          </a:p>
          <a:p>
            <a:pPr algn="ctr"/>
            <a:r>
              <a:rPr lang="sv-SE" sz="1000" dirty="0">
                <a:solidFill>
                  <a:schemeClr val="bg1"/>
                </a:solidFill>
              </a:rPr>
              <a:t>Laurence Page</a:t>
            </a:r>
          </a:p>
          <a:p>
            <a:pPr algn="ctr"/>
            <a:r>
              <a:rPr lang="sv-SE" sz="1000" dirty="0">
                <a:solidFill>
                  <a:schemeClr val="bg1"/>
                </a:solidFill>
              </a:rPr>
              <a:t>Fredrik Svensson (2018-04-11)</a:t>
            </a:r>
          </a:p>
          <a:p>
            <a:pPr algn="ctr"/>
            <a:r>
              <a:rPr lang="sv-SE" sz="1000" dirty="0">
                <a:solidFill>
                  <a:schemeClr val="bg1"/>
                </a:solidFill>
              </a:rPr>
              <a:t>Henric Gunnarsson (2018-05-02)</a:t>
            </a:r>
          </a:p>
          <a:p>
            <a:pPr algn="ctr"/>
            <a:r>
              <a:rPr lang="sv-SE" sz="1000" dirty="0">
                <a:solidFill>
                  <a:srgbClr val="FFFF00"/>
                </a:solidFill>
              </a:rPr>
              <a:t>Peter Ladd (C 50%)</a:t>
            </a:r>
          </a:p>
        </p:txBody>
      </p:sp>
      <p:cxnSp>
        <p:nvCxnSpPr>
          <p:cNvPr id="10" name="Straight Connector 9"/>
          <p:cNvCxnSpPr/>
          <p:nvPr/>
        </p:nvCxnSpPr>
        <p:spPr>
          <a:xfrm>
            <a:off x="4494848" y="2254985"/>
            <a:ext cx="1" cy="4641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051720" y="2487051"/>
            <a:ext cx="509199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8" idx="0"/>
          </p:cNvCxnSpPr>
          <p:nvPr/>
        </p:nvCxnSpPr>
        <p:spPr>
          <a:xfrm>
            <a:off x="7147771" y="2480660"/>
            <a:ext cx="0" cy="2341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051720" y="2469977"/>
            <a:ext cx="0" cy="22777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53811" y="2719117"/>
            <a:ext cx="1882074" cy="2092881"/>
          </a:xfrm>
          <a:prstGeom prst="rect">
            <a:avLst/>
          </a:prstGeom>
        </p:spPr>
        <p:style>
          <a:lnRef idx="0">
            <a:schemeClr val="accent1"/>
          </a:lnRef>
          <a:fillRef idx="3">
            <a:schemeClr val="accent1"/>
          </a:fillRef>
          <a:effectRef idx="3">
            <a:schemeClr val="accent1"/>
          </a:effectRef>
          <a:fontRef idx="minor">
            <a:schemeClr val="lt1"/>
          </a:fontRef>
        </p:style>
        <p:txBody>
          <a:bodyPr wrap="square" lIns="91429" tIns="45715" rIns="91429" bIns="45715" rtlCol="0">
            <a:spAutoFit/>
          </a:bodyPr>
          <a:lstStyle/>
          <a:p>
            <a:pPr algn="ctr"/>
            <a:r>
              <a:rPr lang="sv-SE" sz="1000" b="1" dirty="0">
                <a:solidFill>
                  <a:schemeClr val="bg1"/>
                </a:solidFill>
              </a:rPr>
              <a:t>Cryogenics</a:t>
            </a:r>
          </a:p>
          <a:p>
            <a:pPr algn="ctr"/>
            <a:r>
              <a:rPr lang="sv-SE" sz="1000" b="1" i="1" dirty="0">
                <a:solidFill>
                  <a:schemeClr val="bg1"/>
                </a:solidFill>
              </a:rPr>
              <a:t>Philipp Arnold – SL</a:t>
            </a:r>
          </a:p>
          <a:p>
            <a:pPr algn="ctr"/>
            <a:r>
              <a:rPr lang="sv-SE" sz="1000" dirty="0">
                <a:solidFill>
                  <a:schemeClr val="bg1"/>
                </a:solidFill>
              </a:rPr>
              <a:t>Jaroslaw Fydrych</a:t>
            </a:r>
          </a:p>
          <a:p>
            <a:pPr algn="ctr"/>
            <a:r>
              <a:rPr lang="sv-SE" sz="1000" dirty="0">
                <a:solidFill>
                  <a:schemeClr val="bg1"/>
                </a:solidFill>
              </a:rPr>
              <a:t>John Jurns</a:t>
            </a:r>
          </a:p>
          <a:p>
            <a:pPr algn="ctr"/>
            <a:r>
              <a:rPr lang="sv-SE" sz="1000" dirty="0">
                <a:solidFill>
                  <a:schemeClr val="bg1"/>
                </a:solidFill>
              </a:rPr>
              <a:t>Xilong Wang</a:t>
            </a:r>
          </a:p>
          <a:p>
            <a:pPr algn="ctr"/>
            <a:r>
              <a:rPr lang="sv-SE" sz="1000" dirty="0">
                <a:solidFill>
                  <a:schemeClr val="bg1"/>
                </a:solidFill>
              </a:rPr>
              <a:t>Xiaotao Su</a:t>
            </a:r>
          </a:p>
          <a:p>
            <a:pPr algn="ctr"/>
            <a:r>
              <a:rPr lang="sv-SE" sz="1000" dirty="0">
                <a:solidFill>
                  <a:schemeClr val="bg1"/>
                </a:solidFill>
              </a:rPr>
              <a:t>Johnny Råström</a:t>
            </a:r>
          </a:p>
          <a:p>
            <a:pPr algn="ctr"/>
            <a:r>
              <a:rPr lang="sv-SE" sz="1000" dirty="0">
                <a:solidFill>
                  <a:schemeClr val="bg1"/>
                </a:solidFill>
              </a:rPr>
              <a:t>Mattias Olsson</a:t>
            </a:r>
          </a:p>
          <a:p>
            <a:pPr algn="ctr"/>
            <a:r>
              <a:rPr lang="sv-SE" sz="1000" dirty="0">
                <a:solidFill>
                  <a:schemeClr val="bg1"/>
                </a:solidFill>
              </a:rPr>
              <a:t>Per Nilsson </a:t>
            </a:r>
          </a:p>
          <a:p>
            <a:pPr algn="ctr"/>
            <a:r>
              <a:rPr lang="sv-SE" sz="1000" dirty="0">
                <a:solidFill>
                  <a:schemeClr val="bg1"/>
                </a:solidFill>
              </a:rPr>
              <a:t>Romain Goncalves (2018-05-23)</a:t>
            </a:r>
          </a:p>
          <a:p>
            <a:pPr algn="ctr"/>
            <a:r>
              <a:rPr lang="sv-SE" sz="1000" dirty="0">
                <a:solidFill>
                  <a:srgbClr val="FFFF00"/>
                </a:solidFill>
              </a:rPr>
              <a:t>Ila Sjöholm (C)</a:t>
            </a:r>
          </a:p>
          <a:p>
            <a:pPr algn="ctr"/>
            <a:r>
              <a:rPr lang="sv-SE" sz="1000" dirty="0">
                <a:solidFill>
                  <a:srgbClr val="FFFF00"/>
                </a:solidFill>
              </a:rPr>
              <a:t>Piotr Tereszkowski (C)</a:t>
            </a:r>
          </a:p>
          <a:p>
            <a:pPr algn="ctr"/>
            <a:r>
              <a:rPr lang="sv-SE" sz="1000" dirty="0">
                <a:solidFill>
                  <a:srgbClr val="FFFF00"/>
                </a:solidFill>
              </a:rPr>
              <a:t>Fredrik Nilsson (C)</a:t>
            </a:r>
          </a:p>
        </p:txBody>
      </p:sp>
    </p:spTree>
    <p:extLst>
      <p:ext uri="{BB962C8B-B14F-4D97-AF65-F5344CB8AC3E}">
        <p14:creationId xmlns:p14="http://schemas.microsoft.com/office/powerpoint/2010/main" val="10478901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14160" y="408940"/>
            <a:ext cx="2082800" cy="1114297"/>
          </a:xfrm>
          <a:prstGeom prst="rect">
            <a:avLst/>
          </a:prstGeom>
        </p:spPr>
      </p:pic>
      <p:sp>
        <p:nvSpPr>
          <p:cNvPr id="7" name="textruta 6"/>
          <p:cNvSpPr txBox="1"/>
          <p:nvPr/>
        </p:nvSpPr>
        <p:spPr>
          <a:xfrm>
            <a:off x="-31277" y="2545294"/>
            <a:ext cx="9144000" cy="1754327"/>
          </a:xfrm>
          <a:prstGeom prst="rect">
            <a:avLst/>
          </a:prstGeom>
          <a:noFill/>
        </p:spPr>
        <p:txBody>
          <a:bodyPr wrap="square" rtlCol="0">
            <a:spAutoFit/>
          </a:bodyPr>
          <a:lstStyle/>
          <a:p>
            <a:pPr algn="ctr"/>
            <a:r>
              <a:rPr lang="en-US" sz="3600" dirty="0" smtClean="0">
                <a:solidFill>
                  <a:schemeClr val="bg1"/>
                </a:solidFill>
              </a:rPr>
              <a:t>Cryogenic Systems &amp; </a:t>
            </a:r>
          </a:p>
          <a:p>
            <a:pPr algn="ctr"/>
            <a:r>
              <a:rPr lang="en-US" sz="3600" dirty="0" err="1" smtClean="0">
                <a:solidFill>
                  <a:schemeClr val="bg1"/>
                </a:solidFill>
              </a:rPr>
              <a:t>Cryomodule</a:t>
            </a:r>
            <a:r>
              <a:rPr lang="en-US" sz="3600" dirty="0" smtClean="0">
                <a:solidFill>
                  <a:schemeClr val="bg1"/>
                </a:solidFill>
              </a:rPr>
              <a:t> Test Stand</a:t>
            </a:r>
          </a:p>
          <a:p>
            <a:pPr algn="ctr"/>
            <a:r>
              <a:rPr lang="en-US" sz="3600" dirty="0" smtClean="0">
                <a:solidFill>
                  <a:schemeClr val="bg1"/>
                </a:solidFill>
              </a:rPr>
              <a:t>Status</a:t>
            </a:r>
            <a:endParaRPr lang="en-US" sz="3600" dirty="0">
              <a:solidFill>
                <a:schemeClr val="bg1"/>
              </a:solidFill>
            </a:endParaRPr>
          </a:p>
        </p:txBody>
      </p:sp>
    </p:spTree>
    <p:extLst>
      <p:ext uri="{BB962C8B-B14F-4D97-AF65-F5344CB8AC3E}">
        <p14:creationId xmlns:p14="http://schemas.microsoft.com/office/powerpoint/2010/main" val="383296201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79"/>
          <p:cNvSpPr/>
          <p:nvPr/>
        </p:nvSpPr>
        <p:spPr>
          <a:xfrm flipH="1" flipV="1">
            <a:off x="1430867" y="2963333"/>
            <a:ext cx="4233010" cy="1010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9" name="Group 8"/>
          <p:cNvGrpSpPr/>
          <p:nvPr/>
        </p:nvGrpSpPr>
        <p:grpSpPr>
          <a:xfrm>
            <a:off x="385193" y="1814109"/>
            <a:ext cx="1234479" cy="597271"/>
            <a:chOff x="457200" y="1607592"/>
            <a:chExt cx="1234479" cy="597271"/>
          </a:xfrm>
        </p:grpSpPr>
        <p:sp>
          <p:nvSpPr>
            <p:cNvPr id="10"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 name="Shape 40"/>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a:solidFill>
                    <a:prstClr val="black"/>
                  </a:solidFill>
                  <a:latin typeface="Calibri"/>
                  <a:cs typeface="Calibri"/>
                </a:rPr>
                <a:t>Pure Helium </a:t>
              </a:r>
            </a:p>
            <a:p>
              <a:pPr algn="ctr" defTabSz="914400">
                <a:defRPr sz="1800"/>
              </a:pPr>
              <a:r>
                <a:rPr lang="en-US" sz="1100" dirty="0">
                  <a:solidFill>
                    <a:prstClr val="black"/>
                  </a:solidFill>
                  <a:latin typeface="Calibri"/>
                  <a:cs typeface="Calibri"/>
                </a:rPr>
                <a:t>Gas Storage 1</a:t>
              </a:r>
            </a:p>
          </p:txBody>
        </p:sp>
      </p:grpSp>
      <p:sp>
        <p:nvSpPr>
          <p:cNvPr id="15" name="Shape 77"/>
          <p:cNvSpPr/>
          <p:nvPr/>
        </p:nvSpPr>
        <p:spPr>
          <a:xfrm flipV="1">
            <a:off x="755576" y="2125011"/>
            <a:ext cx="0" cy="70356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 name="Shape 78"/>
          <p:cNvSpPr/>
          <p:nvPr/>
        </p:nvSpPr>
        <p:spPr>
          <a:xfrm>
            <a:off x="706245" y="269211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78"/>
                  <a:pt x="17978"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 name="Shape 79"/>
          <p:cNvSpPr/>
          <p:nvPr/>
        </p:nvSpPr>
        <p:spPr>
          <a:xfrm>
            <a:off x="1443608" y="2406693"/>
            <a:ext cx="0" cy="27151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 name="Shape 80"/>
          <p:cNvSpPr/>
          <p:nvPr/>
        </p:nvSpPr>
        <p:spPr>
          <a:xfrm>
            <a:off x="706245" y="24218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 name="Shape 81"/>
          <p:cNvSpPr/>
          <p:nvPr/>
        </p:nvSpPr>
        <p:spPr>
          <a:xfrm flipV="1">
            <a:off x="2959224" y="2406693"/>
            <a:ext cx="0" cy="19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 name="Shape 82"/>
          <p:cNvSpPr/>
          <p:nvPr/>
        </p:nvSpPr>
        <p:spPr>
          <a:xfrm>
            <a:off x="2908424" y="25493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2" name="Shape 83"/>
          <p:cNvSpPr/>
          <p:nvPr/>
        </p:nvSpPr>
        <p:spPr>
          <a:xfrm>
            <a:off x="1439333" y="2671233"/>
            <a:ext cx="6229011" cy="697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3" name="Shape 85"/>
          <p:cNvSpPr/>
          <p:nvPr/>
        </p:nvSpPr>
        <p:spPr>
          <a:xfrm flipV="1">
            <a:off x="986408" y="2828571"/>
            <a:ext cx="0" cy="66804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4" name="Shape 86"/>
          <p:cNvSpPr/>
          <p:nvPr/>
        </p:nvSpPr>
        <p:spPr>
          <a:xfrm>
            <a:off x="935608"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63"/>
                  <a:pt x="17978"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9" name="Shape 106"/>
          <p:cNvSpPr/>
          <p:nvPr/>
        </p:nvSpPr>
        <p:spPr>
          <a:xfrm>
            <a:off x="4965824" y="31886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0" name="Shape 107"/>
          <p:cNvSpPr/>
          <p:nvPr/>
        </p:nvSpPr>
        <p:spPr>
          <a:xfrm>
            <a:off x="5473824" y="3039411"/>
            <a:ext cx="0" cy="457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1" name="Shape 108"/>
          <p:cNvSpPr/>
          <p:nvPr/>
        </p:nvSpPr>
        <p:spPr>
          <a:xfrm>
            <a:off x="5423024" y="29771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2" name="Shape 118"/>
          <p:cNvSpPr/>
          <p:nvPr/>
        </p:nvSpPr>
        <p:spPr>
          <a:xfrm>
            <a:off x="6325590" y="409388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3" name="Shape 120"/>
          <p:cNvSpPr/>
          <p:nvPr/>
        </p:nvSpPr>
        <p:spPr>
          <a:xfrm>
            <a:off x="6439975" y="48309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4" name="Shape 121"/>
          <p:cNvSpPr/>
          <p:nvPr/>
        </p:nvSpPr>
        <p:spPr>
          <a:xfrm flipV="1">
            <a:off x="6605281" y="3589874"/>
            <a:ext cx="0" cy="69833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5" name="Shape 122"/>
          <p:cNvSpPr/>
          <p:nvPr/>
        </p:nvSpPr>
        <p:spPr>
          <a:xfrm>
            <a:off x="6558675" y="409389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36" name="Shape 123"/>
          <p:cNvSpPr/>
          <p:nvPr/>
        </p:nvSpPr>
        <p:spPr>
          <a:xfrm flipV="1">
            <a:off x="6372200" y="3793074"/>
            <a:ext cx="0" cy="43213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7" name="Shape 124"/>
          <p:cNvSpPr/>
          <p:nvPr/>
        </p:nvSpPr>
        <p:spPr>
          <a:xfrm flipV="1">
            <a:off x="4283968" y="5731942"/>
            <a:ext cx="288156" cy="5559"/>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38" name="Shape 126"/>
          <p:cNvSpPr/>
          <p:nvPr/>
        </p:nvSpPr>
        <p:spPr>
          <a:xfrm>
            <a:off x="4237360" y="2979862"/>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39" name="Shape 149"/>
          <p:cNvSpPr/>
          <p:nvPr/>
        </p:nvSpPr>
        <p:spPr>
          <a:xfrm flipV="1">
            <a:off x="7740352" y="34331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40" name="Shape 150"/>
          <p:cNvSpPr/>
          <p:nvPr/>
        </p:nvSpPr>
        <p:spPr>
          <a:xfrm>
            <a:off x="7693744" y="35834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1" name="Shape 152"/>
          <p:cNvSpPr/>
          <p:nvPr/>
        </p:nvSpPr>
        <p:spPr>
          <a:xfrm>
            <a:off x="8413874" y="345851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2" name="Shape 157"/>
          <p:cNvSpPr/>
          <p:nvPr/>
        </p:nvSpPr>
        <p:spPr>
          <a:xfrm flipH="1" flipV="1">
            <a:off x="3851920" y="4297214"/>
            <a:ext cx="685800" cy="12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43" name="Shape 158"/>
          <p:cNvSpPr/>
          <p:nvPr/>
        </p:nvSpPr>
        <p:spPr>
          <a:xfrm>
            <a:off x="4440684" y="425634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44" name="Shape 159"/>
          <p:cNvSpPr/>
          <p:nvPr/>
        </p:nvSpPr>
        <p:spPr>
          <a:xfrm flipV="1">
            <a:off x="3851920" y="3937174"/>
            <a:ext cx="0" cy="36004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45" name="Group 44"/>
          <p:cNvGrpSpPr/>
          <p:nvPr/>
        </p:nvGrpSpPr>
        <p:grpSpPr>
          <a:xfrm>
            <a:off x="2627784" y="1814109"/>
            <a:ext cx="1234479" cy="597271"/>
            <a:chOff x="2339752" y="2852936"/>
            <a:chExt cx="1234479" cy="597271"/>
          </a:xfrm>
        </p:grpSpPr>
        <p:sp>
          <p:nvSpPr>
            <p:cNvPr id="46" name="Shape 39"/>
            <p:cNvSpPr/>
            <p:nvPr/>
          </p:nvSpPr>
          <p:spPr>
            <a:xfrm>
              <a:off x="2339752" y="285293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47" name="Shape 40"/>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Standalone Helium Purifier</a:t>
              </a:r>
              <a:endParaRPr sz="1100" dirty="0">
                <a:solidFill>
                  <a:prstClr val="black"/>
                </a:solidFill>
                <a:latin typeface="Calibri"/>
                <a:cs typeface="Calibri"/>
              </a:endParaRPr>
            </a:p>
          </p:txBody>
        </p:sp>
      </p:grpSp>
      <p:grpSp>
        <p:nvGrpSpPr>
          <p:cNvPr id="48" name="Group 47"/>
          <p:cNvGrpSpPr/>
          <p:nvPr/>
        </p:nvGrpSpPr>
        <p:grpSpPr>
          <a:xfrm>
            <a:off x="4572000" y="1814109"/>
            <a:ext cx="1234479" cy="597271"/>
            <a:chOff x="2267744" y="2852936"/>
            <a:chExt cx="1234479" cy="597271"/>
          </a:xfrm>
        </p:grpSpPr>
        <p:sp>
          <p:nvSpPr>
            <p:cNvPr id="49" name="Shape 39"/>
            <p:cNvSpPr/>
            <p:nvPr/>
          </p:nvSpPr>
          <p:spPr>
            <a:xfrm>
              <a:off x="2267744" y="285293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50" name="Shape 40"/>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Helium Recovery System</a:t>
              </a:r>
              <a:endParaRPr sz="1100" dirty="0">
                <a:solidFill>
                  <a:prstClr val="black"/>
                </a:solidFill>
                <a:latin typeface="Calibri"/>
                <a:cs typeface="Calibri"/>
              </a:endParaRPr>
            </a:p>
          </p:txBody>
        </p:sp>
      </p:grpSp>
      <p:grpSp>
        <p:nvGrpSpPr>
          <p:cNvPr id="51" name="Group 50"/>
          <p:cNvGrpSpPr/>
          <p:nvPr/>
        </p:nvGrpSpPr>
        <p:grpSpPr>
          <a:xfrm>
            <a:off x="7452320" y="1821384"/>
            <a:ext cx="1234479" cy="597271"/>
            <a:chOff x="313184" y="1391568"/>
            <a:chExt cx="1234479" cy="597271"/>
          </a:xfrm>
        </p:grpSpPr>
        <p:sp>
          <p:nvSpPr>
            <p:cNvPr id="52" name="Shape 39"/>
            <p:cNvSpPr/>
            <p:nvPr/>
          </p:nvSpPr>
          <p:spPr>
            <a:xfrm>
              <a:off x="313184" y="1391568"/>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53" name="Shape 40"/>
            <p:cNvSpPr/>
            <p:nvPr/>
          </p:nvSpPr>
          <p:spPr>
            <a:xfrm>
              <a:off x="467544" y="1515021"/>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Pure Helium </a:t>
              </a:r>
            </a:p>
            <a:p>
              <a:pPr algn="ctr" defTabSz="914400">
                <a:defRPr sz="1800"/>
              </a:pPr>
              <a:r>
                <a:rPr lang="en-US" sz="1100" dirty="0" smtClean="0">
                  <a:solidFill>
                    <a:prstClr val="black"/>
                  </a:solidFill>
                  <a:latin typeface="Calibri"/>
                  <a:cs typeface="Calibri"/>
                </a:rPr>
                <a:t>Gas Storage 2</a:t>
              </a:r>
              <a:endParaRPr sz="1100" dirty="0">
                <a:solidFill>
                  <a:prstClr val="black"/>
                </a:solidFill>
                <a:latin typeface="Calibri"/>
                <a:cs typeface="Calibri"/>
              </a:endParaRPr>
            </a:p>
          </p:txBody>
        </p:sp>
      </p:grpSp>
      <p:sp>
        <p:nvSpPr>
          <p:cNvPr id="56" name="Shape 84"/>
          <p:cNvSpPr/>
          <p:nvPr/>
        </p:nvSpPr>
        <p:spPr>
          <a:xfrm>
            <a:off x="5607628" y="240852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57" name="Shape 79"/>
          <p:cNvSpPr/>
          <p:nvPr/>
        </p:nvSpPr>
        <p:spPr>
          <a:xfrm flipH="1" flipV="1">
            <a:off x="749300" y="2827867"/>
            <a:ext cx="4270498" cy="7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59" name="Shape 80"/>
          <p:cNvSpPr/>
          <p:nvPr/>
        </p:nvSpPr>
        <p:spPr>
          <a:xfrm>
            <a:off x="937387" y="282857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0" name="Shape 80"/>
          <p:cNvSpPr/>
          <p:nvPr/>
        </p:nvSpPr>
        <p:spPr>
          <a:xfrm>
            <a:off x="4968129" y="282464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grpSp>
        <p:nvGrpSpPr>
          <p:cNvPr id="61" name="Group 60"/>
          <p:cNvGrpSpPr/>
          <p:nvPr/>
        </p:nvGrpSpPr>
        <p:grpSpPr>
          <a:xfrm>
            <a:off x="395536" y="3356992"/>
            <a:ext cx="1234479" cy="597271"/>
            <a:chOff x="457200" y="1631146"/>
            <a:chExt cx="1234479" cy="597271"/>
          </a:xfrm>
        </p:grpSpPr>
        <p:sp>
          <p:nvSpPr>
            <p:cNvPr id="62" name="Shape 39"/>
            <p:cNvSpPr/>
            <p:nvPr/>
          </p:nvSpPr>
          <p:spPr>
            <a:xfrm>
              <a:off x="457200" y="163114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3" name="Shape 40"/>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Accelerator</a:t>
              </a:r>
            </a:p>
            <a:p>
              <a:pPr algn="ctr" defTabSz="914400">
                <a:defRPr sz="1800"/>
              </a:pPr>
              <a:r>
                <a:rPr lang="en-US" sz="1100" dirty="0" smtClean="0">
                  <a:solidFill>
                    <a:prstClr val="black"/>
                  </a:solidFill>
                  <a:latin typeface="Calibri"/>
                  <a:cs typeface="Calibri"/>
                </a:rPr>
                <a:t>Cryoplant</a:t>
              </a:r>
              <a:endParaRPr sz="1100" dirty="0">
                <a:solidFill>
                  <a:prstClr val="black"/>
                </a:solidFill>
                <a:latin typeface="Calibri"/>
                <a:cs typeface="Calibri"/>
              </a:endParaRPr>
            </a:p>
          </p:txBody>
        </p:sp>
      </p:grpSp>
      <p:grpSp>
        <p:nvGrpSpPr>
          <p:cNvPr id="64" name="Group 63"/>
          <p:cNvGrpSpPr/>
          <p:nvPr/>
        </p:nvGrpSpPr>
        <p:grpSpPr>
          <a:xfrm>
            <a:off x="4572000" y="3329856"/>
            <a:ext cx="1234479" cy="597271"/>
            <a:chOff x="457200" y="1607592"/>
            <a:chExt cx="1234479" cy="597271"/>
          </a:xfrm>
        </p:grpSpPr>
        <p:sp>
          <p:nvSpPr>
            <p:cNvPr id="65"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6" name="Shape 40"/>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a:solidFill>
                    <a:prstClr val="black"/>
                  </a:solidFill>
                  <a:latin typeface="Calibri"/>
                  <a:cs typeface="Calibri"/>
                </a:rPr>
                <a:t>T</a:t>
              </a:r>
              <a:r>
                <a:rPr lang="en-US" sz="1100" dirty="0" smtClean="0">
                  <a:solidFill>
                    <a:prstClr val="black"/>
                  </a:solidFill>
                  <a:latin typeface="Calibri"/>
                  <a:cs typeface="Calibri"/>
                </a:rPr>
                <a:t>est &amp; Instrument Cryoplant</a:t>
              </a:r>
              <a:endParaRPr sz="1100" dirty="0">
                <a:solidFill>
                  <a:prstClr val="black"/>
                </a:solidFill>
                <a:latin typeface="Calibri"/>
                <a:cs typeface="Calibri"/>
              </a:endParaRPr>
            </a:p>
          </p:txBody>
        </p:sp>
      </p:grpSp>
      <p:sp>
        <p:nvSpPr>
          <p:cNvPr id="67" name="Shape 84"/>
          <p:cNvSpPr/>
          <p:nvPr/>
        </p:nvSpPr>
        <p:spPr>
          <a:xfrm>
            <a:off x="1397298" y="241557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68" name="Shape 79"/>
          <p:cNvSpPr/>
          <p:nvPr/>
        </p:nvSpPr>
        <p:spPr>
          <a:xfrm flipH="1">
            <a:off x="7667749" y="2425006"/>
            <a:ext cx="595" cy="25576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69" name="Shape 84"/>
          <p:cNvSpPr/>
          <p:nvPr/>
        </p:nvSpPr>
        <p:spPr>
          <a:xfrm>
            <a:off x="7621439" y="242192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grpSp>
        <p:nvGrpSpPr>
          <p:cNvPr id="70" name="Group 69"/>
          <p:cNvGrpSpPr/>
          <p:nvPr/>
        </p:nvGrpSpPr>
        <p:grpSpPr>
          <a:xfrm>
            <a:off x="3359275" y="3327269"/>
            <a:ext cx="673099" cy="609600"/>
            <a:chOff x="2286001" y="3670300"/>
            <a:chExt cx="673099" cy="609600"/>
          </a:xfrm>
        </p:grpSpPr>
        <p:sp>
          <p:nvSpPr>
            <p:cNvPr id="71" name="Shape 49"/>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72" name="Shape 50"/>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rPr>
                <a:t>5 m</a:t>
              </a:r>
              <a:r>
                <a:rPr lang="en-US" sz="1100" baseline="30000" dirty="0" smtClean="0">
                  <a:solidFill>
                    <a:prstClr val="black"/>
                  </a:solidFill>
                  <a:latin typeface="Calibri"/>
                </a:rPr>
                <a:t>3</a:t>
              </a:r>
              <a:r>
                <a:rPr lang="en-US" sz="1100" dirty="0" smtClean="0">
                  <a:solidFill>
                    <a:prstClr val="black"/>
                  </a:solidFill>
                  <a:latin typeface="Calibri"/>
                </a:rPr>
                <a:t>   </a:t>
              </a:r>
            </a:p>
            <a:p>
              <a:pPr algn="ctr" defTabSz="914400">
                <a:defRPr sz="1800"/>
              </a:pPr>
              <a:r>
                <a:rPr lang="en-US" sz="1100" dirty="0" err="1" smtClean="0">
                  <a:solidFill>
                    <a:prstClr val="black"/>
                  </a:solidFill>
                  <a:latin typeface="Calibri"/>
                </a:rPr>
                <a:t>LHe</a:t>
              </a:r>
              <a:r>
                <a:rPr lang="en-US" sz="1100" dirty="0" smtClean="0">
                  <a:solidFill>
                    <a:prstClr val="black"/>
                  </a:solidFill>
                  <a:latin typeface="Calibri"/>
                </a:rPr>
                <a:t> </a:t>
              </a:r>
              <a:r>
                <a:rPr lang="en-US" sz="1100" dirty="0" smtClean="0">
                  <a:solidFill>
                    <a:prstClr val="black"/>
                  </a:solidFill>
                  <a:latin typeface="Calibri"/>
                  <a:cs typeface="Calibri"/>
                </a:rPr>
                <a:t>Tank</a:t>
              </a:r>
              <a:endParaRPr sz="1100" dirty="0">
                <a:solidFill>
                  <a:prstClr val="black"/>
                </a:solidFill>
                <a:latin typeface="Calibri"/>
                <a:cs typeface="Calibri"/>
              </a:endParaRPr>
            </a:p>
          </p:txBody>
        </p:sp>
      </p:grpSp>
      <p:sp>
        <p:nvSpPr>
          <p:cNvPr id="73" name="Shape 101"/>
          <p:cNvSpPr/>
          <p:nvPr/>
        </p:nvSpPr>
        <p:spPr>
          <a:xfrm>
            <a:off x="3923928" y="2065093"/>
            <a:ext cx="6732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4" name="Rectangle 73"/>
          <p:cNvSpPr/>
          <p:nvPr/>
        </p:nvSpPr>
        <p:spPr>
          <a:xfrm>
            <a:off x="5580112" y="2569022"/>
            <a:ext cx="144016" cy="21602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75" name="Shape 102"/>
          <p:cNvSpPr/>
          <p:nvPr/>
        </p:nvSpPr>
        <p:spPr>
          <a:xfrm>
            <a:off x="3858270" y="201775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76" name="Shape 79"/>
          <p:cNvSpPr/>
          <p:nvPr/>
        </p:nvSpPr>
        <p:spPr>
          <a:xfrm>
            <a:off x="5655295" y="2414067"/>
            <a:ext cx="0" cy="56197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7" name="Rectangle 76"/>
          <p:cNvSpPr/>
          <p:nvPr/>
        </p:nvSpPr>
        <p:spPr>
          <a:xfrm>
            <a:off x="4953248" y="2967162"/>
            <a:ext cx="129158" cy="1059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78" name="Shape 105"/>
          <p:cNvSpPr/>
          <p:nvPr/>
        </p:nvSpPr>
        <p:spPr>
          <a:xfrm flipV="1">
            <a:off x="5016624" y="2839516"/>
            <a:ext cx="0" cy="48577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79" name="Shape 82"/>
          <p:cNvSpPr/>
          <p:nvPr/>
        </p:nvSpPr>
        <p:spPr>
          <a:xfrm>
            <a:off x="4735066" y="319588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0" name="Rectangle 79"/>
          <p:cNvSpPr/>
          <p:nvPr/>
        </p:nvSpPr>
        <p:spPr>
          <a:xfrm>
            <a:off x="4709666" y="2641030"/>
            <a:ext cx="160908" cy="39851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81" name="Shape 81"/>
          <p:cNvSpPr/>
          <p:nvPr/>
        </p:nvSpPr>
        <p:spPr>
          <a:xfrm flipV="1">
            <a:off x="4788024" y="2425006"/>
            <a:ext cx="0" cy="8640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82" name="Group 81"/>
          <p:cNvGrpSpPr/>
          <p:nvPr/>
        </p:nvGrpSpPr>
        <p:grpSpPr>
          <a:xfrm>
            <a:off x="7452320" y="2857054"/>
            <a:ext cx="1234479" cy="597271"/>
            <a:chOff x="457200" y="1607592"/>
            <a:chExt cx="1234479" cy="597271"/>
          </a:xfrm>
        </p:grpSpPr>
        <p:sp>
          <p:nvSpPr>
            <p:cNvPr id="83" name="Shape 39"/>
            <p:cNvSpPr/>
            <p:nvPr/>
          </p:nvSpPr>
          <p:spPr>
            <a:xfrm>
              <a:off x="457200" y="1607592"/>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4" name="Shape 40"/>
            <p:cNvSpPr/>
            <p:nvPr/>
          </p:nvSpPr>
          <p:spPr>
            <a:xfrm>
              <a:off x="601216" y="1632993"/>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Target Moderator</a:t>
              </a:r>
            </a:p>
            <a:p>
              <a:pPr algn="ctr" defTabSz="914400">
                <a:defRPr sz="1800"/>
              </a:pPr>
              <a:r>
                <a:rPr lang="en-US" sz="1100" dirty="0" smtClean="0">
                  <a:solidFill>
                    <a:prstClr val="black"/>
                  </a:solidFill>
                  <a:latin typeface="Calibri"/>
                  <a:cs typeface="Calibri"/>
                </a:rPr>
                <a:t>Cryoplant</a:t>
              </a:r>
              <a:endParaRPr sz="1100" dirty="0">
                <a:solidFill>
                  <a:prstClr val="black"/>
                </a:solidFill>
                <a:latin typeface="Calibri"/>
                <a:cs typeface="Calibri"/>
              </a:endParaRPr>
            </a:p>
          </p:txBody>
        </p:sp>
      </p:grpSp>
      <p:sp>
        <p:nvSpPr>
          <p:cNvPr id="85" name="Shape 39"/>
          <p:cNvSpPr/>
          <p:nvPr/>
        </p:nvSpPr>
        <p:spPr>
          <a:xfrm>
            <a:off x="4572000" y="422520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6" name="Shape 40"/>
          <p:cNvSpPr/>
          <p:nvPr/>
        </p:nvSpPr>
        <p:spPr>
          <a:xfrm>
            <a:off x="4716016" y="4350172"/>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LHe</a:t>
            </a:r>
            <a:r>
              <a:rPr lang="en-US" sz="1100" dirty="0" smtClean="0">
                <a:solidFill>
                  <a:prstClr val="black"/>
                </a:solidFill>
                <a:latin typeface="Calibri"/>
                <a:cs typeface="Calibri"/>
              </a:rPr>
              <a:t> Mobile </a:t>
            </a:r>
            <a:r>
              <a:rPr lang="en-US" sz="1100" dirty="0" err="1" smtClean="0">
                <a:solidFill>
                  <a:prstClr val="black"/>
                </a:solidFill>
                <a:latin typeface="Calibri"/>
                <a:cs typeface="Calibri"/>
              </a:rPr>
              <a:t>Dewars</a:t>
            </a:r>
            <a:endParaRPr sz="1100" dirty="0">
              <a:solidFill>
                <a:prstClr val="black"/>
              </a:solidFill>
              <a:latin typeface="Calibri"/>
              <a:cs typeface="Calibri"/>
            </a:endParaRPr>
          </a:p>
        </p:txBody>
      </p:sp>
      <p:sp>
        <p:nvSpPr>
          <p:cNvPr id="87" name="Shape 39"/>
          <p:cNvSpPr/>
          <p:nvPr/>
        </p:nvSpPr>
        <p:spPr>
          <a:xfrm>
            <a:off x="6012160" y="4225206"/>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88" name="Shape 40"/>
          <p:cNvSpPr/>
          <p:nvPr/>
        </p:nvSpPr>
        <p:spPr>
          <a:xfrm>
            <a:off x="6144766" y="4267622"/>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Test Stand </a:t>
            </a: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a:t>
            </a:r>
            <a:endParaRPr sz="1100" dirty="0">
              <a:solidFill>
                <a:prstClr val="black"/>
              </a:solidFill>
              <a:latin typeface="Calibri"/>
              <a:cs typeface="Calibri"/>
            </a:endParaRPr>
          </a:p>
        </p:txBody>
      </p:sp>
      <p:sp>
        <p:nvSpPr>
          <p:cNvPr id="89" name="Shape 39"/>
          <p:cNvSpPr/>
          <p:nvPr/>
        </p:nvSpPr>
        <p:spPr>
          <a:xfrm>
            <a:off x="4572000" y="5449342"/>
            <a:ext cx="1234479" cy="597271"/>
          </a:xfrm>
          <a:prstGeom prst="rect">
            <a:avLst/>
          </a:prstGeom>
          <a:solidFill>
            <a:schemeClr val="accent2">
              <a:lumMod val="40000"/>
              <a:lumOff val="6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0" name="Shape 40"/>
          <p:cNvSpPr/>
          <p:nvPr/>
        </p:nvSpPr>
        <p:spPr>
          <a:xfrm>
            <a:off x="4696966" y="5565428"/>
            <a:ext cx="1008112"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Instruments &amp; Experiments</a:t>
            </a:r>
            <a:endParaRPr sz="1100" dirty="0">
              <a:solidFill>
                <a:prstClr val="black"/>
              </a:solidFill>
              <a:latin typeface="Calibri"/>
              <a:cs typeface="Calibri"/>
            </a:endParaRPr>
          </a:p>
        </p:txBody>
      </p:sp>
      <p:sp>
        <p:nvSpPr>
          <p:cNvPr id="91" name="Shape 39"/>
          <p:cNvSpPr/>
          <p:nvPr/>
        </p:nvSpPr>
        <p:spPr>
          <a:xfrm>
            <a:off x="3131840" y="4585246"/>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2" name="Shape 40"/>
          <p:cNvSpPr/>
          <p:nvPr/>
        </p:nvSpPr>
        <p:spPr>
          <a:xfrm>
            <a:off x="3142184" y="4710106"/>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LN2 Storage Tanks</a:t>
            </a:r>
            <a:endParaRPr lang="en-US" sz="1100" dirty="0">
              <a:solidFill>
                <a:prstClr val="black"/>
              </a:solidFill>
              <a:latin typeface="Calibri"/>
              <a:cs typeface="Calibri"/>
            </a:endParaRPr>
          </a:p>
        </p:txBody>
      </p:sp>
      <p:sp>
        <p:nvSpPr>
          <p:cNvPr id="93" name="Shape 39"/>
          <p:cNvSpPr/>
          <p:nvPr/>
        </p:nvSpPr>
        <p:spPr>
          <a:xfrm>
            <a:off x="3131840" y="5449342"/>
            <a:ext cx="936104" cy="597271"/>
          </a:xfrm>
          <a:prstGeom prst="rect">
            <a:avLst/>
          </a:prstGeom>
          <a:solidFill>
            <a:schemeClr val="accent6">
              <a:lumMod val="40000"/>
              <a:lumOff val="60000"/>
            </a:schemeClr>
          </a:solidFill>
          <a:ln w="12700">
            <a:solidFill>
              <a:schemeClr val="accent6">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4" name="Shape 40"/>
          <p:cNvSpPr/>
          <p:nvPr/>
        </p:nvSpPr>
        <p:spPr>
          <a:xfrm>
            <a:off x="3106868" y="5559208"/>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LN2 Mobile </a:t>
            </a:r>
            <a:r>
              <a:rPr lang="en-US" sz="1100" dirty="0" err="1" smtClean="0">
                <a:solidFill>
                  <a:prstClr val="black"/>
                </a:solidFill>
                <a:latin typeface="Calibri"/>
                <a:cs typeface="Calibri"/>
              </a:rPr>
              <a:t>Dewars</a:t>
            </a:r>
            <a:endParaRPr lang="en-US" sz="1100" dirty="0">
              <a:solidFill>
                <a:prstClr val="black"/>
              </a:solidFill>
              <a:latin typeface="Calibri"/>
              <a:cs typeface="Calibri"/>
            </a:endParaRPr>
          </a:p>
        </p:txBody>
      </p:sp>
      <p:sp>
        <p:nvSpPr>
          <p:cNvPr id="95" name="Shape 39"/>
          <p:cNvSpPr/>
          <p:nvPr/>
        </p:nvSpPr>
        <p:spPr>
          <a:xfrm>
            <a:off x="395536" y="4585246"/>
            <a:ext cx="1152128"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6" name="Shape 40"/>
          <p:cNvSpPr/>
          <p:nvPr/>
        </p:nvSpPr>
        <p:spPr>
          <a:xfrm>
            <a:off x="528141" y="4603013"/>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 for  Elliptical Linac</a:t>
            </a:r>
            <a:endParaRPr sz="1100" dirty="0">
              <a:solidFill>
                <a:prstClr val="black"/>
              </a:solidFill>
              <a:latin typeface="Calibri"/>
              <a:cs typeface="Calibri"/>
            </a:endParaRPr>
          </a:p>
        </p:txBody>
      </p:sp>
      <p:sp>
        <p:nvSpPr>
          <p:cNvPr id="97" name="Shape 39"/>
          <p:cNvSpPr/>
          <p:nvPr/>
        </p:nvSpPr>
        <p:spPr>
          <a:xfrm>
            <a:off x="395536" y="5449342"/>
            <a:ext cx="1152128"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98" name="Shape 40"/>
          <p:cNvSpPr/>
          <p:nvPr/>
        </p:nvSpPr>
        <p:spPr>
          <a:xfrm>
            <a:off x="482401" y="5530610"/>
            <a:ext cx="1008112" cy="35736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Elliptical</a:t>
            </a:r>
          </a:p>
          <a:p>
            <a:pPr algn="ctr" defTabSz="914400">
              <a:defRPr sz="1800"/>
            </a:pPr>
            <a:r>
              <a:rPr lang="en-US" sz="1100" dirty="0" err="1" smtClean="0">
                <a:solidFill>
                  <a:prstClr val="black"/>
                </a:solidFill>
                <a:latin typeface="Calibri"/>
                <a:cs typeface="Calibri"/>
              </a:rPr>
              <a:t>Cryomodules</a:t>
            </a:r>
            <a:endParaRPr sz="1100" dirty="0">
              <a:solidFill>
                <a:prstClr val="black"/>
              </a:solidFill>
              <a:latin typeface="Calibri"/>
              <a:cs typeface="Calibri"/>
            </a:endParaRPr>
          </a:p>
        </p:txBody>
      </p:sp>
      <p:sp>
        <p:nvSpPr>
          <p:cNvPr id="99" name="Shape 39"/>
          <p:cNvSpPr/>
          <p:nvPr/>
        </p:nvSpPr>
        <p:spPr>
          <a:xfrm>
            <a:off x="6012160" y="5449342"/>
            <a:ext cx="1234479" cy="597271"/>
          </a:xfrm>
          <a:prstGeom prst="rect">
            <a:avLst/>
          </a:prstGeom>
          <a:solidFill>
            <a:srgbClr val="B7DEE8"/>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00" name="Shape 40"/>
          <p:cNvSpPr/>
          <p:nvPr/>
        </p:nvSpPr>
        <p:spPr>
          <a:xfrm>
            <a:off x="6124426" y="5641131"/>
            <a:ext cx="1008112" cy="177826"/>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Test Stand Lund 2</a:t>
            </a:r>
            <a:endParaRPr sz="1100" dirty="0">
              <a:solidFill>
                <a:prstClr val="black"/>
              </a:solidFill>
              <a:latin typeface="Calibri"/>
              <a:cs typeface="Calibri"/>
            </a:endParaRPr>
          </a:p>
        </p:txBody>
      </p:sp>
      <p:sp>
        <p:nvSpPr>
          <p:cNvPr id="101" name="Shape 39"/>
          <p:cNvSpPr/>
          <p:nvPr/>
        </p:nvSpPr>
        <p:spPr>
          <a:xfrm>
            <a:off x="7452320" y="3721150"/>
            <a:ext cx="1234479"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2" name="Shape 40"/>
          <p:cNvSpPr/>
          <p:nvPr/>
        </p:nvSpPr>
        <p:spPr>
          <a:xfrm>
            <a:off x="7584926" y="3763566"/>
            <a:ext cx="925760" cy="534334"/>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Target </a:t>
            </a: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a:t>
            </a:r>
            <a:endParaRPr sz="1100" dirty="0">
              <a:solidFill>
                <a:prstClr val="black"/>
              </a:solidFill>
              <a:latin typeface="Calibri"/>
              <a:cs typeface="Calibri"/>
            </a:endParaRPr>
          </a:p>
        </p:txBody>
      </p:sp>
      <p:sp>
        <p:nvSpPr>
          <p:cNvPr id="103" name="Shape 39"/>
          <p:cNvSpPr/>
          <p:nvPr/>
        </p:nvSpPr>
        <p:spPr>
          <a:xfrm>
            <a:off x="7452320" y="4585246"/>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4" name="Shape 40"/>
          <p:cNvSpPr/>
          <p:nvPr/>
        </p:nvSpPr>
        <p:spPr>
          <a:xfrm>
            <a:off x="7606092" y="4675931"/>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Hydrogen Circulation Box</a:t>
            </a:r>
            <a:endParaRPr sz="1100" dirty="0">
              <a:solidFill>
                <a:prstClr val="black"/>
              </a:solidFill>
              <a:latin typeface="Calibri"/>
              <a:cs typeface="Calibri"/>
            </a:endParaRPr>
          </a:p>
        </p:txBody>
      </p:sp>
      <p:sp>
        <p:nvSpPr>
          <p:cNvPr id="105" name="Shape 39"/>
          <p:cNvSpPr/>
          <p:nvPr/>
        </p:nvSpPr>
        <p:spPr>
          <a:xfrm>
            <a:off x="7452320" y="5449342"/>
            <a:ext cx="1234479" cy="597271"/>
          </a:xfrm>
          <a:prstGeom prst="rect">
            <a:avLst/>
          </a:prstGeom>
          <a:solidFill>
            <a:schemeClr val="accent4">
              <a:lumMod val="40000"/>
              <a:lumOff val="60000"/>
            </a:schemeClr>
          </a:solidFill>
          <a:ln w="12700">
            <a:solidFill>
              <a:schemeClr val="accent4">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6" name="Shape 40"/>
          <p:cNvSpPr/>
          <p:nvPr/>
        </p:nvSpPr>
        <p:spPr>
          <a:xfrm>
            <a:off x="7616676" y="5550198"/>
            <a:ext cx="925760" cy="354798"/>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Hydrogen Moderator</a:t>
            </a:r>
            <a:endParaRPr sz="1100" dirty="0">
              <a:solidFill>
                <a:prstClr val="black"/>
              </a:solidFill>
              <a:latin typeface="Calibri"/>
              <a:cs typeface="Calibri"/>
            </a:endParaRPr>
          </a:p>
        </p:txBody>
      </p:sp>
      <p:sp>
        <p:nvSpPr>
          <p:cNvPr id="107" name="Shape 106"/>
          <p:cNvSpPr/>
          <p:nvPr/>
        </p:nvSpPr>
        <p:spPr>
          <a:xfrm>
            <a:off x="8387060" y="27182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8" name="Shape 80"/>
          <p:cNvSpPr/>
          <p:nvPr/>
        </p:nvSpPr>
        <p:spPr>
          <a:xfrm>
            <a:off x="8386190" y="2411403"/>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09" name="Shape 105"/>
          <p:cNvSpPr/>
          <p:nvPr/>
        </p:nvSpPr>
        <p:spPr>
          <a:xfrm flipV="1">
            <a:off x="8434685" y="2365946"/>
            <a:ext cx="0" cy="48577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0" name="Shape 123"/>
          <p:cNvSpPr/>
          <p:nvPr/>
        </p:nvSpPr>
        <p:spPr>
          <a:xfrm flipH="1" flipV="1">
            <a:off x="5796136" y="3793158"/>
            <a:ext cx="57606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1" name="Shape 123"/>
          <p:cNvSpPr/>
          <p:nvPr/>
        </p:nvSpPr>
        <p:spPr>
          <a:xfrm flipH="1" flipV="1">
            <a:off x="5804603" y="3589793"/>
            <a:ext cx="8079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2" name="Shape 149"/>
          <p:cNvSpPr/>
          <p:nvPr/>
        </p:nvSpPr>
        <p:spPr>
          <a:xfrm flipV="1">
            <a:off x="8460432" y="34331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3" name="Shape 149"/>
          <p:cNvSpPr/>
          <p:nvPr/>
        </p:nvSpPr>
        <p:spPr>
          <a:xfrm flipV="1">
            <a:off x="7734002" y="429036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4" name="Shape 150"/>
          <p:cNvSpPr/>
          <p:nvPr/>
        </p:nvSpPr>
        <p:spPr>
          <a:xfrm>
            <a:off x="7687394" y="445343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5" name="Shape 149"/>
          <p:cNvSpPr/>
          <p:nvPr/>
        </p:nvSpPr>
        <p:spPr>
          <a:xfrm flipH="1" flipV="1">
            <a:off x="8448800" y="4325416"/>
            <a:ext cx="5282" cy="252981"/>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6" name="Shape 149"/>
          <p:cNvSpPr/>
          <p:nvPr/>
        </p:nvSpPr>
        <p:spPr>
          <a:xfrm flipV="1">
            <a:off x="7753052" y="5160318"/>
            <a:ext cx="0" cy="28803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17" name="Shape 150"/>
          <p:cNvSpPr/>
          <p:nvPr/>
        </p:nvSpPr>
        <p:spPr>
          <a:xfrm>
            <a:off x="7706444" y="532020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18" name="Shape 149"/>
          <p:cNvSpPr/>
          <p:nvPr/>
        </p:nvSpPr>
        <p:spPr>
          <a:xfrm flipH="1" flipV="1">
            <a:off x="8473131" y="5182667"/>
            <a:ext cx="0" cy="265682"/>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1" name="Shape 97"/>
          <p:cNvSpPr/>
          <p:nvPr/>
        </p:nvSpPr>
        <p:spPr>
          <a:xfrm>
            <a:off x="4102224" y="3544211"/>
            <a:ext cx="457200" cy="12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2" name="Shape 98"/>
          <p:cNvSpPr/>
          <p:nvPr/>
        </p:nvSpPr>
        <p:spPr>
          <a:xfrm>
            <a:off x="4019571"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3" name="Shape 99"/>
          <p:cNvSpPr/>
          <p:nvPr/>
        </p:nvSpPr>
        <p:spPr>
          <a:xfrm flipH="1" flipV="1">
            <a:off x="3995936" y="3772937"/>
            <a:ext cx="5634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4" name="Shape 100"/>
          <p:cNvSpPr/>
          <p:nvPr/>
        </p:nvSpPr>
        <p:spPr>
          <a:xfrm>
            <a:off x="44324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5" name="Shape 97"/>
          <p:cNvSpPr/>
          <p:nvPr/>
        </p:nvSpPr>
        <p:spPr>
          <a:xfrm>
            <a:off x="3995936" y="3649269"/>
            <a:ext cx="57038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26" name="Shape 100"/>
          <p:cNvSpPr/>
          <p:nvPr/>
        </p:nvSpPr>
        <p:spPr>
          <a:xfrm>
            <a:off x="444068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7" name="Rectangle 126"/>
          <p:cNvSpPr/>
          <p:nvPr/>
        </p:nvSpPr>
        <p:spPr>
          <a:xfrm>
            <a:off x="4195068" y="3505126"/>
            <a:ext cx="160908" cy="86409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defTabSz="914400"/>
            <a:endParaRPr lang="en-US" sz="1100">
              <a:solidFill>
                <a:prstClr val="white"/>
              </a:solidFill>
              <a:latin typeface="Calibri"/>
            </a:endParaRPr>
          </a:p>
        </p:txBody>
      </p:sp>
      <p:sp>
        <p:nvSpPr>
          <p:cNvPr id="128" name="Shape 98"/>
          <p:cNvSpPr/>
          <p:nvPr/>
        </p:nvSpPr>
        <p:spPr>
          <a:xfrm>
            <a:off x="4283968" y="4513238"/>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29" name="Shape 97"/>
          <p:cNvSpPr/>
          <p:nvPr/>
        </p:nvSpPr>
        <p:spPr>
          <a:xfrm flipV="1">
            <a:off x="4283968" y="4563542"/>
            <a:ext cx="281806"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0" name="Shape 90"/>
          <p:cNvSpPr/>
          <p:nvPr/>
        </p:nvSpPr>
        <p:spPr>
          <a:xfrm>
            <a:off x="4883348" y="53153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1" name="Shape 152"/>
          <p:cNvSpPr/>
          <p:nvPr/>
        </p:nvSpPr>
        <p:spPr>
          <a:xfrm>
            <a:off x="8404349" y="431893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2" name="Shape 152"/>
          <p:cNvSpPr/>
          <p:nvPr/>
        </p:nvSpPr>
        <p:spPr>
          <a:xfrm>
            <a:off x="8426574" y="518036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3" name="Shape 123"/>
          <p:cNvSpPr/>
          <p:nvPr/>
        </p:nvSpPr>
        <p:spPr>
          <a:xfrm flipH="1" flipV="1">
            <a:off x="6486499" y="3683008"/>
            <a:ext cx="0" cy="54219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4" name="Shape 123"/>
          <p:cNvSpPr/>
          <p:nvPr/>
        </p:nvSpPr>
        <p:spPr>
          <a:xfrm flipH="1">
            <a:off x="5796136" y="3691476"/>
            <a:ext cx="693688"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5" name="Shape 98"/>
          <p:cNvSpPr/>
          <p:nvPr/>
        </p:nvSpPr>
        <p:spPr>
          <a:xfrm>
            <a:off x="5804602" y="364426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6" name="Shape 123"/>
          <p:cNvSpPr/>
          <p:nvPr/>
        </p:nvSpPr>
        <p:spPr>
          <a:xfrm flipH="1" flipV="1">
            <a:off x="5813069" y="3492425"/>
            <a:ext cx="913822"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7" name="Shape 121"/>
          <p:cNvSpPr/>
          <p:nvPr/>
        </p:nvSpPr>
        <p:spPr>
          <a:xfrm flipV="1">
            <a:off x="6728048" y="3492508"/>
            <a:ext cx="0" cy="740833"/>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38" name="Shape 98"/>
          <p:cNvSpPr/>
          <p:nvPr/>
        </p:nvSpPr>
        <p:spPr>
          <a:xfrm>
            <a:off x="5804602" y="344106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39" name="Shape 118"/>
          <p:cNvSpPr/>
          <p:nvPr/>
        </p:nvSpPr>
        <p:spPr>
          <a:xfrm>
            <a:off x="6325590" y="532155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0" name="Shape 122"/>
          <p:cNvSpPr/>
          <p:nvPr/>
        </p:nvSpPr>
        <p:spPr>
          <a:xfrm>
            <a:off x="6558675" y="532050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1" name="Shape 120"/>
          <p:cNvSpPr/>
          <p:nvPr/>
        </p:nvSpPr>
        <p:spPr>
          <a:xfrm>
            <a:off x="6681397" y="4830901"/>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2" name="Shape 120"/>
          <p:cNvSpPr/>
          <p:nvPr/>
        </p:nvSpPr>
        <p:spPr>
          <a:xfrm>
            <a:off x="852379" y="395049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3" name="Shape 118"/>
          <p:cNvSpPr/>
          <p:nvPr/>
        </p:nvSpPr>
        <p:spPr>
          <a:xfrm>
            <a:off x="885552" y="4441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4" name="Shape 121"/>
          <p:cNvSpPr/>
          <p:nvPr/>
        </p:nvSpPr>
        <p:spPr>
          <a:xfrm flipV="1">
            <a:off x="1161701" y="3949791"/>
            <a:ext cx="0" cy="6191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5" name="Shape 122"/>
          <p:cNvSpPr/>
          <p:nvPr/>
        </p:nvSpPr>
        <p:spPr>
          <a:xfrm>
            <a:off x="1118637" y="4440050"/>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46" name="Shape 123"/>
          <p:cNvSpPr/>
          <p:nvPr/>
        </p:nvSpPr>
        <p:spPr>
          <a:xfrm flipV="1">
            <a:off x="928620" y="3945559"/>
            <a:ext cx="0" cy="62263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7" name="Shape 123"/>
          <p:cNvSpPr/>
          <p:nvPr/>
        </p:nvSpPr>
        <p:spPr>
          <a:xfrm flipH="1" flipV="1">
            <a:off x="1042919" y="3949791"/>
            <a:ext cx="0" cy="61839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8" name="Shape 121"/>
          <p:cNvSpPr/>
          <p:nvPr/>
        </p:nvSpPr>
        <p:spPr>
          <a:xfrm flipV="1">
            <a:off x="1284468" y="3793158"/>
            <a:ext cx="0" cy="783167"/>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49" name="Shape 120"/>
          <p:cNvSpPr/>
          <p:nvPr/>
        </p:nvSpPr>
        <p:spPr>
          <a:xfrm>
            <a:off x="1093801" y="3941984"/>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50" name="Shape 125"/>
          <p:cNvSpPr/>
          <p:nvPr/>
        </p:nvSpPr>
        <p:spPr>
          <a:xfrm flipH="1">
            <a:off x="4283968" y="3001070"/>
            <a:ext cx="1" cy="2743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1" name="Shape 89"/>
          <p:cNvSpPr/>
          <p:nvPr/>
        </p:nvSpPr>
        <p:spPr>
          <a:xfrm flipV="1">
            <a:off x="4932040" y="4801270"/>
            <a:ext cx="0" cy="548258"/>
          </a:xfrm>
          <a:prstGeom prst="line">
            <a:avLst/>
          </a:prstGeom>
          <a:ln w="12700">
            <a:solidFill>
              <a:srgbClr val="0094CA"/>
            </a:solidFill>
            <a:prstDash val="sysDash"/>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2" name="Shape 121"/>
          <p:cNvSpPr/>
          <p:nvPr/>
        </p:nvSpPr>
        <p:spPr>
          <a:xfrm flipV="1">
            <a:off x="6605281" y="4830241"/>
            <a:ext cx="0" cy="6191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3" name="Shape 123"/>
          <p:cNvSpPr/>
          <p:nvPr/>
        </p:nvSpPr>
        <p:spPr>
          <a:xfrm flipV="1">
            <a:off x="6372200" y="4826009"/>
            <a:ext cx="0" cy="62263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4" name="Shape 123"/>
          <p:cNvSpPr/>
          <p:nvPr/>
        </p:nvSpPr>
        <p:spPr>
          <a:xfrm flipH="1" flipV="1">
            <a:off x="6486499" y="4830241"/>
            <a:ext cx="0" cy="61839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5" name="Shape 121"/>
          <p:cNvSpPr/>
          <p:nvPr/>
        </p:nvSpPr>
        <p:spPr>
          <a:xfrm flipV="1">
            <a:off x="6728048" y="4826008"/>
            <a:ext cx="0" cy="630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6" name="Shape 81"/>
          <p:cNvSpPr/>
          <p:nvPr/>
        </p:nvSpPr>
        <p:spPr>
          <a:xfrm flipV="1">
            <a:off x="3592873" y="5187993"/>
            <a:ext cx="0" cy="19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57" name="Shape 82"/>
          <p:cNvSpPr/>
          <p:nvPr/>
        </p:nvSpPr>
        <p:spPr>
          <a:xfrm>
            <a:off x="3542073" y="53306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58" name="Shape 120"/>
          <p:cNvSpPr/>
          <p:nvPr/>
        </p:nvSpPr>
        <p:spPr>
          <a:xfrm>
            <a:off x="827542" y="519086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59" name="Shape 118"/>
          <p:cNvSpPr/>
          <p:nvPr/>
        </p:nvSpPr>
        <p:spPr>
          <a:xfrm>
            <a:off x="713157" y="5330105"/>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0" name="Shape 121"/>
          <p:cNvSpPr/>
          <p:nvPr/>
        </p:nvSpPr>
        <p:spPr>
          <a:xfrm flipV="1">
            <a:off x="992848" y="5198624"/>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1" name="Shape 122"/>
          <p:cNvSpPr/>
          <p:nvPr/>
        </p:nvSpPr>
        <p:spPr>
          <a:xfrm>
            <a:off x="946242" y="5324816"/>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2" name="Shape 123"/>
          <p:cNvSpPr/>
          <p:nvPr/>
        </p:nvSpPr>
        <p:spPr>
          <a:xfrm flipV="1">
            <a:off x="759767" y="5157191"/>
            <a:ext cx="0" cy="2999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3" name="Shape 123"/>
          <p:cNvSpPr/>
          <p:nvPr/>
        </p:nvSpPr>
        <p:spPr>
          <a:xfrm flipH="1" flipV="1">
            <a:off x="874066" y="5198623"/>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4" name="Shape 121"/>
          <p:cNvSpPr/>
          <p:nvPr/>
        </p:nvSpPr>
        <p:spPr>
          <a:xfrm flipV="1">
            <a:off x="1115615" y="5161309"/>
            <a:ext cx="0" cy="282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5" name="Shape 120"/>
          <p:cNvSpPr/>
          <p:nvPr/>
        </p:nvSpPr>
        <p:spPr>
          <a:xfrm>
            <a:off x="1068964" y="519081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66" name="Rectangle 165"/>
          <p:cNvSpPr/>
          <p:nvPr/>
        </p:nvSpPr>
        <p:spPr>
          <a:xfrm>
            <a:off x="755576" y="1659466"/>
            <a:ext cx="7920880" cy="11334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67" name="Shape 99"/>
          <p:cNvSpPr/>
          <p:nvPr/>
        </p:nvSpPr>
        <p:spPr>
          <a:xfrm flipH="1">
            <a:off x="4067944" y="5912546"/>
            <a:ext cx="504056" cy="0"/>
          </a:xfrm>
          <a:prstGeom prst="line">
            <a:avLst/>
          </a:prstGeom>
          <a:ln w="12700">
            <a:solidFill>
              <a:srgbClr val="0094CA"/>
            </a:solidFill>
            <a:prstDash val="sysDash"/>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68" name="Shape 100"/>
          <p:cNvSpPr/>
          <p:nvPr/>
        </p:nvSpPr>
        <p:spPr>
          <a:xfrm>
            <a:off x="4449357" y="5872544"/>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0" name="Shape 39"/>
          <p:cNvSpPr/>
          <p:nvPr/>
        </p:nvSpPr>
        <p:spPr>
          <a:xfrm>
            <a:off x="1835696" y="4582308"/>
            <a:ext cx="1080120" cy="597271"/>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1" name="Shape 40"/>
          <p:cNvSpPr/>
          <p:nvPr/>
        </p:nvSpPr>
        <p:spPr>
          <a:xfrm>
            <a:off x="1907704" y="4600075"/>
            <a:ext cx="925760" cy="536899"/>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err="1" smtClean="0">
                <a:solidFill>
                  <a:prstClr val="black"/>
                </a:solidFill>
                <a:latin typeface="Calibri"/>
                <a:cs typeface="Calibri"/>
              </a:rPr>
              <a:t>Cryodistribution</a:t>
            </a:r>
            <a:r>
              <a:rPr lang="en-US" sz="1100" dirty="0" smtClean="0">
                <a:solidFill>
                  <a:prstClr val="black"/>
                </a:solidFill>
                <a:latin typeface="Calibri"/>
                <a:cs typeface="Calibri"/>
              </a:rPr>
              <a:t> System for</a:t>
            </a:r>
          </a:p>
          <a:p>
            <a:pPr algn="ctr" defTabSz="914400">
              <a:defRPr sz="1800"/>
            </a:pPr>
            <a:r>
              <a:rPr lang="pl-PL" sz="1100" dirty="0" err="1" smtClean="0">
                <a:solidFill>
                  <a:prstClr val="black"/>
                </a:solidFill>
                <a:latin typeface="Calibri"/>
                <a:cs typeface="Calibri"/>
              </a:rPr>
              <a:t>Spoke</a:t>
            </a:r>
            <a:r>
              <a:rPr lang="pl-PL" sz="1100" dirty="0" smtClean="0">
                <a:solidFill>
                  <a:prstClr val="black"/>
                </a:solidFill>
                <a:latin typeface="Calibri"/>
                <a:cs typeface="Calibri"/>
              </a:rPr>
              <a:t> Linac</a:t>
            </a:r>
            <a:endParaRPr sz="1100" dirty="0">
              <a:solidFill>
                <a:prstClr val="black"/>
              </a:solidFill>
              <a:latin typeface="Calibri"/>
              <a:cs typeface="Calibri"/>
            </a:endParaRPr>
          </a:p>
        </p:txBody>
      </p:sp>
      <p:sp>
        <p:nvSpPr>
          <p:cNvPr id="173" name="Shape 39"/>
          <p:cNvSpPr/>
          <p:nvPr/>
        </p:nvSpPr>
        <p:spPr>
          <a:xfrm>
            <a:off x="1835696" y="5446404"/>
            <a:ext cx="1080120" cy="597271"/>
          </a:xfrm>
          <a:prstGeom prst="rect">
            <a:avLst/>
          </a:prstGeom>
          <a:solidFill>
            <a:schemeClr val="accent3">
              <a:lumMod val="60000"/>
              <a:lumOff val="40000"/>
            </a:schemeClr>
          </a:solidFill>
          <a:ln w="12700">
            <a:solidFill>
              <a:schemeClr val="accent5">
                <a:lumMod val="40000"/>
                <a:lumOff val="60000"/>
              </a:schemeClr>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74" name="Shape 40"/>
          <p:cNvSpPr/>
          <p:nvPr/>
        </p:nvSpPr>
        <p:spPr>
          <a:xfrm>
            <a:off x="1994569" y="5527672"/>
            <a:ext cx="777231" cy="357363"/>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cs typeface="Calibri"/>
              </a:rPr>
              <a:t>Spoke</a:t>
            </a:r>
          </a:p>
          <a:p>
            <a:pPr algn="ctr" defTabSz="914400">
              <a:defRPr sz="1800"/>
            </a:pPr>
            <a:r>
              <a:rPr lang="en-US" sz="1100" dirty="0" err="1" smtClean="0">
                <a:solidFill>
                  <a:prstClr val="black"/>
                </a:solidFill>
                <a:latin typeface="Calibri"/>
                <a:cs typeface="Calibri"/>
              </a:rPr>
              <a:t>Cryomodules</a:t>
            </a:r>
            <a:endParaRPr sz="1100" dirty="0">
              <a:solidFill>
                <a:prstClr val="black"/>
              </a:solidFill>
              <a:latin typeface="Calibri"/>
              <a:cs typeface="Calibri"/>
            </a:endParaRPr>
          </a:p>
        </p:txBody>
      </p:sp>
      <p:sp>
        <p:nvSpPr>
          <p:cNvPr id="177" name="Shape 120"/>
          <p:cNvSpPr/>
          <p:nvPr/>
        </p:nvSpPr>
        <p:spPr>
          <a:xfrm>
            <a:off x="2267702" y="518792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78" name="Shape 118"/>
          <p:cNvSpPr/>
          <p:nvPr/>
        </p:nvSpPr>
        <p:spPr>
          <a:xfrm>
            <a:off x="2153317" y="532716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79" name="Shape 121"/>
          <p:cNvSpPr/>
          <p:nvPr/>
        </p:nvSpPr>
        <p:spPr>
          <a:xfrm flipV="1">
            <a:off x="2433008" y="5195686"/>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0" name="Shape 122"/>
          <p:cNvSpPr/>
          <p:nvPr/>
        </p:nvSpPr>
        <p:spPr>
          <a:xfrm>
            <a:off x="2386402" y="5321878"/>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81" name="Shape 123"/>
          <p:cNvSpPr/>
          <p:nvPr/>
        </p:nvSpPr>
        <p:spPr>
          <a:xfrm flipV="1">
            <a:off x="2199927" y="5154253"/>
            <a:ext cx="0" cy="29999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2" name="Shape 123"/>
          <p:cNvSpPr/>
          <p:nvPr/>
        </p:nvSpPr>
        <p:spPr>
          <a:xfrm flipH="1" flipV="1">
            <a:off x="2314226" y="5195685"/>
            <a:ext cx="0" cy="249685"/>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3" name="Shape 121"/>
          <p:cNvSpPr/>
          <p:nvPr/>
        </p:nvSpPr>
        <p:spPr>
          <a:xfrm flipV="1">
            <a:off x="2555775" y="5158371"/>
            <a:ext cx="0" cy="28276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84" name="Shape 120"/>
          <p:cNvSpPr/>
          <p:nvPr/>
        </p:nvSpPr>
        <p:spPr>
          <a:xfrm>
            <a:off x="2509124" y="5187879"/>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dirty="0">
              <a:solidFill>
                <a:prstClr val="black"/>
              </a:solidFill>
              <a:effectLst>
                <a:outerShdw blurRad="38100" dist="12700" dir="5400000" rotWithShape="0">
                  <a:srgbClr val="000000">
                    <a:alpha val="50000"/>
                  </a:srgbClr>
                </a:outerShdw>
              </a:effectLst>
              <a:latin typeface="Calibri"/>
            </a:endParaRPr>
          </a:p>
        </p:txBody>
      </p:sp>
      <p:sp>
        <p:nvSpPr>
          <p:cNvPr id="187" name="Shape 98"/>
          <p:cNvSpPr/>
          <p:nvPr/>
        </p:nvSpPr>
        <p:spPr>
          <a:xfrm>
            <a:off x="1547664" y="4703329"/>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8" name="Shape 98"/>
          <p:cNvSpPr/>
          <p:nvPr/>
        </p:nvSpPr>
        <p:spPr>
          <a:xfrm>
            <a:off x="1562791" y="4919353"/>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9" name="Shape 100"/>
          <p:cNvSpPr/>
          <p:nvPr/>
        </p:nvSpPr>
        <p:spPr>
          <a:xfrm>
            <a:off x="1706807" y="479715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0" name="Shape 100"/>
          <p:cNvSpPr/>
          <p:nvPr/>
        </p:nvSpPr>
        <p:spPr>
          <a:xfrm>
            <a:off x="1691680" y="5013176"/>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1" name="Shape 99"/>
          <p:cNvSpPr/>
          <p:nvPr/>
        </p:nvSpPr>
        <p:spPr>
          <a:xfrm flipH="1">
            <a:off x="1606459" y="4748660"/>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2" name="Shape 99"/>
          <p:cNvSpPr/>
          <p:nvPr/>
        </p:nvSpPr>
        <p:spPr>
          <a:xfrm flipH="1">
            <a:off x="1547664" y="4844184"/>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3" name="Shape 99"/>
          <p:cNvSpPr/>
          <p:nvPr/>
        </p:nvSpPr>
        <p:spPr>
          <a:xfrm flipH="1">
            <a:off x="1631431" y="4964684"/>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4" name="Shape 99"/>
          <p:cNvSpPr/>
          <p:nvPr/>
        </p:nvSpPr>
        <p:spPr>
          <a:xfrm flipH="1">
            <a:off x="1547664" y="5061668"/>
            <a:ext cx="216024" cy="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grpSp>
        <p:nvGrpSpPr>
          <p:cNvPr id="195" name="Group 194"/>
          <p:cNvGrpSpPr/>
          <p:nvPr/>
        </p:nvGrpSpPr>
        <p:grpSpPr>
          <a:xfrm>
            <a:off x="2314725" y="3320919"/>
            <a:ext cx="673099" cy="609600"/>
            <a:chOff x="2286001" y="3670300"/>
            <a:chExt cx="673099" cy="609600"/>
          </a:xfrm>
        </p:grpSpPr>
        <p:sp>
          <p:nvSpPr>
            <p:cNvPr id="196" name="Shape 49"/>
            <p:cNvSpPr/>
            <p:nvPr/>
          </p:nvSpPr>
          <p:spPr>
            <a:xfrm>
              <a:off x="2286001" y="3670300"/>
              <a:ext cx="654049" cy="609600"/>
            </a:xfrm>
            <a:prstGeom prst="rect">
              <a:avLst/>
            </a:prstGeom>
            <a:solidFill>
              <a:srgbClr val="0094CA"/>
            </a:solidFill>
            <a:ln w="12700">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97" name="Shape 50"/>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algn="ctr" defTabSz="914400">
                <a:defRPr sz="1800"/>
              </a:pPr>
              <a:r>
                <a:rPr lang="en-US" sz="1100" dirty="0" smtClean="0">
                  <a:solidFill>
                    <a:prstClr val="black"/>
                  </a:solidFill>
                  <a:latin typeface="Calibri"/>
                </a:rPr>
                <a:t>20 m</a:t>
              </a:r>
              <a:r>
                <a:rPr lang="en-US" sz="1100" baseline="30000" dirty="0" smtClean="0">
                  <a:solidFill>
                    <a:prstClr val="black"/>
                  </a:solidFill>
                  <a:latin typeface="Calibri"/>
                </a:rPr>
                <a:t>3</a:t>
              </a:r>
              <a:r>
                <a:rPr lang="en-US" sz="1100" dirty="0" smtClean="0">
                  <a:solidFill>
                    <a:prstClr val="black"/>
                  </a:solidFill>
                  <a:latin typeface="Calibri"/>
                </a:rPr>
                <a:t>    </a:t>
              </a:r>
              <a:r>
                <a:rPr lang="en-US" sz="1100" dirty="0" err="1" smtClean="0">
                  <a:solidFill>
                    <a:prstClr val="black"/>
                  </a:solidFill>
                  <a:latin typeface="Calibri"/>
                </a:rPr>
                <a:t>LHe</a:t>
              </a:r>
              <a:r>
                <a:rPr lang="en-US" sz="1100" dirty="0" smtClean="0">
                  <a:solidFill>
                    <a:prstClr val="black"/>
                  </a:solidFill>
                  <a:latin typeface="Calibri"/>
                </a:rPr>
                <a:t> </a:t>
              </a:r>
              <a:r>
                <a:rPr lang="en-US" sz="1100" dirty="0" smtClean="0">
                  <a:solidFill>
                    <a:prstClr val="black"/>
                  </a:solidFill>
                  <a:latin typeface="Calibri"/>
                  <a:cs typeface="Calibri"/>
                </a:rPr>
                <a:t>Tank</a:t>
              </a:r>
              <a:endParaRPr sz="1100" dirty="0">
                <a:solidFill>
                  <a:prstClr val="black"/>
                </a:solidFill>
                <a:latin typeface="Calibri"/>
                <a:cs typeface="Calibri"/>
              </a:endParaRPr>
            </a:p>
          </p:txBody>
        </p:sp>
      </p:grpSp>
      <p:sp>
        <p:nvSpPr>
          <p:cNvPr id="198" name="Shape 97"/>
          <p:cNvSpPr/>
          <p:nvPr/>
        </p:nvSpPr>
        <p:spPr>
          <a:xfrm>
            <a:off x="1701800" y="3530600"/>
            <a:ext cx="612924" cy="13739"/>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199" name="Shape 98"/>
          <p:cNvSpPr/>
          <p:nvPr/>
        </p:nvSpPr>
        <p:spPr>
          <a:xfrm>
            <a:off x="1636606" y="34934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0" name="Shape 99"/>
          <p:cNvSpPr/>
          <p:nvPr/>
        </p:nvSpPr>
        <p:spPr>
          <a:xfrm flipH="1" flipV="1">
            <a:off x="1629833" y="3763433"/>
            <a:ext cx="684891" cy="9504"/>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1" name="Shape 100"/>
          <p:cNvSpPr/>
          <p:nvPr/>
        </p:nvSpPr>
        <p:spPr>
          <a:xfrm>
            <a:off x="2187724" y="3722011"/>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2" name="Shape 79"/>
          <p:cNvSpPr/>
          <p:nvPr/>
        </p:nvSpPr>
        <p:spPr>
          <a:xfrm>
            <a:off x="1432372" y="3044595"/>
            <a:ext cx="0" cy="457200"/>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3" name="Shape 84"/>
          <p:cNvSpPr/>
          <p:nvPr/>
        </p:nvSpPr>
        <p:spPr>
          <a:xfrm>
            <a:off x="1387880" y="2978097"/>
            <a:ext cx="93823" cy="12888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204" name="Shape 97"/>
          <p:cNvSpPr/>
          <p:nvPr/>
        </p:nvSpPr>
        <p:spPr>
          <a:xfrm>
            <a:off x="1714500" y="3636434"/>
            <a:ext cx="607120" cy="12836"/>
          </a:xfrm>
          <a:prstGeom prst="line">
            <a:avLst/>
          </a:prstGeom>
          <a:ln w="12700">
            <a:solidFill>
              <a:srgbClr val="0094CA"/>
            </a:solidFill>
            <a:miter lim="400000"/>
          </a:ln>
        </p:spPr>
        <p:txBody>
          <a:bodyPr lIns="0" tIns="0" rIns="0" bIns="0" anchor="ctr" anchorCtr="0"/>
          <a:lstStyle/>
          <a:p>
            <a:pPr algn="ctr" defTabSz="914400">
              <a:defRPr sz="1200">
                <a:latin typeface="Helvetica"/>
                <a:ea typeface="Helvetica"/>
                <a:cs typeface="Helvetica"/>
                <a:sym typeface="Helvetica"/>
              </a:defRPr>
            </a:pPr>
            <a:endParaRPr sz="1100">
              <a:solidFill>
                <a:prstClr val="black"/>
              </a:solidFill>
              <a:latin typeface="Calibri"/>
              <a:ea typeface="Helvetica"/>
              <a:cs typeface="Helvetica"/>
              <a:sym typeface="Helvetica"/>
            </a:endParaRPr>
          </a:p>
        </p:txBody>
      </p:sp>
      <p:sp>
        <p:nvSpPr>
          <p:cNvPr id="205" name="Shape 98"/>
          <p:cNvSpPr/>
          <p:nvPr/>
        </p:nvSpPr>
        <p:spPr>
          <a:xfrm>
            <a:off x="1634124" y="3598342"/>
            <a:ext cx="128889" cy="93823"/>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algn="ctr" defTabSz="914400">
              <a:tabLst>
                <a:tab pos="838200" algn="l"/>
              </a:tabLst>
              <a:defRPr>
                <a:effectLst>
                  <a:outerShdw blurRad="38100" dist="12700" dir="5400000" rotWithShape="0">
                    <a:srgbClr val="000000">
                      <a:alpha val="50000"/>
                    </a:srgbClr>
                  </a:outerShdw>
                </a:effectLst>
              </a:defRPr>
            </a:pPr>
            <a:endParaRPr sz="1100">
              <a:solidFill>
                <a:prstClr val="black"/>
              </a:solidFill>
              <a:effectLst>
                <a:outerShdw blurRad="38100" dist="12700" dir="5400000" rotWithShape="0">
                  <a:srgbClr val="000000">
                    <a:alpha val="50000"/>
                  </a:srgbClr>
                </a:outerShdw>
              </a:effectLst>
              <a:latin typeface="Calibri"/>
            </a:endParaRPr>
          </a:p>
        </p:txBody>
      </p:sp>
      <p:sp>
        <p:nvSpPr>
          <p:cNvPr id="185" name="Rectangle 184"/>
          <p:cNvSpPr/>
          <p:nvPr/>
        </p:nvSpPr>
        <p:spPr>
          <a:xfrm>
            <a:off x="395536" y="3356992"/>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186" name="Rectangle 185"/>
          <p:cNvSpPr/>
          <p:nvPr/>
        </p:nvSpPr>
        <p:spPr>
          <a:xfrm>
            <a:off x="4572000" y="3356992"/>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206" name="Rectangle 205"/>
          <p:cNvSpPr/>
          <p:nvPr/>
        </p:nvSpPr>
        <p:spPr>
          <a:xfrm>
            <a:off x="7452320" y="2852936"/>
            <a:ext cx="1225748" cy="590550"/>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z="1150">
              <a:solidFill>
                <a:prstClr val="white"/>
              </a:solidFill>
              <a:latin typeface="Calibri"/>
            </a:endParaRPr>
          </a:p>
        </p:txBody>
      </p:sp>
      <p:sp>
        <p:nvSpPr>
          <p:cNvPr id="208" name="Title 3"/>
          <p:cNvSpPr txBox="1">
            <a:spLocks/>
          </p:cNvSpPr>
          <p:nvPr/>
        </p:nvSpPr>
        <p:spPr>
          <a:xfrm>
            <a:off x="467544" y="26064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US" dirty="0" smtClean="0">
                <a:solidFill>
                  <a:prstClr val="white"/>
                </a:solidFill>
                <a:latin typeface="Calibri"/>
              </a:rPr>
              <a:t>System overview</a:t>
            </a:r>
            <a:endParaRPr lang="en-US" dirty="0">
              <a:solidFill>
                <a:prstClr val="white"/>
              </a:solidFill>
              <a:latin typeface="Calibri"/>
            </a:endParaRPr>
          </a:p>
        </p:txBody>
      </p:sp>
    </p:spTree>
    <p:extLst>
      <p:ext uri="{BB962C8B-B14F-4D97-AF65-F5344CB8AC3E}">
        <p14:creationId xmlns:p14="http://schemas.microsoft.com/office/powerpoint/2010/main" val="42541924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animBg="1"/>
      <p:bldP spid="2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394" y="1600200"/>
            <a:ext cx="7281965" cy="4853462"/>
          </a:xfrm>
          <a:prstGeom prst="rect">
            <a:avLst/>
          </a:prstGeom>
        </p:spPr>
      </p:pic>
      <p:sp>
        <p:nvSpPr>
          <p:cNvPr id="2" name="Title 1"/>
          <p:cNvSpPr>
            <a:spLocks noGrp="1"/>
          </p:cNvSpPr>
          <p:nvPr>
            <p:ph type="title"/>
          </p:nvPr>
        </p:nvSpPr>
        <p:spPr/>
        <p:txBody>
          <a:bodyPr/>
          <a:lstStyle/>
          <a:p>
            <a:r>
              <a:rPr lang="en-GB" dirty="0" smtClean="0"/>
              <a:t>Cryogenics at the site - overview</a:t>
            </a:r>
            <a:endParaRPr lang="en-GB" sz="2400" noProof="0" dirty="0"/>
          </a:p>
        </p:txBody>
      </p:sp>
      <p:sp>
        <p:nvSpPr>
          <p:cNvPr id="3" name="Content Placeholder 2"/>
          <p:cNvSpPr>
            <a:spLocks noGrp="1"/>
          </p:cNvSpPr>
          <p:nvPr>
            <p:ph idx="1"/>
          </p:nvPr>
        </p:nvSpPr>
        <p:spPr>
          <a:xfrm>
            <a:off x="4932040" y="2636912"/>
            <a:ext cx="2664296" cy="460648"/>
          </a:xfrm>
          <a:solidFill>
            <a:schemeClr val="bg1"/>
          </a:solidFill>
        </p:spPr>
        <p:txBody>
          <a:bodyPr>
            <a:normAutofit/>
          </a:bodyPr>
          <a:lstStyle/>
          <a:p>
            <a:pPr marL="0" indent="0">
              <a:buNone/>
            </a:pPr>
            <a:r>
              <a:rPr lang="en-GB" sz="1800" dirty="0" err="1" smtClean="0">
                <a:solidFill>
                  <a:schemeClr val="tx2"/>
                </a:solidFill>
              </a:rPr>
              <a:t>Cryo</a:t>
            </a:r>
            <a:r>
              <a:rPr lang="en-GB" sz="1800" dirty="0" smtClean="0">
                <a:solidFill>
                  <a:schemeClr val="tx2"/>
                </a:solidFill>
              </a:rPr>
              <a:t> Compressor Building</a:t>
            </a:r>
          </a:p>
        </p:txBody>
      </p:sp>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sp>
        <p:nvSpPr>
          <p:cNvPr id="5" name="Footer Placeholder 4"/>
          <p:cNvSpPr>
            <a:spLocks noGrp="1"/>
          </p:cNvSpPr>
          <p:nvPr>
            <p:ph type="ftr" sz="quarter" idx="11"/>
          </p:nvPr>
        </p:nvSpPr>
        <p:spPr>
          <a:xfrm>
            <a:off x="1187624" y="6309320"/>
            <a:ext cx="7056784" cy="365125"/>
          </a:xfrm>
        </p:spPr>
        <p:txBody>
          <a:bodyPr/>
          <a:lstStyle/>
          <a:p>
            <a:pPr algn="l"/>
            <a:r>
              <a:rPr lang="sv-SE" sz="1400" dirty="0" err="1" smtClean="0">
                <a:solidFill>
                  <a:schemeClr val="tx1"/>
                </a:solidFill>
              </a:rPr>
              <a:t>Cryogenic</a:t>
            </a:r>
            <a:r>
              <a:rPr lang="sv-SE" sz="1400" dirty="0">
                <a:solidFill>
                  <a:schemeClr val="tx1"/>
                </a:solidFill>
              </a:rPr>
              <a:t> </a:t>
            </a:r>
            <a:r>
              <a:rPr lang="sv-SE" sz="1400" dirty="0" err="1" smtClean="0">
                <a:solidFill>
                  <a:schemeClr val="tx1"/>
                </a:solidFill>
              </a:rPr>
              <a:t>equipment</a:t>
            </a:r>
            <a:r>
              <a:rPr lang="sv-SE" sz="1400" dirty="0" smtClean="0">
                <a:solidFill>
                  <a:schemeClr val="tx1"/>
                </a:solidFill>
              </a:rPr>
              <a:t> and support </a:t>
            </a:r>
            <a:r>
              <a:rPr lang="sv-SE" sz="1400" dirty="0" err="1" smtClean="0">
                <a:solidFill>
                  <a:schemeClr val="tx1"/>
                </a:solidFill>
              </a:rPr>
              <a:t>distributed</a:t>
            </a:r>
            <a:r>
              <a:rPr lang="sv-SE" sz="1400" dirty="0" smtClean="0">
                <a:solidFill>
                  <a:schemeClr val="tx1"/>
                </a:solidFill>
              </a:rPr>
              <a:t> </a:t>
            </a:r>
            <a:r>
              <a:rPr lang="sv-SE" sz="1400" dirty="0" err="1" smtClean="0">
                <a:solidFill>
                  <a:schemeClr val="tx1"/>
                </a:solidFill>
              </a:rPr>
              <a:t>across</a:t>
            </a:r>
            <a:r>
              <a:rPr lang="sv-SE" sz="1400" dirty="0" smtClean="0">
                <a:solidFill>
                  <a:schemeClr val="tx1"/>
                </a:solidFill>
              </a:rPr>
              <a:t> the site, </a:t>
            </a:r>
            <a:r>
              <a:rPr lang="sv-SE" sz="1400" dirty="0" err="1" smtClean="0">
                <a:solidFill>
                  <a:schemeClr val="tx1"/>
                </a:solidFill>
              </a:rPr>
              <a:t>main</a:t>
            </a:r>
            <a:r>
              <a:rPr lang="sv-SE" sz="1400" dirty="0" smtClean="0">
                <a:solidFill>
                  <a:schemeClr val="tx1"/>
                </a:solidFill>
              </a:rPr>
              <a:t> </a:t>
            </a:r>
            <a:r>
              <a:rPr lang="sv-SE" sz="1400" dirty="0" err="1" smtClean="0">
                <a:solidFill>
                  <a:schemeClr val="tx1"/>
                </a:solidFill>
              </a:rPr>
              <a:t>cryogenics</a:t>
            </a:r>
            <a:r>
              <a:rPr lang="sv-SE" sz="1400" dirty="0" smtClean="0">
                <a:solidFill>
                  <a:schemeClr val="tx1"/>
                </a:solidFill>
              </a:rPr>
              <a:t> in </a:t>
            </a:r>
            <a:r>
              <a:rPr lang="sv-SE" sz="1400" dirty="0" err="1" smtClean="0">
                <a:solidFill>
                  <a:schemeClr val="tx1"/>
                </a:solidFill>
              </a:rPr>
              <a:t>compressor</a:t>
            </a:r>
            <a:r>
              <a:rPr lang="sv-SE" sz="1400" dirty="0" smtClean="0">
                <a:solidFill>
                  <a:schemeClr val="tx1"/>
                </a:solidFill>
              </a:rPr>
              <a:t> and coldbox </a:t>
            </a:r>
            <a:r>
              <a:rPr lang="sv-SE" sz="1400" dirty="0" err="1" smtClean="0">
                <a:solidFill>
                  <a:schemeClr val="tx1"/>
                </a:solidFill>
              </a:rPr>
              <a:t>building</a:t>
            </a:r>
            <a:r>
              <a:rPr lang="sv-SE" sz="1400" dirty="0" smtClean="0">
                <a:solidFill>
                  <a:schemeClr val="tx1"/>
                </a:solidFill>
              </a:rPr>
              <a:t>   </a:t>
            </a:r>
          </a:p>
          <a:p>
            <a:pPr algn="l">
              <a:lnSpc>
                <a:spcPct val="50000"/>
              </a:lnSpc>
            </a:pPr>
            <a:r>
              <a:rPr lang="sv-SE" dirty="0"/>
              <a:t> </a:t>
            </a:r>
            <a:endParaRPr lang="sv-SE" sz="1000" dirty="0">
              <a:solidFill>
                <a:srgbClr val="000000"/>
              </a:solidFill>
            </a:endParaRPr>
          </a:p>
        </p:txBody>
      </p:sp>
      <p:sp>
        <p:nvSpPr>
          <p:cNvPr id="7" name="Rectangle 6"/>
          <p:cNvSpPr/>
          <p:nvPr/>
        </p:nvSpPr>
        <p:spPr>
          <a:xfrm rot="860469">
            <a:off x="4824899" y="3190207"/>
            <a:ext cx="332838" cy="360040"/>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506784" y="3756697"/>
            <a:ext cx="548862" cy="119022"/>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419872" y="3933056"/>
            <a:ext cx="216024" cy="191030"/>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ontent Placeholder 2"/>
          <p:cNvSpPr txBox="1">
            <a:spLocks/>
          </p:cNvSpPr>
          <p:nvPr/>
        </p:nvSpPr>
        <p:spPr>
          <a:xfrm>
            <a:off x="6372200" y="3068960"/>
            <a:ext cx="2304256" cy="720080"/>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GB" sz="1800" dirty="0" smtClean="0">
                <a:solidFill>
                  <a:schemeClr val="tx2"/>
                </a:solidFill>
              </a:rPr>
              <a:t>Coldbox Hall and</a:t>
            </a:r>
          </a:p>
          <a:p>
            <a:pPr marL="0" indent="0">
              <a:lnSpc>
                <a:spcPct val="80000"/>
              </a:lnSpc>
              <a:spcBef>
                <a:spcPts val="0"/>
              </a:spcBef>
              <a:buFont typeface="Arial" panose="020B0604020202020204" pitchFamily="34" charset="0"/>
              <a:buNone/>
            </a:pPr>
            <a:r>
              <a:rPr lang="en-GB" sz="1800" dirty="0" err="1" smtClean="0">
                <a:solidFill>
                  <a:schemeClr val="tx2"/>
                </a:solidFill>
              </a:rPr>
              <a:t>Cryomodule</a:t>
            </a:r>
            <a:r>
              <a:rPr lang="en-GB" sz="1800" dirty="0" smtClean="0">
                <a:solidFill>
                  <a:schemeClr val="tx2"/>
                </a:solidFill>
              </a:rPr>
              <a:t> Test stand</a:t>
            </a:r>
          </a:p>
        </p:txBody>
      </p:sp>
      <p:cxnSp>
        <p:nvCxnSpPr>
          <p:cNvPr id="13" name="Straight Arrow Connector 12"/>
          <p:cNvCxnSpPr/>
          <p:nvPr/>
        </p:nvCxnSpPr>
        <p:spPr>
          <a:xfrm flipH="1">
            <a:off x="5076056" y="3573016"/>
            <a:ext cx="136815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 idx="2"/>
          </p:cNvCxnSpPr>
          <p:nvPr/>
        </p:nvCxnSpPr>
        <p:spPr>
          <a:xfrm flipH="1">
            <a:off x="5220072" y="3097560"/>
            <a:ext cx="1044116" cy="2594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Content Placeholder 2"/>
          <p:cNvSpPr txBox="1">
            <a:spLocks/>
          </p:cNvSpPr>
          <p:nvPr/>
        </p:nvSpPr>
        <p:spPr>
          <a:xfrm>
            <a:off x="2699792" y="2204864"/>
            <a:ext cx="3024336" cy="460648"/>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chemeClr val="tx2"/>
                </a:solidFill>
              </a:rPr>
              <a:t>Cryogenic Moderator Room</a:t>
            </a:r>
          </a:p>
        </p:txBody>
      </p:sp>
      <p:cxnSp>
        <p:nvCxnSpPr>
          <p:cNvPr id="17" name="Straight Arrow Connector 16"/>
          <p:cNvCxnSpPr>
            <a:endCxn id="11" idx="0"/>
          </p:cNvCxnSpPr>
          <p:nvPr/>
        </p:nvCxnSpPr>
        <p:spPr>
          <a:xfrm flipH="1">
            <a:off x="3527884" y="2564904"/>
            <a:ext cx="612068" cy="1368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2627784" y="3068960"/>
            <a:ext cx="216024" cy="191030"/>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3203848" y="3789040"/>
            <a:ext cx="216024" cy="191030"/>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3275856" y="4221088"/>
            <a:ext cx="216024" cy="191030"/>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a:off x="10764" y="1844824"/>
            <a:ext cx="3024336" cy="460648"/>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chemeClr val="tx2"/>
                </a:solidFill>
              </a:rPr>
              <a:t>Neutron Instrument Halls</a:t>
            </a:r>
          </a:p>
        </p:txBody>
      </p:sp>
      <p:cxnSp>
        <p:nvCxnSpPr>
          <p:cNvPr id="26" name="Straight Arrow Connector 25"/>
          <p:cNvCxnSpPr/>
          <p:nvPr/>
        </p:nvCxnSpPr>
        <p:spPr>
          <a:xfrm>
            <a:off x="1043608" y="2204864"/>
            <a:ext cx="2160240" cy="15841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467544" y="2204864"/>
            <a:ext cx="2808312" cy="20162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1547664" y="2204864"/>
            <a:ext cx="108012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4716016" y="4005064"/>
            <a:ext cx="2520280" cy="65719"/>
          </a:xfrm>
          <a:prstGeom prst="rect">
            <a:avLst/>
          </a:prstGeom>
          <a:solidFill>
            <a:schemeClr val="accent1">
              <a:alpha val="3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flipH="1" flipV="1">
            <a:off x="5292080" y="4149080"/>
            <a:ext cx="1008112" cy="288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Content Placeholder 2"/>
          <p:cNvSpPr txBox="1">
            <a:spLocks/>
          </p:cNvSpPr>
          <p:nvPr/>
        </p:nvSpPr>
        <p:spPr>
          <a:xfrm>
            <a:off x="6300192" y="4221088"/>
            <a:ext cx="1944216" cy="460648"/>
          </a:xfrm>
          <a:prstGeom prst="rect">
            <a:avLst/>
          </a:prstGeom>
          <a:solidFill>
            <a:schemeClr val="bg1"/>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1800" dirty="0" smtClean="0">
                <a:solidFill>
                  <a:schemeClr val="tx2"/>
                </a:solidFill>
              </a:rPr>
              <a:t>Accelerator Tunnel</a:t>
            </a:r>
          </a:p>
        </p:txBody>
      </p:sp>
    </p:spTree>
    <p:extLst>
      <p:ext uri="{BB962C8B-B14F-4D97-AF65-F5344CB8AC3E}">
        <p14:creationId xmlns:p14="http://schemas.microsoft.com/office/powerpoint/2010/main" val="12924758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dissolve">
                                      <p:cBhvr>
                                        <p:cTn id="16" dur="500"/>
                                        <p:tgtEl>
                                          <p:spTgt spid="3">
                                            <p:bg/>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dissolve">
                                      <p:cBhvr>
                                        <p:cTn id="30" dur="500"/>
                                        <p:tgtEl>
                                          <p:spTgt spid="23"/>
                                        </p:tgtEl>
                                      </p:cBhvr>
                                    </p:animEffect>
                                  </p:childTnLst>
                                </p:cTn>
                              </p:par>
                              <p:par>
                                <p:cTn id="31" presetID="9"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dissolve">
                                      <p:cBhvr>
                                        <p:cTn id="33" dur="500"/>
                                        <p:tgtEl>
                                          <p:spTgt spid="27"/>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dissolv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dissolv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ssolve">
                                      <p:cBhvr>
                                        <p:cTn id="52" dur="500"/>
                                        <p:tgtEl>
                                          <p:spTgt spid="20"/>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dissolve">
                                      <p:cBhvr>
                                        <p:cTn id="55" dur="500"/>
                                        <p:tgtEl>
                                          <p:spTgt spid="21"/>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dissolve">
                                      <p:cBhvr>
                                        <p:cTn id="58" dur="500"/>
                                        <p:tgtEl>
                                          <p:spTgt spid="22"/>
                                        </p:tgtEl>
                                      </p:cBhvr>
                                    </p:animEffect>
                                  </p:childTnLst>
                                </p:cTn>
                              </p:par>
                              <p:par>
                                <p:cTn id="59" presetID="9"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dissolve">
                                      <p:cBhvr>
                                        <p:cTn id="61" dur="500"/>
                                        <p:tgtEl>
                                          <p:spTgt spid="28"/>
                                        </p:tgtEl>
                                      </p:cBhvr>
                                    </p:animEffect>
                                  </p:childTnLst>
                                </p:cTn>
                              </p:par>
                              <p:par>
                                <p:cTn id="62" presetID="9" presetClass="entr" presetSubtype="0" fill="hold" nodeType="with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dissolve">
                                      <p:cBhvr>
                                        <p:cTn id="64" dur="500"/>
                                        <p:tgtEl>
                                          <p:spTgt spid="26"/>
                                        </p:tgtEl>
                                      </p:cBhvr>
                                    </p:animEffect>
                                  </p:childTnLst>
                                </p:cTn>
                              </p:par>
                              <p:par>
                                <p:cTn id="65" presetID="9" presetClass="entr" presetSubtype="0"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dissolve">
                                      <p:cBhvr>
                                        <p:cTn id="67" dur="500"/>
                                        <p:tgtEl>
                                          <p:spTgt spid="31"/>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dissolve">
                                      <p:cBhvr>
                                        <p:cTn id="7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animBg="1"/>
      <p:bldP spid="10" grpId="0" animBg="1"/>
      <p:bldP spid="11" grpId="0" animBg="1"/>
      <p:bldP spid="12" grpId="0" animBg="1"/>
      <p:bldP spid="16" grpId="0" animBg="1"/>
      <p:bldP spid="20" grpId="0" animBg="1"/>
      <p:bldP spid="21" grpId="0" animBg="1"/>
      <p:bldP spid="22" grpId="0" animBg="1"/>
      <p:bldP spid="25" grpId="0" animBg="1"/>
      <p:bldP spid="23"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Cryogenics </a:t>
            </a:r>
            <a:r>
              <a:rPr lang="en-GB" dirty="0"/>
              <a:t>at the site - </a:t>
            </a:r>
            <a:r>
              <a:rPr lang="en-GB" dirty="0" smtClean="0"/>
              <a:t> aerial view</a:t>
            </a:r>
            <a:endParaRPr lang="en-US" dirty="0"/>
          </a:p>
        </p:txBody>
      </p:sp>
      <p:sp>
        <p:nvSpPr>
          <p:cNvPr id="3" name="Content Placeholder 2"/>
          <p:cNvSpPr>
            <a:spLocks noGrp="1"/>
          </p:cNvSpPr>
          <p:nvPr>
            <p:ph idx="1"/>
          </p:nvPr>
        </p:nvSpPr>
        <p:spPr/>
        <p:txBody>
          <a:bodyPr/>
          <a:lstStyle/>
          <a:p>
            <a:endParaRPr lang="en-US"/>
          </a:p>
        </p:txBody>
      </p:sp>
      <p:pic>
        <p:nvPicPr>
          <p:cNvPr id="6" name="Picture 5" descr="Screen Shot 2017-03-14 at 08.41.49 .png"/>
          <p:cNvPicPr>
            <a:picLocks noChangeAspect="1"/>
          </p:cNvPicPr>
          <p:nvPr/>
        </p:nvPicPr>
        <p:blipFill rotWithShape="1">
          <a:blip r:embed="rId2" cstate="screen">
            <a:extLst>
              <a:ext uri="{28A0092B-C50C-407E-A947-70E740481C1C}">
                <a14:useLocalDpi xmlns:a14="http://schemas.microsoft.com/office/drawing/2010/main"/>
              </a:ext>
            </a:extLst>
          </a:blip>
          <a:srcRect b="-8583"/>
          <a:stretch/>
        </p:blipFill>
        <p:spPr>
          <a:xfrm>
            <a:off x="0" y="1400400"/>
            <a:ext cx="9144000" cy="5925600"/>
          </a:xfrm>
          <a:prstGeom prst="rect">
            <a:avLst/>
          </a:prstGeom>
        </p:spPr>
      </p:pic>
      <p:sp>
        <p:nvSpPr>
          <p:cNvPr id="7" name="Content Placeholder 2"/>
          <p:cNvSpPr txBox="1">
            <a:spLocks/>
          </p:cNvSpPr>
          <p:nvPr/>
        </p:nvSpPr>
        <p:spPr>
          <a:xfrm>
            <a:off x="5580112" y="1772816"/>
            <a:ext cx="3672408" cy="648072"/>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2000" b="1" dirty="0" err="1" smtClean="0">
                <a:solidFill>
                  <a:prstClr val="white"/>
                </a:solidFill>
                <a:latin typeface="Calibri"/>
              </a:rPr>
              <a:t>Cryo</a:t>
            </a:r>
            <a:r>
              <a:rPr lang="en-GB" sz="2000" b="1" dirty="0" smtClean="0">
                <a:solidFill>
                  <a:prstClr val="white"/>
                </a:solidFill>
                <a:latin typeface="Calibri"/>
              </a:rPr>
              <a:t> Compressor Building G.04</a:t>
            </a:r>
          </a:p>
        </p:txBody>
      </p:sp>
      <p:sp>
        <p:nvSpPr>
          <p:cNvPr id="8" name="Rectangle 7"/>
          <p:cNvSpPr/>
          <p:nvPr/>
        </p:nvSpPr>
        <p:spPr>
          <a:xfrm rot="860469">
            <a:off x="5020440" y="2972946"/>
            <a:ext cx="490164" cy="398840"/>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9" name="Rectangle 8"/>
          <p:cNvSpPr/>
          <p:nvPr/>
        </p:nvSpPr>
        <p:spPr>
          <a:xfrm rot="21399590">
            <a:off x="4643822" y="3753689"/>
            <a:ext cx="767147" cy="119022"/>
          </a:xfrm>
          <a:prstGeom prst="rect">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Content Placeholder 2"/>
          <p:cNvSpPr txBox="1">
            <a:spLocks/>
          </p:cNvSpPr>
          <p:nvPr/>
        </p:nvSpPr>
        <p:spPr>
          <a:xfrm>
            <a:off x="6300192" y="2708920"/>
            <a:ext cx="2592288" cy="504056"/>
          </a:xfrm>
          <a:prstGeom prst="rect">
            <a:avLst/>
          </a:prstGeom>
          <a:no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spcBef>
                <a:spcPts val="0"/>
              </a:spcBef>
              <a:buFont typeface="Arial" panose="020B0604020202020204" pitchFamily="34" charset="0"/>
              <a:buNone/>
            </a:pPr>
            <a:r>
              <a:rPr lang="en-GB" sz="2000" b="1" dirty="0" smtClean="0">
                <a:solidFill>
                  <a:srgbClr val="FFFFFF"/>
                </a:solidFill>
                <a:latin typeface="Calibri"/>
              </a:rPr>
              <a:t>Coldbox Building G.02</a:t>
            </a:r>
            <a:endParaRPr lang="en-GB" sz="2000" b="1" dirty="0">
              <a:solidFill>
                <a:srgbClr val="FFFFFF"/>
              </a:solidFill>
              <a:latin typeface="Calibri"/>
            </a:endParaRPr>
          </a:p>
        </p:txBody>
      </p:sp>
      <p:cxnSp>
        <p:nvCxnSpPr>
          <p:cNvPr id="12" name="Straight Arrow Connector 11"/>
          <p:cNvCxnSpPr/>
          <p:nvPr/>
        </p:nvCxnSpPr>
        <p:spPr>
          <a:xfrm flipH="1">
            <a:off x="5436096" y="3068960"/>
            <a:ext cx="2016224" cy="72008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364088" y="2132856"/>
            <a:ext cx="1584176" cy="83549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48966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Major Components and Status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24988167"/>
              </p:ext>
            </p:extLst>
          </p:nvPr>
        </p:nvGraphicFramePr>
        <p:xfrm>
          <a:off x="12658" y="1789589"/>
          <a:ext cx="9108504" cy="5040555"/>
        </p:xfrm>
        <a:graphic>
          <a:graphicData uri="http://schemas.openxmlformats.org/drawingml/2006/table">
            <a:tbl>
              <a:tblPr firstRow="1" bandRow="1">
                <a:tableStyleId>{5C22544A-7EE6-4342-B048-85BDC9FD1C3A}</a:tableStyleId>
              </a:tblPr>
              <a:tblGrid>
                <a:gridCol w="2959816"/>
                <a:gridCol w="3256846"/>
                <a:gridCol w="2891842"/>
              </a:tblGrid>
              <a:tr h="387735">
                <a:tc>
                  <a:txBody>
                    <a:bodyPr/>
                    <a:lstStyle/>
                    <a:p>
                      <a:r>
                        <a:rPr lang="en-US" dirty="0" smtClean="0"/>
                        <a:t>Work Unit and Name</a:t>
                      </a:r>
                      <a:endParaRPr lang="en-US" dirty="0"/>
                    </a:p>
                  </a:txBody>
                  <a:tcPr/>
                </a:tc>
                <a:tc>
                  <a:txBody>
                    <a:bodyPr/>
                    <a:lstStyle/>
                    <a:p>
                      <a:r>
                        <a:rPr lang="en-US" dirty="0" smtClean="0"/>
                        <a:t>Supplier</a:t>
                      </a:r>
                      <a:endParaRPr lang="en-US" dirty="0"/>
                    </a:p>
                  </a:txBody>
                  <a:tcPr/>
                </a:tc>
                <a:tc>
                  <a:txBody>
                    <a:bodyPr/>
                    <a:lstStyle/>
                    <a:p>
                      <a:r>
                        <a:rPr lang="en-US" dirty="0" smtClean="0"/>
                        <a:t>Status</a:t>
                      </a:r>
                      <a:endParaRPr lang="en-US" dirty="0"/>
                    </a:p>
                  </a:txBody>
                  <a:tcPr/>
                </a:tc>
              </a:tr>
              <a:tr h="387735">
                <a:tc>
                  <a:txBody>
                    <a:bodyPr/>
                    <a:lstStyle/>
                    <a:p>
                      <a:r>
                        <a:rPr lang="en-US" sz="1400" dirty="0" smtClean="0"/>
                        <a:t>11.11.3 ACCP</a:t>
                      </a:r>
                      <a:endParaRPr lang="en-US" sz="1400" dirty="0"/>
                    </a:p>
                  </a:txBody>
                  <a:tcPr/>
                </a:tc>
                <a:tc>
                  <a:txBody>
                    <a:bodyPr/>
                    <a:lstStyle/>
                    <a:p>
                      <a:r>
                        <a:rPr lang="en-US" sz="1400" dirty="0" err="1" smtClean="0"/>
                        <a:t>Linde</a:t>
                      </a:r>
                      <a:r>
                        <a:rPr lang="en-US" sz="1400" dirty="0" smtClean="0"/>
                        <a:t> </a:t>
                      </a:r>
                      <a:r>
                        <a:rPr lang="en-US" sz="1400" dirty="0" err="1" smtClean="0"/>
                        <a:t>Kryotechnik</a:t>
                      </a:r>
                      <a:r>
                        <a:rPr lang="en-US" sz="1400" dirty="0" smtClean="0"/>
                        <a:t>, CH</a:t>
                      </a:r>
                      <a:endParaRPr lang="en-US" sz="1400" dirty="0"/>
                    </a:p>
                  </a:txBody>
                  <a:tcPr/>
                </a:tc>
                <a:tc>
                  <a:txBody>
                    <a:bodyPr/>
                    <a:lstStyle/>
                    <a:p>
                      <a:r>
                        <a:rPr lang="en-US" sz="1400" dirty="0" smtClean="0"/>
                        <a:t>Installation, pre-commissioning</a:t>
                      </a:r>
                      <a:endParaRPr lang="en-US" sz="1400" dirty="0"/>
                    </a:p>
                  </a:txBody>
                  <a:tcPr/>
                </a:tc>
              </a:tr>
              <a:tr h="387735">
                <a:tc>
                  <a:txBody>
                    <a:bodyPr/>
                    <a:lstStyle/>
                    <a:p>
                      <a:r>
                        <a:rPr lang="en-US" sz="1400" dirty="0" smtClean="0"/>
                        <a:t>11.11.4</a:t>
                      </a:r>
                      <a:r>
                        <a:rPr lang="en-US" sz="1400" baseline="0" dirty="0" smtClean="0"/>
                        <a:t> TICP</a:t>
                      </a:r>
                      <a:endParaRPr lang="en-US" sz="1400" dirty="0"/>
                    </a:p>
                  </a:txBody>
                  <a:tcPr/>
                </a:tc>
                <a:tc>
                  <a:txBody>
                    <a:bodyPr/>
                    <a:lstStyle/>
                    <a:p>
                      <a:r>
                        <a:rPr lang="en-US" sz="1400" dirty="0" smtClean="0"/>
                        <a:t>Air </a:t>
                      </a:r>
                      <a:r>
                        <a:rPr lang="en-US" sz="1400" dirty="0" err="1" smtClean="0"/>
                        <a:t>Liquide</a:t>
                      </a:r>
                      <a:r>
                        <a:rPr lang="en-US" sz="1400" dirty="0" smtClean="0"/>
                        <a:t> Advanced</a:t>
                      </a:r>
                      <a:r>
                        <a:rPr lang="en-US" sz="1400" baseline="0" dirty="0" smtClean="0"/>
                        <a:t> Technologies, FR</a:t>
                      </a:r>
                      <a:endParaRPr lang="en-US" sz="1400" dirty="0"/>
                    </a:p>
                  </a:txBody>
                  <a:tcPr/>
                </a:tc>
                <a:tc>
                  <a:txBody>
                    <a:bodyPr/>
                    <a:lstStyle/>
                    <a:p>
                      <a:r>
                        <a:rPr lang="en-US" sz="1400" dirty="0" smtClean="0"/>
                        <a:t>Installation, pre-commissioning</a:t>
                      </a:r>
                      <a:endParaRPr lang="en-US" sz="1400" dirty="0"/>
                    </a:p>
                  </a:txBody>
                  <a:tcPr/>
                </a:tc>
              </a:tr>
              <a:tr h="387735">
                <a:tc>
                  <a:txBody>
                    <a:bodyPr/>
                    <a:lstStyle/>
                    <a:p>
                      <a:r>
                        <a:rPr lang="en-US" sz="1400" dirty="0" smtClean="0"/>
                        <a:t>11.11.5 TMCP</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Linde</a:t>
                      </a:r>
                      <a:r>
                        <a:rPr lang="en-US" sz="1400" dirty="0" smtClean="0"/>
                        <a:t> </a:t>
                      </a:r>
                      <a:r>
                        <a:rPr lang="en-US" sz="1400" dirty="0" err="1" smtClean="0"/>
                        <a:t>Kryotechnik</a:t>
                      </a:r>
                      <a:r>
                        <a:rPr lang="en-US" sz="1400" dirty="0" smtClean="0"/>
                        <a:t>, CH</a:t>
                      </a:r>
                    </a:p>
                  </a:txBody>
                  <a:tcPr/>
                </a:tc>
                <a:tc>
                  <a:txBody>
                    <a:bodyPr/>
                    <a:lstStyle/>
                    <a:p>
                      <a:r>
                        <a:rPr lang="en-US" sz="1400" dirty="0" smtClean="0"/>
                        <a:t>Manufacturing</a:t>
                      </a:r>
                      <a:endParaRPr lang="en-US" sz="1400" dirty="0"/>
                    </a:p>
                  </a:txBody>
                  <a:tcPr/>
                </a:tc>
              </a:tr>
              <a:tr h="387735">
                <a:tc>
                  <a:txBody>
                    <a:bodyPr/>
                    <a:lstStyle/>
                    <a:p>
                      <a:r>
                        <a:rPr lang="en-US" sz="1400" dirty="0" smtClean="0"/>
                        <a:t>11.11.5 TMCP-CTL</a:t>
                      </a:r>
                      <a:r>
                        <a:rPr lang="en-US" sz="1400" baseline="0" dirty="0" smtClean="0"/>
                        <a:t> 1</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err="1" smtClean="0"/>
                        <a:t>Kriosystem</a:t>
                      </a:r>
                      <a:r>
                        <a:rPr lang="en-US" sz="1400" dirty="0" smtClean="0"/>
                        <a:t>,</a:t>
                      </a:r>
                      <a:r>
                        <a:rPr lang="en-US" sz="1400" baseline="0" dirty="0" smtClean="0"/>
                        <a:t> PL</a:t>
                      </a:r>
                      <a:endParaRPr lang="en-US" sz="1400" dirty="0" smtClean="0"/>
                    </a:p>
                  </a:txBody>
                  <a:tcPr/>
                </a:tc>
                <a:tc>
                  <a:txBody>
                    <a:bodyPr/>
                    <a:lstStyle/>
                    <a:p>
                      <a:r>
                        <a:rPr lang="en-US" sz="1400" dirty="0" smtClean="0"/>
                        <a:t>Finished</a:t>
                      </a:r>
                      <a:endParaRPr lang="en-US" sz="1400" dirty="0"/>
                    </a:p>
                  </a:txBody>
                  <a:tcPr/>
                </a:tc>
              </a:tr>
              <a:tr h="387735">
                <a:tc>
                  <a:txBody>
                    <a:bodyPr/>
                    <a:lstStyle/>
                    <a:p>
                      <a:r>
                        <a:rPr lang="en-US" sz="1400" dirty="0" smtClean="0"/>
                        <a:t>11.11.6.1 CDS-LTS2</a:t>
                      </a:r>
                      <a:endParaRPr lang="en-US" sz="1400" dirty="0"/>
                    </a:p>
                  </a:txBody>
                  <a:tcPr/>
                </a:tc>
                <a:tc rowSpan="2">
                  <a:txBody>
                    <a:bodyPr/>
                    <a:lstStyle/>
                    <a:p>
                      <a:r>
                        <a:rPr lang="en-US" sz="1400" baseline="0" dirty="0" smtClean="0"/>
                        <a:t>Wroclaw University of Science and Technology, PL</a:t>
                      </a:r>
                      <a:endParaRPr lang="en-US" sz="1400" dirty="0"/>
                    </a:p>
                  </a:txBody>
                  <a:tcPr anchor="ctr"/>
                </a:tc>
                <a:tc>
                  <a:txBody>
                    <a:bodyPr/>
                    <a:lstStyle/>
                    <a:p>
                      <a:r>
                        <a:rPr lang="en-US" sz="1400" dirty="0" smtClean="0"/>
                        <a:t>Manufacturing</a:t>
                      </a:r>
                      <a:endParaRPr lang="en-US" sz="1400" dirty="0"/>
                    </a:p>
                  </a:txBody>
                  <a:tcPr/>
                </a:tc>
              </a:tr>
              <a:tr h="387735">
                <a:tc>
                  <a:txBody>
                    <a:bodyPr/>
                    <a:lstStyle/>
                    <a:p>
                      <a:r>
                        <a:rPr lang="en-US" sz="1400" dirty="0" smtClean="0"/>
                        <a:t>11.11.6.2 CDS-el</a:t>
                      </a:r>
                      <a:endParaRPr lang="en-US" sz="1400" dirty="0"/>
                    </a:p>
                  </a:txBody>
                  <a:tcPr/>
                </a:tc>
                <a:tc vMerge="1">
                  <a:txBody>
                    <a:bodyPr/>
                    <a:lstStyle/>
                    <a:p>
                      <a:endParaRPr lang="en-US" sz="1400" dirty="0"/>
                    </a:p>
                  </a:txBody>
                  <a:tcPr/>
                </a:tc>
                <a:tc>
                  <a:txBody>
                    <a:bodyPr/>
                    <a:lstStyle/>
                    <a:p>
                      <a:r>
                        <a:rPr lang="en-US" sz="1400" dirty="0" smtClean="0"/>
                        <a:t>Manufacturing</a:t>
                      </a:r>
                      <a:endParaRPr lang="en-US" sz="1400" dirty="0"/>
                    </a:p>
                  </a:txBody>
                  <a:tcPr/>
                </a:tc>
              </a:tr>
              <a:tr h="387735">
                <a:tc>
                  <a:txBody>
                    <a:bodyPr/>
                    <a:lstStyle/>
                    <a:p>
                      <a:r>
                        <a:rPr lang="en-US" sz="1400" dirty="0" smtClean="0"/>
                        <a:t>11.11.6.3 CDS-</a:t>
                      </a:r>
                      <a:r>
                        <a:rPr lang="en-US" sz="1400" dirty="0" err="1" smtClean="0"/>
                        <a:t>sl</a:t>
                      </a:r>
                      <a:endParaRPr lang="en-US" sz="1400" dirty="0"/>
                    </a:p>
                  </a:txBody>
                  <a:tcPr/>
                </a:tc>
                <a:tc>
                  <a:txBody>
                    <a:bodyPr/>
                    <a:lstStyle/>
                    <a:p>
                      <a:r>
                        <a:rPr lang="en-US" sz="1400" dirty="0" smtClean="0"/>
                        <a:t>IPNO, FR</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Procurement</a:t>
                      </a:r>
                    </a:p>
                  </a:txBody>
                  <a:tcPr/>
                </a:tc>
              </a:tr>
              <a:tr h="387735">
                <a:tc>
                  <a:txBody>
                    <a:bodyPr/>
                    <a:lstStyle/>
                    <a:p>
                      <a:r>
                        <a:rPr lang="en-US" sz="1400" dirty="0" smtClean="0"/>
                        <a:t>11.11.7 CMS (Target, WP3)</a:t>
                      </a:r>
                      <a:endParaRPr lang="en-US" sz="1400" dirty="0"/>
                    </a:p>
                  </a:txBody>
                  <a:tcPr/>
                </a:tc>
                <a:tc>
                  <a:txBody>
                    <a:bodyPr/>
                    <a:lstStyle/>
                    <a:p>
                      <a:r>
                        <a:rPr lang="en-US" sz="1400" dirty="0" err="1" smtClean="0"/>
                        <a:t>Forschungszentrum</a:t>
                      </a:r>
                      <a:r>
                        <a:rPr lang="en-US" sz="1400" dirty="0" smtClean="0"/>
                        <a:t> </a:t>
                      </a:r>
                      <a:r>
                        <a:rPr lang="en-US" sz="1400" dirty="0" err="1" smtClean="0"/>
                        <a:t>Jülich</a:t>
                      </a:r>
                      <a:r>
                        <a:rPr lang="en-US" sz="1400" dirty="0" smtClean="0"/>
                        <a:t>, DE</a:t>
                      </a:r>
                      <a:endParaRPr lang="en-US" sz="1400" dirty="0"/>
                    </a:p>
                  </a:txBody>
                  <a:tcPr/>
                </a:tc>
                <a:tc>
                  <a:txBody>
                    <a:bodyPr/>
                    <a:lstStyle/>
                    <a:p>
                      <a:r>
                        <a:rPr lang="en-US" sz="1400" dirty="0" smtClean="0"/>
                        <a:t>Manufacturing</a:t>
                      </a:r>
                      <a:endParaRPr lang="en-US" sz="1400" dirty="0"/>
                    </a:p>
                  </a:txBody>
                  <a:tcPr/>
                </a:tc>
              </a:tr>
              <a:tr h="387735">
                <a:tc>
                  <a:txBody>
                    <a:bodyPr/>
                    <a:lstStyle/>
                    <a:p>
                      <a:r>
                        <a:rPr lang="en-US" sz="1400" dirty="0" smtClean="0"/>
                        <a:t>11.11.8</a:t>
                      </a:r>
                      <a:r>
                        <a:rPr lang="en-US" sz="1400" baseline="0" dirty="0" smtClean="0"/>
                        <a:t> Warm Interconnecting Piping</a:t>
                      </a:r>
                      <a:endParaRPr lang="en-US" sz="1400" dirty="0"/>
                    </a:p>
                  </a:txBody>
                  <a:tcPr/>
                </a:tc>
                <a:tc>
                  <a:txBody>
                    <a:bodyPr/>
                    <a:lstStyle/>
                    <a:p>
                      <a:r>
                        <a:rPr lang="en-US" sz="1400" dirty="0" err="1" smtClean="0"/>
                        <a:t>Powerheat</a:t>
                      </a:r>
                      <a:r>
                        <a:rPr lang="en-US" sz="1400" dirty="0" smtClean="0"/>
                        <a:t> AB,</a:t>
                      </a:r>
                      <a:r>
                        <a:rPr lang="en-US" sz="1400" baseline="0" dirty="0" smtClean="0"/>
                        <a:t> SE</a:t>
                      </a:r>
                      <a:endParaRPr lang="en-US" sz="1400" dirty="0"/>
                    </a:p>
                  </a:txBody>
                  <a:tcPr/>
                </a:tc>
                <a:tc>
                  <a:txBody>
                    <a:bodyPr/>
                    <a:lstStyle/>
                    <a:p>
                      <a:r>
                        <a:rPr lang="en-US" sz="1400" dirty="0" smtClean="0"/>
                        <a:t>Finished</a:t>
                      </a:r>
                      <a:endParaRPr lang="en-US" sz="1400" dirty="0"/>
                    </a:p>
                  </a:txBody>
                  <a:tcPr/>
                </a:tc>
              </a:tr>
              <a:tr h="387735">
                <a:tc>
                  <a:txBody>
                    <a:bodyPr/>
                    <a:lstStyle/>
                    <a:p>
                      <a:r>
                        <a:rPr lang="en-US" sz="1400" dirty="0" smtClean="0"/>
                        <a:t>11.11.9.1 PHS</a:t>
                      </a:r>
                      <a:endParaRPr lang="en-US" sz="1400" dirty="0"/>
                    </a:p>
                  </a:txBody>
                  <a:tcPr/>
                </a:tc>
                <a:tc>
                  <a:txBody>
                    <a:bodyPr/>
                    <a:lstStyle/>
                    <a:p>
                      <a:r>
                        <a:rPr lang="en-US" sz="1400" dirty="0" smtClean="0"/>
                        <a:t>UBH, UK</a:t>
                      </a:r>
                      <a:endParaRPr lang="en-US" sz="1400" dirty="0"/>
                    </a:p>
                  </a:txBody>
                  <a:tcPr/>
                </a:tc>
                <a:tc>
                  <a:txBody>
                    <a:bodyPr/>
                    <a:lstStyle/>
                    <a:p>
                      <a:r>
                        <a:rPr lang="en-US" sz="1400" dirty="0" smtClean="0"/>
                        <a:t>Manufacturing, Installation</a:t>
                      </a:r>
                      <a:endParaRPr lang="en-US" sz="1400" dirty="0"/>
                    </a:p>
                  </a:txBody>
                  <a:tcPr/>
                </a:tc>
              </a:tr>
              <a:tr h="387735">
                <a:tc>
                  <a:txBody>
                    <a:bodyPr/>
                    <a:lstStyle/>
                    <a:p>
                      <a:r>
                        <a:rPr lang="en-US" sz="1400" dirty="0" smtClean="0"/>
                        <a:t>11.11.9.2 LN2 tanks and supply</a:t>
                      </a:r>
                      <a:endParaRPr lang="en-US" sz="1400" dirty="0"/>
                    </a:p>
                  </a:txBody>
                  <a:tcPr/>
                </a:tc>
                <a:tc>
                  <a:txBody>
                    <a:bodyPr/>
                    <a:lstStyle/>
                    <a:p>
                      <a:r>
                        <a:rPr lang="en-US" sz="1400" dirty="0" smtClean="0"/>
                        <a:t>Air </a:t>
                      </a:r>
                      <a:r>
                        <a:rPr lang="en-US" sz="1400" dirty="0" err="1" smtClean="0"/>
                        <a:t>Liquide</a:t>
                      </a:r>
                      <a:r>
                        <a:rPr lang="en-US" sz="1400" dirty="0" smtClean="0"/>
                        <a:t> Gas AB, SE</a:t>
                      </a:r>
                      <a:endParaRPr lang="en-US" sz="1400" dirty="0"/>
                    </a:p>
                  </a:txBody>
                  <a:tcPr/>
                </a:tc>
                <a:tc>
                  <a:txBody>
                    <a:bodyPr/>
                    <a:lstStyle/>
                    <a:p>
                      <a:r>
                        <a:rPr lang="en-US" sz="1400" dirty="0" smtClean="0"/>
                        <a:t>Commissioning,</a:t>
                      </a:r>
                      <a:r>
                        <a:rPr lang="en-US" sz="1400" baseline="0" dirty="0" smtClean="0"/>
                        <a:t> Operation</a:t>
                      </a:r>
                      <a:endParaRPr lang="en-US" sz="1400" dirty="0"/>
                    </a:p>
                  </a:txBody>
                  <a:tcPr/>
                </a:tc>
              </a:tr>
              <a:tr h="387735">
                <a:tc>
                  <a:txBody>
                    <a:bodyPr/>
                    <a:lstStyle/>
                    <a:p>
                      <a:r>
                        <a:rPr lang="en-US" sz="1400" dirty="0" smtClean="0"/>
                        <a:t>11.11.9.3 Helium supply</a:t>
                      </a:r>
                      <a:endParaRPr lang="en-US" sz="1400" dirty="0"/>
                    </a:p>
                  </a:txBody>
                  <a:tcPr/>
                </a:tc>
                <a:tc>
                  <a:txBody>
                    <a:bodyPr/>
                    <a:lstStyle/>
                    <a:p>
                      <a:r>
                        <a:rPr lang="en-US" sz="1400" dirty="0" err="1" smtClean="0"/>
                        <a:t>Strandmöllen</a:t>
                      </a:r>
                      <a:r>
                        <a:rPr lang="en-US" sz="1400" baseline="0" dirty="0" smtClean="0"/>
                        <a:t> AB, SE</a:t>
                      </a:r>
                      <a:endParaRPr lang="en-US" sz="1400" dirty="0"/>
                    </a:p>
                  </a:txBody>
                  <a:tcPr/>
                </a:tc>
                <a:tc>
                  <a:txBody>
                    <a:bodyPr/>
                    <a:lstStyle/>
                    <a:p>
                      <a:r>
                        <a:rPr lang="en-US" sz="1400" dirty="0" smtClean="0"/>
                        <a:t>Operation</a:t>
                      </a:r>
                      <a:endParaRPr lang="en-US" sz="1400" dirty="0"/>
                    </a:p>
                  </a:txBody>
                  <a:tcPr/>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8</a:t>
            </a:fld>
            <a:endParaRPr lang="sv-SE"/>
          </a:p>
        </p:txBody>
      </p:sp>
      <p:sp>
        <p:nvSpPr>
          <p:cNvPr id="3" name="Rectangle 2"/>
          <p:cNvSpPr/>
          <p:nvPr/>
        </p:nvSpPr>
        <p:spPr>
          <a:xfrm rot="21216214">
            <a:off x="1926182" y="3711968"/>
            <a:ext cx="1224136" cy="40011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sv-SE"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In-kind</a:t>
            </a:r>
            <a:endParaRPr lang="sv-SE"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ectangle 5"/>
          <p:cNvSpPr/>
          <p:nvPr/>
        </p:nvSpPr>
        <p:spPr>
          <a:xfrm rot="21216214">
            <a:off x="1926181" y="4072008"/>
            <a:ext cx="1224136" cy="40011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sv-SE"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In-kind</a:t>
            </a:r>
            <a:endParaRPr lang="sv-SE"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Rectangle 6"/>
          <p:cNvSpPr/>
          <p:nvPr/>
        </p:nvSpPr>
        <p:spPr>
          <a:xfrm rot="21216214">
            <a:off x="1926182" y="4463952"/>
            <a:ext cx="1224136" cy="40011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sv-SE"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In-kind</a:t>
            </a:r>
            <a:endParaRPr lang="sv-SE"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Rectangle 7"/>
          <p:cNvSpPr/>
          <p:nvPr/>
        </p:nvSpPr>
        <p:spPr>
          <a:xfrm rot="21216214">
            <a:off x="1926180" y="4864096"/>
            <a:ext cx="1224136" cy="40011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sv-SE"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In-kind</a:t>
            </a:r>
            <a:endParaRPr lang="sv-SE" sz="2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32745222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Schedule WP11 Cryogenics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9</a:t>
            </a:fld>
            <a:endParaRPr lang="sv-SE"/>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47378"/>
            <a:ext cx="9144000" cy="5407074"/>
          </a:xfrm>
          <a:prstGeom prst="rect">
            <a:avLst/>
          </a:prstGeom>
        </p:spPr>
      </p:pic>
    </p:spTree>
    <p:extLst>
      <p:ext uri="{BB962C8B-B14F-4D97-AF65-F5344CB8AC3E}">
        <p14:creationId xmlns:p14="http://schemas.microsoft.com/office/powerpoint/2010/main" val="122227060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ESS Core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Microsoft YaHei"/>
      </a:majorFont>
      <a:minorFont>
        <a:latin typeface="Calibri"/>
        <a:ea typeface="ＭＳ Ｐゴシック"/>
        <a:cs typeface="Microsoft YaHei"/>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Microsoft YaHei"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IPHI_CP">
  <a:themeElements>
    <a:clrScheme name="IPHI_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buNone/>
          <a:defRPr dirty="0" smtClean="0">
            <a:solidFill>
              <a:srgbClr val="FF0000"/>
            </a:solidFill>
          </a:defRPr>
        </a:defPPr>
      </a:lstStyle>
    </a:spDef>
    <a:lnDef>
      <a:spPr>
        <a:ln w="31750">
          <a:solidFill>
            <a:schemeClr val="tx1"/>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ln w="50800">
          <a:solidFill>
            <a:srgbClr val="92D050"/>
          </a:solidFill>
        </a:ln>
      </a:spPr>
      <a:bodyPr wrap="square" rtlCol="0">
        <a:noAutofit/>
      </a:bodyPr>
      <a:lstStyle>
        <a:defPPr algn="ctr" fontAlgn="auto">
          <a:lnSpc>
            <a:spcPct val="100000"/>
          </a:lnSpc>
          <a:spcBef>
            <a:spcPts val="0"/>
          </a:spcBef>
          <a:spcAft>
            <a:spcPts val="0"/>
          </a:spcAft>
          <a:buFontTx/>
          <a:buNone/>
          <a:defRPr sz="1000" dirty="0" smtClean="0">
            <a:solidFill>
              <a:prstClr val="white"/>
            </a:solidFill>
            <a:latin typeface="Arial"/>
          </a:defRPr>
        </a:defPPr>
      </a:lstStyle>
    </a:txDef>
  </a:objectDefaults>
  <a:extraClrSchemeLst>
    <a:extraClrScheme>
      <a:clrScheme name="IPHI_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PHI_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PHI_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PHI_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PHI_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PHI_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PHI_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PHI_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PHI_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PHI_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PHI_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PHI_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SS Collaboration board - Jan 201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270127AF-A0D2-43A7-B8C1-5693D4A72E9B}" vid="{20A7B70E-709A-4B11-B590-AFAC8FD48F89}"/>
    </a:ext>
  </a:extLst>
</a:theme>
</file>

<file path=ppt/theme/theme7.xml><?xml version="1.0" encoding="utf-8"?>
<a:theme xmlns:a="http://schemas.openxmlformats.org/drawingml/2006/main" name="1_ESS Collaboration board - Jan 201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resentation1" id="{270127AF-A0D2-43A7-B8C1-5693D4A72E9B}" vid="{20A7B70E-709A-4B11-B590-AFAC8FD48F89}"/>
    </a:ext>
  </a:extLst>
</a:theme>
</file>

<file path=ppt/theme/theme8.xml><?xml version="1.0" encoding="utf-8"?>
<a:theme xmlns:a="http://schemas.openxmlformats.org/drawingml/2006/main" name="2_ESS Collaboration board - Jan 201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sentation1" id="{270127AF-A0D2-43A7-B8C1-5693D4A72E9B}" vid="{20A7B70E-709A-4B11-B590-AFAC8FD48F89}"/>
    </a:ext>
  </a:extLst>
</a:theme>
</file>

<file path=ppt/theme/theme9.xml><?xml version="1.0" encoding="utf-8"?>
<a:theme xmlns:a="http://schemas.openxmlformats.org/drawingml/2006/main" name="3_ESS Collaboration board - Jan 2017">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Lucida Grande"/>
        <a:ea typeface="ヒラギノ角ゴ Pro W3"/>
        <a:cs typeface=""/>
      </a:majorFont>
      <a:minorFont>
        <a:latin typeface="Lucida Grande"/>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Lucida Grande" pitchFamily="84" charset="0"/>
            <a:ea typeface="ヒラギノ角ゴ Pro W3"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Presentation1" id="{270127AF-A0D2-43A7-B8C1-5693D4A72E9B}" vid="{20A7B70E-709A-4B11-B590-AFAC8FD48F89}"/>
    </a:ext>
  </a:extLst>
</a:theme>
</file>

<file path=docProps/app.xml><?xml version="1.0" encoding="utf-8"?>
<Properties xmlns="http://schemas.openxmlformats.org/officeDocument/2006/extended-properties" xmlns:vt="http://schemas.openxmlformats.org/officeDocument/2006/docPropsVTypes">
  <Template/>
  <TotalTime>50922</TotalTime>
  <Words>1143</Words>
  <Application>Microsoft Macintosh PowerPoint</Application>
  <PresentationFormat>On-screen Show (4:3)</PresentationFormat>
  <Paragraphs>220</Paragraphs>
  <Slides>26</Slides>
  <Notes>3</Notes>
  <HiddenSlides>0</HiddenSlides>
  <MMClips>0</MMClips>
  <ScaleCrop>false</ScaleCrop>
  <HeadingPairs>
    <vt:vector size="4" baseType="variant">
      <vt:variant>
        <vt:lpstr>Theme</vt:lpstr>
      </vt:variant>
      <vt:variant>
        <vt:i4>13</vt:i4>
      </vt:variant>
      <vt:variant>
        <vt:lpstr>Slide Titles</vt:lpstr>
      </vt:variant>
      <vt:variant>
        <vt:i4>26</vt:i4>
      </vt:variant>
    </vt:vector>
  </HeadingPairs>
  <TitlesOfParts>
    <vt:vector size="39" baseType="lpstr">
      <vt:lpstr>Office-tema</vt:lpstr>
      <vt:lpstr>Anpassad formgivning</vt:lpstr>
      <vt:lpstr>1_Anpassad formgivning</vt:lpstr>
      <vt:lpstr>3_Blank Presentation</vt:lpstr>
      <vt:lpstr>6_IPHI_CP</vt:lpstr>
      <vt:lpstr>ESS Collaboration board - Jan 2017</vt:lpstr>
      <vt:lpstr>1_ESS Collaboration board - Jan 2017</vt:lpstr>
      <vt:lpstr>2_ESS Collaboration board - Jan 2017</vt:lpstr>
      <vt:lpstr>3_ESS Collaboration board - Jan 2017</vt:lpstr>
      <vt:lpstr>ESS Core Powerpoint template</vt:lpstr>
      <vt:lpstr>1_Office-tema</vt:lpstr>
      <vt:lpstr>2_Anpassad formgivning</vt:lpstr>
      <vt:lpstr>1_Office Theme</vt:lpstr>
      <vt:lpstr>PowerPoint Presentation</vt:lpstr>
      <vt:lpstr>Introduction</vt:lpstr>
      <vt:lpstr>Specialized Technical Services Group</vt:lpstr>
      <vt:lpstr>PowerPoint Presentation</vt:lpstr>
      <vt:lpstr>PowerPoint Presentation</vt:lpstr>
      <vt:lpstr>Cryogenics at the site - overview</vt:lpstr>
      <vt:lpstr>Cryogenics at the site -  aerial view</vt:lpstr>
      <vt:lpstr>Major Components and Status</vt:lpstr>
      <vt:lpstr>Master Schedule WP11 Cryogenics</vt:lpstr>
      <vt:lpstr>Accelerator Cryoplant (ACCP)</vt:lpstr>
      <vt:lpstr>ACCP Compressors</vt:lpstr>
      <vt:lpstr>Test and Instruments Cryoplant</vt:lpstr>
      <vt:lpstr>Accelerator Cryogenics, Elliptical Section CDS</vt:lpstr>
      <vt:lpstr>Integration Tunnel CMs - CDS</vt:lpstr>
      <vt:lpstr>Aerial View of Compressor Facility &amp; Cold Box Hall Showing Pure Helium Storage Tanks &amp; LN2 Dewars</vt:lpstr>
      <vt:lpstr>Start of Pure Helium Storage Commissioning using an ICS Provided Control System</vt:lpstr>
      <vt:lpstr>Target Moderator Cryoplant Cold Box  Under construction at vendor  March 2018</vt:lpstr>
      <vt:lpstr>Cryomodule Test Stand</vt:lpstr>
      <vt:lpstr>Cryogenic System Issues</vt:lpstr>
      <vt:lpstr>PowerPoint Presentation</vt:lpstr>
      <vt:lpstr>ESS Vacuum System: status &amp; scheduling</vt:lpstr>
      <vt:lpstr>ESS Vacuum System</vt:lpstr>
      <vt:lpstr>ESS Vacuum System</vt:lpstr>
      <vt:lpstr>ESS Vacuum System</vt:lpstr>
      <vt:lpstr>ESS Vacuum System: Issue </vt:lpstr>
      <vt:lpstr>Summary</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subject/>
  <dc:creator>Ola Grahm</dc:creator>
  <cp:keywords/>
  <dc:description/>
  <cp:lastModifiedBy>John Weisend</cp:lastModifiedBy>
  <cp:revision>1204</cp:revision>
  <cp:lastPrinted>2013-11-04T14:55:04Z</cp:lastPrinted>
  <dcterms:created xsi:type="dcterms:W3CDTF">2013-09-21T18:00:17Z</dcterms:created>
  <dcterms:modified xsi:type="dcterms:W3CDTF">2018-04-10T12:25:03Z</dcterms:modified>
  <cp:category/>
</cp:coreProperties>
</file>